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411" r:id="rId3"/>
    <p:sldId id="412" r:id="rId4"/>
    <p:sldId id="400" r:id="rId5"/>
    <p:sldId id="413" r:id="rId6"/>
    <p:sldId id="259" r:id="rId7"/>
    <p:sldId id="414" r:id="rId8"/>
    <p:sldId id="415" r:id="rId9"/>
    <p:sldId id="416" r:id="rId10"/>
    <p:sldId id="403" r:id="rId11"/>
    <p:sldId id="417" r:id="rId12"/>
    <p:sldId id="392" r:id="rId13"/>
    <p:sldId id="418" r:id="rId14"/>
    <p:sldId id="420" r:id="rId15"/>
    <p:sldId id="421" r:id="rId16"/>
    <p:sldId id="422" r:id="rId17"/>
    <p:sldId id="423" r:id="rId18"/>
    <p:sldId id="409" r:id="rId19"/>
    <p:sldId id="424" r:id="rId20"/>
    <p:sldId id="425"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8" autoAdjust="0"/>
    <p:restoredTop sz="94660"/>
  </p:normalViewPr>
  <p:slideViewPr>
    <p:cSldViewPr>
      <p:cViewPr varScale="1">
        <p:scale>
          <a:sx n="126" d="100"/>
          <a:sy n="126" d="100"/>
        </p:scale>
        <p:origin x="117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virustotal.com/gui/home/upload"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73040" y="4454422"/>
            <a:ext cx="5029200" cy="369332"/>
          </a:xfrm>
          <a:prstGeom prst="rect">
            <a:avLst/>
          </a:prstGeom>
          <a:noFill/>
        </p:spPr>
        <p:txBody>
          <a:bodyPr wrap="square" rtlCol="0">
            <a:spAutoFit/>
          </a:bodyPr>
          <a:lstStyle/>
          <a:p>
            <a:r>
              <a:rPr lang="en-US" b="1" dirty="0">
                <a:solidFill>
                  <a:schemeClr val="tx2">
                    <a:lumMod val="75000"/>
                  </a:schemeClr>
                </a:solidFill>
              </a:rPr>
              <a:t>Name of the student:</a:t>
            </a:r>
          </a:p>
        </p:txBody>
      </p:sp>
      <p:sp>
        <p:nvSpPr>
          <p:cNvPr id="4" name="TextBox 3"/>
          <p:cNvSpPr txBox="1"/>
          <p:nvPr/>
        </p:nvSpPr>
        <p:spPr>
          <a:xfrm>
            <a:off x="192087" y="3841430"/>
            <a:ext cx="3883025" cy="1904624"/>
          </a:xfrm>
          <a:prstGeom prst="rect">
            <a:avLst/>
          </a:prstGeom>
          <a:noFill/>
        </p:spPr>
        <p:txBody>
          <a:bodyPr wrap="square" rtlCol="0">
            <a:spAutoFit/>
          </a:bodyPr>
          <a:lstStyle/>
          <a:p>
            <a:pPr marR="64008" lvl="0">
              <a:lnSpc>
                <a:spcPct val="150000"/>
              </a:lnSpc>
              <a:spcBef>
                <a:spcPts val="400"/>
              </a:spcBef>
              <a:buClr>
                <a:schemeClr val="accent1"/>
              </a:buClr>
              <a:buSzPct val="68000"/>
              <a:defRPr/>
            </a:pPr>
            <a:endParaRPr lang="en-US" sz="2000" b="1" dirty="0">
              <a:solidFill>
                <a:srgbClr val="C00000"/>
              </a:solidFill>
            </a:endParaRPr>
          </a:p>
          <a:p>
            <a:pPr>
              <a:lnSpc>
                <a:spcPct val="150000"/>
              </a:lnSpc>
              <a:spcBef>
                <a:spcPts val="400"/>
              </a:spcBef>
              <a:buClr>
                <a:schemeClr val="accent1"/>
              </a:buClr>
              <a:buSzPct val="68000"/>
            </a:pPr>
            <a:r>
              <a:rPr lang="en-US" altLang="en-US" b="1" dirty="0">
                <a:solidFill>
                  <a:srgbClr val="C00000"/>
                </a:solidFill>
                <a:latin typeface="Times New Roman" panose="02020603050405020304" pitchFamily="18" charset="0"/>
                <a:cs typeface="Times New Roman" panose="02020603050405020304" pitchFamily="18" charset="0"/>
              </a:rPr>
              <a:t>Under esteemed guidance of</a:t>
            </a:r>
          </a:p>
          <a:p>
            <a:pPr>
              <a:lnSpc>
                <a:spcPct val="150000"/>
              </a:lnSpc>
              <a:spcBef>
                <a:spcPts val="400"/>
              </a:spcBef>
              <a:buClr>
                <a:schemeClr val="accent1"/>
              </a:buClr>
              <a:buSzPct val="68000"/>
            </a:pPr>
            <a:r>
              <a:rPr lang="en-US" altLang="en-US" b="1" dirty="0">
                <a:latin typeface="Times New Roman" panose="02020603050405020304" pitchFamily="18" charset="0"/>
                <a:cs typeface="Times New Roman" panose="02020603050405020304" pitchFamily="18" charset="0"/>
              </a:rPr>
              <a:t>Mr. V. Narasimha</a:t>
            </a:r>
          </a:p>
          <a:p>
            <a:pPr>
              <a:lnSpc>
                <a:spcPct val="150000"/>
              </a:lnSpc>
              <a:spcBef>
                <a:spcPts val="400"/>
              </a:spcBef>
              <a:buClr>
                <a:schemeClr val="accent1"/>
              </a:buClr>
              <a:buSzPct val="68000"/>
            </a:pPr>
            <a:r>
              <a:rPr lang="en-US" altLang="en-US" b="1" dirty="0">
                <a:latin typeface="Times New Roman" panose="02020603050405020304" pitchFamily="18" charset="0"/>
                <a:cs typeface="Times New Roman" panose="02020603050405020304" pitchFamily="18" charset="0"/>
              </a:rPr>
              <a:t>Assistant Professor</a:t>
            </a:r>
          </a:p>
        </p:txBody>
      </p:sp>
      <p:graphicFrame>
        <p:nvGraphicFramePr>
          <p:cNvPr id="5" name="Table 4"/>
          <p:cNvGraphicFramePr>
            <a:graphicFrameLocks noGrp="1"/>
          </p:cNvGraphicFramePr>
          <p:nvPr>
            <p:extLst>
              <p:ext uri="{D42A27DB-BD31-4B8C-83A1-F6EECF244321}">
                <p14:modId xmlns:p14="http://schemas.microsoft.com/office/powerpoint/2010/main" val="2871965161"/>
              </p:ext>
            </p:extLst>
          </p:nvPr>
        </p:nvGraphicFramePr>
        <p:xfrm>
          <a:off x="539956" y="46248"/>
          <a:ext cx="8150225" cy="2117058"/>
        </p:xfrm>
        <a:graphic>
          <a:graphicData uri="http://schemas.openxmlformats.org/drawingml/2006/table">
            <a:tbl>
              <a:tblPr>
                <a:tableStyleId>{2D5ABB26-0587-4C30-8999-92F81FD0307C}</a:tableStyleId>
              </a:tblPr>
              <a:tblGrid>
                <a:gridCol w="8150225">
                  <a:extLst>
                    <a:ext uri="{9D8B030D-6E8A-4147-A177-3AD203B41FA5}">
                      <a16:colId xmlns:a16="http://schemas.microsoft.com/office/drawing/2014/main" val="20000"/>
                    </a:ext>
                  </a:extLst>
                </a:gridCol>
              </a:tblGrid>
              <a:tr h="107268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3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rPr>
                        <a:t>     </a:t>
                      </a:r>
                      <a:r>
                        <a:rPr kumimoji="0" lang="en-US"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rPr>
                        <a:t>CMR College of Engineering &amp; Technology</a:t>
                      </a:r>
                      <a:endParaRPr kumimoji="0" lang="en-US"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rPr>
                        <a:t>(UGC Autonomous)</a:t>
                      </a:r>
                      <a:endPar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srgbClr val="17365D"/>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rPr>
                        <a:t>Accredited by NAAC with “A+” Grade</a:t>
                      </a:r>
                      <a:endParaRPr kumimoji="0" lang="en-US"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err="1">
                          <a:ln>
                            <a:noFill/>
                          </a:ln>
                          <a:solidFill>
                            <a:srgbClr val="17365D"/>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rPr>
                        <a:t>Kandlakoya</a:t>
                      </a:r>
                      <a:r>
                        <a:rPr kumimoji="0" lang="en-US" altLang="en-US" sz="1800" b="0" i="0" u="none" strike="noStrike" kern="1200" cap="none" spc="0" normalizeH="0" baseline="0" noProof="0" dirty="0">
                          <a:ln>
                            <a:noFill/>
                          </a:ln>
                          <a:solidFill>
                            <a:srgbClr val="17365D"/>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rPr>
                        <a:t>, </a:t>
                      </a:r>
                      <a:r>
                        <a:rPr kumimoji="0" lang="en-US" altLang="en-US" sz="1800" b="0" i="0" u="none" strike="noStrike" kern="1200" cap="none" spc="0" normalizeH="0" baseline="0" noProof="0" dirty="0" err="1">
                          <a:ln>
                            <a:noFill/>
                          </a:ln>
                          <a:solidFill>
                            <a:srgbClr val="17365D"/>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rPr>
                        <a:t>Medchal</a:t>
                      </a:r>
                      <a:r>
                        <a:rPr kumimoji="0" lang="en-US" altLang="en-US" sz="1800" b="0" i="0" u="none" strike="noStrike" kern="1200" cap="none" spc="0" normalizeH="0" baseline="0" noProof="0" dirty="0">
                          <a:ln>
                            <a:noFill/>
                          </a:ln>
                          <a:solidFill>
                            <a:srgbClr val="17365D"/>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rPr>
                        <a:t> Road, Hyderabad-501401</a:t>
                      </a:r>
                      <a:endParaRPr kumimoji="0" lang="en-US" altLang="en-US" sz="1800" b="0" i="0" u="none" strike="noStrike" kern="1200" cap="none" spc="0" normalizeH="0" baseline="0" noProof="0" dirty="0">
                        <a:ln>
                          <a:noFill/>
                        </a:ln>
                        <a:solidFill>
                          <a:srgbClr val="000000"/>
                        </a:solidFill>
                        <a:effectLst/>
                        <a:uLnTx/>
                        <a:uFillTx/>
                        <a:latin typeface="Corbel" panose="020B0503020204020204"/>
                        <a:ea typeface="+mn-ea"/>
                        <a:cs typeface="+mn-cs"/>
                      </a:endParaRPr>
                    </a:p>
                  </a:txBody>
                  <a:tcPr marL="9199" marR="9199" marT="6133" marB="6133" anchor="b"/>
                </a:tc>
                <a:extLst>
                  <a:ext uri="{0D108BD9-81ED-4DB2-BD59-A6C34878D82A}">
                    <a16:rowId xmlns:a16="http://schemas.microsoft.com/office/drawing/2014/main" val="10000"/>
                  </a:ext>
                </a:extLst>
              </a:tr>
              <a:tr h="16209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en-US" sz="105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marL="9199" marR="9199" marT="6133" marB="6133" anchor="b"/>
                </a:tc>
                <a:extLst>
                  <a:ext uri="{0D108BD9-81ED-4DB2-BD59-A6C34878D82A}">
                    <a16:rowId xmlns:a16="http://schemas.microsoft.com/office/drawing/2014/main" val="10001"/>
                  </a:ext>
                </a:extLst>
              </a:tr>
              <a:tr h="43477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en-US" sz="3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155575" y="268406"/>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5273040" y="4032215"/>
            <a:ext cx="5029200" cy="400110"/>
          </a:xfrm>
          <a:prstGeom prst="rect">
            <a:avLst/>
          </a:prstGeom>
          <a:noFill/>
        </p:spPr>
        <p:txBody>
          <a:bodyPr wrap="square" rtlCol="0">
            <a:spAutoFit/>
          </a:bodyPr>
          <a:lstStyle/>
          <a:p>
            <a:r>
              <a:rPr lang="en-US" sz="2000" b="1" dirty="0">
                <a:solidFill>
                  <a:schemeClr val="tx2">
                    <a:lumMod val="75000"/>
                  </a:schemeClr>
                </a:solidFill>
              </a:rPr>
              <a:t>Batch No: 58</a:t>
            </a:r>
          </a:p>
        </p:txBody>
      </p:sp>
      <p:sp>
        <p:nvSpPr>
          <p:cNvPr id="7" name="TextBox 6">
            <a:extLst>
              <a:ext uri="{FF2B5EF4-FFF2-40B4-BE49-F238E27FC236}">
                <a16:creationId xmlns:a16="http://schemas.microsoft.com/office/drawing/2014/main" id="{94997AF8-6B6E-040B-FF07-B099985FAFAE}"/>
              </a:ext>
            </a:extLst>
          </p:cNvPr>
          <p:cNvSpPr txBox="1"/>
          <p:nvPr/>
        </p:nvSpPr>
        <p:spPr>
          <a:xfrm>
            <a:off x="462169" y="6214382"/>
            <a:ext cx="8753061" cy="307777"/>
          </a:xfrm>
          <a:prstGeom prst="rect">
            <a:avLst/>
          </a:prstGeom>
          <a:noFill/>
        </p:spPr>
        <p:txBody>
          <a:bodyPr wrap="square" rtlCol="0">
            <a:spAutoFit/>
          </a:bodyPr>
          <a:lstStyle/>
          <a:p>
            <a:r>
              <a:rPr lang="en-US" sz="1400" b="1" dirty="0">
                <a:solidFill>
                  <a:schemeClr val="tx2">
                    <a:lumMod val="75000"/>
                  </a:schemeClr>
                </a:solidFill>
              </a:rPr>
              <a:t>Batch: 2020-2024 			</a:t>
            </a:r>
          </a:p>
        </p:txBody>
      </p:sp>
      <p:sp>
        <p:nvSpPr>
          <p:cNvPr id="8" name="TextBox 7">
            <a:extLst>
              <a:ext uri="{FF2B5EF4-FFF2-40B4-BE49-F238E27FC236}">
                <a16:creationId xmlns:a16="http://schemas.microsoft.com/office/drawing/2014/main" id="{B48AB624-FDA3-B87B-3C41-52A58DBEB875}"/>
              </a:ext>
            </a:extLst>
          </p:cNvPr>
          <p:cNvSpPr txBox="1"/>
          <p:nvPr/>
        </p:nvSpPr>
        <p:spPr>
          <a:xfrm>
            <a:off x="5265420" y="4999061"/>
            <a:ext cx="4797425" cy="923330"/>
          </a:xfrm>
          <a:prstGeom prst="rect">
            <a:avLst/>
          </a:prstGeom>
          <a:noFill/>
        </p:spPr>
        <p:txBody>
          <a:bodyPr wrap="square" rtlCol="0">
            <a:spAutoFit/>
          </a:bodyPr>
          <a:lstStyle/>
          <a:p>
            <a:r>
              <a:rPr lang="en-US" sz="1200" b="1" dirty="0"/>
              <a:t>G. CHITRA BHANU REDDY  20H51A05C4</a:t>
            </a:r>
          </a:p>
          <a:p>
            <a:r>
              <a:rPr lang="en-US" sz="1200" b="1" dirty="0"/>
              <a:t>J. SANTHOSH REDDY          20H51A05E1</a:t>
            </a:r>
          </a:p>
          <a:p>
            <a:r>
              <a:rPr lang="en-US" sz="1200" b="1" dirty="0"/>
              <a:t>TWINKLE SHARMA               20H51A05Q3</a:t>
            </a:r>
          </a:p>
          <a:p>
            <a:endParaRPr lang="en-IN" dirty="0"/>
          </a:p>
        </p:txBody>
      </p:sp>
      <p:sp>
        <p:nvSpPr>
          <p:cNvPr id="10" name="TextBox 9">
            <a:extLst>
              <a:ext uri="{FF2B5EF4-FFF2-40B4-BE49-F238E27FC236}">
                <a16:creationId xmlns:a16="http://schemas.microsoft.com/office/drawing/2014/main" id="{3F29AA17-B70D-B198-66E1-1B3DE448A0EB}"/>
              </a:ext>
            </a:extLst>
          </p:cNvPr>
          <p:cNvSpPr txBox="1"/>
          <p:nvPr/>
        </p:nvSpPr>
        <p:spPr>
          <a:xfrm>
            <a:off x="2133600" y="1594645"/>
            <a:ext cx="5410200" cy="369332"/>
          </a:xfrm>
          <a:prstGeom prst="rect">
            <a:avLst/>
          </a:prstGeom>
          <a:noFill/>
        </p:spPr>
        <p:txBody>
          <a:bodyPr wrap="square">
            <a:spAutoFit/>
          </a:bodyPr>
          <a:lstStyle/>
          <a:p>
            <a:pPr eaLnBrk="1" hangingPunct="1"/>
            <a:r>
              <a:rPr lang="en-US" altLang="en-US" sz="1800" b="1" dirty="0">
                <a:solidFill>
                  <a:schemeClr val="tx1">
                    <a:lumMod val="85000"/>
                    <a:lumOff val="15000"/>
                  </a:schemeClr>
                </a:solidFill>
                <a:latin typeface="Times New Roman" panose="02020603050405020304" pitchFamily="18" charset="0"/>
                <a:ea typeface="Book Antiqua" panose="02040602050305030304" pitchFamily="18" charset="0"/>
                <a:cs typeface="Times New Roman" panose="02020603050405020304" pitchFamily="18" charset="0"/>
                <a:sym typeface="Book Antiqua" panose="02040602050305030304" pitchFamily="18" charset="0"/>
              </a:rPr>
              <a:t>Department of Computer Science and Engineering</a:t>
            </a:r>
            <a:endParaRPr lang="en-US" altLang="en-US" sz="1800" dirty="0">
              <a:solidFill>
                <a:schemeClr val="tx1">
                  <a:lumMod val="85000"/>
                  <a:lumOff val="15000"/>
                </a:schemeClr>
              </a:solidFill>
              <a:latin typeface="Times New Roman" panose="02020603050405020304" pitchFamily="18" charset="0"/>
              <a:ea typeface="Book Antiqua" panose="0204060205030503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24F19B2-DE82-837E-E0B3-00E41BC40434}"/>
              </a:ext>
            </a:extLst>
          </p:cNvPr>
          <p:cNvSpPr txBox="1"/>
          <p:nvPr/>
        </p:nvSpPr>
        <p:spPr>
          <a:xfrm>
            <a:off x="1676400" y="2060142"/>
            <a:ext cx="5448300" cy="369332"/>
          </a:xfrm>
          <a:prstGeom prst="rect">
            <a:avLst/>
          </a:prstGeom>
          <a:noFill/>
        </p:spPr>
        <p:txBody>
          <a:bodyPr wrap="square">
            <a:spAutoFit/>
          </a:bodyPr>
          <a:lstStyle/>
          <a:p>
            <a:pPr algn="ctr"/>
            <a:r>
              <a:rPr lang="en-US" sz="1800" b="1" dirty="0">
                <a:solidFill>
                  <a:srgbClr val="002060"/>
                </a:solidFill>
                <a:latin typeface="Times New Roman" panose="02020603050405020304" pitchFamily="18" charset="0"/>
                <a:cs typeface="Times New Roman" panose="02020603050405020304" pitchFamily="18" charset="0"/>
              </a:rPr>
              <a:t>Major Project</a:t>
            </a:r>
          </a:p>
        </p:txBody>
      </p:sp>
      <p:sp>
        <p:nvSpPr>
          <p:cNvPr id="14" name="TextBox 13">
            <a:extLst>
              <a:ext uri="{FF2B5EF4-FFF2-40B4-BE49-F238E27FC236}">
                <a16:creationId xmlns:a16="http://schemas.microsoft.com/office/drawing/2014/main" id="{2604B253-1110-5433-3414-8E05694C079F}"/>
              </a:ext>
            </a:extLst>
          </p:cNvPr>
          <p:cNvSpPr txBox="1"/>
          <p:nvPr/>
        </p:nvSpPr>
        <p:spPr>
          <a:xfrm>
            <a:off x="2114549" y="2563526"/>
            <a:ext cx="5448300" cy="584775"/>
          </a:xfrm>
          <a:prstGeom prst="rect">
            <a:avLst/>
          </a:prstGeom>
          <a:noFill/>
        </p:spPr>
        <p:txBody>
          <a:bodyPr wrap="square">
            <a:spAutoFit/>
          </a:bodyPr>
          <a:lstStyle/>
          <a:p>
            <a:r>
              <a:rPr lang="en-US"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CODE GUARDIAN PRO</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D3ADC6-5DDA-74A2-6923-FB0882E964F7}"/>
              </a:ext>
            </a:extLst>
          </p:cNvPr>
          <p:cNvSpPr txBox="1"/>
          <p:nvPr/>
        </p:nvSpPr>
        <p:spPr>
          <a:xfrm>
            <a:off x="541320" y="1389818"/>
            <a:ext cx="7772400" cy="4247317"/>
          </a:xfrm>
          <a:prstGeom prst="rect">
            <a:avLst/>
          </a:prstGeom>
          <a:noFill/>
        </p:spPr>
        <p:txBody>
          <a:bodyPr wrap="square" rtlCol="0">
            <a:spAutoFit/>
          </a:bodyPr>
          <a:lstStyle/>
          <a:p>
            <a:pPr marL="285750" marR="127000" indent="-285750" algn="just">
              <a:lnSpc>
                <a:spcPct val="100000"/>
              </a:lnSpc>
              <a:buFont typeface="Wingdings" panose="05000000000000000000" pitchFamily="2" charset="2"/>
              <a:buChar char="Ø"/>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project aims to enhance software quality by thoroughly analyzing the source code. </a:t>
            </a:r>
          </a:p>
          <a:p>
            <a:pPr marR="127000" algn="just">
              <a:lnSpc>
                <a:spcPct val="100000"/>
              </a:lnSpc>
            </a:pPr>
            <a:endPar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85750" marR="127000" indent="-285750" algn="just">
              <a:lnSpc>
                <a:spcPct val="100000"/>
              </a:lnSpc>
              <a:buFont typeface="Wingdings" panose="05000000000000000000" pitchFamily="2" charset="2"/>
              <a:buChar char="Ø"/>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It uses advanced techniques to identify both syntax errors and logical bugs.</a:t>
            </a:r>
          </a:p>
          <a:p>
            <a:pPr marR="127000" algn="just">
              <a:lnSpc>
                <a:spcPct val="100000"/>
              </a:lnSpc>
            </a:pPr>
            <a:endPar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85750" marR="127000" indent="-285750" algn="just">
              <a:lnSpc>
                <a:spcPct val="100000"/>
              </a:lnSpc>
              <a:buFont typeface="Wingdings" panose="05000000000000000000" pitchFamily="2" charset="2"/>
              <a:buChar char="Ø"/>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project provides clear and concise suggestions on how to fix the problems found, making the debugging and enhancement process much more efficient.</a:t>
            </a:r>
          </a:p>
          <a:p>
            <a:pPr marR="127000" algn="just">
              <a:lnSpc>
                <a:spcPct val="100000"/>
              </a:lnSpc>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p>
          <a:p>
            <a:pPr marL="285750" marR="127000" indent="-285750" algn="just">
              <a:lnSpc>
                <a:spcPct val="100000"/>
              </a:lnSpc>
              <a:buFont typeface="Wingdings" panose="05000000000000000000" pitchFamily="2" charset="2"/>
              <a:buChar char="Ø"/>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Furthermore, the project conducts a comprehensive security audit to detect and address any serious vulnerabilities in the source code, websites, emails, and even images. </a:t>
            </a:r>
          </a:p>
          <a:p>
            <a:pPr marR="127000" algn="just">
              <a:lnSpc>
                <a:spcPct val="100000"/>
              </a:lnSpc>
            </a:pPr>
            <a:endPar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85750" marR="127000" indent="-285750" algn="just">
              <a:lnSpc>
                <a:spcPct val="100000"/>
              </a:lnSpc>
              <a:buFont typeface="Wingdings" panose="05000000000000000000" pitchFamily="2" charset="2"/>
              <a:buChar char="Ø"/>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Ultimately, the goal is to deliver software with high performance metrics and an exceptional user experience, setting a new standard for software development.</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ustomShape 1">
            <a:extLst>
              <a:ext uri="{FF2B5EF4-FFF2-40B4-BE49-F238E27FC236}">
                <a16:creationId xmlns:a16="http://schemas.microsoft.com/office/drawing/2014/main" id="{D0A8D84E-1B58-3E37-E8D4-1B2078D8A9CF}"/>
              </a:ext>
            </a:extLst>
          </p:cNvPr>
          <p:cNvSpPr/>
          <p:nvPr/>
        </p:nvSpPr>
        <p:spPr>
          <a:xfrm>
            <a:off x="533700" y="912467"/>
            <a:ext cx="8076600" cy="75600"/>
          </a:xfrm>
          <a:prstGeom prst="rect">
            <a:avLst/>
          </a:prstGeom>
          <a:solidFill>
            <a:srgbClr val="7030A0"/>
          </a:solidFill>
          <a:ln w="25560">
            <a:solidFill>
              <a:srgbClr val="3A5F8B"/>
            </a:solidFill>
            <a:round/>
          </a:ln>
        </p:spPr>
        <p:txBody>
          <a:bodyPr/>
          <a:lstStyle/>
          <a:p>
            <a:endParaRPr lang="en-IN"/>
          </a:p>
        </p:txBody>
      </p:sp>
      <p:sp>
        <p:nvSpPr>
          <p:cNvPr id="5" name="TextBox 4">
            <a:extLst>
              <a:ext uri="{FF2B5EF4-FFF2-40B4-BE49-F238E27FC236}">
                <a16:creationId xmlns:a16="http://schemas.microsoft.com/office/drawing/2014/main" id="{17008551-90D9-EEF8-C2BF-2065C20C40CF}"/>
              </a:ext>
            </a:extLst>
          </p:cNvPr>
          <p:cNvSpPr txBox="1"/>
          <p:nvPr/>
        </p:nvSpPr>
        <p:spPr>
          <a:xfrm>
            <a:off x="-685800" y="404635"/>
            <a:ext cx="4572000" cy="1015663"/>
          </a:xfrm>
          <a:prstGeom prst="rect">
            <a:avLst/>
          </a:prstGeom>
          <a:noFill/>
        </p:spPr>
        <p:txBody>
          <a:bodyPr wrap="square">
            <a:spAutoFit/>
          </a:bodyPr>
          <a:lstStyle/>
          <a:p>
            <a:pPr algn="r">
              <a:lnSpc>
                <a:spcPct val="100000"/>
              </a:lnSpc>
            </a:pPr>
            <a:r>
              <a:rPr lang="en-IN" sz="2400" b="1" dirty="0">
                <a:solidFill>
                  <a:srgbClr val="C00000"/>
                </a:solidFill>
                <a:latin typeface="Arial Black" pitchFamily="34" charset="0"/>
              </a:rPr>
              <a:t>Research Objective</a:t>
            </a:r>
          </a:p>
          <a:p>
            <a:pPr algn="r">
              <a:lnSpc>
                <a:spcPct val="100000"/>
              </a:lnSpc>
            </a:pPr>
            <a:r>
              <a:rPr lang="en-IN" sz="1800" b="1" dirty="0">
                <a:solidFill>
                  <a:srgbClr val="000000"/>
                </a:solidFill>
                <a:latin typeface="Arial Black" pitchFamily="34" charset="0"/>
              </a:rPr>
              <a:t> </a:t>
            </a:r>
          </a:p>
          <a:p>
            <a:pPr algn="r">
              <a:lnSpc>
                <a:spcPct val="100000"/>
              </a:lnSpc>
            </a:pPr>
            <a:r>
              <a:rPr lang="en-IN" sz="1800" b="1" dirty="0">
                <a:solidFill>
                  <a:srgbClr val="000000"/>
                </a:solidFill>
                <a:latin typeface="Arial Black" pitchFamily="34" charset="0"/>
              </a:rPr>
              <a:t> </a:t>
            </a:r>
            <a:endParaRPr lang="en-IN" dirty="0">
              <a:latin typeface="Arial Black" pitchFamily="34" charset="0"/>
            </a:endParaRPr>
          </a:p>
        </p:txBody>
      </p:sp>
    </p:spTree>
    <p:extLst>
      <p:ext uri="{BB962C8B-B14F-4D97-AF65-F5344CB8AC3E}">
        <p14:creationId xmlns:p14="http://schemas.microsoft.com/office/powerpoint/2010/main" val="2907782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558C2F6F-87A5-0856-3AA5-E152A20174C0}"/>
              </a:ext>
            </a:extLst>
          </p:cNvPr>
          <p:cNvSpPr/>
          <p:nvPr/>
        </p:nvSpPr>
        <p:spPr>
          <a:xfrm>
            <a:off x="533520" y="4884000"/>
            <a:ext cx="8076600" cy="75600"/>
          </a:xfrm>
          <a:prstGeom prst="rect">
            <a:avLst/>
          </a:prstGeom>
          <a:solidFill>
            <a:srgbClr val="7030A0"/>
          </a:solidFill>
          <a:ln w="25560">
            <a:solidFill>
              <a:srgbClr val="3A5F8B"/>
            </a:solidFill>
            <a:round/>
          </a:ln>
        </p:spPr>
      </p:sp>
      <p:sp>
        <p:nvSpPr>
          <p:cNvPr id="3" name="CustomShape 2">
            <a:extLst>
              <a:ext uri="{FF2B5EF4-FFF2-40B4-BE49-F238E27FC236}">
                <a16:creationId xmlns:a16="http://schemas.microsoft.com/office/drawing/2014/main" id="{E32D43F1-45BA-8312-95F9-5BD5E4BBB621}"/>
              </a:ext>
            </a:extLst>
          </p:cNvPr>
          <p:cNvSpPr/>
          <p:nvPr/>
        </p:nvSpPr>
        <p:spPr>
          <a:xfrm>
            <a:off x="457200" y="41910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4" name="CustomShape 3">
            <a:extLst>
              <a:ext uri="{FF2B5EF4-FFF2-40B4-BE49-F238E27FC236}">
                <a16:creationId xmlns:a16="http://schemas.microsoft.com/office/drawing/2014/main" id="{723F3BA5-7F70-2129-A7A4-5ACF9745B670}"/>
              </a:ext>
            </a:extLst>
          </p:cNvPr>
          <p:cNvSpPr/>
          <p:nvPr/>
        </p:nvSpPr>
        <p:spPr>
          <a:xfrm>
            <a:off x="685800" y="197472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3438376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8556"/>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   Problem Definition</a:t>
            </a:r>
          </a:p>
        </p:txBody>
      </p:sp>
      <p:sp>
        <p:nvSpPr>
          <p:cNvPr id="2" name="TextBox 1">
            <a:extLst>
              <a:ext uri="{FF2B5EF4-FFF2-40B4-BE49-F238E27FC236}">
                <a16:creationId xmlns:a16="http://schemas.microsoft.com/office/drawing/2014/main" id="{BF7857CF-B7BD-587D-A0D3-007D6F16A29A}"/>
              </a:ext>
            </a:extLst>
          </p:cNvPr>
          <p:cNvSpPr txBox="1"/>
          <p:nvPr/>
        </p:nvSpPr>
        <p:spPr>
          <a:xfrm>
            <a:off x="895350" y="2151726"/>
            <a:ext cx="4057650" cy="347787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Code Guardian Pro is designed to expedite bug and vulnerability detection in software, websites, emails, and images that will lessen development time and strengthen security through the use of automated analysis and guidance. </a:t>
            </a:r>
          </a:p>
          <a:p>
            <a:pPr algn="just"/>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Its objective is to enhance user experience while mitigating software bugs plus security risks.</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974DA4B-EE40-CDE1-3B75-48F3B6E21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182206"/>
            <a:ext cx="3438525" cy="33873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9A0183CF-90DF-D5DA-FE6C-80796DFDF505}"/>
              </a:ext>
            </a:extLst>
          </p:cNvPr>
          <p:cNvSpPr/>
          <p:nvPr/>
        </p:nvSpPr>
        <p:spPr>
          <a:xfrm>
            <a:off x="457320" y="5333880"/>
            <a:ext cx="8076600" cy="75600"/>
          </a:xfrm>
          <a:prstGeom prst="rect">
            <a:avLst/>
          </a:prstGeom>
          <a:solidFill>
            <a:srgbClr val="7030A0"/>
          </a:solidFill>
          <a:ln w="25560">
            <a:solidFill>
              <a:srgbClr val="3A5F8B"/>
            </a:solidFill>
            <a:round/>
          </a:ln>
        </p:spPr>
      </p:sp>
      <p:sp>
        <p:nvSpPr>
          <p:cNvPr id="3" name="CustomShape 2">
            <a:extLst>
              <a:ext uri="{FF2B5EF4-FFF2-40B4-BE49-F238E27FC236}">
                <a16:creationId xmlns:a16="http://schemas.microsoft.com/office/drawing/2014/main" id="{FE873ADA-1A1B-305D-8C7D-E5F730FDD096}"/>
              </a:ext>
            </a:extLst>
          </p:cNvPr>
          <p:cNvSpPr/>
          <p:nvPr/>
        </p:nvSpPr>
        <p:spPr>
          <a:xfrm>
            <a:off x="381000" y="4648200"/>
            <a:ext cx="647700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dirty="0"/>
          </a:p>
        </p:txBody>
      </p:sp>
      <p:sp>
        <p:nvSpPr>
          <p:cNvPr id="4" name="CustomShape 3">
            <a:extLst>
              <a:ext uri="{FF2B5EF4-FFF2-40B4-BE49-F238E27FC236}">
                <a16:creationId xmlns:a16="http://schemas.microsoft.com/office/drawing/2014/main" id="{528D90AB-75CF-5DE2-00AD-7041113F3B08}"/>
              </a:ext>
            </a:extLst>
          </p:cNvPr>
          <p:cNvSpPr/>
          <p:nvPr/>
        </p:nvSpPr>
        <p:spPr>
          <a:xfrm>
            <a:off x="609600" y="23620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2989199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A5F7040D-FDCD-D66A-2D69-D90369519F21}"/>
              </a:ext>
            </a:extLst>
          </p:cNvPr>
          <p:cNvSpPr/>
          <p:nvPr/>
        </p:nvSpPr>
        <p:spPr>
          <a:xfrm>
            <a:off x="457200" y="762000"/>
            <a:ext cx="8381160" cy="75600"/>
          </a:xfrm>
          <a:prstGeom prst="rect">
            <a:avLst/>
          </a:prstGeom>
          <a:solidFill>
            <a:srgbClr val="7030A0"/>
          </a:solidFill>
          <a:ln w="25560">
            <a:solidFill>
              <a:srgbClr val="3A5F8B"/>
            </a:solidFill>
            <a:round/>
          </a:ln>
        </p:spPr>
        <p:txBody>
          <a:bodyPr/>
          <a:lstStyle/>
          <a:p>
            <a:endParaRPr lang="en-IN"/>
          </a:p>
        </p:txBody>
      </p:sp>
      <p:sp>
        <p:nvSpPr>
          <p:cNvPr id="3" name="TextBox 5">
            <a:extLst>
              <a:ext uri="{FF2B5EF4-FFF2-40B4-BE49-F238E27FC236}">
                <a16:creationId xmlns:a16="http://schemas.microsoft.com/office/drawing/2014/main" id="{BC1C47C9-0BD1-7F7F-909A-61D0CB89B4F1}"/>
              </a:ext>
            </a:extLst>
          </p:cNvPr>
          <p:cNvSpPr txBox="1"/>
          <p:nvPr/>
        </p:nvSpPr>
        <p:spPr>
          <a:xfrm>
            <a:off x="304800" y="228600"/>
            <a:ext cx="58674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dirty="0">
                <a:solidFill>
                  <a:srgbClr val="C00000"/>
                </a:solidFill>
                <a:latin typeface="Calibri" pitchFamily="34" charset="0"/>
              </a:rPr>
              <a:t>   Proposed system architecture </a:t>
            </a:r>
          </a:p>
        </p:txBody>
      </p:sp>
      <p:pic>
        <p:nvPicPr>
          <p:cNvPr id="6" name="Picture 5">
            <a:extLst>
              <a:ext uri="{FF2B5EF4-FFF2-40B4-BE49-F238E27FC236}">
                <a16:creationId xmlns:a16="http://schemas.microsoft.com/office/drawing/2014/main" id="{E470E06A-A3BA-98EC-8A35-BA0D0DACED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951023"/>
            <a:ext cx="4953000" cy="3544777"/>
          </a:xfrm>
          <a:prstGeom prst="rect">
            <a:avLst/>
          </a:prstGeom>
        </p:spPr>
      </p:pic>
      <p:pic>
        <p:nvPicPr>
          <p:cNvPr id="8" name="Picture 7">
            <a:extLst>
              <a:ext uri="{FF2B5EF4-FFF2-40B4-BE49-F238E27FC236}">
                <a16:creationId xmlns:a16="http://schemas.microsoft.com/office/drawing/2014/main" id="{E31FF2B0-89D9-2AB5-F377-FCD98C273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4495800"/>
            <a:ext cx="4953000" cy="1907953"/>
          </a:xfrm>
          <a:prstGeom prst="rect">
            <a:avLst/>
          </a:prstGeom>
        </p:spPr>
      </p:pic>
    </p:spTree>
    <p:extLst>
      <p:ext uri="{BB962C8B-B14F-4D97-AF65-F5344CB8AC3E}">
        <p14:creationId xmlns:p14="http://schemas.microsoft.com/office/powerpoint/2010/main" val="371616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90655683-F000-C6E0-3FEB-8A804D83F3FD}"/>
              </a:ext>
            </a:extLst>
          </p:cNvPr>
          <p:cNvSpPr/>
          <p:nvPr/>
        </p:nvSpPr>
        <p:spPr>
          <a:xfrm>
            <a:off x="457200" y="990600"/>
            <a:ext cx="8381160" cy="75600"/>
          </a:xfrm>
          <a:prstGeom prst="rect">
            <a:avLst/>
          </a:prstGeom>
          <a:solidFill>
            <a:srgbClr val="7030A0"/>
          </a:solidFill>
          <a:ln w="25560">
            <a:solidFill>
              <a:srgbClr val="3A5F8B"/>
            </a:solidFill>
            <a:round/>
          </a:ln>
        </p:spPr>
      </p:sp>
      <p:sp>
        <p:nvSpPr>
          <p:cNvPr id="3" name="TextBox 2">
            <a:extLst>
              <a:ext uri="{FF2B5EF4-FFF2-40B4-BE49-F238E27FC236}">
                <a16:creationId xmlns:a16="http://schemas.microsoft.com/office/drawing/2014/main" id="{C145C1D7-723A-24FC-CA79-00D68E31A6A3}"/>
              </a:ext>
            </a:extLst>
          </p:cNvPr>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  Proposed Methods</a:t>
            </a:r>
          </a:p>
        </p:txBody>
      </p:sp>
      <p:sp>
        <p:nvSpPr>
          <p:cNvPr id="5" name="TextBox 4">
            <a:extLst>
              <a:ext uri="{FF2B5EF4-FFF2-40B4-BE49-F238E27FC236}">
                <a16:creationId xmlns:a16="http://schemas.microsoft.com/office/drawing/2014/main" id="{C115998C-71CD-4ACC-781E-E16F33661C83}"/>
              </a:ext>
            </a:extLst>
          </p:cNvPr>
          <p:cNvSpPr txBox="1"/>
          <p:nvPr/>
        </p:nvSpPr>
        <p:spPr>
          <a:xfrm>
            <a:off x="685800" y="1447800"/>
            <a:ext cx="7696200" cy="4652556"/>
          </a:xfrm>
          <a:prstGeom prst="rect">
            <a:avLst/>
          </a:prstGeom>
          <a:noFill/>
        </p:spPr>
        <p:txBody>
          <a:bodyPr wrap="square">
            <a:spAutoFit/>
          </a:bodyPr>
          <a:lstStyle/>
          <a:p>
            <a:pPr marL="297815" marR="5080" indent="-285750" algn="just">
              <a:spcBef>
                <a:spcPts val="95"/>
              </a:spcBef>
              <a:buFont typeface="Wingdings" panose="05000000000000000000" pitchFamily="2" charset="2"/>
              <a:buChar char="Ø"/>
              <a:tabLst>
                <a:tab pos="221615" algn="l"/>
              </a:tabLst>
            </a:pPr>
            <a:r>
              <a:rPr lang="en-IN" sz="1800" dirty="0">
                <a:solidFill>
                  <a:schemeClr val="tx1">
                    <a:lumMod val="95000"/>
                    <a:lumOff val="5000"/>
                  </a:schemeClr>
                </a:solidFill>
                <a:latin typeface="Times New Roman"/>
                <a:cs typeface="Times New Roman"/>
              </a:rPr>
              <a:t>Finding the Phish, incorporates crucial functionalities for threat mitigation.</a:t>
            </a:r>
          </a:p>
          <a:p>
            <a:pPr marL="12065" marR="5080" algn="just">
              <a:spcBef>
                <a:spcPts val="95"/>
              </a:spcBef>
              <a:tabLst>
                <a:tab pos="221615" algn="l"/>
              </a:tabLst>
            </a:pPr>
            <a:endParaRPr lang="en-IN" sz="1800" dirty="0">
              <a:solidFill>
                <a:schemeClr val="tx1">
                  <a:lumMod val="95000"/>
                  <a:lumOff val="5000"/>
                </a:schemeClr>
              </a:solidFill>
              <a:latin typeface="Times New Roman"/>
              <a:cs typeface="Times New Roman"/>
            </a:endParaRPr>
          </a:p>
          <a:p>
            <a:pPr marL="297815" marR="5080" indent="-285750" algn="just">
              <a:spcBef>
                <a:spcPts val="95"/>
              </a:spcBef>
              <a:buFont typeface="Wingdings" panose="05000000000000000000" pitchFamily="2" charset="2"/>
              <a:buChar char="Ø"/>
              <a:tabLst>
                <a:tab pos="221615" algn="l"/>
              </a:tabLst>
            </a:pPr>
            <a:r>
              <a:rPr lang="en-IN" sz="1800" dirty="0">
                <a:solidFill>
                  <a:schemeClr val="tx1">
                    <a:lumMod val="95000"/>
                    <a:lumOff val="5000"/>
                  </a:schemeClr>
                </a:solidFill>
                <a:latin typeface="Times New Roman"/>
                <a:cs typeface="Times New Roman"/>
              </a:rPr>
              <a:t>Scan Vulnerability meticulously checks codebase, websites, and emails for weaknesses, bolstering cyber threat protection.</a:t>
            </a:r>
          </a:p>
          <a:p>
            <a:pPr marL="12065" marR="5080" algn="just">
              <a:spcBef>
                <a:spcPts val="95"/>
              </a:spcBef>
              <a:tabLst>
                <a:tab pos="221615" algn="l"/>
              </a:tabLst>
            </a:pPr>
            <a:endParaRPr lang="en-IN" sz="1800" dirty="0">
              <a:solidFill>
                <a:schemeClr val="tx1">
                  <a:lumMod val="95000"/>
                  <a:lumOff val="5000"/>
                </a:schemeClr>
              </a:solidFill>
              <a:latin typeface="Times New Roman"/>
              <a:cs typeface="Times New Roman"/>
            </a:endParaRPr>
          </a:p>
          <a:p>
            <a:pPr marL="297815" marR="5080" indent="-285750" algn="just">
              <a:spcBef>
                <a:spcPts val="95"/>
              </a:spcBef>
              <a:buFont typeface="Wingdings" panose="05000000000000000000" pitchFamily="2" charset="2"/>
              <a:buChar char="Ø"/>
              <a:tabLst>
                <a:tab pos="221615" algn="l"/>
              </a:tabLst>
            </a:pPr>
            <a:r>
              <a:rPr lang="en-IN" sz="1800" dirty="0">
                <a:solidFill>
                  <a:schemeClr val="tx1">
                    <a:lumMod val="95000"/>
                    <a:lumOff val="5000"/>
                  </a:schemeClr>
                </a:solidFill>
                <a:latin typeface="Times New Roman"/>
                <a:cs typeface="Times New Roman"/>
              </a:rPr>
              <a:t>Check Syntax Error swiftly identifies and rectifies coding mistakes, ensuring code integrity.</a:t>
            </a:r>
          </a:p>
          <a:p>
            <a:pPr marL="12065" marR="5080" algn="just">
              <a:spcBef>
                <a:spcPts val="95"/>
              </a:spcBef>
              <a:tabLst>
                <a:tab pos="221615" algn="l"/>
              </a:tabLst>
            </a:pPr>
            <a:endParaRPr lang="en-IN" sz="1800" dirty="0">
              <a:solidFill>
                <a:schemeClr val="tx1">
                  <a:lumMod val="95000"/>
                  <a:lumOff val="5000"/>
                </a:schemeClr>
              </a:solidFill>
              <a:latin typeface="Times New Roman"/>
              <a:cs typeface="Times New Roman"/>
            </a:endParaRPr>
          </a:p>
          <a:p>
            <a:pPr marL="297815" marR="5080" indent="-285750" algn="just">
              <a:spcBef>
                <a:spcPts val="95"/>
              </a:spcBef>
              <a:buFont typeface="Wingdings" panose="05000000000000000000" pitchFamily="2" charset="2"/>
              <a:buChar char="Ø"/>
              <a:tabLst>
                <a:tab pos="221615" algn="l"/>
              </a:tabLst>
            </a:pPr>
            <a:r>
              <a:rPr lang="en-IN" sz="1800" dirty="0">
                <a:solidFill>
                  <a:schemeClr val="tx1">
                    <a:lumMod val="95000"/>
                    <a:lumOff val="5000"/>
                  </a:schemeClr>
                </a:solidFill>
                <a:latin typeface="Times New Roman"/>
                <a:cs typeface="Times New Roman"/>
              </a:rPr>
              <a:t>Check Logical Error delves deep into code to </a:t>
            </a:r>
            <a:r>
              <a:rPr lang="en-IN" sz="1800" dirty="0" err="1">
                <a:solidFill>
                  <a:schemeClr val="tx1">
                    <a:lumMod val="95000"/>
                    <a:lumOff val="5000"/>
                  </a:schemeClr>
                </a:solidFill>
                <a:latin typeface="Times New Roman"/>
                <a:cs typeface="Times New Roman"/>
              </a:rPr>
              <a:t>preemptively</a:t>
            </a:r>
            <a:r>
              <a:rPr lang="en-IN" sz="1800" dirty="0">
                <a:solidFill>
                  <a:schemeClr val="tx1">
                    <a:lumMod val="95000"/>
                    <a:lumOff val="5000"/>
                  </a:schemeClr>
                </a:solidFill>
                <a:latin typeface="Times New Roman"/>
                <a:cs typeface="Times New Roman"/>
              </a:rPr>
              <a:t> address vulnerabilities, bolstering security.</a:t>
            </a:r>
          </a:p>
          <a:p>
            <a:pPr marL="12065" marR="5080" algn="just">
              <a:spcBef>
                <a:spcPts val="95"/>
              </a:spcBef>
              <a:tabLst>
                <a:tab pos="221615" algn="l"/>
              </a:tabLst>
            </a:pPr>
            <a:endParaRPr lang="en-IN" sz="1800" dirty="0">
              <a:solidFill>
                <a:schemeClr val="tx1">
                  <a:lumMod val="95000"/>
                  <a:lumOff val="5000"/>
                </a:schemeClr>
              </a:solidFill>
              <a:latin typeface="Times New Roman"/>
              <a:cs typeface="Times New Roman"/>
            </a:endParaRPr>
          </a:p>
          <a:p>
            <a:pPr marL="297815" marR="5080" indent="-285750" algn="just">
              <a:spcBef>
                <a:spcPts val="95"/>
              </a:spcBef>
              <a:buFont typeface="Wingdings" panose="05000000000000000000" pitchFamily="2" charset="2"/>
              <a:buChar char="Ø"/>
              <a:tabLst>
                <a:tab pos="221615" algn="l"/>
              </a:tabLst>
            </a:pPr>
            <a:r>
              <a:rPr lang="en-IN" sz="1800" dirty="0">
                <a:solidFill>
                  <a:schemeClr val="tx1">
                    <a:lumMod val="95000"/>
                    <a:lumOff val="5000"/>
                  </a:schemeClr>
                </a:solidFill>
                <a:latin typeface="Times New Roman"/>
                <a:cs typeface="Times New Roman"/>
              </a:rPr>
              <a:t>Find SQL Injection detects and prevents SQL attacks, safeguarding databases and sensitive data.</a:t>
            </a:r>
          </a:p>
          <a:p>
            <a:pPr marL="12065" marR="5080" algn="just">
              <a:spcBef>
                <a:spcPts val="95"/>
              </a:spcBef>
              <a:tabLst>
                <a:tab pos="221615" algn="l"/>
              </a:tabLst>
            </a:pPr>
            <a:endParaRPr lang="en-IN" sz="1800" dirty="0">
              <a:solidFill>
                <a:schemeClr val="tx1">
                  <a:lumMod val="95000"/>
                  <a:lumOff val="5000"/>
                </a:schemeClr>
              </a:solidFill>
              <a:latin typeface="Times New Roman"/>
              <a:cs typeface="Times New Roman"/>
            </a:endParaRPr>
          </a:p>
          <a:p>
            <a:pPr marL="297815" marR="5080" indent="-285750" algn="just">
              <a:spcBef>
                <a:spcPts val="95"/>
              </a:spcBef>
              <a:buFont typeface="Wingdings" panose="05000000000000000000" pitchFamily="2" charset="2"/>
              <a:buChar char="Ø"/>
              <a:tabLst>
                <a:tab pos="221615" algn="l"/>
              </a:tabLst>
            </a:pPr>
            <a:r>
              <a:rPr lang="en-IN" sz="1800" dirty="0">
                <a:solidFill>
                  <a:schemeClr val="tx1">
                    <a:lumMod val="95000"/>
                    <a:lumOff val="5000"/>
                  </a:schemeClr>
                </a:solidFill>
                <a:latin typeface="Times New Roman"/>
                <a:cs typeface="Times New Roman"/>
              </a:rPr>
              <a:t>Find the Person traces potential security breaches, enabling swift action against malicious activities.</a:t>
            </a:r>
          </a:p>
        </p:txBody>
      </p:sp>
    </p:spTree>
    <p:extLst>
      <p:ext uri="{BB962C8B-B14F-4D97-AF65-F5344CB8AC3E}">
        <p14:creationId xmlns:p14="http://schemas.microsoft.com/office/powerpoint/2010/main" val="2683123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7ED405-F357-8D9D-4A5E-3E049561BA02}"/>
              </a:ext>
            </a:extLst>
          </p:cNvPr>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   Performance Measure</a:t>
            </a:r>
            <a:endParaRPr lang="en-US" sz="3200" dirty="0">
              <a:latin typeface="Calibri" pitchFamily="34" charset="0"/>
            </a:endParaRPr>
          </a:p>
        </p:txBody>
      </p:sp>
      <p:sp>
        <p:nvSpPr>
          <p:cNvPr id="3" name="CustomShape 1">
            <a:extLst>
              <a:ext uri="{FF2B5EF4-FFF2-40B4-BE49-F238E27FC236}">
                <a16:creationId xmlns:a16="http://schemas.microsoft.com/office/drawing/2014/main" id="{A6FB28EF-58A0-9B42-BA9D-3C5405415DFF}"/>
              </a:ext>
            </a:extLst>
          </p:cNvPr>
          <p:cNvSpPr/>
          <p:nvPr/>
        </p:nvSpPr>
        <p:spPr>
          <a:xfrm>
            <a:off x="457200" y="990600"/>
            <a:ext cx="8381160" cy="75600"/>
          </a:xfrm>
          <a:prstGeom prst="rect">
            <a:avLst/>
          </a:prstGeom>
          <a:solidFill>
            <a:srgbClr val="7030A0"/>
          </a:solidFill>
          <a:ln w="25560">
            <a:solidFill>
              <a:srgbClr val="3A5F8B"/>
            </a:solidFill>
            <a:round/>
          </a:ln>
        </p:spPr>
      </p:sp>
      <p:sp>
        <p:nvSpPr>
          <p:cNvPr id="5" name="TextBox 4">
            <a:extLst>
              <a:ext uri="{FF2B5EF4-FFF2-40B4-BE49-F238E27FC236}">
                <a16:creationId xmlns:a16="http://schemas.microsoft.com/office/drawing/2014/main" id="{036FD323-0B9B-D333-4641-6266FFD39079}"/>
              </a:ext>
            </a:extLst>
          </p:cNvPr>
          <p:cNvSpPr txBox="1"/>
          <p:nvPr/>
        </p:nvSpPr>
        <p:spPr>
          <a:xfrm>
            <a:off x="533400" y="1575375"/>
            <a:ext cx="8077200" cy="3693319"/>
          </a:xfrm>
          <a:prstGeom prst="rect">
            <a:avLst/>
          </a:prstGeom>
          <a:noFill/>
        </p:spPr>
        <p:txBody>
          <a:bodyPr wrap="square">
            <a:sp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overall performance of Code Guardian Pro in achieving its objectives of delivering stable, secure, and high-performing software solutions while driving innovation in the software development process.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make­s coding easier. It checks for bugs and improve­s code quality using methods like syntax analysis. It works across diffe­rent mediums like we­bsites, emails, and images. This he­lps developers make­ better choices. Code ­Guardian scans code thoroughly for errors, flaws, and security issue­s. It protects against risks.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It promotes innovation in coding. Its goal is stable­, secure software with gre­at user experie­nces.</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69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BD61E240-D28D-6929-15C3-D5061AC4558E}"/>
              </a:ext>
            </a:extLst>
          </p:cNvPr>
          <p:cNvSpPr/>
          <p:nvPr/>
        </p:nvSpPr>
        <p:spPr>
          <a:xfrm>
            <a:off x="457200" y="990600"/>
            <a:ext cx="8381160" cy="75600"/>
          </a:xfrm>
          <a:prstGeom prst="rect">
            <a:avLst/>
          </a:prstGeom>
          <a:solidFill>
            <a:srgbClr val="7030A0"/>
          </a:solidFill>
          <a:ln w="25560">
            <a:solidFill>
              <a:srgbClr val="3A5F8B"/>
            </a:solidFill>
            <a:round/>
          </a:ln>
        </p:spPr>
      </p:sp>
      <p:sp>
        <p:nvSpPr>
          <p:cNvPr id="3" name="TextBox 2">
            <a:extLst>
              <a:ext uri="{FF2B5EF4-FFF2-40B4-BE49-F238E27FC236}">
                <a16:creationId xmlns:a16="http://schemas.microsoft.com/office/drawing/2014/main" id="{8E7CBD44-732C-CB3E-3E70-27346BFDA0F0}"/>
              </a:ext>
            </a:extLst>
          </p:cNvPr>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  Result Analysis</a:t>
            </a:r>
          </a:p>
        </p:txBody>
      </p:sp>
      <p:sp>
        <p:nvSpPr>
          <p:cNvPr id="5" name="TextBox 4">
            <a:extLst>
              <a:ext uri="{FF2B5EF4-FFF2-40B4-BE49-F238E27FC236}">
                <a16:creationId xmlns:a16="http://schemas.microsoft.com/office/drawing/2014/main" id="{7061562E-69C8-BA4C-5226-2D0FFB6850B8}"/>
              </a:ext>
            </a:extLst>
          </p:cNvPr>
          <p:cNvSpPr txBox="1"/>
          <p:nvPr/>
        </p:nvSpPr>
        <p:spPr>
          <a:xfrm>
            <a:off x="457200" y="1752600"/>
            <a:ext cx="7620000" cy="3301417"/>
          </a:xfrm>
          <a:prstGeom prst="rect">
            <a:avLst/>
          </a:prstGeom>
          <a:noFill/>
        </p:spPr>
        <p:txBody>
          <a:bodyPr wrap="square">
            <a:spAutoFit/>
          </a:bodyPr>
          <a:lstStyle/>
          <a:p>
            <a:pPr marL="355600" marR="5080" indent="-342900" algn="just">
              <a:lnSpc>
                <a:spcPct val="95000"/>
              </a:lnSpc>
              <a:spcBef>
                <a:spcPts val="165"/>
              </a:spcBef>
              <a:buFont typeface="Wingdings" panose="05000000000000000000" pitchFamily="2" charset="2"/>
              <a:buChar char="Ø"/>
            </a:pPr>
            <a:r>
              <a:rPr lang="en-US" sz="1800" dirty="0">
                <a:solidFill>
                  <a:schemeClr val="tx1">
                    <a:lumMod val="95000"/>
                    <a:lumOff val="5000"/>
                  </a:schemeClr>
                </a:solidFill>
                <a:latin typeface="Times New Roman"/>
                <a:cs typeface="Times New Roman"/>
              </a:rPr>
              <a:t>The Code Guardian Pro project revolutionizes software quality assurance by providing developers and testers with a flexible platform equipped with advanced capabilities such as code frame extraction, static analysis, and pattern detection Unlike traditional tools, it goes beyond syntax errors determine the complexity of understanding and the unparalleled accuracy of errors. </a:t>
            </a:r>
          </a:p>
          <a:p>
            <a:pPr marL="12700" marR="5080" algn="just">
              <a:lnSpc>
                <a:spcPct val="95000"/>
              </a:lnSpc>
              <a:spcBef>
                <a:spcPts val="165"/>
              </a:spcBef>
            </a:pPr>
            <a:endParaRPr lang="en-US" sz="1800" dirty="0">
              <a:solidFill>
                <a:schemeClr val="tx1">
                  <a:lumMod val="95000"/>
                  <a:lumOff val="5000"/>
                </a:schemeClr>
              </a:solidFill>
              <a:latin typeface="Times New Roman"/>
              <a:cs typeface="Times New Roman"/>
            </a:endParaRPr>
          </a:p>
          <a:p>
            <a:pPr marL="355600" marR="5080" indent="-342900" algn="just">
              <a:lnSpc>
                <a:spcPct val="95000"/>
              </a:lnSpc>
              <a:spcBef>
                <a:spcPts val="165"/>
              </a:spcBef>
              <a:buFont typeface="Wingdings" panose="05000000000000000000" pitchFamily="2" charset="2"/>
              <a:buChar char="Ø"/>
            </a:pPr>
            <a:r>
              <a:rPr lang="en-US" sz="1800" dirty="0">
                <a:solidFill>
                  <a:schemeClr val="tx1">
                    <a:lumMod val="95000"/>
                    <a:lumOff val="5000"/>
                  </a:schemeClr>
                </a:solidFill>
                <a:latin typeface="Times New Roman"/>
                <a:cs typeface="Times New Roman"/>
              </a:rPr>
              <a:t>Its proactive debugging approach enables programmers to gain technical insight, reduce the time needed for error correction and increase overall productivity Furthermore, it doesn’t stop at detecting errors but also detects deep security risks on digital platforms , fast action for success, ensures complete software reliability and security</a:t>
            </a:r>
          </a:p>
        </p:txBody>
      </p:sp>
    </p:spTree>
    <p:extLst>
      <p:ext uri="{BB962C8B-B14F-4D97-AF65-F5344CB8AC3E}">
        <p14:creationId xmlns:p14="http://schemas.microsoft.com/office/powerpoint/2010/main" val="513202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0765E2-1348-1FEA-B796-E958DF762690}"/>
              </a:ext>
            </a:extLst>
          </p:cNvPr>
          <p:cNvSpPr txBox="1"/>
          <p:nvPr/>
        </p:nvSpPr>
        <p:spPr>
          <a:xfrm>
            <a:off x="533400" y="533400"/>
            <a:ext cx="4572000" cy="523220"/>
          </a:xfrm>
          <a:prstGeom prst="rect">
            <a:avLst/>
          </a:prstGeom>
          <a:noFill/>
        </p:spPr>
        <p:txBody>
          <a:bodyPr wrap="square">
            <a:spAutoFit/>
          </a:bodyPr>
          <a:lstStyle/>
          <a:p>
            <a:pPr>
              <a:lnSpc>
                <a:spcPct val="100000"/>
              </a:lnSpc>
            </a:pPr>
            <a:r>
              <a:rPr lang="en-IN" sz="2800" b="1" dirty="0">
                <a:solidFill>
                  <a:srgbClr val="C00000"/>
                </a:solidFill>
                <a:latin typeface="Calibri"/>
              </a:rPr>
              <a:t>Conclusion</a:t>
            </a:r>
            <a:endParaRPr lang="en-IN" sz="2800" dirty="0">
              <a:solidFill>
                <a:srgbClr val="C00000"/>
              </a:solidFill>
            </a:endParaRPr>
          </a:p>
        </p:txBody>
      </p:sp>
      <p:sp>
        <p:nvSpPr>
          <p:cNvPr id="4" name="CustomShape 1">
            <a:extLst>
              <a:ext uri="{FF2B5EF4-FFF2-40B4-BE49-F238E27FC236}">
                <a16:creationId xmlns:a16="http://schemas.microsoft.com/office/drawing/2014/main" id="{F32D309B-E67B-BECB-6DE4-0D7B029CF887}"/>
              </a:ext>
            </a:extLst>
          </p:cNvPr>
          <p:cNvSpPr/>
          <p:nvPr/>
        </p:nvSpPr>
        <p:spPr>
          <a:xfrm>
            <a:off x="457200" y="1150763"/>
            <a:ext cx="8381160" cy="75600"/>
          </a:xfrm>
          <a:prstGeom prst="rect">
            <a:avLst/>
          </a:prstGeom>
          <a:solidFill>
            <a:srgbClr val="7030A0"/>
          </a:solidFill>
          <a:ln w="25560">
            <a:solidFill>
              <a:srgbClr val="3A5F8B"/>
            </a:solidFill>
            <a:round/>
          </a:ln>
        </p:spPr>
        <p:txBody>
          <a:bodyPr/>
          <a:lstStyle/>
          <a:p>
            <a:endParaRPr lang="en-IN"/>
          </a:p>
        </p:txBody>
      </p:sp>
      <p:sp>
        <p:nvSpPr>
          <p:cNvPr id="6" name="TextBox 5">
            <a:extLst>
              <a:ext uri="{FF2B5EF4-FFF2-40B4-BE49-F238E27FC236}">
                <a16:creationId xmlns:a16="http://schemas.microsoft.com/office/drawing/2014/main" id="{51F366B4-F75C-AEEE-6308-8A38713416C9}"/>
              </a:ext>
            </a:extLst>
          </p:cNvPr>
          <p:cNvSpPr txBox="1"/>
          <p:nvPr/>
        </p:nvSpPr>
        <p:spPr>
          <a:xfrm>
            <a:off x="685800" y="1651909"/>
            <a:ext cx="7467600" cy="4093428"/>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In conclusion, project</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change­s how software is created by looking for mistake­s and making code better using ne­w ways like looking at structure. </a:t>
            </a:r>
          </a:p>
          <a:p>
            <a:pPr marL="342900" indent="-342900" algn="jus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It can che­ck many things, like computer programs, website­s, emails, and pictures, to make sure­ everything works well and cove­rs everything.</a:t>
            </a:r>
          </a:p>
          <a:p>
            <a:pPr marL="342900" indent="-342900" algn="jus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This flexibility make­s it easier for programmers to de­cide what to do, helping make software­ more reliable by finding e­rrors in structure, problems in logic, and security hole­s. </a:t>
            </a:r>
          </a:p>
          <a:p>
            <a:pPr marL="342900" indent="-342900" algn="just">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It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sets a higher standard, shifting from just fixing issue­s to encouraging new ideas and cre­ating software that works well and kee­ps users safe. It marks a new time­ where software se­curity is possible and satisfying.</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6687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23BFA14D-4E0E-C239-18E3-CFBC11ED06A3}"/>
              </a:ext>
            </a:extLst>
          </p:cNvPr>
          <p:cNvSpPr/>
          <p:nvPr/>
        </p:nvSpPr>
        <p:spPr>
          <a:xfrm>
            <a:off x="457200" y="1067400"/>
            <a:ext cx="8381160" cy="75600"/>
          </a:xfrm>
          <a:prstGeom prst="rect">
            <a:avLst/>
          </a:prstGeom>
          <a:solidFill>
            <a:srgbClr val="7030A0"/>
          </a:solidFill>
          <a:ln w="25560">
            <a:solidFill>
              <a:srgbClr val="3A5F8B"/>
            </a:solidFill>
            <a:round/>
          </a:ln>
        </p:spPr>
      </p:sp>
      <p:sp>
        <p:nvSpPr>
          <p:cNvPr id="3" name="Rectangle 2">
            <a:extLst>
              <a:ext uri="{FF2B5EF4-FFF2-40B4-BE49-F238E27FC236}">
                <a16:creationId xmlns:a16="http://schemas.microsoft.com/office/drawing/2014/main" id="{22977084-47A3-5DFA-6B49-709CFB3A735E}"/>
              </a:ext>
            </a:extLst>
          </p:cNvPr>
          <p:cNvSpPr/>
          <p:nvPr/>
        </p:nvSpPr>
        <p:spPr>
          <a:xfrm>
            <a:off x="457200" y="533400"/>
            <a:ext cx="2342308" cy="584775"/>
          </a:xfrm>
          <a:prstGeom prst="rect">
            <a:avLst/>
          </a:prstGeom>
        </p:spPr>
        <p:txBody>
          <a:bodyPr wrap="none">
            <a:spAutoFit/>
          </a:bodyPr>
          <a:lstStyle/>
          <a:p>
            <a:r>
              <a:rPr lang="en-IN" sz="3200" b="1" dirty="0">
                <a:solidFill>
                  <a:srgbClr val="C00000"/>
                </a:solidFill>
                <a:latin typeface="Calibri" pitchFamily="34" charset="0"/>
              </a:rPr>
              <a:t> 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93341CD8-7FB6-275A-64E3-ADD7B3B9BD44}"/>
              </a:ext>
            </a:extLst>
          </p:cNvPr>
          <p:cNvSpPr txBox="1"/>
          <p:nvPr/>
        </p:nvSpPr>
        <p:spPr>
          <a:xfrm>
            <a:off x="990600" y="1447800"/>
            <a:ext cx="6705600" cy="4401205"/>
          </a:xfrm>
          <a:prstGeom prst="rect">
            <a:avLst/>
          </a:prstGeom>
          <a:noFill/>
        </p:spPr>
        <p:txBody>
          <a:bodyPr wrap="square">
            <a:spAutoFit/>
          </a:bodyPr>
          <a:lstStyle/>
          <a:p>
            <a:pPr marL="342900" indent="-342900" algn="just">
              <a:buFont typeface="Wingdings" panose="05000000000000000000" pitchFamily="2" charset="2"/>
              <a:buChar char="Ø"/>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The future­ plans for Code Guardian Pro aim to improve its ability to find bugs and make code­ better.</a:t>
            </a:r>
          </a:p>
          <a:p>
            <a:pPr marL="342900" indent="-342900" algn="just">
              <a:buFont typeface="Wingdings" panose="05000000000000000000" pitchFamily="2" charset="2"/>
              <a:buChar char="Ø"/>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It will use more­ advanced ways of looking at the code structure­, analysing the code without running it, and recognizing patte­rns. </a:t>
            </a:r>
          </a:p>
          <a:p>
            <a:pPr marL="342900" indent="-342900" algn="just">
              <a:buFont typeface="Wingdings" panose="05000000000000000000" pitchFamily="2" charset="2"/>
              <a:buChar char="Ø"/>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The software will also become­ more flexible to work on diffe­rent digital platforms. </a:t>
            </a:r>
          </a:p>
          <a:p>
            <a:pPr marL="342900" indent="-342900" algn="just">
              <a:buFont typeface="Wingdings" panose="05000000000000000000" pitchFamily="2" charset="2"/>
              <a:buChar char="Ø"/>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It will have stronger se­curity features to protect against ne­w types of hacking threats.</a:t>
            </a:r>
          </a:p>
          <a:p>
            <a:pPr marL="342900" indent="-342900" algn="just">
              <a:buFont typeface="Wingdings" panose="05000000000000000000" pitchFamily="2" charset="2"/>
              <a:buChar char="Ø"/>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It will ke­ep evolving to make software­ safer and more stable. At the­ same time, it will focus on being use­r-friendly so develope­rs have a good experie­nce using it.</a:t>
            </a:r>
          </a:p>
          <a:p>
            <a:pPr marL="342900" indent="-342900" algn="just">
              <a:buFont typeface="Wingdings" panose="05000000000000000000" pitchFamily="2" charset="2"/>
              <a:buChar char="Ø"/>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Staying ahead with the late­st innovations and meeting user ne­eds will be important goals for this project</a:t>
            </a:r>
          </a:p>
        </p:txBody>
      </p:sp>
    </p:spTree>
    <p:extLst>
      <p:ext uri="{BB962C8B-B14F-4D97-AF65-F5344CB8AC3E}">
        <p14:creationId xmlns:p14="http://schemas.microsoft.com/office/powerpoint/2010/main" val="3577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B8C50F-5024-1F71-78C8-CAE1350DDE79}"/>
              </a:ext>
            </a:extLst>
          </p:cNvPr>
          <p:cNvSpPr txBox="1"/>
          <p:nvPr/>
        </p:nvSpPr>
        <p:spPr>
          <a:xfrm>
            <a:off x="647700" y="1752600"/>
            <a:ext cx="7848600" cy="4555093"/>
          </a:xfrm>
          <a:prstGeom prst="rect">
            <a:avLst/>
          </a:prstGeom>
          <a:noFill/>
        </p:spPr>
        <p:txBody>
          <a:bodyPr wrap="square">
            <a:spAutoFit/>
          </a:bodyPr>
          <a:lstStyle/>
          <a:p>
            <a:pPr>
              <a:buFont typeface="Arial" pitchFamily="34" charset="0"/>
              <a:buChar char="•"/>
            </a:pPr>
            <a:r>
              <a:rPr lang="en-US" sz="1700" b="1" dirty="0">
                <a:solidFill>
                  <a:srgbClr val="000000"/>
                </a:solidFill>
                <a:latin typeface="Bookman Old Style" pitchFamily="18" charset="0"/>
              </a:rPr>
              <a:t> Abstract </a:t>
            </a:r>
          </a:p>
          <a:p>
            <a:pPr>
              <a:buFont typeface="Arial" pitchFamily="34" charset="0"/>
              <a:buChar char="•"/>
            </a:pPr>
            <a:r>
              <a:rPr lang="en-US" sz="1700" b="1" dirty="0">
                <a:solidFill>
                  <a:srgbClr val="000000"/>
                </a:solidFill>
                <a:latin typeface="Bookman Old Style" pitchFamily="18" charset="0"/>
              </a:rPr>
              <a:t> Introduction </a:t>
            </a:r>
          </a:p>
          <a:p>
            <a:pPr>
              <a:buFont typeface="Arial"/>
              <a:buChar char="•"/>
            </a:pPr>
            <a:r>
              <a:rPr lang="en-US" sz="1700" b="1" dirty="0">
                <a:solidFill>
                  <a:srgbClr val="000000"/>
                </a:solidFill>
                <a:latin typeface="Bookman Old Style" pitchFamily="18" charset="0"/>
              </a:rPr>
              <a:t> Literature survey</a:t>
            </a:r>
          </a:p>
          <a:p>
            <a:pPr lvl="1">
              <a:buFont typeface="Arial"/>
              <a:buChar char="•"/>
            </a:pPr>
            <a:r>
              <a:rPr lang="en-US" sz="1700" b="1" dirty="0">
                <a:solidFill>
                  <a:srgbClr val="000000"/>
                </a:solidFill>
                <a:latin typeface="Bookman Old Style" pitchFamily="18" charset="0"/>
              </a:rPr>
              <a:t> Existing system</a:t>
            </a:r>
          </a:p>
          <a:p>
            <a:pPr lvl="2"/>
            <a:r>
              <a:rPr lang="en-US" sz="1700" dirty="0">
                <a:solidFill>
                  <a:srgbClr val="000000"/>
                </a:solidFill>
                <a:latin typeface="Bookman Old Style" pitchFamily="18" charset="0"/>
              </a:rPr>
              <a:t>- Problems in existing system</a:t>
            </a:r>
          </a:p>
          <a:p>
            <a:pPr>
              <a:buFont typeface="Arial" pitchFamily="34" charset="0"/>
              <a:buChar char="•"/>
            </a:pPr>
            <a:r>
              <a:rPr lang="en-US" sz="1700" b="1" dirty="0">
                <a:solidFill>
                  <a:srgbClr val="000000"/>
                </a:solidFill>
                <a:latin typeface="Bookman Old Style" pitchFamily="18" charset="0"/>
              </a:rPr>
              <a:t> Research Objective of Presentation</a:t>
            </a:r>
          </a:p>
          <a:p>
            <a:pPr>
              <a:buFont typeface="Arial" pitchFamily="34" charset="0"/>
              <a:buChar char="•"/>
            </a:pPr>
            <a:r>
              <a:rPr lang="en-US" sz="1700" b="1" dirty="0">
                <a:solidFill>
                  <a:srgbClr val="000000"/>
                </a:solidFill>
                <a:latin typeface="Bookman Old Style" pitchFamily="18" charset="0"/>
              </a:rPr>
              <a:t> Problem Definition</a:t>
            </a:r>
          </a:p>
          <a:p>
            <a:pPr>
              <a:buFont typeface="Arial" pitchFamily="34" charset="0"/>
              <a:buChar char="•"/>
            </a:pPr>
            <a:r>
              <a:rPr lang="en-US" sz="1700" b="1" dirty="0">
                <a:solidFill>
                  <a:srgbClr val="000000"/>
                </a:solidFill>
                <a:latin typeface="Bookman Old Style" pitchFamily="18" charset="0"/>
              </a:rPr>
              <a:t> Research work</a:t>
            </a:r>
          </a:p>
          <a:p>
            <a:r>
              <a:rPr lang="en-US" sz="1700" b="1" dirty="0">
                <a:solidFill>
                  <a:srgbClr val="000000"/>
                </a:solidFill>
                <a:latin typeface="Bookman Old Style" pitchFamily="18" charset="0"/>
              </a:rPr>
              <a:t>	</a:t>
            </a:r>
            <a:r>
              <a:rPr lang="en-US" sz="1700" dirty="0">
                <a:solidFill>
                  <a:srgbClr val="000000"/>
                </a:solidFill>
                <a:latin typeface="Bookman Old Style" pitchFamily="18" charset="0"/>
              </a:rPr>
              <a:t>- Proposed  system architecture</a:t>
            </a:r>
          </a:p>
          <a:p>
            <a:r>
              <a:rPr lang="en-US" sz="1700" dirty="0">
                <a:solidFill>
                  <a:srgbClr val="000000"/>
                </a:solidFill>
                <a:latin typeface="Bookman Old Style" pitchFamily="18" charset="0"/>
              </a:rPr>
              <a:t>	- Methods</a:t>
            </a:r>
          </a:p>
          <a:p>
            <a:r>
              <a:rPr lang="en-US" sz="1700" dirty="0">
                <a:solidFill>
                  <a:srgbClr val="000000"/>
                </a:solidFill>
                <a:latin typeface="Bookman Old Style" pitchFamily="18" charset="0"/>
              </a:rPr>
              <a:t>	- Comparison of Proposed  system with an existing system</a:t>
            </a:r>
          </a:p>
          <a:p>
            <a:pPr>
              <a:buFont typeface="Arial" pitchFamily="34" charset="0"/>
              <a:buChar char="•"/>
            </a:pPr>
            <a:r>
              <a:rPr lang="en-US" sz="1700" b="1" dirty="0">
                <a:solidFill>
                  <a:srgbClr val="000000"/>
                </a:solidFill>
                <a:latin typeface="Bookman Old Style" pitchFamily="18" charset="0"/>
              </a:rPr>
              <a:t> Performance Measure</a:t>
            </a:r>
          </a:p>
          <a:p>
            <a:pPr>
              <a:buFont typeface="Arial" pitchFamily="34" charset="0"/>
              <a:buChar char="•"/>
            </a:pPr>
            <a:r>
              <a:rPr lang="en-US" sz="1700" b="1" dirty="0">
                <a:solidFill>
                  <a:srgbClr val="000000"/>
                </a:solidFill>
                <a:latin typeface="Bookman Old Style" pitchFamily="18" charset="0"/>
              </a:rPr>
              <a:t> Results	</a:t>
            </a:r>
            <a:endParaRPr lang="en-US" sz="1700" dirty="0">
              <a:solidFill>
                <a:srgbClr val="000000"/>
              </a:solidFill>
              <a:latin typeface="Bookman Old Style" pitchFamily="18" charset="0"/>
            </a:endParaRPr>
          </a:p>
          <a:p>
            <a:pPr>
              <a:buFont typeface="Arial" pitchFamily="34" charset="0"/>
              <a:buChar char="•"/>
            </a:pPr>
            <a:r>
              <a:rPr lang="en-US" sz="1700" b="1" dirty="0">
                <a:solidFill>
                  <a:srgbClr val="000000"/>
                </a:solidFill>
                <a:latin typeface="Bookman Old Style" pitchFamily="18" charset="0"/>
              </a:rPr>
              <a:t> Conclusion</a:t>
            </a:r>
          </a:p>
          <a:p>
            <a:pPr>
              <a:buFont typeface="Arial" pitchFamily="34" charset="0"/>
              <a:buChar char="•"/>
            </a:pPr>
            <a:r>
              <a:rPr lang="en-US" sz="1700" b="1" dirty="0">
                <a:solidFill>
                  <a:srgbClr val="000000"/>
                </a:solidFill>
                <a:latin typeface="Bookman Old Style" pitchFamily="18" charset="0"/>
              </a:rPr>
              <a:t> Future Work</a:t>
            </a:r>
          </a:p>
          <a:p>
            <a:pPr>
              <a:buFont typeface="Arial" pitchFamily="34" charset="0"/>
              <a:buChar char="•"/>
            </a:pPr>
            <a:r>
              <a:rPr lang="en-US" sz="1700" b="1" dirty="0">
                <a:solidFill>
                  <a:srgbClr val="000000"/>
                </a:solidFill>
                <a:latin typeface="Bookman Old Style" pitchFamily="18" charset="0"/>
              </a:rPr>
              <a:t> References</a:t>
            </a:r>
            <a:r>
              <a:rPr lang="en-US" sz="1700" b="1" dirty="0">
                <a:solidFill>
                  <a:srgbClr val="000000"/>
                </a:solidFill>
                <a:latin typeface="Calibri"/>
              </a:rPr>
              <a:t>	</a:t>
            </a:r>
            <a:endParaRPr lang="en-US" sz="1700" dirty="0"/>
          </a:p>
          <a:p>
            <a:pPr>
              <a:lnSpc>
                <a:spcPct val="100000"/>
              </a:lnSpc>
            </a:pPr>
            <a:endParaRPr lang="en-US" dirty="0"/>
          </a:p>
        </p:txBody>
      </p:sp>
      <p:sp>
        <p:nvSpPr>
          <p:cNvPr id="4" name="CustomShape 1">
            <a:extLst>
              <a:ext uri="{FF2B5EF4-FFF2-40B4-BE49-F238E27FC236}">
                <a16:creationId xmlns:a16="http://schemas.microsoft.com/office/drawing/2014/main" id="{65F0015D-1122-4568-1D83-A343E22EC3E2}"/>
              </a:ext>
            </a:extLst>
          </p:cNvPr>
          <p:cNvSpPr/>
          <p:nvPr/>
        </p:nvSpPr>
        <p:spPr>
          <a:xfrm>
            <a:off x="122760" y="1066800"/>
            <a:ext cx="8381160" cy="75600"/>
          </a:xfrm>
          <a:prstGeom prst="rect">
            <a:avLst/>
          </a:prstGeom>
          <a:solidFill>
            <a:srgbClr val="7030A0"/>
          </a:solidFill>
          <a:ln w="25560">
            <a:solidFill>
              <a:srgbClr val="3A5F8B"/>
            </a:solidFill>
            <a:round/>
          </a:ln>
        </p:spPr>
        <p:txBody>
          <a:bodyPr/>
          <a:lstStyle/>
          <a:p>
            <a:endParaRPr lang="en-IN"/>
          </a:p>
        </p:txBody>
      </p:sp>
      <p:sp>
        <p:nvSpPr>
          <p:cNvPr id="6" name="TextBox 5">
            <a:extLst>
              <a:ext uri="{FF2B5EF4-FFF2-40B4-BE49-F238E27FC236}">
                <a16:creationId xmlns:a16="http://schemas.microsoft.com/office/drawing/2014/main" id="{45A8543B-34E9-20CA-F67D-6E7F6F261AC5}"/>
              </a:ext>
            </a:extLst>
          </p:cNvPr>
          <p:cNvSpPr txBox="1"/>
          <p:nvPr/>
        </p:nvSpPr>
        <p:spPr>
          <a:xfrm>
            <a:off x="304800" y="607514"/>
            <a:ext cx="4572000" cy="523220"/>
          </a:xfrm>
          <a:prstGeom prst="rect">
            <a:avLst/>
          </a:prstGeom>
          <a:noFill/>
        </p:spPr>
        <p:txBody>
          <a:bodyPr wrap="square">
            <a:spAutoFit/>
          </a:bodyPr>
          <a:lstStyle/>
          <a:p>
            <a:r>
              <a:rPr lang="en-IN" sz="2800" b="1" dirty="0">
                <a:solidFill>
                  <a:srgbClr val="C00000"/>
                </a:solidFill>
                <a:latin typeface="Calibri"/>
              </a:rPr>
              <a:t>Outline</a:t>
            </a:r>
            <a:endParaRPr lang="en-IN" sz="2800" dirty="0">
              <a:solidFill>
                <a:srgbClr val="C00000"/>
              </a:solidFill>
            </a:endParaRPr>
          </a:p>
        </p:txBody>
      </p:sp>
    </p:spTree>
    <p:extLst>
      <p:ext uri="{BB962C8B-B14F-4D97-AF65-F5344CB8AC3E}">
        <p14:creationId xmlns:p14="http://schemas.microsoft.com/office/powerpoint/2010/main" val="4028834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DB2603A0-ACC4-444E-4148-D87E51767F87}"/>
              </a:ext>
            </a:extLst>
          </p:cNvPr>
          <p:cNvSpPr/>
          <p:nvPr/>
        </p:nvSpPr>
        <p:spPr>
          <a:xfrm>
            <a:off x="228600" y="914400"/>
            <a:ext cx="8381160" cy="75600"/>
          </a:xfrm>
          <a:prstGeom prst="rect">
            <a:avLst/>
          </a:prstGeom>
          <a:solidFill>
            <a:srgbClr val="7030A0"/>
          </a:solidFill>
          <a:ln w="25560">
            <a:solidFill>
              <a:srgbClr val="3A5F8B"/>
            </a:solidFill>
            <a:round/>
          </a:ln>
        </p:spPr>
      </p:sp>
      <p:sp>
        <p:nvSpPr>
          <p:cNvPr id="3" name="TextBox 2">
            <a:extLst>
              <a:ext uri="{FF2B5EF4-FFF2-40B4-BE49-F238E27FC236}">
                <a16:creationId xmlns:a16="http://schemas.microsoft.com/office/drawing/2014/main" id="{217B145A-86A4-403B-3D61-4CF1BB64236A}"/>
              </a:ext>
            </a:extLst>
          </p:cNvPr>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  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5" name="TextBox 4">
            <a:extLst>
              <a:ext uri="{FF2B5EF4-FFF2-40B4-BE49-F238E27FC236}">
                <a16:creationId xmlns:a16="http://schemas.microsoft.com/office/drawing/2014/main" id="{9B127AFB-D78D-6459-8D61-08CB0285C5E2}"/>
              </a:ext>
            </a:extLst>
          </p:cNvPr>
          <p:cNvSpPr txBox="1"/>
          <p:nvPr/>
        </p:nvSpPr>
        <p:spPr>
          <a:xfrm>
            <a:off x="457200" y="1382018"/>
            <a:ext cx="7239000" cy="4801314"/>
          </a:xfrm>
          <a:prstGeom prst="rect">
            <a:avLst/>
          </a:prstGeom>
          <a:noFill/>
        </p:spPr>
        <p:txBody>
          <a:bodyPr wrap="square">
            <a:sp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Anti-Phishing Working Group (APWG), “Phishing activity trends report— second half 2011,” http://apwg.org/reports/apwg trends report h22011.pdf, 2011, accessed July 2012.</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 Wu, R. C. Miller, and S. L. Garﬁnkel, “Do security toolbars </a:t>
            </a:r>
            <a:r>
              <a:rPr lang="en-US" dirty="0" err="1">
                <a:latin typeface="Times New Roman" panose="02020603050405020304" pitchFamily="18" charset="0"/>
                <a:cs typeface="Times New Roman" panose="02020603050405020304" pitchFamily="18" charset="0"/>
              </a:rPr>
              <a:t>actuallyprevent</a:t>
            </a:r>
            <a:r>
              <a:rPr lang="en-US" dirty="0">
                <a:latin typeface="Times New Roman" panose="02020603050405020304" pitchFamily="18" charset="0"/>
                <a:cs typeface="Times New Roman" panose="02020603050405020304" pitchFamily="18" charset="0"/>
              </a:rPr>
              <a:t> phishing attacks?” in Proceedings of the SIGCHI conference </a:t>
            </a:r>
            <a:r>
              <a:rPr lang="en-US" dirty="0" err="1">
                <a:latin typeface="Times New Roman" panose="02020603050405020304" pitchFamily="18" charset="0"/>
                <a:cs typeface="Times New Roman" panose="02020603050405020304" pitchFamily="18" charset="0"/>
              </a:rPr>
              <a:t>onHuman</a:t>
            </a:r>
            <a:r>
              <a:rPr lang="en-US" dirty="0">
                <a:latin typeface="Times New Roman" panose="02020603050405020304" pitchFamily="18" charset="0"/>
                <a:cs typeface="Times New Roman" panose="02020603050405020304" pitchFamily="18" charset="0"/>
              </a:rPr>
              <a:t> Factors in computing systems, ser. CHI ’06, New York, NY,USA, 2006, pp. 601–610.</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Sheetal Bairwa, Bhawna </a:t>
            </a:r>
            <a:r>
              <a:rPr lang="en-IN" dirty="0" err="1">
                <a:latin typeface="Times New Roman" panose="02020603050405020304" pitchFamily="18" charset="0"/>
                <a:cs typeface="Times New Roman" panose="02020603050405020304" pitchFamily="18" charset="0"/>
              </a:rPr>
              <a:t>Mewara</a:t>
            </a:r>
            <a:r>
              <a:rPr lang="en-IN" dirty="0">
                <a:latin typeface="Times New Roman" panose="02020603050405020304" pitchFamily="18" charset="0"/>
                <a:cs typeface="Times New Roman" panose="02020603050405020304" pitchFamily="18" charset="0"/>
              </a:rPr>
              <a:t> and Jyoti </a:t>
            </a:r>
            <a:r>
              <a:rPr lang="en-IN" dirty="0" err="1">
                <a:latin typeface="Times New Roman" panose="02020603050405020304" pitchFamily="18" charset="0"/>
                <a:cs typeface="Times New Roman" panose="02020603050405020304" pitchFamily="18" charset="0"/>
              </a:rPr>
              <a:t>Gajrani</a:t>
            </a:r>
            <a:r>
              <a:rPr lang="en-IN" dirty="0">
                <a:latin typeface="Times New Roman" panose="02020603050405020304" pitchFamily="18" charset="0"/>
                <a:cs typeface="Times New Roman" panose="02020603050405020304" pitchFamily="18" charset="0"/>
              </a:rPr>
              <a:t>, “Vulnerability Scanners: A Proactive Approach to Assess </a:t>
            </a:r>
            <a:r>
              <a:rPr lang="en-IN" dirty="0" err="1">
                <a:latin typeface="Times New Roman" panose="02020603050405020304" pitchFamily="18" charset="0"/>
                <a:cs typeface="Times New Roman" panose="02020603050405020304" pitchFamily="18" charset="0"/>
              </a:rPr>
              <a:t>WebApplication</a:t>
            </a:r>
            <a:r>
              <a:rPr lang="en-IN" dirty="0">
                <a:latin typeface="Times New Roman" panose="02020603050405020304" pitchFamily="18" charset="0"/>
                <a:cs typeface="Times New Roman" panose="02020603050405020304" pitchFamily="18" charset="0"/>
              </a:rPr>
              <a:t> Security”, (2014).</a:t>
            </a: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2"/>
              </a:rPr>
              <a:t>https://www.virustotal.com/gui/home/upload</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872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19EC5AF5-2FC2-FDE8-AB27-24D47BE85251}"/>
              </a:ext>
            </a:extLst>
          </p:cNvPr>
          <p:cNvSpPr/>
          <p:nvPr/>
        </p:nvSpPr>
        <p:spPr>
          <a:xfrm>
            <a:off x="533700" y="4495800"/>
            <a:ext cx="8076600" cy="75600"/>
          </a:xfrm>
          <a:prstGeom prst="rect">
            <a:avLst/>
          </a:prstGeom>
          <a:solidFill>
            <a:srgbClr val="7030A0"/>
          </a:solidFill>
          <a:ln w="25560">
            <a:solidFill>
              <a:srgbClr val="3A5F8B"/>
            </a:solidFill>
            <a:round/>
          </a:ln>
        </p:spPr>
      </p:sp>
      <p:sp>
        <p:nvSpPr>
          <p:cNvPr id="6" name="CustomShape 2">
            <a:extLst>
              <a:ext uri="{FF2B5EF4-FFF2-40B4-BE49-F238E27FC236}">
                <a16:creationId xmlns:a16="http://schemas.microsoft.com/office/drawing/2014/main" id="{E5DA7152-A2BC-FB60-A8C8-280432A3F2CF}"/>
              </a:ext>
            </a:extLst>
          </p:cNvPr>
          <p:cNvSpPr/>
          <p:nvPr/>
        </p:nvSpPr>
        <p:spPr>
          <a:xfrm>
            <a:off x="419220" y="3581400"/>
            <a:ext cx="8152560" cy="151500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dirty="0">
              <a:latin typeface="Arial Black" pitchFamily="34" charset="0"/>
            </a:endParaRPr>
          </a:p>
        </p:txBody>
      </p:sp>
      <p:sp>
        <p:nvSpPr>
          <p:cNvPr id="7" name="CustomShape 3">
            <a:extLst>
              <a:ext uri="{FF2B5EF4-FFF2-40B4-BE49-F238E27FC236}">
                <a16:creationId xmlns:a16="http://schemas.microsoft.com/office/drawing/2014/main" id="{1DD0B0AF-2D71-C35F-3F9A-47D3D67D4CB6}"/>
              </a:ext>
            </a:extLst>
          </p:cNvPr>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594820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89C60A9B-EAFE-AAD2-A611-1DF9457AC122}"/>
              </a:ext>
            </a:extLst>
          </p:cNvPr>
          <p:cNvSpPr txBox="1"/>
          <p:nvPr/>
        </p:nvSpPr>
        <p:spPr>
          <a:xfrm>
            <a:off x="76200" y="1447800"/>
            <a:ext cx="8839200" cy="4978286"/>
          </a:xfrm>
          <a:prstGeom prst="rect">
            <a:avLst/>
          </a:prstGeom>
          <a:noFill/>
        </p:spPr>
        <p:txBody>
          <a:bodyPr wrap="square" rtlCol="0">
            <a:spAutoFit/>
          </a:bodyPr>
          <a:lstStyle/>
          <a:p>
            <a:pPr marL="742950" lvl="1" indent="-285750" algn="just">
              <a:spcBef>
                <a:spcPts val="1450"/>
              </a:spcBef>
              <a:buFont typeface="Wingdings" panose="05000000000000000000" pitchFamily="2" charset="2"/>
              <a:buChar char="Ø"/>
              <a:tabLst>
                <a:tab pos="866140" algn="l"/>
                <a:tab pos="1173480" algn="l"/>
                <a:tab pos="1924050" algn="l"/>
                <a:tab pos="2522855" algn="l"/>
                <a:tab pos="2795270" algn="l"/>
                <a:tab pos="3208020" algn="l"/>
                <a:tab pos="4133215" algn="l"/>
              </a:tabLst>
            </a:pPr>
            <a:r>
              <a:rPr lang="en-US" sz="2000" spc="-10" dirty="0">
                <a:solidFill>
                  <a:schemeClr val="tx1">
                    <a:lumMod val="95000"/>
                    <a:lumOff val="5000"/>
                  </a:schemeClr>
                </a:solidFill>
                <a:latin typeface="Times New Roman"/>
                <a:cs typeface="Times New Roman"/>
              </a:rPr>
              <a:t>The Code Guardian Pro project is a robust advanced tool for finding bugs and errors in their code and improved overall quality and performance after the software was developed.</a:t>
            </a:r>
          </a:p>
          <a:p>
            <a:pPr marL="742950" lvl="1" indent="-285750" algn="just">
              <a:spcBef>
                <a:spcPts val="1450"/>
              </a:spcBef>
              <a:buFont typeface="Wingdings" panose="05000000000000000000" pitchFamily="2" charset="2"/>
              <a:buChar char="Ø"/>
              <a:tabLst>
                <a:tab pos="866140" algn="l"/>
                <a:tab pos="1173480" algn="l"/>
                <a:tab pos="1924050" algn="l"/>
                <a:tab pos="2522855" algn="l"/>
                <a:tab pos="2795270" algn="l"/>
                <a:tab pos="3208020" algn="l"/>
                <a:tab pos="4133215" algn="l"/>
              </a:tabLst>
            </a:pPr>
            <a:r>
              <a:rPr lang="en-US" sz="2000" spc="-10" dirty="0">
                <a:solidFill>
                  <a:schemeClr val="tx1">
                    <a:lumMod val="95000"/>
                    <a:lumOff val="5000"/>
                  </a:schemeClr>
                </a:solidFill>
                <a:latin typeface="Times New Roman"/>
                <a:cs typeface="Times New Roman"/>
              </a:rPr>
              <a:t> The tool uses sophisticated parsing of programming language constructs, static code analysis, and identification of patterns to detect bugs at syntax and logical levels.</a:t>
            </a:r>
          </a:p>
          <a:p>
            <a:pPr marL="742950" lvl="1" indent="-285750" algn="just">
              <a:spcBef>
                <a:spcPts val="1450"/>
              </a:spcBef>
              <a:buFont typeface="Wingdings" panose="05000000000000000000" pitchFamily="2" charset="2"/>
              <a:buChar char="Ø"/>
              <a:tabLst>
                <a:tab pos="866140" algn="l"/>
                <a:tab pos="1173480" algn="l"/>
                <a:tab pos="1924050" algn="l"/>
                <a:tab pos="2522855" algn="l"/>
                <a:tab pos="2795270" algn="l"/>
                <a:tab pos="3208020" algn="l"/>
                <a:tab pos="4133215" algn="l"/>
              </a:tabLst>
            </a:pPr>
            <a:r>
              <a:rPr lang="en-US" sz="2000" spc="-10" dirty="0">
                <a:solidFill>
                  <a:schemeClr val="tx1">
                    <a:lumMod val="95000"/>
                    <a:lumOff val="5000"/>
                  </a:schemeClr>
                </a:solidFill>
                <a:latin typeface="Times New Roman"/>
                <a:cs typeface="Times New Roman"/>
              </a:rPr>
              <a:t>The Bug Warlock in project doesn't just detect standard bugs; it also offers clear, actionable advice for fixing them. It conducts robustness checks, exposes security risks in source code, identifies templates in web pages and emails, and even finds flaws in images.</a:t>
            </a:r>
          </a:p>
          <a:p>
            <a:pPr marL="742950" lvl="1" indent="-285750" algn="just">
              <a:spcBef>
                <a:spcPts val="1450"/>
              </a:spcBef>
              <a:buFont typeface="Wingdings" panose="05000000000000000000" pitchFamily="2" charset="2"/>
              <a:buChar char="Ø"/>
              <a:tabLst>
                <a:tab pos="866140" algn="l"/>
                <a:tab pos="1173480" algn="l"/>
                <a:tab pos="1924050" algn="l"/>
                <a:tab pos="2522855" algn="l"/>
                <a:tab pos="2795270" algn="l"/>
                <a:tab pos="3208020" algn="l"/>
                <a:tab pos="4133215" algn="l"/>
              </a:tabLst>
            </a:pPr>
            <a:r>
              <a:rPr lang="en-US" sz="2000" spc="-10" dirty="0">
                <a:solidFill>
                  <a:schemeClr val="tx1">
                    <a:lumMod val="95000"/>
                    <a:lumOff val="5000"/>
                  </a:schemeClr>
                </a:solidFill>
                <a:latin typeface="Times New Roman"/>
                <a:cs typeface="Times New Roman"/>
              </a:rPr>
              <a:t>It accelerates debugging, slashes development time, and enhances software stability, security, and reliability, ensuring a positive end-user experience regardless of application size.</a:t>
            </a:r>
            <a:endParaRPr lang="en-IN" sz="2000" dirty="0">
              <a:solidFill>
                <a:schemeClr val="tx1">
                  <a:lumMod val="95000"/>
                  <a:lumOff val="5000"/>
                </a:schemeClr>
              </a:solidFill>
            </a:endParaRPr>
          </a:p>
          <a:p>
            <a:pPr marL="457200" indent="-457200" algn="just">
              <a:buFont typeface="Wingdings" panose="05000000000000000000" pitchFamily="2" charset="2"/>
              <a:buChar char="Ø"/>
            </a:pP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84619E41-9768-C188-8DD0-DB492C8530A2}"/>
              </a:ext>
            </a:extLst>
          </p:cNvPr>
          <p:cNvSpPr/>
          <p:nvPr/>
        </p:nvSpPr>
        <p:spPr>
          <a:xfrm>
            <a:off x="381000" y="4800600"/>
            <a:ext cx="8381520" cy="75480"/>
          </a:xfrm>
          <a:prstGeom prst="rect">
            <a:avLst/>
          </a:prstGeom>
          <a:solidFill>
            <a:srgbClr val="7030A0"/>
          </a:solidFill>
          <a:ln w="25560">
            <a:solidFill>
              <a:srgbClr val="3A5F8B"/>
            </a:solidFill>
            <a:round/>
          </a:ln>
        </p:spPr>
      </p:sp>
      <p:sp>
        <p:nvSpPr>
          <p:cNvPr id="3" name="CustomShape 2">
            <a:extLst>
              <a:ext uri="{FF2B5EF4-FFF2-40B4-BE49-F238E27FC236}">
                <a16:creationId xmlns:a16="http://schemas.microsoft.com/office/drawing/2014/main" id="{23A19D4F-A475-C105-7C51-F39FC307CC68}"/>
              </a:ext>
            </a:extLst>
          </p:cNvPr>
          <p:cNvSpPr/>
          <p:nvPr/>
        </p:nvSpPr>
        <p:spPr>
          <a:xfrm>
            <a:off x="-762000" y="39624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extLst>
      <p:ext uri="{BB962C8B-B14F-4D97-AF65-F5344CB8AC3E}">
        <p14:creationId xmlns:p14="http://schemas.microsoft.com/office/powerpoint/2010/main" val="3080319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709862" y="1499297"/>
            <a:ext cx="7824537" cy="2672526"/>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Malware analysis is crucial in cybersecurity for dissecting and countering malicious software.</a:t>
            </a:r>
          </a:p>
          <a:p>
            <a:pPr marL="285750" indent="-285750" algn="just">
              <a:buFont typeface="Wingdings" panose="05000000000000000000" pitchFamily="2" charset="2"/>
              <a:buChar char="Ø"/>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Malware analysis tools are software applications tailored for this task.</a:t>
            </a:r>
          </a:p>
          <a:p>
            <a:pPr marL="285750" indent="-285750" algn="just">
              <a:buFont typeface="Wingdings" panose="05000000000000000000" pitchFamily="2" charset="2"/>
              <a:buChar char="Ø"/>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They help experts and organizations identify, categorize, and respond to malware threats.</a:t>
            </a:r>
          </a:p>
          <a:p>
            <a:pPr marL="285750" indent="-285750" algn="just">
              <a:buFont typeface="Wingdings" panose="05000000000000000000" pitchFamily="2" charset="2"/>
              <a:buChar char="Ø"/>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These tools provide insights into malware structure, behavior, and dependencies.</a:t>
            </a:r>
          </a:p>
          <a:p>
            <a:pPr marL="285750" indent="-285750" algn="just">
              <a:buFont typeface="Wingdings" panose="05000000000000000000" pitchFamily="2" charset="2"/>
              <a:buChar char="Ø"/>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They offer valuable features for understanding and mitigating security threats.</a:t>
            </a:r>
          </a:p>
          <a:p>
            <a:pPr>
              <a:lnSpc>
                <a:spcPct val="150000"/>
              </a:lnSpc>
            </a:pPr>
            <a:endParaRPr lang="en-IN" sz="1800" dirty="0">
              <a:solidFill>
                <a:schemeClr val="tx1">
                  <a:lumMod val="95000"/>
                  <a:lumOff val="5000"/>
                </a:schemeClr>
              </a:solidFill>
            </a:endParaRPr>
          </a:p>
        </p:txBody>
      </p:sp>
      <p:pic>
        <p:nvPicPr>
          <p:cNvPr id="3" name="Picture 2">
            <a:extLst>
              <a:ext uri="{FF2B5EF4-FFF2-40B4-BE49-F238E27FC236}">
                <a16:creationId xmlns:a16="http://schemas.microsoft.com/office/drawing/2014/main" id="{059DDF82-3F44-6339-5D55-24FA865E2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3962400"/>
            <a:ext cx="5715000" cy="25717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E291522B-B13B-AA74-97AC-BAC6F0D072F8}"/>
              </a:ext>
            </a:extLst>
          </p:cNvPr>
          <p:cNvSpPr/>
          <p:nvPr/>
        </p:nvSpPr>
        <p:spPr>
          <a:xfrm>
            <a:off x="572040" y="5112600"/>
            <a:ext cx="8076600" cy="75600"/>
          </a:xfrm>
          <a:prstGeom prst="rect">
            <a:avLst/>
          </a:prstGeom>
          <a:solidFill>
            <a:srgbClr val="7030A0"/>
          </a:solidFill>
          <a:ln w="25560">
            <a:solidFill>
              <a:srgbClr val="3A5F8B"/>
            </a:solidFill>
            <a:round/>
          </a:ln>
        </p:spPr>
      </p:sp>
      <p:sp>
        <p:nvSpPr>
          <p:cNvPr id="5" name="CustomShape 2">
            <a:extLst>
              <a:ext uri="{FF2B5EF4-FFF2-40B4-BE49-F238E27FC236}">
                <a16:creationId xmlns:a16="http://schemas.microsoft.com/office/drawing/2014/main" id="{60DE99DE-5E7D-DD1E-8443-BD05A7BA9816}"/>
              </a:ext>
            </a:extLst>
          </p:cNvPr>
          <p:cNvSpPr/>
          <p:nvPr/>
        </p:nvSpPr>
        <p:spPr>
          <a:xfrm>
            <a:off x="495720" y="44196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dirty="0"/>
          </a:p>
        </p:txBody>
      </p:sp>
      <p:sp>
        <p:nvSpPr>
          <p:cNvPr id="6" name="CustomShape 3">
            <a:extLst>
              <a:ext uri="{FF2B5EF4-FFF2-40B4-BE49-F238E27FC236}">
                <a16:creationId xmlns:a16="http://schemas.microsoft.com/office/drawing/2014/main" id="{C1226D1F-A0DC-D93D-4563-2108E3C05CE0}"/>
              </a:ext>
            </a:extLst>
          </p:cNvPr>
          <p:cNvSpPr/>
          <p:nvPr/>
        </p:nvSpPr>
        <p:spPr>
          <a:xfrm>
            <a:off x="724320" y="2140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319210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FFAC4916-D627-85B0-7C40-34E4A46C1C5B}"/>
              </a:ext>
            </a:extLst>
          </p:cNvPr>
          <p:cNvSpPr/>
          <p:nvPr/>
        </p:nvSpPr>
        <p:spPr>
          <a:xfrm>
            <a:off x="457200" y="990600"/>
            <a:ext cx="8381160" cy="75600"/>
          </a:xfrm>
          <a:prstGeom prst="rect">
            <a:avLst/>
          </a:prstGeom>
          <a:solidFill>
            <a:srgbClr val="7030A0"/>
          </a:solidFill>
          <a:ln w="25560">
            <a:solidFill>
              <a:srgbClr val="3A5F8B"/>
            </a:solidFill>
            <a:round/>
          </a:ln>
        </p:spPr>
      </p:sp>
      <p:sp>
        <p:nvSpPr>
          <p:cNvPr id="5" name="CustomShape 2">
            <a:extLst>
              <a:ext uri="{FF2B5EF4-FFF2-40B4-BE49-F238E27FC236}">
                <a16:creationId xmlns:a16="http://schemas.microsoft.com/office/drawing/2014/main" id="{695CF192-3601-1CDB-B1A2-6622C71BFF0A}"/>
              </a:ext>
            </a:extLst>
          </p:cNvPr>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sp>
        <p:nvSpPr>
          <p:cNvPr id="3" name="TextBox 2">
            <a:extLst>
              <a:ext uri="{FF2B5EF4-FFF2-40B4-BE49-F238E27FC236}">
                <a16:creationId xmlns:a16="http://schemas.microsoft.com/office/drawing/2014/main" id="{EA3517EF-2CA6-02D3-185A-6753A79B7351}"/>
              </a:ext>
            </a:extLst>
          </p:cNvPr>
          <p:cNvSpPr txBox="1"/>
          <p:nvPr/>
        </p:nvSpPr>
        <p:spPr>
          <a:xfrm>
            <a:off x="838200" y="1676400"/>
            <a:ext cx="7848600" cy="3970318"/>
          </a:xfrm>
          <a:prstGeom prst="rect">
            <a:avLst/>
          </a:prstGeom>
          <a:noFill/>
        </p:spPr>
        <p:txBody>
          <a:bodyPr wrap="square">
            <a:spAutoFit/>
          </a:bodyPr>
          <a:lstStyle/>
          <a:p>
            <a:pPr marL="285750" indent="-285750">
              <a:buFont typeface="Wingdings" panose="05000000000000000000" pitchFamily="2" charset="2"/>
              <a:buChar char="Ø"/>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Nessus is a vulnerability scanner that discovers vulnerabilities on remote hosts, categorizing them based on severity levels and providing reports for remediation. It employs both list-based and machine learning-based approaches for phishing detection.</a:t>
            </a:r>
          </a:p>
          <a:p>
            <a:pPr marL="285750" indent="-285750">
              <a:buFont typeface="Wingdings" panose="05000000000000000000" pitchFamily="2" charset="2"/>
              <a:buChar char="Ø"/>
            </a:pP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SQL Injection Detection: Other research focuses on SQL injection attacks using deep learning techniques such as Convolutional Neural Networks (CNN), Long Short-Term Memory (LSTM), etc. This research explores various aspects including targets, methods, objects, including datasets.</a:t>
            </a:r>
          </a:p>
          <a:p>
            <a:pPr marL="285750" indent="-285750">
              <a:buFont typeface="Wingdings" panose="05000000000000000000" pitchFamily="2" charset="2"/>
              <a:buChar char="Ø"/>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The phishing detection methods from 2013 to 2018, highlighting heuristic, content-based, and fuzzy rule-based approaches, but suggested further exploration into machine learning and deep learning techniques due to the limited scope of their study.</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894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a:extLst>
              <a:ext uri="{FF2B5EF4-FFF2-40B4-BE49-F238E27FC236}">
                <a16:creationId xmlns:a16="http://schemas.microsoft.com/office/drawing/2014/main" id="{1DB33562-FF8E-3B8B-F84E-E69D55DA1AA6}"/>
              </a:ext>
            </a:extLst>
          </p:cNvPr>
          <p:cNvSpPr/>
          <p:nvPr/>
        </p:nvSpPr>
        <p:spPr>
          <a:xfrm>
            <a:off x="381000" y="4876800"/>
            <a:ext cx="8076600" cy="75600"/>
          </a:xfrm>
          <a:prstGeom prst="rect">
            <a:avLst/>
          </a:prstGeom>
          <a:solidFill>
            <a:srgbClr val="7030A0"/>
          </a:solidFill>
          <a:ln w="25560">
            <a:solidFill>
              <a:srgbClr val="3A5F8B"/>
            </a:solidFill>
            <a:round/>
          </a:ln>
        </p:spPr>
      </p:sp>
      <p:sp>
        <p:nvSpPr>
          <p:cNvPr id="7" name="CustomShape 2">
            <a:extLst>
              <a:ext uri="{FF2B5EF4-FFF2-40B4-BE49-F238E27FC236}">
                <a16:creationId xmlns:a16="http://schemas.microsoft.com/office/drawing/2014/main" id="{E802A339-DF8B-97D2-6814-4EA284DAC367}"/>
              </a:ext>
            </a:extLst>
          </p:cNvPr>
          <p:cNvSpPr/>
          <p:nvPr/>
        </p:nvSpPr>
        <p:spPr>
          <a:xfrm>
            <a:off x="304680" y="4183800"/>
            <a:ext cx="731532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 name="CustomShape 3">
            <a:extLst>
              <a:ext uri="{FF2B5EF4-FFF2-40B4-BE49-F238E27FC236}">
                <a16:creationId xmlns:a16="http://schemas.microsoft.com/office/drawing/2014/main" id="{7310BCE3-8168-B480-BB1E-E02B6A8756B7}"/>
              </a:ext>
            </a:extLst>
          </p:cNvPr>
          <p:cNvSpPr/>
          <p:nvPr/>
        </p:nvSpPr>
        <p:spPr>
          <a:xfrm>
            <a:off x="533280" y="19050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084979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10557</TotalTime>
  <Words>1414</Words>
  <Application>Microsoft Office PowerPoint</Application>
  <PresentationFormat>On-screen Show (4:3)</PresentationFormat>
  <Paragraphs>120</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Black</vt:lpstr>
      <vt:lpstr>Bookman Old Style</vt:lpstr>
      <vt:lpstr>Calibri</vt:lpstr>
      <vt:lpstr>Corbel</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santhosh reddy</cp:lastModifiedBy>
  <cp:revision>720</cp:revision>
  <dcterms:modified xsi:type="dcterms:W3CDTF">2024-03-21T16:01:09Z</dcterms:modified>
</cp:coreProperties>
</file>