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3"/>
  </p:notesMasterIdLst>
  <p:sldIdLst>
    <p:sldId id="256" r:id="rId2"/>
    <p:sldId id="263" r:id="rId3"/>
    <p:sldId id="257" r:id="rId4"/>
    <p:sldId id="258" r:id="rId5"/>
    <p:sldId id="259" r:id="rId6"/>
    <p:sldId id="260" r:id="rId7"/>
    <p:sldId id="278" r:id="rId8"/>
    <p:sldId id="261" r:id="rId9"/>
    <p:sldId id="262" r:id="rId10"/>
    <p:sldId id="264" r:id="rId11"/>
    <p:sldId id="279" r:id="rId12"/>
    <p:sldId id="266" r:id="rId13"/>
    <p:sldId id="267" r:id="rId14"/>
    <p:sldId id="268" r:id="rId15"/>
    <p:sldId id="269" r:id="rId16"/>
    <p:sldId id="270" r:id="rId17"/>
    <p:sldId id="280" r:id="rId18"/>
    <p:sldId id="282" r:id="rId19"/>
    <p:sldId id="286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FFB2C-C87A-478B-A020-DC560D90CA23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666DA-D953-4936-A91E-514C6AAAF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9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EE14AF7-6C5D-4300-8393-D450485FE015}" type="datetime1">
              <a:rPr lang="en-US" altLang="zh-CN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72B-B2BE-47A6-90B6-87444393C9F3}" type="datetime1">
              <a:rPr lang="en-US" altLang="zh-CN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3A4A-0CB6-48AE-BF15-165475D1277A}" type="datetime1">
              <a:rPr lang="en-US" altLang="zh-CN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9AC5-98FF-4F6A-8C7C-52865C104D0B}" type="datetime1">
              <a:rPr lang="en-US" altLang="zh-CN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F9F-010C-4632-8804-B99698B62B42}" type="datetime1">
              <a:rPr lang="en-US" altLang="zh-CN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0CAE-20F8-4437-9E24-6F6D99E41E0E}" type="datetime1">
              <a:rPr lang="en-US" altLang="zh-CN" smtClean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B041-9BBD-4EE7-A1E5-BD18649BFB35}" type="datetime1">
              <a:rPr lang="en-US" altLang="zh-CN" smtClean="0"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5288-D12A-484E-8DE0-2CFCD9A49424}" type="datetime1">
              <a:rPr lang="en-US" altLang="zh-CN" smtClean="0"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ADCF-83B2-44A2-977F-EA9E350174B6}" type="datetime1">
              <a:rPr lang="en-US" altLang="zh-CN" smtClean="0"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FD45-3282-4F28-A31C-5C7316FA248C}" type="datetime1">
              <a:rPr lang="en-US" altLang="zh-CN" smtClean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05D4-B2F2-4C77-B0FF-D0087BC17759}" type="datetime1">
              <a:rPr lang="en-US" altLang="zh-CN" smtClean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94C8E61-7AF3-4583-BCEC-183566B07B76}" type="datetime1">
              <a:rPr lang="en-US" altLang="zh-CN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基于</a:t>
            </a:r>
            <a:r>
              <a:rPr lang="en-US" altLang="zh-CN" sz="3200" dirty="0"/>
              <a:t>CUDA</a:t>
            </a:r>
            <a:r>
              <a:rPr lang="zh-CN" altLang="en-US" sz="3200" dirty="0"/>
              <a:t>的遗传算法和神经网络在股票</a:t>
            </a:r>
            <a:r>
              <a:rPr lang="zh-CN" altLang="en-US" sz="3200" dirty="0" smtClean="0"/>
              <a:t>趋势</a:t>
            </a:r>
            <a:r>
              <a:rPr lang="zh-CN" altLang="en-US" sz="3200" dirty="0"/>
              <a:t>问题中的应用</a:t>
            </a:r>
            <a:r>
              <a:rPr lang="zh-CN" altLang="en-US" sz="3200" dirty="0" smtClean="0"/>
              <a:t>研究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毕业设计答辩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王劭阳</a:t>
            </a:r>
            <a:endParaRPr lang="en-US" altLang="zh-CN" dirty="0" smtClean="0"/>
          </a:p>
          <a:p>
            <a:pPr algn="r"/>
            <a:r>
              <a:rPr lang="zh-CN" altLang="en-US" dirty="0"/>
              <a:t>指导</a:t>
            </a:r>
            <a:r>
              <a:rPr lang="zh-CN" altLang="en-US" dirty="0" smtClean="0"/>
              <a:t>教师：任健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98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遗传</a:t>
            </a:r>
            <a:r>
              <a:rPr lang="zh-CN" altLang="zh-CN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细节设计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200" dirty="0" smtClean="0"/>
                  <a:t>基因序列实数编码</a:t>
                </a:r>
                <a:endParaRPr lang="en-US" altLang="zh-CN" sz="2200" dirty="0" smtClean="0"/>
              </a:p>
              <a:p>
                <a:r>
                  <a:rPr lang="zh-CN" altLang="en-US" sz="2200" dirty="0" smtClean="0"/>
                  <a:t>基因</a:t>
                </a:r>
                <a:r>
                  <a:rPr lang="zh-CN" altLang="en-US" sz="2200" dirty="0"/>
                  <a:t>序列</a:t>
                </a:r>
                <a:r>
                  <a:rPr lang="zh-CN" altLang="en-US" sz="2200" dirty="0" smtClean="0"/>
                  <a:t> </a:t>
                </a:r>
                <a:r>
                  <a:rPr lang="en-US" altLang="zh-CN" sz="2200" dirty="0" smtClean="0"/>
                  <a:t>-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200" dirty="0" smtClean="0"/>
              </a:p>
              <a:p>
                <a:r>
                  <a:rPr lang="zh-CN" altLang="zh-CN" sz="2200" dirty="0"/>
                  <a:t>适应度</a:t>
                </a:r>
                <a:r>
                  <a:rPr lang="zh-CN" altLang="zh-CN" sz="2200" dirty="0" smtClean="0"/>
                  <a:t>函数</a:t>
                </a:r>
                <a:r>
                  <a:rPr lang="en-US" altLang="zh-CN" sz="2200" dirty="0" smtClean="0"/>
                  <a:t> -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200" dirty="0" smtClean="0"/>
              </a:p>
              <a:p>
                <a:r>
                  <a:rPr lang="zh-CN" altLang="en-US" sz="2200" dirty="0" smtClean="0"/>
                  <a:t>交叉</a:t>
                </a:r>
                <a:endParaRPr lang="en-US" altLang="zh-CN" sz="2200" dirty="0" smtClean="0"/>
              </a:p>
              <a:p>
                <a:r>
                  <a:rPr lang="zh-CN" altLang="en-US" sz="2200" dirty="0" smtClean="0"/>
                  <a:t>变异</a:t>
                </a:r>
                <a:endParaRPr lang="en-US" altLang="zh-CN" sz="2200" dirty="0" smtClean="0"/>
              </a:p>
              <a:p>
                <a:r>
                  <a:rPr lang="zh-CN" altLang="en-US" sz="2200" dirty="0"/>
                  <a:t>精英保留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6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遗传算法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200" dirty="0" smtClean="0"/>
                  <a:t>适应度计算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den>
                    </m:f>
                  </m:oMath>
                </a14:m>
                <a:r>
                  <a:rPr lang="en-US" altLang="zh-CN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(1≤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 smtClean="0"/>
              </a:p>
              <a:p>
                <a:r>
                  <a:rPr lang="en-US" altLang="zh-CN" dirty="0" smtClean="0"/>
                  <a:t>m</a:t>
                </a:r>
                <a:r>
                  <a:rPr lang="zh-CN" altLang="zh-CN" dirty="0"/>
                  <a:t>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dirty="0" smtClean="0"/>
                  <a:t>，刚好</a:t>
                </a:r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dirty="0"/>
                  <a:t>的</a:t>
                </a:r>
                <a:r>
                  <a:rPr lang="en-US" altLang="zh-CN" dirty="0"/>
                  <a:t>m</a:t>
                </a:r>
                <a:r>
                  <a:rPr lang="zh-CN" altLang="zh-CN" dirty="0"/>
                  <a:t>个</a:t>
                </a:r>
                <a:r>
                  <a:rPr lang="zh-CN" altLang="zh-CN" dirty="0" smtClean="0"/>
                  <a:t>分量</a:t>
                </a:r>
                <a:endParaRPr lang="en-US" altLang="zh-CN" dirty="0" smtClean="0"/>
              </a:p>
              <a:p>
                <a:endParaRPr lang="en-US" altLang="zh-CN" sz="2200" dirty="0" smtClean="0"/>
              </a:p>
              <a:p>
                <a:endParaRPr lang="en-US" altLang="zh-CN" sz="2200" dirty="0"/>
              </a:p>
              <a:p>
                <a:r>
                  <a:rPr lang="zh-CN" altLang="en-US" sz="2200" dirty="0" smtClean="0"/>
                  <a:t>优化矩阵乘法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6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神经网络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sz="2000" dirty="0" smtClean="0"/>
              </a:p>
              <a:p>
                <a:r>
                  <a:rPr lang="zh-CN" altLang="zh-CN" sz="2000" dirty="0" smtClean="0"/>
                  <a:t>输入层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– x</a:t>
                </a:r>
              </a:p>
              <a:p>
                <a:r>
                  <a:rPr lang="zh-CN" altLang="zh-CN" sz="2000" dirty="0" smtClean="0"/>
                  <a:t>隐层</a:t>
                </a:r>
                <a:r>
                  <a:rPr lang="en-US" altLang="zh-CN" sz="2000" dirty="0"/>
                  <a:t> –</a:t>
                </a:r>
                <a:r>
                  <a:rPr lang="en-US" altLang="zh-CN" sz="2000" dirty="0" smtClean="0"/>
                  <a:t> </a:t>
                </a:r>
                <a:r>
                  <a:rPr lang="zh-CN" altLang="zh-CN" sz="1800" dirty="0" smtClean="0"/>
                  <a:t>全连接</a:t>
                </a:r>
                <a:endParaRPr lang="zh-CN" altLang="zh-CN" sz="1800" dirty="0"/>
              </a:p>
              <a:p>
                <a:r>
                  <a:rPr lang="zh-CN" altLang="zh-CN" sz="2000" dirty="0" smtClean="0"/>
                  <a:t>输出层</a:t>
                </a:r>
                <a:r>
                  <a:rPr lang="en-US" altLang="zh-CN" sz="2000" dirty="0" smtClean="0"/>
                  <a:t> – h(x</a:t>
                </a:r>
                <a:r>
                  <a:rPr lang="en-US" altLang="zh-CN" sz="2000" dirty="0"/>
                  <a:t>)</a:t>
                </a:r>
              </a:p>
              <a:p>
                <a:r>
                  <a:rPr lang="zh-CN" altLang="zh-CN" sz="2000" dirty="0" smtClean="0"/>
                  <a:t>神经元</a:t>
                </a:r>
                <a:r>
                  <a:rPr lang="en-US" altLang="zh-CN" sz="2000" dirty="0" smtClean="0"/>
                  <a:t> – </a:t>
                </a:r>
                <a:r>
                  <a:rPr lang="zh-CN" altLang="en-US" sz="2000" dirty="0" smtClean="0"/>
                  <a:t>整个遗传算法部分使用的模型</a:t>
                </a: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神经网络</a:t>
            </a:r>
            <a:endParaRPr lang="zh-CN" altLang="en-US" dirty="0"/>
          </a:p>
        </p:txBody>
      </p:sp>
      <p:pic>
        <p:nvPicPr>
          <p:cNvPr id="4" name="内容占位符 3" descr="C:\Users\SyW\AppData\Local\Temp\1490724488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88" y="1828800"/>
            <a:ext cx="6292075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神经网络</a:t>
            </a:r>
            <a:endParaRPr lang="zh-CN" altLang="en-US" dirty="0"/>
          </a:p>
        </p:txBody>
      </p:sp>
      <p:pic>
        <p:nvPicPr>
          <p:cNvPr id="4" name="内容占位符 3" descr="C:\Users\SyW\AppData\Local\Temp\1490725449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37" y="1828800"/>
            <a:ext cx="5827777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神经网络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损失</m:t>
                    </m:r>
                  </m:oMath>
                </a14:m>
                <a:r>
                  <a:rPr lang="zh-CN" altLang="en-US" sz="2000" dirty="0" smtClean="0"/>
                  <a:t>函数设计</a:t>
                </a:r>
                <a:endParaRPr lang="en-US" altLang="zh-CN" sz="2000" dirty="0" smtClean="0"/>
              </a:p>
              <a:p>
                <a:pPr lvl="1"/>
                <a:r>
                  <a:rPr lang="zh-CN" altLang="zh-CN" sz="1800" dirty="0"/>
                  <a:t>最大化似然函数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p>
                              <m:sSup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  <m:sSup>
                          <m:s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endParaRPr lang="en-US" altLang="zh-CN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𝑙𝑜𝑠𝑠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18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合理性</a:t>
                </a:r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𝐶𝑟𝑜𝑠𝑠𝐸𝑛𝑡𝑟𝑜𝑝𝑦</m:t>
                    </m:r>
                    <m:d>
                      <m:d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CN" altLang="zh-CN" sz="1800" dirty="0"/>
              </a:p>
              <a:p>
                <a:pPr lvl="1"/>
                <a:r>
                  <a:rPr lang="zh-CN" altLang="en-US" sz="1800" dirty="0" smtClean="0"/>
                  <a:t>正比于交叉熵，</a:t>
                </a:r>
                <a:r>
                  <a:rPr lang="zh-CN" altLang="zh-CN" sz="1800" dirty="0"/>
                  <a:t>交叉熵越小，</a:t>
                </a:r>
                <a:r>
                  <a:rPr lang="zh-CN" altLang="zh-CN" sz="1800" dirty="0" smtClean="0"/>
                  <a:t>说明</a:t>
                </a:r>
                <a:r>
                  <a:rPr lang="zh-CN" altLang="en-US" sz="1800" dirty="0" smtClean="0"/>
                  <a:t>概率分布</a:t>
                </a:r>
                <a:r>
                  <a:rPr lang="en-US" altLang="zh-CN" sz="1800" dirty="0" smtClean="0"/>
                  <a:t>y</a:t>
                </a:r>
                <a:r>
                  <a:rPr lang="zh-CN" altLang="en-US" sz="1800" dirty="0" smtClean="0"/>
                  <a:t>和</a:t>
                </a:r>
                <a:r>
                  <a:rPr lang="en-US" altLang="zh-CN" sz="1800" dirty="0" smtClean="0"/>
                  <a:t>y’</a:t>
                </a:r>
                <a:r>
                  <a:rPr lang="zh-CN" altLang="zh-CN" sz="1800" dirty="0" smtClean="0"/>
                  <a:t>越</a:t>
                </a:r>
                <a:r>
                  <a:rPr lang="zh-CN" altLang="zh-CN" sz="1800" dirty="0"/>
                  <a:t>相似</a:t>
                </a:r>
                <a:endParaRPr lang="en-US" altLang="zh-CN" sz="1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神经网络</a:t>
            </a:r>
            <a:r>
              <a:rPr lang="en-US" altLang="zh-CN" dirty="0" smtClean="0"/>
              <a:t>-</a:t>
            </a:r>
            <a:r>
              <a:rPr lang="zh-CN" altLang="en-US" dirty="0" smtClean="0"/>
              <a:t>细节设计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后向</a:t>
            </a:r>
            <a:r>
              <a:rPr lang="zh-CN" altLang="zh-CN" dirty="0" smtClean="0"/>
              <a:t>传播</a:t>
            </a:r>
            <a:endParaRPr lang="en-US" altLang="zh-CN" dirty="0" smtClean="0"/>
          </a:p>
          <a:p>
            <a:r>
              <a:rPr lang="en-US" altLang="zh-CN" dirty="0" smtClean="0"/>
              <a:t>L2</a:t>
            </a:r>
            <a:r>
              <a:rPr lang="zh-CN" altLang="en-US" dirty="0" smtClean="0"/>
              <a:t>正则化</a:t>
            </a:r>
            <a:endParaRPr lang="en-US" altLang="zh-CN" dirty="0" smtClean="0"/>
          </a:p>
          <a:p>
            <a:r>
              <a:rPr lang="en-US" altLang="zh-CN" sz="1800" dirty="0" smtClean="0"/>
              <a:t>Dropout</a:t>
            </a:r>
            <a:r>
              <a:rPr lang="zh-CN" altLang="en-US" sz="1800" dirty="0" smtClean="0"/>
              <a:t>策略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神经网络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Theano</a:t>
            </a:r>
            <a:r>
              <a:rPr lang="zh-CN" altLang="en-US" dirty="0" smtClean="0"/>
              <a:t>框架提供此功能</a:t>
            </a:r>
            <a:endParaRPr lang="en-US" altLang="zh-CN" dirty="0" smtClean="0"/>
          </a:p>
          <a:p>
            <a:r>
              <a:rPr lang="zh-CN" altLang="en-US" dirty="0"/>
              <a:t>仅</a:t>
            </a:r>
            <a:r>
              <a:rPr lang="zh-CN" altLang="en-US" dirty="0" smtClean="0"/>
              <a:t>需更改配置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正确率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4545623"/>
            <a:ext cx="8595360" cy="1634514"/>
          </a:xfrm>
        </p:spPr>
        <p:txBody>
          <a:bodyPr/>
          <a:lstStyle/>
          <a:p>
            <a:r>
              <a:rPr lang="zh-CN" altLang="zh-CN" dirty="0" smtClean="0"/>
              <a:t>舆情和股票价格应当是线性相关的</a:t>
            </a:r>
            <a:r>
              <a:rPr lang="zh-CN" altLang="en-US" dirty="0" smtClean="0"/>
              <a:t>，神经网络容易过拟合复杂模型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884890"/>
              </p:ext>
            </p:extLst>
          </p:nvPr>
        </p:nvGraphicFramePr>
        <p:xfrm>
          <a:off x="1261871" y="1987199"/>
          <a:ext cx="8721065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6701">
                  <a:extLst>
                    <a:ext uri="{9D8B030D-6E8A-4147-A177-3AD203B41FA5}">
                      <a16:colId xmlns:a16="http://schemas.microsoft.com/office/drawing/2014/main" val="1034414034"/>
                    </a:ext>
                  </a:extLst>
                </a:gridCol>
                <a:gridCol w="2906701">
                  <a:extLst>
                    <a:ext uri="{9D8B030D-6E8A-4147-A177-3AD203B41FA5}">
                      <a16:colId xmlns:a16="http://schemas.microsoft.com/office/drawing/2014/main" val="2156883465"/>
                    </a:ext>
                  </a:extLst>
                </a:gridCol>
                <a:gridCol w="2907663">
                  <a:extLst>
                    <a:ext uri="{9D8B030D-6E8A-4147-A177-3AD203B41FA5}">
                      <a16:colId xmlns:a16="http://schemas.microsoft.com/office/drawing/2014/main" val="1530535389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 </a:t>
                      </a:r>
                      <a:endParaRPr lang="zh-CN" sz="1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8775" marR="108775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 dirty="0" smtClean="0">
                          <a:effectLst/>
                        </a:rPr>
                        <a:t>DAX</a:t>
                      </a:r>
                      <a:r>
                        <a:rPr lang="zh-CN" altLang="en-US" sz="1900" kern="100" dirty="0" smtClean="0">
                          <a:effectLst/>
                        </a:rPr>
                        <a:t>指数</a:t>
                      </a:r>
                      <a:endParaRPr lang="zh-CN" sz="1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8775" marR="108775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GLD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8775" marR="108775" marT="0" marB="0"/>
                </a:tc>
                <a:extLst>
                  <a:ext uri="{0D108BD9-81ED-4DB2-BD59-A6C34878D82A}">
                    <a16:rowId xmlns:a16="http://schemas.microsoft.com/office/drawing/2014/main" val="271594221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遗传算法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8775" marR="108775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63.4615%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8775" marR="108775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67.5214%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8775" marR="108775" marT="0" marB="0"/>
                </a:tc>
                <a:extLst>
                  <a:ext uri="{0D108BD9-81ED-4DB2-BD59-A6C34878D82A}">
                    <a16:rowId xmlns:a16="http://schemas.microsoft.com/office/drawing/2014/main" val="174353575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</a:rPr>
                        <a:t>人工神经网络</a:t>
                      </a:r>
                      <a:endParaRPr lang="zh-CN" sz="1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8775" marR="108775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56.7308%</a:t>
                      </a:r>
                      <a:endParaRPr lang="zh-CN" sz="1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8775" marR="108775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65.8120%</a:t>
                      </a:r>
                      <a:endParaRPr lang="zh-CN" sz="1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8775" marR="108775" marT="0" marB="0"/>
                </a:tc>
                <a:extLst>
                  <a:ext uri="{0D108BD9-81ED-4DB2-BD59-A6C34878D82A}">
                    <a16:rowId xmlns:a16="http://schemas.microsoft.com/office/drawing/2014/main" val="1498095519"/>
                  </a:ext>
                </a:extLst>
              </a:tr>
            </a:tbl>
          </a:graphicData>
        </a:graphic>
      </p:graphicFrame>
      <p:pic>
        <p:nvPicPr>
          <p:cNvPr id="5" name="图片 4" descr="C:\Users\SyW\AppData\Local\Temp\1495485814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1" y="5101907"/>
            <a:ext cx="4075059" cy="688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C:\Users\SyW\AppData\Local\Temp\1495486277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92" y="5101907"/>
            <a:ext cx="4266828" cy="688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遗传算法的收敛性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遗传算法具有随机性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436640"/>
            <a:ext cx="8462420" cy="3716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研究内容</a:t>
            </a:r>
            <a:endParaRPr lang="zh-CN" altLang="en-US" dirty="0"/>
          </a:p>
        </p:txBody>
      </p:sp>
      <p:pic>
        <p:nvPicPr>
          <p:cNvPr id="6" name="内容占位符 4" descr="C:\Users\SyW\AppData\Local\Temp\1495641873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33" y="2058596"/>
            <a:ext cx="6963744" cy="3976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遗传算法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 -</a:t>
            </a:r>
            <a:r>
              <a:rPr lang="zh-CN" altLang="en-US" dirty="0" smtClean="0"/>
              <a:t> </a:t>
            </a:r>
            <a:r>
              <a:rPr lang="en-US" altLang="zh-CN" dirty="0" smtClean="0"/>
              <a:t>86.9s</a:t>
            </a:r>
          </a:p>
          <a:p>
            <a:pPr lvl="1"/>
            <a:r>
              <a:rPr lang="en-US" altLang="zh-CN" dirty="0" smtClean="0"/>
              <a:t>GPU -</a:t>
            </a:r>
            <a:r>
              <a:rPr lang="zh-CN" altLang="en-US" dirty="0" smtClean="0"/>
              <a:t> </a:t>
            </a:r>
            <a:r>
              <a:rPr lang="en-US" altLang="zh-CN" dirty="0" smtClean="0"/>
              <a:t>73.4s</a:t>
            </a:r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训练集大小为</a:t>
            </a:r>
            <a:r>
              <a:rPr lang="en-US" altLang="zh-CN" dirty="0"/>
              <a:t>300</a:t>
            </a:r>
            <a:r>
              <a:rPr lang="zh-CN" altLang="en-US" dirty="0"/>
              <a:t>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优化性能提高</a:t>
            </a:r>
            <a:r>
              <a:rPr lang="en-US" altLang="zh-CN" dirty="0" smtClean="0"/>
              <a:t>18.4%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 - 6.8s</a:t>
            </a:r>
            <a:endParaRPr lang="en-US" altLang="zh-CN" dirty="0"/>
          </a:p>
          <a:p>
            <a:pPr lvl="1"/>
            <a:r>
              <a:rPr lang="en-US" altLang="zh-CN" dirty="0" smtClean="0"/>
              <a:t>GPU - 13.4s</a:t>
            </a:r>
          </a:p>
          <a:p>
            <a:pPr lvl="1"/>
            <a:r>
              <a:rPr lang="zh-CN" altLang="zh-CN" dirty="0" smtClean="0"/>
              <a:t>乘法并行度</a:t>
            </a:r>
            <a:r>
              <a:rPr lang="en-US" altLang="zh-CN" dirty="0" smtClean="0"/>
              <a:t> - min{GPU</a:t>
            </a:r>
            <a:r>
              <a:rPr lang="zh-CN" altLang="zh-CN" dirty="0"/>
              <a:t>核心数，</a:t>
            </a:r>
            <a:r>
              <a:rPr lang="en-US" altLang="zh-CN" dirty="0"/>
              <a:t>m*1</a:t>
            </a:r>
            <a:r>
              <a:rPr lang="en-US" altLang="zh-CN" dirty="0" smtClean="0"/>
              <a:t>} = min{1280, 300} = 300</a:t>
            </a:r>
          </a:p>
          <a:p>
            <a:pPr lvl="1"/>
            <a:r>
              <a:rPr lang="zh-CN" altLang="zh-CN" dirty="0" smtClean="0"/>
              <a:t>并行计算</a:t>
            </a:r>
            <a:r>
              <a:rPr lang="zh-CN" altLang="zh-CN" dirty="0"/>
              <a:t>节约的</a:t>
            </a:r>
            <a:r>
              <a:rPr lang="zh-CN" altLang="zh-CN" dirty="0" smtClean="0"/>
              <a:t>时间</a:t>
            </a:r>
            <a:r>
              <a:rPr lang="en-US" altLang="zh-CN" dirty="0" smtClean="0"/>
              <a:t> &lt; </a:t>
            </a:r>
            <a:r>
              <a:rPr lang="zh-CN" altLang="zh-CN" dirty="0" smtClean="0"/>
              <a:t>内存</a:t>
            </a:r>
            <a:r>
              <a:rPr lang="zh-CN" altLang="zh-CN" dirty="0"/>
              <a:t>显</a:t>
            </a:r>
            <a:r>
              <a:rPr lang="zh-CN" altLang="zh-CN" dirty="0" smtClean="0"/>
              <a:t>存拷贝数据</a:t>
            </a:r>
            <a:r>
              <a:rPr lang="en-US" altLang="zh-CN" dirty="0" smtClean="0"/>
              <a:t>IO</a:t>
            </a:r>
            <a:r>
              <a:rPr lang="zh-CN" altLang="en-US" dirty="0" smtClean="0"/>
              <a:t>开销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zh-CN" dirty="0" smtClean="0"/>
              <a:t>复制扩大训练集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训练集大小</a:t>
            </a:r>
            <a:r>
              <a:rPr lang="en-US" altLang="zh-CN" dirty="0" smtClean="0"/>
              <a:t> = 1700</a:t>
            </a:r>
            <a:r>
              <a:rPr lang="zh-CN" altLang="zh-CN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算法</a:t>
            </a:r>
            <a:r>
              <a:rPr lang="zh-CN" altLang="zh-CN" dirty="0" smtClean="0"/>
              <a:t>均为</a:t>
            </a:r>
            <a:r>
              <a:rPr lang="en-US" altLang="zh-CN" dirty="0" smtClean="0"/>
              <a:t>23</a:t>
            </a:r>
            <a:r>
              <a:rPr lang="zh-CN" altLang="zh-CN" dirty="0" smtClean="0"/>
              <a:t>秒左右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训练集大小</a:t>
            </a:r>
            <a:r>
              <a:rPr lang="en-US" altLang="zh-CN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smtClean="0"/>
              <a:t>2400</a:t>
            </a:r>
            <a:r>
              <a:rPr lang="zh-CN" altLang="zh-CN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27.4</a:t>
            </a:r>
            <a:r>
              <a:rPr lang="zh-CN" altLang="zh-CN" dirty="0"/>
              <a:t>秒</a:t>
            </a:r>
            <a:r>
              <a:rPr lang="zh-CN" altLang="zh-CN" dirty="0" smtClean="0"/>
              <a:t>，</a:t>
            </a:r>
            <a:r>
              <a:rPr lang="en-US" altLang="zh-CN" dirty="0" smtClean="0"/>
              <a:t>GPU</a:t>
            </a:r>
            <a:r>
              <a:rPr lang="zh-CN" altLang="en-US" dirty="0"/>
              <a:t>算法</a:t>
            </a:r>
            <a:r>
              <a:rPr lang="en-US" altLang="zh-CN" dirty="0" smtClean="0"/>
              <a:t>25.7</a:t>
            </a:r>
            <a:r>
              <a:rPr lang="zh-CN" altLang="zh-CN" dirty="0"/>
              <a:t>秒。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基于</a:t>
            </a:r>
            <a:r>
              <a:rPr lang="en-US" altLang="zh-CN" sz="2400" b="1" dirty="0"/>
              <a:t>CUDA</a:t>
            </a:r>
            <a:r>
              <a:rPr lang="zh-CN" altLang="en-US" sz="2400" b="1" dirty="0"/>
              <a:t>的遗传算法和神经网络在股票</a:t>
            </a:r>
            <a:r>
              <a:rPr lang="zh-CN" altLang="en-US" sz="2400" b="1" dirty="0" smtClean="0"/>
              <a:t>趋势</a:t>
            </a:r>
            <a:r>
              <a:rPr lang="zh-CN" altLang="en-US" sz="2400" b="1" dirty="0"/>
              <a:t>问题中的应用研究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提出了两种</a:t>
            </a:r>
            <a:r>
              <a:rPr lang="zh-CN" altLang="en-US" dirty="0"/>
              <a:t>使用舆情数据来预测股票趋势的建模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设计</a:t>
            </a:r>
            <a:r>
              <a:rPr lang="zh-CN" altLang="en-US" dirty="0"/>
              <a:t>并实现了</a:t>
            </a:r>
            <a:r>
              <a:rPr lang="zh-CN" altLang="en-US" dirty="0" smtClean="0"/>
              <a:t>用于此问题的的</a:t>
            </a:r>
            <a:r>
              <a:rPr lang="zh-CN" altLang="en-US" dirty="0"/>
              <a:t>基于</a:t>
            </a:r>
            <a:r>
              <a:rPr lang="en-US" altLang="zh-CN" dirty="0"/>
              <a:t>CPU</a:t>
            </a:r>
            <a:r>
              <a:rPr lang="zh-CN" altLang="en-US" dirty="0"/>
              <a:t>的遗传算法和</a:t>
            </a:r>
            <a:r>
              <a:rPr lang="zh-CN" altLang="en-US" dirty="0" smtClean="0"/>
              <a:t>人工神经网络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设计</a:t>
            </a:r>
            <a:r>
              <a:rPr lang="zh-CN" altLang="en-US" dirty="0"/>
              <a:t>并实现了</a:t>
            </a:r>
            <a:r>
              <a:rPr lang="zh-CN" altLang="en-US" dirty="0" smtClean="0"/>
              <a:t>用于</a:t>
            </a:r>
            <a:r>
              <a:rPr lang="zh-CN" altLang="en-US" dirty="0"/>
              <a:t>此问题的</a:t>
            </a:r>
            <a:r>
              <a:rPr lang="zh-CN" altLang="en-US" dirty="0" smtClean="0"/>
              <a:t>的</a:t>
            </a:r>
            <a:r>
              <a:rPr lang="zh-CN" altLang="en-US" dirty="0"/>
              <a:t>基于</a:t>
            </a:r>
            <a:r>
              <a:rPr lang="en-US" altLang="zh-CN" dirty="0"/>
              <a:t>GPU</a:t>
            </a:r>
            <a:r>
              <a:rPr lang="zh-CN" altLang="en-US" dirty="0"/>
              <a:t>的遗传算法和</a:t>
            </a:r>
            <a:r>
              <a:rPr lang="zh-CN" altLang="en-US" dirty="0" smtClean="0"/>
              <a:t>人工神经网络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分析</a:t>
            </a:r>
            <a:r>
              <a:rPr lang="zh-CN" altLang="en-US" dirty="0"/>
              <a:t>并比较了遗传算法与人工神经网络</a:t>
            </a:r>
            <a:r>
              <a:rPr lang="zh-CN" altLang="en-US" dirty="0" smtClean="0"/>
              <a:t>在</a:t>
            </a:r>
            <a:r>
              <a:rPr lang="zh-CN" altLang="en-US" dirty="0"/>
              <a:t>此</a:t>
            </a:r>
            <a:r>
              <a:rPr lang="zh-CN" altLang="en-US" dirty="0" smtClean="0"/>
              <a:t>问题上</a:t>
            </a:r>
            <a:r>
              <a:rPr lang="zh-CN" altLang="en-US" dirty="0"/>
              <a:t>的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分析</a:t>
            </a:r>
            <a:r>
              <a:rPr lang="zh-CN" altLang="en-US" dirty="0"/>
              <a:t>并比较了</a:t>
            </a:r>
            <a:r>
              <a:rPr lang="zh-CN" altLang="en-US" dirty="0" smtClean="0"/>
              <a:t>基于</a:t>
            </a:r>
            <a:r>
              <a:rPr lang="en-US" altLang="zh-CN" dirty="0"/>
              <a:t>CPU</a:t>
            </a:r>
            <a:r>
              <a:rPr lang="zh-CN" altLang="en-US" dirty="0"/>
              <a:t>的遗传算法和基于</a:t>
            </a:r>
            <a:r>
              <a:rPr lang="en-US" altLang="zh-CN" dirty="0"/>
              <a:t>GPU</a:t>
            </a:r>
            <a:r>
              <a:rPr lang="zh-CN" altLang="en-US" dirty="0"/>
              <a:t>的遗传算法的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分析</a:t>
            </a:r>
            <a:r>
              <a:rPr lang="zh-CN" altLang="en-US" dirty="0"/>
              <a:t>并比较了</a:t>
            </a:r>
            <a:r>
              <a:rPr lang="zh-CN" altLang="en-US" dirty="0" smtClean="0"/>
              <a:t>基于</a:t>
            </a:r>
            <a:r>
              <a:rPr lang="en-US" altLang="zh-CN" dirty="0"/>
              <a:t>CPU</a:t>
            </a:r>
            <a:r>
              <a:rPr lang="zh-CN" altLang="en-US" dirty="0"/>
              <a:t>的人工神经网络和基于</a:t>
            </a:r>
            <a:r>
              <a:rPr lang="en-US" altLang="zh-CN" dirty="0"/>
              <a:t>GPU</a:t>
            </a:r>
            <a:r>
              <a:rPr lang="zh-CN" altLang="en-US" dirty="0"/>
              <a:t>的人工神经网络的性能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内容占位符 4" descr="C:\Users\SyW\AppData\Local\Temp\1495641873(1)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5" y="4800292"/>
            <a:ext cx="2767040" cy="1579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内容占位符 5" descr="http://static.oschina.net/uploads/space/2014/0113/004856_58dQ_1412321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98" y="4800293"/>
            <a:ext cx="2162012" cy="15799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内容占位符 3" descr="C:\Users\SyW\AppData\Local\Temp\1490725449(1)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733" y="4800290"/>
            <a:ext cx="2116014" cy="1579932"/>
          </a:xfrm>
          <a:prstGeom prst="rect">
            <a:avLst/>
          </a:prstGeom>
          <a:solidFill>
            <a:srgbClr val="FFFFFF">
              <a:shade val="85000"/>
            </a:srgbClr>
          </a:solidFill>
          <a:ln w="63500" cap="sq">
            <a:solidFill>
              <a:srgbClr val="FFFFFF"/>
            </a:solidFill>
            <a:miter lim="800000"/>
          </a:ln>
          <a:effectLst>
            <a:outerShdw blurRad="54991" dist="1778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07376"/>
              </p:ext>
            </p:extLst>
          </p:nvPr>
        </p:nvGraphicFramePr>
        <p:xfrm>
          <a:off x="8030070" y="4800290"/>
          <a:ext cx="2783735" cy="707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809">
                  <a:extLst>
                    <a:ext uri="{9D8B030D-6E8A-4147-A177-3AD203B41FA5}">
                      <a16:colId xmlns:a16="http://schemas.microsoft.com/office/drawing/2014/main" val="1034414034"/>
                    </a:ext>
                  </a:extLst>
                </a:gridCol>
                <a:gridCol w="927809">
                  <a:extLst>
                    <a:ext uri="{9D8B030D-6E8A-4147-A177-3AD203B41FA5}">
                      <a16:colId xmlns:a16="http://schemas.microsoft.com/office/drawing/2014/main" val="2156883465"/>
                    </a:ext>
                  </a:extLst>
                </a:gridCol>
                <a:gridCol w="928117">
                  <a:extLst>
                    <a:ext uri="{9D8B030D-6E8A-4147-A177-3AD203B41FA5}">
                      <a16:colId xmlns:a16="http://schemas.microsoft.com/office/drawing/2014/main" val="1530535389"/>
                    </a:ext>
                  </a:extLst>
                </a:gridCol>
              </a:tblGrid>
              <a:tr h="23570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4830" marR="3483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 smtClean="0">
                          <a:effectLst/>
                        </a:rPr>
                        <a:t>DAX</a:t>
                      </a:r>
                      <a:r>
                        <a:rPr lang="zh-CN" altLang="en-US" sz="800" kern="100" dirty="0" smtClean="0">
                          <a:effectLst/>
                        </a:rPr>
                        <a:t>指数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4830" marR="3483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GLD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4830" marR="34830" marT="0" marB="0"/>
                </a:tc>
                <a:extLst>
                  <a:ext uri="{0D108BD9-81ED-4DB2-BD59-A6C34878D82A}">
                    <a16:rowId xmlns:a16="http://schemas.microsoft.com/office/drawing/2014/main" val="2715942211"/>
                  </a:ext>
                </a:extLst>
              </a:tr>
              <a:tr h="23570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遗传算法</a:t>
                      </a:r>
                      <a:endParaRPr lang="zh-CN" sz="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4830" marR="3483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63.4615%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4830" marR="3483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67.5214%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4830" marR="34830" marT="0" marB="0"/>
                </a:tc>
                <a:extLst>
                  <a:ext uri="{0D108BD9-81ED-4DB2-BD59-A6C34878D82A}">
                    <a16:rowId xmlns:a16="http://schemas.microsoft.com/office/drawing/2014/main" val="1743535759"/>
                  </a:ext>
                </a:extLst>
              </a:tr>
              <a:tr h="23570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人工神经网络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4830" marR="3483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56.7308%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4830" marR="3483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65.8120%</a:t>
                      </a:r>
                      <a:endParaRPr lang="zh-CN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4830" marR="34830" marT="0" marB="0"/>
                </a:tc>
                <a:extLst>
                  <a:ext uri="{0D108BD9-81ED-4DB2-BD59-A6C34878D82A}">
                    <a16:rowId xmlns:a16="http://schemas.microsoft.com/office/drawing/2014/main" val="1498095519"/>
                  </a:ext>
                </a:extLst>
              </a:tr>
            </a:tbl>
          </a:graphicData>
        </a:graphic>
      </p:graphicFrame>
      <p:pic>
        <p:nvPicPr>
          <p:cNvPr id="9" name="图片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70" y="5590257"/>
            <a:ext cx="2783735" cy="11638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00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2014~2016</a:t>
            </a:r>
          </a:p>
          <a:p>
            <a:pPr lvl="1"/>
            <a:r>
              <a:rPr lang="zh-CN" altLang="en-US" sz="2000" dirty="0" smtClean="0"/>
              <a:t>收盘价（价格）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发生</a:t>
            </a:r>
            <a:r>
              <a:rPr lang="zh-CN" altLang="en-US" sz="2000" dirty="0" smtClean="0"/>
              <a:t>的事件（舆情）</a:t>
            </a:r>
            <a:endParaRPr lang="en-US" altLang="zh-CN" sz="2000" dirty="0"/>
          </a:p>
          <a:p>
            <a:pPr lvl="1"/>
            <a:endParaRPr lang="en-US" altLang="zh-CN" sz="1800" dirty="0"/>
          </a:p>
          <a:p>
            <a:r>
              <a:rPr lang="zh-CN" altLang="en-US" sz="2200" dirty="0" smtClean="0"/>
              <a:t>特征提取</a:t>
            </a:r>
            <a:endParaRPr lang="en-US" altLang="zh-CN" sz="2200" dirty="0" smtClean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event_type_id</a:t>
            </a:r>
            <a:r>
              <a:rPr lang="en-US" altLang="zh-CN" dirty="0"/>
              <a:t>, </a:t>
            </a:r>
            <a:r>
              <a:rPr lang="en-US" altLang="zh-CN" dirty="0" err="1"/>
              <a:t>scope_id</a:t>
            </a:r>
            <a:r>
              <a:rPr lang="en-US" altLang="zh-CN" dirty="0"/>
              <a:t>, polarity</a:t>
            </a:r>
            <a:r>
              <a:rPr lang="en-US" altLang="zh-CN" dirty="0" smtClean="0"/>
              <a:t>)</a:t>
            </a:r>
            <a:endParaRPr lang="en-US" altLang="zh-CN" sz="1800" dirty="0"/>
          </a:p>
          <a:p>
            <a:pPr lvl="1"/>
            <a:r>
              <a:rPr lang="en-US" altLang="zh-CN" sz="1800" dirty="0" smtClean="0"/>
              <a:t>-&gt; (</a:t>
            </a:r>
            <a:r>
              <a:rPr lang="en-US" altLang="zh-CN" sz="1800" dirty="0" err="1" smtClean="0"/>
              <a:t>feature_id</a:t>
            </a:r>
            <a:r>
              <a:rPr lang="en-US" altLang="zh-CN" sz="1800" dirty="0" smtClean="0"/>
              <a:t>)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 smtClean="0"/>
              <a:t>Feature=(fid0_cnt,fid1_cnt,…)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sz="1800" dirty="0" smtClean="0"/>
              <a:t>举例</a:t>
            </a:r>
            <a:r>
              <a:rPr lang="en-US" altLang="zh-CN" sz="1800" dirty="0" smtClean="0"/>
              <a:t>(18,3,5,14…)</a:t>
            </a:r>
            <a:endParaRPr lang="en-US" altLang="zh-CN" sz="18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93" y="1022948"/>
            <a:ext cx="4858941" cy="2135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92" y="3483057"/>
            <a:ext cx="4858941" cy="2697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6409593" y="3767076"/>
            <a:ext cx="2954215" cy="237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问题</a:t>
            </a:r>
            <a:r>
              <a:rPr lang="zh-CN" altLang="zh-CN" dirty="0"/>
              <a:t>建模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m</a:t>
                </a:r>
                <a:r>
                  <a:rPr lang="zh-CN" altLang="zh-CN" dirty="0"/>
                  <a:t>为样本总数（总天数），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为特征总数。</a:t>
                </a:r>
              </a:p>
              <a:p>
                <a:r>
                  <a:rPr lang="zh-CN" altLang="zh-CN" dirty="0" smtClean="0"/>
                  <a:t>对于</a:t>
                </a:r>
                <a:r>
                  <a:rPr lang="zh-CN" altLang="zh-CN" dirty="0"/>
                  <a:t>每日的数据：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第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天股票价格上涨或不变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第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天股票价格下跌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，其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为第</a:t>
                </a:r>
                <a:r>
                  <a:rPr lang="en-US" altLang="zh-CN" dirty="0"/>
                  <a:t>j</a:t>
                </a:r>
                <a:r>
                  <a:rPr lang="zh-CN" altLang="zh-CN" dirty="0"/>
                  <a:t>天</a:t>
                </a:r>
                <a:r>
                  <a:rPr lang="en-US" altLang="zh-CN" dirty="0" err="1"/>
                  <a:t>feature_id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的特征发生次数，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 = 1</a:t>
                </a:r>
                <a:r>
                  <a:rPr lang="zh-CN" altLang="zh-CN" dirty="0"/>
                  <a:t>。</a:t>
                </a:r>
              </a:p>
              <a:p>
                <a:r>
                  <a:rPr lang="zh-CN" altLang="zh-CN" dirty="0" smtClean="0"/>
                  <a:t>称</a:t>
                </a:r>
                <a:r>
                  <a:rPr lang="zh-CN" altLang="zh-CN" dirty="0"/>
                  <a:t>一组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为一个样本</a:t>
                </a:r>
                <a:r>
                  <a:rPr lang="zh-CN" altLang="zh-CN" dirty="0" smtClean="0"/>
                  <a:t>。</a:t>
                </a:r>
                <a:endParaRPr lang="zh-CN" altLang="zh-CN" dirty="0"/>
              </a:p>
              <a:p>
                <a:r>
                  <a:rPr lang="zh-CN" altLang="zh-CN" dirty="0" smtClean="0"/>
                  <a:t>对于</a:t>
                </a:r>
                <a:r>
                  <a:rPr lang="zh-CN" altLang="zh-CN" dirty="0"/>
                  <a:t>全体数据：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问题</a:t>
            </a:r>
            <a:r>
              <a:rPr lang="zh-CN" altLang="zh-CN" dirty="0"/>
              <a:t>建模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86" y="1986267"/>
            <a:ext cx="4607413" cy="4498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遗传算法</a:t>
            </a:r>
            <a:endParaRPr lang="zh-CN" altLang="en-US" dirty="0"/>
          </a:p>
        </p:txBody>
      </p:sp>
      <p:pic>
        <p:nvPicPr>
          <p:cNvPr id="6" name="内容占位符 5" descr="http://static.oschina.net/uploads/space/2014/0113/004856_58dQ_141232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94" y="1828800"/>
            <a:ext cx="5954462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遗传算法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设参数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为一个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维向量。</a:t>
                </a:r>
              </a:p>
              <a:p>
                <a:r>
                  <a:rPr lang="zh-CN" altLang="zh-CN" dirty="0" smtClean="0"/>
                  <a:t>我们</a:t>
                </a:r>
                <a:r>
                  <a:rPr lang="zh-CN" altLang="zh-CN" dirty="0"/>
                  <a:t>选定函数</a:t>
                </a:r>
                <a:r>
                  <a:rPr lang="en-US" altLang="zh-CN" dirty="0"/>
                  <a:t>h</a:t>
                </a:r>
                <a:r>
                  <a:rPr lang="zh-CN" altLang="zh-CN" dirty="0"/>
                  <a:t>的模型为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dirty="0"/>
              </a:p>
              <a:p>
                <a:r>
                  <a:rPr lang="zh-CN" altLang="zh-CN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z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为</a:t>
                </a:r>
                <a:r>
                  <a:rPr lang="en-US" altLang="zh-CN" dirty="0"/>
                  <a:t>sigmoid</a:t>
                </a:r>
                <a:r>
                  <a:rPr lang="zh-CN" altLang="zh-CN" dirty="0"/>
                  <a:t>函数，形状如下图所示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Users\SyW\AppData\Local\Temp\1490715231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3378869"/>
            <a:ext cx="416750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遗传算法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由于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zh-CN" dirty="0"/>
                  <a:t>是随机变量，并且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zh-CN" altLang="zh-CN" dirty="0"/>
                  <a:t>，所以我们做出如下假设：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即是说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满足参数为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dirty="0"/>
                  <a:t>的伯努利分布。</a:t>
                </a:r>
              </a:p>
              <a:p>
                <a:endParaRPr lang="zh-CN" altLang="zh-CN" dirty="0"/>
              </a:p>
              <a:p>
                <a:r>
                  <a:rPr lang="zh-CN" altLang="zh-CN" dirty="0"/>
                  <a:t>将两个等式写在一起得到：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遗传算法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我们使用极大似然估计的方法来求出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，假设</a:t>
                </a:r>
                <a:r>
                  <a:rPr lang="en-US" altLang="zh-CN" dirty="0"/>
                  <a:t>m</a:t>
                </a:r>
                <a:r>
                  <a:rPr lang="zh-CN" altLang="zh-CN" dirty="0"/>
                  <a:t>个样本相互独立</a:t>
                </a:r>
                <a:r>
                  <a:rPr lang="zh-CN" altLang="zh-CN" dirty="0" smtClean="0"/>
                  <a:t>：</a:t>
                </a:r>
                <a:endParaRPr lang="en-US" altLang="zh-CN" dirty="0" smtClean="0"/>
              </a:p>
              <a:p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endParaRPr lang="zh-CN" altLang="zh-CN" dirty="0"/>
              </a:p>
              <a:p>
                <a:r>
                  <a:rPr lang="zh-CN" altLang="zh-CN" dirty="0"/>
                  <a:t>于是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的值应为使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zh-CN" dirty="0"/>
                  <a:t>取到最大的值。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276</TotalTime>
  <Words>491</Words>
  <Application>Microsoft Office PowerPoint</Application>
  <PresentationFormat>宽屏</PresentationFormat>
  <Paragraphs>149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Century Schoolbook</vt:lpstr>
      <vt:lpstr>等线</vt:lpstr>
      <vt:lpstr>宋体</vt:lpstr>
      <vt:lpstr>Arial</vt:lpstr>
      <vt:lpstr>Cambria Math</vt:lpstr>
      <vt:lpstr>Times New Roman</vt:lpstr>
      <vt:lpstr>Wingdings 2</vt:lpstr>
      <vt:lpstr>View</vt:lpstr>
      <vt:lpstr>基于CUDA的遗传算法和神经网络在股票趋势问题中的应用研究</vt:lpstr>
      <vt:lpstr>研究内容</vt:lpstr>
      <vt:lpstr>数据介绍</vt:lpstr>
      <vt:lpstr>问题建模</vt:lpstr>
      <vt:lpstr>问题建模</vt:lpstr>
      <vt:lpstr>遗传算法</vt:lpstr>
      <vt:lpstr>遗传算法</vt:lpstr>
      <vt:lpstr>遗传算法</vt:lpstr>
      <vt:lpstr>遗传算法</vt:lpstr>
      <vt:lpstr>遗传算法-细节设计</vt:lpstr>
      <vt:lpstr>遗传算法的CUDA优化</vt:lpstr>
      <vt:lpstr>神经网络</vt:lpstr>
      <vt:lpstr>神经网络</vt:lpstr>
      <vt:lpstr>神经网络</vt:lpstr>
      <vt:lpstr>神经网络</vt:lpstr>
      <vt:lpstr>神经网络-细节设计</vt:lpstr>
      <vt:lpstr>神经网络的CUDA优化</vt:lpstr>
      <vt:lpstr>效果比较-正确率</vt:lpstr>
      <vt:lpstr>遗传算法的收敛性</vt:lpstr>
      <vt:lpstr>性能比较</vt:lpstr>
      <vt:lpstr>基于CUDA的遗传算法和神经网络在股票趋势问题中的应用研究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基于CUDA的遗传算法和神经网络在股票趋 势问题中的应用研究</dc:title>
  <dc:creator>Shaoyang Wang</dc:creator>
  <cp:lastModifiedBy>Shaoyang Wang</cp:lastModifiedBy>
  <cp:revision>37</cp:revision>
  <dcterms:created xsi:type="dcterms:W3CDTF">2017-03-28T18:49:16Z</dcterms:created>
  <dcterms:modified xsi:type="dcterms:W3CDTF">2017-06-05T05:23:41Z</dcterms:modified>
</cp:coreProperties>
</file>