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ctiveX/activeX1.xml" ContentType="application/vnd.ms-office.activeX+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7" r:id="rId3"/>
    <p:sldId id="258" r:id="rId4"/>
    <p:sldId id="267" r:id="rId5"/>
    <p:sldId id="275" r:id="rId6"/>
    <p:sldId id="276" r:id="rId7"/>
    <p:sldId id="277" r:id="rId8"/>
    <p:sldId id="263" r:id="rId9"/>
    <p:sldId id="272" r:id="rId10"/>
    <p:sldId id="273" r:id="rId11"/>
    <p:sldId id="274" r:id="rId12"/>
    <p:sldId id="264" r:id="rId13"/>
    <p:sldId id="271" r:id="rId14"/>
    <p:sldId id="278" r:id="rId15"/>
    <p:sldId id="265" r:id="rId16"/>
    <p:sldId id="266" r:id="rId17"/>
    <p:sldId id="262" r:id="rId18"/>
    <p:sldId id="261" r:id="rId19"/>
    <p:sldId id="259" r:id="rId20"/>
    <p:sldId id="260" r:id="rId21"/>
    <p:sldId id="26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08" autoAdjust="0"/>
  </p:normalViewPr>
  <p:slideViewPr>
    <p:cSldViewPr snapToGrid="0">
      <p:cViewPr varScale="1">
        <p:scale>
          <a:sx n="66" d="100"/>
          <a:sy n="66" d="100"/>
        </p:scale>
        <p:origin x="58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D6FD73-DE21-4D2A-89EF-A5DBB1038ED4}" type="datetimeFigureOut">
              <a:rPr lang="zh-CN" altLang="en-US" smtClean="0"/>
              <a:t>2016/10/18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41FE3A-1A01-4239-985B-847DC1347C02}" type="slidenum">
              <a:rPr lang="zh-CN" altLang="en-US" smtClean="0"/>
              <a:t>‹#›</a:t>
            </a:fld>
            <a:endParaRPr lang="zh-CN" altLang="en-US"/>
          </a:p>
        </p:txBody>
      </p:sp>
    </p:spTree>
    <p:extLst>
      <p:ext uri="{BB962C8B-B14F-4D97-AF65-F5344CB8AC3E}">
        <p14:creationId xmlns:p14="http://schemas.microsoft.com/office/powerpoint/2010/main" val="343229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A3BFE-5329-4EA5-A852-8D36682E7E6F}" type="datetimeFigureOut">
              <a:rPr lang="zh-CN" altLang="en-US" smtClean="0"/>
              <a:t>2016/10/18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A1782-6AA1-41B4-A4D9-F9A45C9DD410}" type="slidenum">
              <a:rPr lang="zh-CN" altLang="en-US" smtClean="0"/>
              <a:t>‹#›</a:t>
            </a:fld>
            <a:endParaRPr lang="zh-CN" altLang="en-US"/>
          </a:p>
        </p:txBody>
      </p:sp>
    </p:spTree>
    <p:extLst>
      <p:ext uri="{BB962C8B-B14F-4D97-AF65-F5344CB8AC3E}">
        <p14:creationId xmlns:p14="http://schemas.microsoft.com/office/powerpoint/2010/main" val="1340567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金融领域内的优化问题一直以来是让众多投资人、学者、企业感兴趣的问题之一。股票涨跌问题则是金融优化问题的重要代表。</a:t>
            </a:r>
          </a:p>
          <a:p>
            <a:r>
              <a:rPr lang="zh-CN" altLang="zh-CN" sz="1200" kern="1200" dirty="0" smtClean="0">
                <a:solidFill>
                  <a:schemeClr val="tx1"/>
                </a:solidFill>
                <a:effectLst/>
                <a:latin typeface="+mn-lt"/>
                <a:ea typeface="+mn-ea"/>
                <a:cs typeface="+mn-cs"/>
              </a:rPr>
              <a:t>股票的涨跌可能与这些事件相关：</a:t>
            </a:r>
          </a:p>
          <a:p>
            <a:pPr lvl="0"/>
            <a:r>
              <a:rPr lang="zh-CN" altLang="zh-CN" sz="1200" kern="1200" dirty="0" smtClean="0">
                <a:solidFill>
                  <a:schemeClr val="tx1"/>
                </a:solidFill>
                <a:effectLst/>
                <a:latin typeface="+mn-lt"/>
                <a:ea typeface="+mn-ea"/>
                <a:cs typeface="+mn-cs"/>
              </a:rPr>
              <a:t>供求关系：买股票需求上涨导致股票价格上涨；</a:t>
            </a:r>
          </a:p>
          <a:p>
            <a:pPr lvl="0"/>
            <a:r>
              <a:rPr lang="zh-CN" altLang="zh-CN" sz="1200" kern="1200" dirty="0" smtClean="0">
                <a:solidFill>
                  <a:schemeClr val="tx1"/>
                </a:solidFill>
                <a:effectLst/>
                <a:latin typeface="+mn-lt"/>
                <a:ea typeface="+mn-ea"/>
                <a:cs typeface="+mn-cs"/>
              </a:rPr>
              <a:t>上市公司盈利能力：和股票相关的上市公司业绩增加导致股票价格上涨；</a:t>
            </a:r>
          </a:p>
          <a:p>
            <a:pPr lvl="0"/>
            <a:r>
              <a:rPr lang="zh-CN" altLang="zh-CN" sz="1200" kern="1200" dirty="0" smtClean="0">
                <a:solidFill>
                  <a:schemeClr val="tx1"/>
                </a:solidFill>
                <a:effectLst/>
                <a:latin typeface="+mn-lt"/>
                <a:ea typeface="+mn-ea"/>
                <a:cs typeface="+mn-cs"/>
              </a:rPr>
              <a:t>大众投资者信心：投资者们倾向于认为股票价格会涨，市场信心足，导致股票价格上涨；</a:t>
            </a:r>
          </a:p>
          <a:p>
            <a:pPr lvl="0"/>
            <a:r>
              <a:rPr lang="zh-CN" altLang="zh-CN" sz="1200" kern="1200" dirty="0" smtClean="0">
                <a:solidFill>
                  <a:schemeClr val="tx1"/>
                </a:solidFill>
                <a:effectLst/>
                <a:latin typeface="+mn-lt"/>
                <a:ea typeface="+mn-ea"/>
                <a:cs typeface="+mn-cs"/>
              </a:rPr>
              <a:t>周边市场或宏观形势影响：周边国家的股票上涨导致我们的股票随之上涨；</a:t>
            </a:r>
          </a:p>
          <a:p>
            <a:pPr lvl="0"/>
            <a:r>
              <a:rPr lang="zh-CN" altLang="zh-CN" sz="1200" kern="1200" dirty="0" smtClean="0">
                <a:solidFill>
                  <a:schemeClr val="tx1"/>
                </a:solidFill>
                <a:effectLst/>
                <a:latin typeface="+mn-lt"/>
                <a:ea typeface="+mn-ea"/>
                <a:cs typeface="+mn-cs"/>
              </a:rPr>
              <a:t>未来政策、形势等发展趋势：如果大多数投资者都认为以后一段时间风调雨顺国泰民安、经济持续健康发展，那么股票就会涨；</a:t>
            </a:r>
          </a:p>
          <a:p>
            <a:pPr lvl="0"/>
            <a:r>
              <a:rPr lang="zh-CN" altLang="zh-CN" sz="1200" kern="1200" dirty="0" smtClean="0">
                <a:solidFill>
                  <a:schemeClr val="tx1"/>
                </a:solidFill>
                <a:effectLst/>
                <a:latin typeface="+mn-lt"/>
                <a:ea typeface="+mn-ea"/>
                <a:cs typeface="+mn-cs"/>
              </a:rPr>
              <a:t>其他投资品种的收益高低：存款、其他投资收益率降低导致股票价格上涨。</a:t>
            </a:r>
          </a:p>
        </p:txBody>
      </p:sp>
      <p:sp>
        <p:nvSpPr>
          <p:cNvPr id="4" name="灯片编号占位符 3"/>
          <p:cNvSpPr>
            <a:spLocks noGrp="1"/>
          </p:cNvSpPr>
          <p:nvPr>
            <p:ph type="sldNum" sz="quarter" idx="10"/>
          </p:nvPr>
        </p:nvSpPr>
        <p:spPr/>
        <p:txBody>
          <a:bodyPr/>
          <a:lstStyle/>
          <a:p>
            <a:fld id="{186A1782-6AA1-41B4-A4D9-F9A45C9DD410}" type="slidenum">
              <a:rPr lang="zh-CN" altLang="en-US" smtClean="0"/>
              <a:t>2</a:t>
            </a:fld>
            <a:endParaRPr lang="zh-CN" altLang="en-US"/>
          </a:p>
        </p:txBody>
      </p:sp>
    </p:spTree>
    <p:extLst>
      <p:ext uri="{BB962C8B-B14F-4D97-AF65-F5344CB8AC3E}">
        <p14:creationId xmlns:p14="http://schemas.microsoft.com/office/powerpoint/2010/main" val="4225569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effectLst/>
                    <a:latin typeface="黑体" panose="02010609060101010101" pitchFamily="49" charset="-122"/>
                    <a:ea typeface="黑体" panose="02010609060101010101" pitchFamily="49" charset="-122"/>
                  </a:rPr>
                  <a:t>设</a:t>
                </a:r>
                <a:r>
                  <a:rPr lang="en-US" altLang="zh-CN" dirty="0" smtClean="0">
                    <a:effectLst/>
                    <a:latin typeface="黑体" panose="02010609060101010101" pitchFamily="49" charset="-122"/>
                    <a:ea typeface="黑体" panose="02010609060101010101" pitchFamily="49" charset="-122"/>
                  </a:rPr>
                  <a:t> </a:t>
                </a:r>
                <a14:m>
                  <m:oMath xmlns:m="http://schemas.openxmlformats.org/officeDocument/2006/math">
                    <m:r>
                      <m:rPr>
                        <m:sty m:val="p"/>
                      </m:rPr>
                      <a:rPr lang="en-US" altLang="zh-CN">
                        <a:effectLst/>
                        <a:latin typeface="Cambria Math" panose="02040503050406030204" pitchFamily="18" charset="0"/>
                      </a:rPr>
                      <m:t>yϵ</m:t>
                    </m:r>
                    <m:r>
                      <a:rPr lang="en-US" altLang="zh-CN">
                        <a:effectLst/>
                        <a:latin typeface="Cambria Math" panose="02040503050406030204" pitchFamily="18" charset="0"/>
                      </a:rPr>
                      <m:t>{0, 1}</m:t>
                    </m:r>
                  </m:oMath>
                </a14:m>
                <a:r>
                  <a:rPr lang="en-US" altLang="zh-CN" dirty="0" smtClean="0">
                    <a:effectLst/>
                    <a:latin typeface="黑体" panose="02010609060101010101" pitchFamily="49" charset="-122"/>
                    <a:ea typeface="黑体" panose="02010609060101010101" pitchFamily="49" charset="-122"/>
                  </a:rPr>
                  <a:t> </a:t>
                </a:r>
                <a:r>
                  <a:rPr lang="zh-CN" altLang="zh-CN" dirty="0">
                    <a:effectLst/>
                    <a:latin typeface="黑体" panose="02010609060101010101" pitchFamily="49" charset="-122"/>
                    <a:ea typeface="黑体" panose="02010609060101010101" pitchFamily="49" charset="-122"/>
                  </a:rPr>
                  <a:t>为每日股市相较于前日的涨跌情况，</a:t>
                </a:r>
                <a:r>
                  <a:rPr lang="en-US" altLang="zh-CN" dirty="0">
                    <a:effectLst/>
                    <a:latin typeface="黑体" panose="02010609060101010101" pitchFamily="49" charset="-122"/>
                    <a:ea typeface="黑体" panose="02010609060101010101" pitchFamily="49" charset="-122"/>
                  </a:rPr>
                  <a:t>0</a:t>
                </a:r>
                <a:r>
                  <a:rPr lang="zh-CN" altLang="zh-CN" dirty="0">
                    <a:effectLst/>
                    <a:latin typeface="黑体" panose="02010609060101010101" pitchFamily="49" charset="-122"/>
                    <a:ea typeface="黑体" panose="02010609060101010101" pitchFamily="49" charset="-122"/>
                  </a:rPr>
                  <a:t>代表下跌或不变，</a:t>
                </a:r>
                <a:r>
                  <a:rPr lang="en-US" altLang="zh-CN" dirty="0">
                    <a:effectLst/>
                    <a:latin typeface="黑体" panose="02010609060101010101" pitchFamily="49" charset="-122"/>
                    <a:ea typeface="黑体" panose="02010609060101010101" pitchFamily="49" charset="-122"/>
                  </a:rPr>
                  <a:t>1</a:t>
                </a:r>
                <a:r>
                  <a:rPr lang="zh-CN" altLang="zh-CN" dirty="0">
                    <a:effectLst/>
                    <a:latin typeface="黑体" panose="02010609060101010101" pitchFamily="49" charset="-122"/>
                    <a:ea typeface="黑体" panose="02010609060101010101" pitchFamily="49" charset="-122"/>
                  </a:rPr>
                  <a:t>代表上涨。</a:t>
                </a:r>
                <a:endParaRPr lang="zh-CN" altLang="en-US" dirty="0">
                  <a:latin typeface="黑体" panose="02010609060101010101" pitchFamily="49" charset="-122"/>
                  <a:ea typeface="黑体" panose="02010609060101010101" pitchFamily="49" charset="-122"/>
                </a:endParaRPr>
              </a:p>
              <a:p>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effectLst/>
                    <a:latin typeface="黑体" panose="02010609060101010101" pitchFamily="49" charset="-122"/>
                    <a:ea typeface="黑体" panose="02010609060101010101" pitchFamily="49" charset="-122"/>
                  </a:rPr>
                  <a:t>设</a:t>
                </a:r>
                <a:r>
                  <a:rPr lang="en-US" altLang="zh-CN" dirty="0" smtClean="0">
                    <a:effectLst/>
                    <a:latin typeface="黑体" panose="02010609060101010101" pitchFamily="49" charset="-122"/>
                    <a:ea typeface="黑体" panose="02010609060101010101" pitchFamily="49" charset="-122"/>
                  </a:rPr>
                  <a:t> </a:t>
                </a:r>
                <a:r>
                  <a:rPr lang="en-US" altLang="zh-CN" i="0">
                    <a:effectLst/>
                    <a:latin typeface="Cambria Math" panose="02040503050406030204" pitchFamily="18" charset="0"/>
                  </a:rPr>
                  <a:t>yϵ{0, 1}</a:t>
                </a:r>
                <a:r>
                  <a:rPr lang="en-US" altLang="zh-CN" dirty="0" smtClean="0">
                    <a:effectLst/>
                    <a:latin typeface="黑体" panose="02010609060101010101" pitchFamily="49" charset="-122"/>
                    <a:ea typeface="黑体" panose="02010609060101010101" pitchFamily="49" charset="-122"/>
                  </a:rPr>
                  <a:t> </a:t>
                </a:r>
                <a:r>
                  <a:rPr lang="zh-CN" altLang="zh-CN" dirty="0">
                    <a:effectLst/>
                    <a:latin typeface="黑体" panose="02010609060101010101" pitchFamily="49" charset="-122"/>
                    <a:ea typeface="黑体" panose="02010609060101010101" pitchFamily="49" charset="-122"/>
                  </a:rPr>
                  <a:t>为每日股市相较于前日的涨跌情况，</a:t>
                </a:r>
                <a:r>
                  <a:rPr lang="en-US" altLang="zh-CN" dirty="0">
                    <a:effectLst/>
                    <a:latin typeface="黑体" panose="02010609060101010101" pitchFamily="49" charset="-122"/>
                    <a:ea typeface="黑体" panose="02010609060101010101" pitchFamily="49" charset="-122"/>
                  </a:rPr>
                  <a:t>0</a:t>
                </a:r>
                <a:r>
                  <a:rPr lang="zh-CN" altLang="zh-CN" dirty="0">
                    <a:effectLst/>
                    <a:latin typeface="黑体" panose="02010609060101010101" pitchFamily="49" charset="-122"/>
                    <a:ea typeface="黑体" panose="02010609060101010101" pitchFamily="49" charset="-122"/>
                  </a:rPr>
                  <a:t>代表下跌或不变，</a:t>
                </a:r>
                <a:r>
                  <a:rPr lang="en-US" altLang="zh-CN" dirty="0">
                    <a:effectLst/>
                    <a:latin typeface="黑体" panose="02010609060101010101" pitchFamily="49" charset="-122"/>
                    <a:ea typeface="黑体" panose="02010609060101010101" pitchFamily="49" charset="-122"/>
                  </a:rPr>
                  <a:t>1</a:t>
                </a:r>
                <a:r>
                  <a:rPr lang="zh-CN" altLang="zh-CN" dirty="0">
                    <a:effectLst/>
                    <a:latin typeface="黑体" panose="02010609060101010101" pitchFamily="49" charset="-122"/>
                    <a:ea typeface="黑体" panose="02010609060101010101" pitchFamily="49" charset="-122"/>
                  </a:rPr>
                  <a:t>代表上涨。</a:t>
                </a:r>
                <a:endParaRPr lang="zh-CN" altLang="en-US" dirty="0">
                  <a:latin typeface="黑体" panose="02010609060101010101" pitchFamily="49" charset="-122"/>
                  <a:ea typeface="黑体" panose="02010609060101010101" pitchFamily="49"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186A1782-6AA1-41B4-A4D9-F9A45C9DD410}" type="slidenum">
              <a:rPr lang="zh-CN" altLang="en-US" smtClean="0"/>
              <a:t>11</a:t>
            </a:fld>
            <a:endParaRPr lang="zh-CN" altLang="en-US"/>
          </a:p>
        </p:txBody>
      </p:sp>
    </p:spTree>
    <p:extLst>
      <p:ext uri="{BB962C8B-B14F-4D97-AF65-F5344CB8AC3E}">
        <p14:creationId xmlns:p14="http://schemas.microsoft.com/office/powerpoint/2010/main" val="1203425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遗传算法和</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的执行中都需要做大量的计算，其中很多计算是可以并行化的。</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相比，核心数多很多，并行计算的能力强很多。本课题的研究之一是使用</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计算架构，将大规模的并行计算转移至</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进行，来提高算法的执行效率，加快解收敛的速度。</a:t>
            </a:r>
          </a:p>
          <a:p>
            <a:endParaRPr lang="zh-CN" altLang="en-US" dirty="0"/>
          </a:p>
        </p:txBody>
      </p:sp>
      <p:sp>
        <p:nvSpPr>
          <p:cNvPr id="4" name="灯片编号占位符 3"/>
          <p:cNvSpPr>
            <a:spLocks noGrp="1"/>
          </p:cNvSpPr>
          <p:nvPr>
            <p:ph type="sldNum" sz="quarter" idx="10"/>
          </p:nvPr>
        </p:nvSpPr>
        <p:spPr/>
        <p:txBody>
          <a:bodyPr/>
          <a:lstStyle/>
          <a:p>
            <a:fld id="{186A1782-6AA1-41B4-A4D9-F9A45C9DD410}" type="slidenum">
              <a:rPr lang="zh-CN" altLang="en-US" smtClean="0"/>
              <a:t>16</a:t>
            </a:fld>
            <a:endParaRPr lang="zh-CN" altLang="en-US"/>
          </a:p>
        </p:txBody>
      </p:sp>
    </p:spTree>
    <p:extLst>
      <p:ext uri="{BB962C8B-B14F-4D97-AF65-F5344CB8AC3E}">
        <p14:creationId xmlns:p14="http://schemas.microsoft.com/office/powerpoint/2010/main" val="721835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本课题使用</a:t>
            </a:r>
            <a:r>
              <a:rPr lang="en-US" altLang="zh-CN" sz="1200" kern="1200" dirty="0" smtClean="0">
                <a:solidFill>
                  <a:schemeClr val="tx1"/>
                </a:solidFill>
                <a:effectLst/>
                <a:latin typeface="+mn-lt"/>
                <a:ea typeface="+mn-ea"/>
                <a:cs typeface="+mn-cs"/>
              </a:rPr>
              <a:t>python</a:t>
            </a:r>
            <a:r>
              <a:rPr lang="zh-CN" altLang="zh-CN" sz="1200" kern="1200" dirty="0" smtClean="0">
                <a:solidFill>
                  <a:schemeClr val="tx1"/>
                </a:solidFill>
                <a:effectLst/>
                <a:latin typeface="+mn-lt"/>
                <a:ea typeface="+mn-ea"/>
                <a:cs typeface="+mn-cs"/>
              </a:rPr>
              <a:t>编程实现上述的算法，在实现卷积神经网络时，使用</a:t>
            </a:r>
            <a:r>
              <a:rPr lang="en-US" altLang="zh-CN" sz="1200" kern="1200" dirty="0" err="1" smtClean="0">
                <a:solidFill>
                  <a:schemeClr val="tx1"/>
                </a:solidFill>
                <a:effectLst/>
                <a:latin typeface="+mn-lt"/>
                <a:ea typeface="+mn-ea"/>
                <a:cs typeface="+mn-cs"/>
              </a:rPr>
              <a:t>Caffe</a:t>
            </a:r>
            <a:r>
              <a:rPr lang="zh-CN" altLang="zh-CN" sz="1200" kern="1200" dirty="0" smtClean="0">
                <a:solidFill>
                  <a:schemeClr val="tx1"/>
                </a:solidFill>
                <a:effectLst/>
                <a:latin typeface="+mn-lt"/>
                <a:ea typeface="+mn-ea"/>
                <a:cs typeface="+mn-cs"/>
              </a:rPr>
              <a:t>框架和</a:t>
            </a:r>
            <a:r>
              <a:rPr lang="en-US" altLang="zh-CN" sz="1200" kern="1200" dirty="0" smtClean="0">
                <a:solidFill>
                  <a:schemeClr val="tx1"/>
                </a:solidFill>
                <a:effectLst/>
                <a:latin typeface="+mn-lt"/>
                <a:ea typeface="+mn-ea"/>
                <a:cs typeface="+mn-cs"/>
              </a:rPr>
              <a:t>Anaconda</a:t>
            </a:r>
            <a:r>
              <a:rPr lang="zh-CN" altLang="zh-CN" sz="1200" kern="1200" dirty="0" smtClean="0">
                <a:solidFill>
                  <a:schemeClr val="tx1"/>
                </a:solidFill>
                <a:effectLst/>
                <a:latin typeface="+mn-lt"/>
                <a:ea typeface="+mn-ea"/>
                <a:cs typeface="+mn-cs"/>
              </a:rPr>
              <a:t>环境辅助开发，并且使用</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计算框架进行加速，比较无</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加速和有</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加速两种情况的性能，然后对比两种算法的优劣。</a:t>
            </a:r>
          </a:p>
          <a:p>
            <a:endParaRPr lang="zh-CN" altLang="en-US" dirty="0"/>
          </a:p>
        </p:txBody>
      </p:sp>
      <p:sp>
        <p:nvSpPr>
          <p:cNvPr id="4" name="灯片编号占位符 3"/>
          <p:cNvSpPr>
            <a:spLocks noGrp="1"/>
          </p:cNvSpPr>
          <p:nvPr>
            <p:ph type="sldNum" sz="quarter" idx="10"/>
          </p:nvPr>
        </p:nvSpPr>
        <p:spPr/>
        <p:txBody>
          <a:bodyPr/>
          <a:lstStyle/>
          <a:p>
            <a:fld id="{186A1782-6AA1-41B4-A4D9-F9A45C9DD410}" type="slidenum">
              <a:rPr lang="zh-CN" altLang="en-US" smtClean="0"/>
              <a:t>17</a:t>
            </a:fld>
            <a:endParaRPr lang="zh-CN" altLang="en-US"/>
          </a:p>
        </p:txBody>
      </p:sp>
    </p:spTree>
    <p:extLst>
      <p:ext uri="{BB962C8B-B14F-4D97-AF65-F5344CB8AC3E}">
        <p14:creationId xmlns:p14="http://schemas.microsoft.com/office/powerpoint/2010/main" val="1317816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本课题使用</a:t>
            </a:r>
            <a:r>
              <a:rPr lang="en-US" altLang="zh-CN" sz="1200" kern="1200" dirty="0" smtClean="0">
                <a:solidFill>
                  <a:schemeClr val="tx1"/>
                </a:solidFill>
                <a:effectLst/>
                <a:latin typeface="+mn-lt"/>
                <a:ea typeface="+mn-ea"/>
                <a:cs typeface="+mn-cs"/>
              </a:rPr>
              <a:t>python</a:t>
            </a:r>
            <a:r>
              <a:rPr lang="zh-CN" altLang="zh-CN" sz="1200" kern="1200" dirty="0" smtClean="0">
                <a:solidFill>
                  <a:schemeClr val="tx1"/>
                </a:solidFill>
                <a:effectLst/>
                <a:latin typeface="+mn-lt"/>
                <a:ea typeface="+mn-ea"/>
                <a:cs typeface="+mn-cs"/>
              </a:rPr>
              <a:t>编程实现上述的算法，在实现卷积神经网络时，使用</a:t>
            </a:r>
            <a:r>
              <a:rPr lang="en-US" altLang="zh-CN" sz="1200" kern="1200" dirty="0" err="1" smtClean="0">
                <a:solidFill>
                  <a:schemeClr val="tx1"/>
                </a:solidFill>
                <a:effectLst/>
                <a:latin typeface="+mn-lt"/>
                <a:ea typeface="+mn-ea"/>
                <a:cs typeface="+mn-cs"/>
              </a:rPr>
              <a:t>Caffe</a:t>
            </a:r>
            <a:r>
              <a:rPr lang="zh-CN" altLang="zh-CN" sz="1200" kern="1200" dirty="0" smtClean="0">
                <a:solidFill>
                  <a:schemeClr val="tx1"/>
                </a:solidFill>
                <a:effectLst/>
                <a:latin typeface="+mn-lt"/>
                <a:ea typeface="+mn-ea"/>
                <a:cs typeface="+mn-cs"/>
              </a:rPr>
              <a:t>框架和</a:t>
            </a:r>
            <a:r>
              <a:rPr lang="en-US" altLang="zh-CN" sz="1200" kern="1200" dirty="0" smtClean="0">
                <a:solidFill>
                  <a:schemeClr val="tx1"/>
                </a:solidFill>
                <a:effectLst/>
                <a:latin typeface="+mn-lt"/>
                <a:ea typeface="+mn-ea"/>
                <a:cs typeface="+mn-cs"/>
              </a:rPr>
              <a:t>Anaconda</a:t>
            </a:r>
            <a:r>
              <a:rPr lang="zh-CN" altLang="zh-CN" sz="1200" kern="1200" dirty="0" smtClean="0">
                <a:solidFill>
                  <a:schemeClr val="tx1"/>
                </a:solidFill>
                <a:effectLst/>
                <a:latin typeface="+mn-lt"/>
                <a:ea typeface="+mn-ea"/>
                <a:cs typeface="+mn-cs"/>
              </a:rPr>
              <a:t>环境辅助开发，并且使用</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计算框架进行加速，比较无</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加速和有</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加速两种情况的性能，然后对比两种算法的优劣。</a:t>
            </a:r>
          </a:p>
          <a:p>
            <a:endParaRPr lang="zh-CN" altLang="en-US" dirty="0"/>
          </a:p>
        </p:txBody>
      </p:sp>
      <p:sp>
        <p:nvSpPr>
          <p:cNvPr id="4" name="灯片编号占位符 3"/>
          <p:cNvSpPr>
            <a:spLocks noGrp="1"/>
          </p:cNvSpPr>
          <p:nvPr>
            <p:ph type="sldNum" sz="quarter" idx="10"/>
          </p:nvPr>
        </p:nvSpPr>
        <p:spPr/>
        <p:txBody>
          <a:bodyPr/>
          <a:lstStyle/>
          <a:p>
            <a:fld id="{186A1782-6AA1-41B4-A4D9-F9A45C9DD410}" type="slidenum">
              <a:rPr lang="zh-CN" altLang="en-US" smtClean="0"/>
              <a:t>21</a:t>
            </a:fld>
            <a:endParaRPr lang="zh-CN" altLang="en-US"/>
          </a:p>
        </p:txBody>
      </p:sp>
    </p:spTree>
    <p:extLst>
      <p:ext uri="{BB962C8B-B14F-4D97-AF65-F5344CB8AC3E}">
        <p14:creationId xmlns:p14="http://schemas.microsoft.com/office/powerpoint/2010/main" val="131781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本课题旨在通过研究包括但不限于这些事件与股票涨跌之间的联系，得出一套通过事件的发生情况来预测股票涨跌的模型，投资者可以据此以预测股票市场的动向，并为金融领域内的优化问题提供一种解决方案。</a:t>
            </a:r>
          </a:p>
          <a:p>
            <a:endParaRPr lang="zh-CN" altLang="en-US" dirty="0"/>
          </a:p>
        </p:txBody>
      </p:sp>
      <p:sp>
        <p:nvSpPr>
          <p:cNvPr id="4" name="灯片编号占位符 3"/>
          <p:cNvSpPr>
            <a:spLocks noGrp="1"/>
          </p:cNvSpPr>
          <p:nvPr>
            <p:ph type="sldNum" sz="quarter" idx="10"/>
          </p:nvPr>
        </p:nvSpPr>
        <p:spPr/>
        <p:txBody>
          <a:bodyPr/>
          <a:lstStyle/>
          <a:p>
            <a:fld id="{186A1782-6AA1-41B4-A4D9-F9A45C9DD410}" type="slidenum">
              <a:rPr lang="zh-CN" altLang="en-US" smtClean="0"/>
              <a:t>3</a:t>
            </a:fld>
            <a:endParaRPr lang="zh-CN" altLang="en-US"/>
          </a:p>
        </p:txBody>
      </p:sp>
    </p:spTree>
    <p:extLst>
      <p:ext uri="{BB962C8B-B14F-4D97-AF65-F5344CB8AC3E}">
        <p14:creationId xmlns:p14="http://schemas.microsoft.com/office/powerpoint/2010/main" val="319373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2.1 </a:t>
            </a:r>
            <a:r>
              <a:rPr lang="zh-CN" altLang="zh-CN" sz="1200" kern="1200" dirty="0" smtClean="0">
                <a:solidFill>
                  <a:schemeClr val="tx1"/>
                </a:solidFill>
                <a:effectLst/>
                <a:latin typeface="+mn-lt"/>
                <a:ea typeface="+mn-ea"/>
                <a:cs typeface="+mn-cs"/>
              </a:rPr>
              <a:t>使用基于搜索的软件工程技术预测股票涨跌的方案</a:t>
            </a:r>
          </a:p>
          <a:p>
            <a:r>
              <a:rPr lang="zh-CN" altLang="zh-CN" sz="1200" kern="1200" dirty="0" smtClean="0">
                <a:solidFill>
                  <a:schemeClr val="tx1"/>
                </a:solidFill>
                <a:effectLst/>
                <a:latin typeface="+mn-lt"/>
                <a:ea typeface="+mn-ea"/>
                <a:cs typeface="+mn-cs"/>
              </a:rPr>
              <a:t>国内外使用软件工程技术来预测股票涨跌的方案很多。从研究数据上来看，有通过研究股票历史数据分析的，有通过研究社交网络上的</a:t>
            </a:r>
            <a:r>
              <a:rPr lang="zh-CN" altLang="zh-CN" dirty="0" smtClean="0">
                <a:effectLst/>
              </a:rPr>
              <a:t>的</a:t>
            </a:r>
            <a:r>
              <a:rPr lang="zh-CN" altLang="en-US" dirty="0" smtClean="0">
                <a:effectLst/>
              </a:rPr>
              <a:t>民众情绪</a:t>
            </a:r>
            <a:r>
              <a:rPr lang="zh-CN" altLang="zh-CN" sz="1200" kern="1200" dirty="0" smtClean="0">
                <a:solidFill>
                  <a:schemeClr val="tx1"/>
                </a:solidFill>
                <a:effectLst/>
                <a:latin typeface="+mn-lt"/>
                <a:ea typeface="+mn-ea"/>
                <a:cs typeface="+mn-cs"/>
              </a:rPr>
              <a:t>来分析的，有通过研究相关事件的发生来分析的。从算法上来分析有使用梯度下降算法的，有使用遗传算法的，有使用</a:t>
            </a:r>
            <a:r>
              <a:rPr lang="en-US" altLang="zh-CN" sz="1200" kern="1200" dirty="0" smtClean="0">
                <a:solidFill>
                  <a:schemeClr val="tx1"/>
                </a:solidFill>
                <a:effectLst/>
                <a:latin typeface="+mn-lt"/>
                <a:ea typeface="+mn-ea"/>
                <a:cs typeface="+mn-cs"/>
              </a:rPr>
              <a:t> RBF</a:t>
            </a:r>
            <a:r>
              <a:rPr lang="zh-CN" altLang="zh-CN" sz="1200" kern="1200" dirty="0" smtClean="0">
                <a:solidFill>
                  <a:schemeClr val="tx1"/>
                </a:solidFill>
                <a:effectLst/>
                <a:latin typeface="+mn-lt"/>
                <a:ea typeface="+mn-ea"/>
                <a:cs typeface="+mn-cs"/>
              </a:rPr>
              <a:t>神经网络的，有使用支持向量机的。</a:t>
            </a:r>
          </a:p>
          <a:p>
            <a:endParaRPr lang="zh-CN" altLang="en-US" dirty="0"/>
          </a:p>
        </p:txBody>
      </p:sp>
      <p:sp>
        <p:nvSpPr>
          <p:cNvPr id="4" name="灯片编号占位符 3"/>
          <p:cNvSpPr>
            <a:spLocks noGrp="1"/>
          </p:cNvSpPr>
          <p:nvPr>
            <p:ph type="sldNum" sz="quarter" idx="10"/>
          </p:nvPr>
        </p:nvSpPr>
        <p:spPr/>
        <p:txBody>
          <a:bodyPr/>
          <a:lstStyle/>
          <a:p>
            <a:fld id="{186A1782-6AA1-41B4-A4D9-F9A45C9DD410}" type="slidenum">
              <a:rPr lang="zh-CN" altLang="en-US" smtClean="0"/>
              <a:t>4</a:t>
            </a:fld>
            <a:endParaRPr lang="zh-CN" altLang="en-US"/>
          </a:p>
        </p:txBody>
      </p:sp>
    </p:spTree>
    <p:extLst>
      <p:ext uri="{BB962C8B-B14F-4D97-AF65-F5344CB8AC3E}">
        <p14:creationId xmlns:p14="http://schemas.microsoft.com/office/powerpoint/2010/main" val="72520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遗传算法（</a:t>
            </a:r>
            <a:r>
              <a:rPr lang="en-US" altLang="zh-CN" sz="1200" kern="1200" dirty="0" smtClean="0">
                <a:solidFill>
                  <a:schemeClr val="tx1"/>
                </a:solidFill>
                <a:effectLst/>
                <a:latin typeface="+mn-lt"/>
                <a:ea typeface="+mn-ea"/>
                <a:cs typeface="+mn-cs"/>
              </a:rPr>
              <a:t>Genetic Algorithm</a:t>
            </a:r>
            <a:r>
              <a:rPr lang="zh-CN" altLang="zh-CN" sz="1200" kern="1200" dirty="0" smtClean="0">
                <a:solidFill>
                  <a:schemeClr val="tx1"/>
                </a:solidFill>
                <a:effectLst/>
                <a:latin typeface="+mn-lt"/>
                <a:ea typeface="+mn-ea"/>
                <a:cs typeface="+mn-cs"/>
              </a:rPr>
              <a:t>）是一类借鉴生物界的进化规律（适者生存，优胜劣汰遗传机制）演化而来的随机化搜索方法。它是由美国的</a:t>
            </a:r>
            <a:r>
              <a:rPr lang="en-US" altLang="zh-CN" sz="1200" kern="1200" dirty="0" err="1" smtClean="0">
                <a:solidFill>
                  <a:schemeClr val="tx1"/>
                </a:solidFill>
                <a:effectLst/>
                <a:latin typeface="+mn-lt"/>
                <a:ea typeface="+mn-ea"/>
                <a:cs typeface="+mn-cs"/>
              </a:rPr>
              <a:t>J.Holland</a:t>
            </a:r>
            <a:r>
              <a:rPr lang="zh-CN" altLang="zh-CN" sz="1200" kern="1200" dirty="0" smtClean="0">
                <a:solidFill>
                  <a:schemeClr val="tx1"/>
                </a:solidFill>
                <a:effectLst/>
                <a:latin typeface="+mn-lt"/>
                <a:ea typeface="+mn-ea"/>
                <a:cs typeface="+mn-cs"/>
              </a:rPr>
              <a:t>教授</a:t>
            </a:r>
            <a:r>
              <a:rPr lang="en-US" altLang="zh-CN" sz="1200" kern="1200" dirty="0" smtClean="0">
                <a:solidFill>
                  <a:schemeClr val="tx1"/>
                </a:solidFill>
                <a:effectLst/>
                <a:latin typeface="+mn-lt"/>
                <a:ea typeface="+mn-ea"/>
                <a:cs typeface="+mn-cs"/>
              </a:rPr>
              <a:t>1975</a:t>
            </a:r>
            <a:r>
              <a:rPr lang="zh-CN" altLang="zh-CN" sz="1200" kern="1200" dirty="0" smtClean="0">
                <a:solidFill>
                  <a:schemeClr val="tx1"/>
                </a:solidFill>
                <a:effectLst/>
                <a:latin typeface="+mn-lt"/>
                <a:ea typeface="+mn-ea"/>
                <a:cs typeface="+mn-cs"/>
              </a:rPr>
              <a:t>年首先提出，其主要特点是直接对结构对象进行操作，不存在求导和函数连续性的限定；具有内在的隐并行性和更好的全局寻优能力；采用概率化的寻优方法，能自动获取和指导优化的搜索空间，自适应地调整搜索方向，不需要确定的规则。遗传算法的这些性质，已被人们广泛地应用于组合优化、机器学习、信号处理、自适应控制和人工生命等领域。它是现代有关智能计算中的关键技术。</a:t>
            </a:r>
          </a:p>
          <a:p>
            <a:r>
              <a:rPr lang="zh-CN" altLang="zh-CN" sz="1200" kern="1200" dirty="0" smtClean="0">
                <a:solidFill>
                  <a:schemeClr val="tx1"/>
                </a:solidFill>
                <a:effectLst/>
                <a:latin typeface="+mn-lt"/>
                <a:ea typeface="+mn-ea"/>
                <a:cs typeface="+mn-cs"/>
              </a:rPr>
              <a:t>遗传算法也是计算机科学人工智能领域中用于解决最优化的一种搜索启发式算法，是进化算法的一种。这种启发式通常用来生成有用的解决方案来优化和搜索问题。</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86A1782-6AA1-41B4-A4D9-F9A45C9DD410}" type="slidenum">
              <a:rPr lang="zh-CN" altLang="en-US" smtClean="0"/>
              <a:t>5</a:t>
            </a:fld>
            <a:endParaRPr lang="zh-CN" altLang="en-US"/>
          </a:p>
        </p:txBody>
      </p:sp>
    </p:spTree>
    <p:extLst>
      <p:ext uri="{BB962C8B-B14F-4D97-AF65-F5344CB8AC3E}">
        <p14:creationId xmlns:p14="http://schemas.microsoft.com/office/powerpoint/2010/main" val="1687424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卷积神经网络是近年发展起来，并引起广泛重视的一种高效识别方法。</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60</a:t>
            </a:r>
            <a:r>
              <a:rPr lang="zh-CN" altLang="zh-CN" sz="1200" kern="1200" dirty="0" smtClean="0">
                <a:solidFill>
                  <a:schemeClr val="tx1"/>
                </a:solidFill>
                <a:effectLst/>
                <a:latin typeface="+mn-lt"/>
                <a:ea typeface="+mn-ea"/>
                <a:cs typeface="+mn-cs"/>
              </a:rPr>
              <a:t>年代，</a:t>
            </a:r>
            <a:r>
              <a:rPr lang="en-US" altLang="zh-CN" sz="1200" kern="1200" dirty="0" smtClean="0">
                <a:solidFill>
                  <a:schemeClr val="tx1"/>
                </a:solidFill>
                <a:effectLst/>
                <a:latin typeface="+mn-lt"/>
                <a:ea typeface="+mn-ea"/>
                <a:cs typeface="+mn-cs"/>
              </a:rPr>
              <a:t>Hubel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Wiesel</a:t>
            </a:r>
            <a:r>
              <a:rPr lang="zh-CN" altLang="zh-CN" sz="1200" kern="1200" dirty="0" smtClean="0">
                <a:solidFill>
                  <a:schemeClr val="tx1"/>
                </a:solidFill>
                <a:effectLst/>
                <a:latin typeface="+mn-lt"/>
                <a:ea typeface="+mn-ea"/>
                <a:cs typeface="+mn-cs"/>
              </a:rPr>
              <a:t>在研究猫脑皮层中用于局部敏感和方向选择的神经元时发现其独特的网络结构可以有效地降低反馈神经网络的复杂性，继而提出了卷积神经网络（</a:t>
            </a:r>
            <a:r>
              <a:rPr lang="en-US" altLang="zh-CN" sz="1200" kern="1200" dirty="0" smtClean="0">
                <a:solidFill>
                  <a:schemeClr val="tx1"/>
                </a:solidFill>
                <a:effectLst/>
                <a:latin typeface="+mn-lt"/>
                <a:ea typeface="+mn-ea"/>
                <a:cs typeface="+mn-cs"/>
              </a:rPr>
              <a:t>Convolutional Neural Networks-</a:t>
            </a:r>
            <a:r>
              <a:rPr lang="zh-CN" altLang="zh-CN" sz="1200" kern="1200" dirty="0" smtClean="0">
                <a:solidFill>
                  <a:schemeClr val="tx1"/>
                </a:solidFill>
                <a:effectLst/>
                <a:latin typeface="+mn-lt"/>
                <a:ea typeface="+mn-ea"/>
                <a:cs typeface="+mn-cs"/>
              </a:rPr>
              <a:t>简称</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）。现在，</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已经成为众多科学领域的研究热点之一，特别是在模式分类领域得到了更为广泛的应用。</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K.Fukushima</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1980</a:t>
            </a:r>
            <a:r>
              <a:rPr lang="zh-CN" altLang="zh-CN" sz="1200" kern="1200" dirty="0" smtClean="0">
                <a:solidFill>
                  <a:schemeClr val="tx1"/>
                </a:solidFill>
                <a:effectLst/>
                <a:latin typeface="+mn-lt"/>
                <a:ea typeface="+mn-ea"/>
                <a:cs typeface="+mn-cs"/>
              </a:rPr>
              <a:t>年提出的新识别机是卷积神经网络的第一个实现网络。随后，更多的科研工作者对该网络进行了改进。其中，具有代表性的研究成果是</a:t>
            </a:r>
            <a:r>
              <a:rPr lang="en-US" altLang="zh-CN" sz="1200" kern="1200" dirty="0" smtClean="0">
                <a:solidFill>
                  <a:schemeClr val="tx1"/>
                </a:solidFill>
                <a:effectLst/>
                <a:latin typeface="+mn-lt"/>
                <a:ea typeface="+mn-ea"/>
                <a:cs typeface="+mn-cs"/>
              </a:rPr>
              <a:t>Alexander</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Taylor</a:t>
            </a:r>
            <a:r>
              <a:rPr lang="zh-CN" altLang="zh-CN" sz="1200" kern="1200" dirty="0" smtClean="0">
                <a:solidFill>
                  <a:schemeClr val="tx1"/>
                </a:solidFill>
                <a:effectLst/>
                <a:latin typeface="+mn-lt"/>
                <a:ea typeface="+mn-ea"/>
                <a:cs typeface="+mn-cs"/>
              </a:rPr>
              <a:t>提出的“改进认知机”，该方法综合了各种改进方法的优点并避免了耗时的误差反向传播。</a:t>
            </a:r>
          </a:p>
          <a:p>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的特征检测层通过训练数据进行学习，所以在使用</a:t>
            </a:r>
            <a:r>
              <a:rPr lang="en-US" altLang="zh-CN" sz="1200" kern="1200" dirty="0" smtClean="0">
                <a:solidFill>
                  <a:schemeClr val="tx1"/>
                </a:solidFill>
                <a:effectLst/>
                <a:latin typeface="+mn-lt"/>
                <a:ea typeface="+mn-ea"/>
                <a:cs typeface="+mn-cs"/>
              </a:rPr>
              <a:t>CNN</a:t>
            </a:r>
            <a:r>
              <a:rPr lang="zh-CN" altLang="zh-CN" sz="1200" kern="1200" dirty="0" smtClean="0">
                <a:solidFill>
                  <a:schemeClr val="tx1"/>
                </a:solidFill>
                <a:effectLst/>
                <a:latin typeface="+mn-lt"/>
                <a:ea typeface="+mn-ea"/>
                <a:cs typeface="+mn-cs"/>
              </a:rPr>
              <a:t>时，避免了显示的特征抽取，而隐式地从训练数据中进行学习；再者由于同一特征映射面上的神经元权值相同，所以网络可以并行学习，这也是卷积网络的一大优势。</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86A1782-6AA1-41B4-A4D9-F9A45C9DD410}" type="slidenum">
              <a:rPr lang="zh-CN" altLang="en-US" smtClean="0"/>
              <a:t>6</a:t>
            </a:fld>
            <a:endParaRPr lang="zh-CN" altLang="en-US"/>
          </a:p>
        </p:txBody>
      </p:sp>
    </p:spTree>
    <p:extLst>
      <p:ext uri="{BB962C8B-B14F-4D97-AF65-F5344CB8AC3E}">
        <p14:creationId xmlns:p14="http://schemas.microsoft.com/office/powerpoint/2010/main" val="2307583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CUDA(Compute Unified Device Architecture)</a:t>
            </a:r>
            <a:r>
              <a:rPr lang="zh-CN" altLang="zh-CN" sz="1200" kern="1200" dirty="0" smtClean="0">
                <a:solidFill>
                  <a:schemeClr val="tx1"/>
                </a:solidFill>
                <a:effectLst/>
                <a:latin typeface="+mn-lt"/>
                <a:ea typeface="+mn-ea"/>
                <a:cs typeface="+mn-cs"/>
              </a:rPr>
              <a:t>，是显卡厂商</a:t>
            </a:r>
            <a:r>
              <a:rPr lang="en-US" altLang="zh-CN" sz="1200" kern="1200" dirty="0"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推出的运算平台。</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是一种由</a:t>
            </a:r>
            <a:r>
              <a:rPr lang="en-US" altLang="zh-CN" sz="1200" kern="1200" dirty="0"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推出的通用并行计算架构，该架构使</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能够解决复杂的计算问题。它包含了</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指令集架构（</a:t>
            </a:r>
            <a:r>
              <a:rPr lang="en-US" altLang="zh-CN" sz="1200" kern="1200" dirty="0" smtClean="0">
                <a:solidFill>
                  <a:schemeClr val="tx1"/>
                </a:solidFill>
                <a:effectLst/>
                <a:latin typeface="+mn-lt"/>
                <a:ea typeface="+mn-ea"/>
                <a:cs typeface="+mn-cs"/>
              </a:rPr>
              <a:t>ISA</a:t>
            </a:r>
            <a:r>
              <a:rPr lang="zh-CN" altLang="zh-CN" sz="1200" kern="1200" dirty="0" smtClean="0">
                <a:solidFill>
                  <a:schemeClr val="tx1"/>
                </a:solidFill>
                <a:effectLst/>
                <a:latin typeface="+mn-lt"/>
                <a:ea typeface="+mn-ea"/>
                <a:cs typeface="+mn-cs"/>
              </a:rPr>
              <a:t>）以及</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内部的并行计算引擎。</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视为一个并行数据计算的设备，对所进行的计算进行分配和管理。在</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的架构中，这些计算不再像过去所谓的</a:t>
            </a:r>
            <a:r>
              <a:rPr lang="en-US" altLang="zh-CN" sz="1200" kern="1200" dirty="0" smtClean="0">
                <a:solidFill>
                  <a:schemeClr val="tx1"/>
                </a:solidFill>
                <a:effectLst/>
                <a:latin typeface="+mn-lt"/>
                <a:ea typeface="+mn-ea"/>
                <a:cs typeface="+mn-cs"/>
              </a:rPr>
              <a:t>GPGPU</a:t>
            </a:r>
            <a:r>
              <a:rPr lang="zh-CN" altLang="zh-CN" sz="1200" kern="1200" dirty="0" smtClean="0">
                <a:solidFill>
                  <a:schemeClr val="tx1"/>
                </a:solidFill>
                <a:effectLst/>
                <a:latin typeface="+mn-lt"/>
                <a:ea typeface="+mn-ea"/>
                <a:cs typeface="+mn-cs"/>
              </a:rPr>
              <a:t>架构那样必须将计算映射到图形</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Direct 3D</a:t>
            </a:r>
            <a:r>
              <a:rPr lang="zh-CN" altLang="zh-CN" sz="1200" kern="1200" dirty="0" smtClean="0">
                <a:solidFill>
                  <a:schemeClr val="tx1"/>
                </a:solidFill>
                <a:effectLst/>
                <a:latin typeface="+mn-lt"/>
                <a:ea typeface="+mn-ea"/>
                <a:cs typeface="+mn-cs"/>
              </a:rPr>
              <a:t>）中，因此对于开发者来说，</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的开发门槛大大降低了。</a:t>
            </a:r>
          </a:p>
          <a:p>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的特点是处理密集型数据和并行数据计算，因此</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非常适合需要大规模并行计算的领域。目前</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已经广泛的应用在图形动画、科学计算、地质、生物、物理模拟等领域。</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86A1782-6AA1-41B4-A4D9-F9A45C9DD410}" type="slidenum">
              <a:rPr lang="zh-CN" altLang="en-US" smtClean="0"/>
              <a:t>7</a:t>
            </a:fld>
            <a:endParaRPr lang="zh-CN" altLang="en-US"/>
          </a:p>
        </p:txBody>
      </p:sp>
    </p:spTree>
    <p:extLst>
      <p:ext uri="{BB962C8B-B14F-4D97-AF65-F5344CB8AC3E}">
        <p14:creationId xmlns:p14="http://schemas.microsoft.com/office/powerpoint/2010/main" val="1747769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3.1 </a:t>
            </a:r>
            <a:r>
              <a:rPr lang="zh-CN" altLang="zh-CN" sz="1200" kern="1200" dirty="0" smtClean="0">
                <a:solidFill>
                  <a:schemeClr val="tx1"/>
                </a:solidFill>
                <a:effectLst/>
                <a:latin typeface="+mn-lt"/>
                <a:ea typeface="+mn-ea"/>
                <a:cs typeface="+mn-cs"/>
              </a:rPr>
              <a:t>数据说明</a:t>
            </a:r>
          </a:p>
          <a:p>
            <a:r>
              <a:rPr lang="zh-CN" altLang="zh-CN" sz="1200" kern="1200" dirty="0" smtClean="0">
                <a:solidFill>
                  <a:schemeClr val="tx1"/>
                </a:solidFill>
                <a:effectLst/>
                <a:latin typeface="+mn-lt"/>
                <a:ea typeface="+mn-ea"/>
                <a:cs typeface="+mn-cs"/>
              </a:rPr>
              <a:t>研究数据包括</a:t>
            </a:r>
            <a:r>
              <a:rPr lang="en-US" altLang="zh-CN" sz="1200" kern="1200" dirty="0" smtClean="0">
                <a:solidFill>
                  <a:schemeClr val="tx1"/>
                </a:solidFill>
                <a:effectLst/>
                <a:latin typeface="+mn-lt"/>
                <a:ea typeface="+mn-ea"/>
                <a:cs typeface="+mn-cs"/>
              </a:rPr>
              <a:t>2014~2016</a:t>
            </a:r>
            <a:r>
              <a:rPr lang="zh-CN" altLang="zh-CN" sz="1200" kern="1200" dirty="0" smtClean="0">
                <a:solidFill>
                  <a:schemeClr val="tx1"/>
                </a:solidFill>
                <a:effectLst/>
                <a:latin typeface="+mn-lt"/>
                <a:ea typeface="+mn-ea"/>
                <a:cs typeface="+mn-cs"/>
              </a:rPr>
              <a:t>两年内的每日股市开盘价、收盘价、最高价、最低价；</a:t>
            </a:r>
            <a:r>
              <a:rPr lang="en-US" altLang="zh-CN" sz="1200" kern="1200" dirty="0" smtClean="0">
                <a:solidFill>
                  <a:schemeClr val="tx1"/>
                </a:solidFill>
                <a:effectLst/>
                <a:latin typeface="+mn-lt"/>
                <a:ea typeface="+mn-ea"/>
                <a:cs typeface="+mn-cs"/>
              </a:rPr>
              <a:t>2014~2016</a:t>
            </a:r>
            <a:r>
              <a:rPr lang="zh-CN" altLang="zh-CN" sz="1200" kern="1200" dirty="0" smtClean="0">
                <a:solidFill>
                  <a:schemeClr val="tx1"/>
                </a:solidFill>
                <a:effectLst/>
                <a:latin typeface="+mn-lt"/>
                <a:ea typeface="+mn-ea"/>
                <a:cs typeface="+mn-cs"/>
              </a:rPr>
              <a:t>两年内的每日发生的可能相关的事件，事件通过事件类型、事件性质（积极或中立或消极）、发生时间、发生次数来定义。</a:t>
            </a:r>
          </a:p>
          <a:p>
            <a:r>
              <a:rPr lang="zh-CN" altLang="en-US" dirty="0" smtClean="0"/>
              <a:t>数据来自导师合作的公司</a:t>
            </a:r>
            <a:endParaRPr lang="zh-CN" altLang="en-US" dirty="0"/>
          </a:p>
        </p:txBody>
      </p:sp>
      <p:sp>
        <p:nvSpPr>
          <p:cNvPr id="4" name="灯片编号占位符 3"/>
          <p:cNvSpPr>
            <a:spLocks noGrp="1"/>
          </p:cNvSpPr>
          <p:nvPr>
            <p:ph type="sldNum" sz="quarter" idx="10"/>
          </p:nvPr>
        </p:nvSpPr>
        <p:spPr/>
        <p:txBody>
          <a:bodyPr/>
          <a:lstStyle/>
          <a:p>
            <a:fld id="{186A1782-6AA1-41B4-A4D9-F9A45C9DD410}" type="slidenum">
              <a:rPr lang="zh-CN" altLang="en-US" smtClean="0"/>
              <a:t>8</a:t>
            </a:fld>
            <a:endParaRPr lang="zh-CN" altLang="en-US"/>
          </a:p>
        </p:txBody>
      </p:sp>
    </p:spTree>
    <p:extLst>
      <p:ext uri="{BB962C8B-B14F-4D97-AF65-F5344CB8AC3E}">
        <p14:creationId xmlns:p14="http://schemas.microsoft.com/office/powerpoint/2010/main" val="233400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价格  </a:t>
            </a:r>
            <a:r>
              <a:rPr lang="en-US" altLang="zh-CN" dirty="0" smtClean="0"/>
              <a:t>2014~2016</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186A1782-6AA1-41B4-A4D9-F9A45C9DD410}" type="slidenum">
              <a:rPr lang="zh-CN" altLang="en-US" smtClean="0"/>
              <a:t>9</a:t>
            </a:fld>
            <a:endParaRPr lang="zh-CN" altLang="en-US"/>
          </a:p>
        </p:txBody>
      </p:sp>
    </p:spTree>
    <p:extLst>
      <p:ext uri="{BB962C8B-B14F-4D97-AF65-F5344CB8AC3E}">
        <p14:creationId xmlns:p14="http://schemas.microsoft.com/office/powerpoint/2010/main" val="363276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Scope_id</a:t>
            </a:r>
            <a:r>
              <a:rPr lang="en-US" altLang="zh-CN" baseline="0" dirty="0" smtClean="0"/>
              <a:t> </a:t>
            </a:r>
            <a:r>
              <a:rPr lang="en-US" altLang="zh-CN" baseline="0" dirty="0" err="1" smtClean="0"/>
              <a:t>event_type_id</a:t>
            </a:r>
            <a:r>
              <a:rPr lang="en-US" altLang="zh-CN" baseline="0" dirty="0" smtClean="0"/>
              <a:t> polarity count   71w</a:t>
            </a:r>
            <a:r>
              <a:rPr lang="zh-CN" altLang="en-US" baseline="0" dirty="0" smtClean="0"/>
              <a:t>事件发生</a:t>
            </a:r>
            <a:endParaRPr lang="zh-CN" altLang="en-US" dirty="0"/>
          </a:p>
        </p:txBody>
      </p:sp>
      <p:sp>
        <p:nvSpPr>
          <p:cNvPr id="4" name="灯片编号占位符 3"/>
          <p:cNvSpPr>
            <a:spLocks noGrp="1"/>
          </p:cNvSpPr>
          <p:nvPr>
            <p:ph type="sldNum" sz="quarter" idx="10"/>
          </p:nvPr>
        </p:nvSpPr>
        <p:spPr/>
        <p:txBody>
          <a:bodyPr/>
          <a:lstStyle/>
          <a:p>
            <a:fld id="{186A1782-6AA1-41B4-A4D9-F9A45C9DD410}" type="slidenum">
              <a:rPr lang="zh-CN" altLang="en-US" smtClean="0"/>
              <a:t>10</a:t>
            </a:fld>
            <a:endParaRPr lang="zh-CN" altLang="en-US"/>
          </a:p>
        </p:txBody>
      </p:sp>
    </p:spTree>
    <p:extLst>
      <p:ext uri="{BB962C8B-B14F-4D97-AF65-F5344CB8AC3E}">
        <p14:creationId xmlns:p14="http://schemas.microsoft.com/office/powerpoint/2010/main" val="143466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113656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414812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815350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4C6671-F6E1-4782-9723-1026E01688A2}"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5217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407498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2785941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2553827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2994060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23867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315271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71260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388377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79100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36897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408126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24764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E906AF7-41B4-4DD1-B27A-5E8557CD81F7}"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120850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E906AF7-41B4-4DD1-B27A-5E8557CD81F7}" type="datetimeFigureOut">
              <a:rPr lang="zh-CN" altLang="en-US" smtClean="0"/>
              <a:t>2016/10/18</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C4C6671-F6E1-4782-9723-1026E01688A2}" type="slidenum">
              <a:rPr lang="zh-CN" altLang="en-US" smtClean="0"/>
              <a:t>‹#›</a:t>
            </a:fld>
            <a:endParaRPr lang="zh-CN" altLang="en-US"/>
          </a:p>
        </p:txBody>
      </p:sp>
    </p:spTree>
    <p:extLst>
      <p:ext uri="{BB962C8B-B14F-4D97-AF65-F5344CB8AC3E}">
        <p14:creationId xmlns:p14="http://schemas.microsoft.com/office/powerpoint/2010/main" val="30870107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effectLst/>
                <a:latin typeface="黑体" panose="02010609060101010101" pitchFamily="49" charset="-122"/>
                <a:ea typeface="黑体" panose="02010609060101010101" pitchFamily="49" charset="-122"/>
              </a:rPr>
              <a:t>基于搜索的软件工程技术在金融优化问题中的应用研究</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95269" y="4747347"/>
            <a:ext cx="9001462" cy="1655762"/>
          </a:xfrm>
        </p:spPr>
        <p:txBody>
          <a:bodyPr/>
          <a:lstStyle/>
          <a:p>
            <a:pPr algn="r"/>
            <a:r>
              <a:rPr lang="zh-CN" altLang="en-US" dirty="0" smtClean="0">
                <a:latin typeface="黑体" panose="02010609060101010101" pitchFamily="49" charset="-122"/>
                <a:ea typeface="黑体" panose="02010609060101010101" pitchFamily="49" charset="-122"/>
              </a:rPr>
              <a:t>学生：王劭阳</a:t>
            </a:r>
            <a:endParaRPr lang="en-US" altLang="zh-CN" dirty="0" smtClean="0">
              <a:latin typeface="黑体" panose="02010609060101010101" pitchFamily="49" charset="-122"/>
              <a:ea typeface="黑体" panose="02010609060101010101" pitchFamily="49" charset="-122"/>
            </a:endParaRPr>
          </a:p>
          <a:p>
            <a:pPr algn="r"/>
            <a:r>
              <a:rPr lang="zh-CN" altLang="en-US" dirty="0">
                <a:latin typeface="黑体" panose="02010609060101010101" pitchFamily="49" charset="-122"/>
                <a:ea typeface="黑体" panose="02010609060101010101" pitchFamily="49" charset="-122"/>
              </a:rPr>
              <a:t>指导</a:t>
            </a:r>
            <a:r>
              <a:rPr lang="zh-CN" altLang="en-US" dirty="0" smtClean="0">
                <a:latin typeface="黑体" panose="02010609060101010101" pitchFamily="49" charset="-122"/>
                <a:ea typeface="黑体" panose="02010609060101010101" pitchFamily="49" charset="-122"/>
              </a:rPr>
              <a:t>教师：任健</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09774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三、研究内容</a:t>
            </a:r>
            <a:r>
              <a:rPr lang="en-US" altLang="zh-CN" dirty="0">
                <a:effectLst/>
                <a:latin typeface="黑体" panose="02010609060101010101" pitchFamily="49" charset="-122"/>
                <a:ea typeface="黑体" panose="02010609060101010101" pitchFamily="49" charset="-122"/>
              </a:rPr>
              <a:t> – </a:t>
            </a:r>
            <a:r>
              <a:rPr lang="zh-CN" altLang="en-US" dirty="0">
                <a:effectLst/>
                <a:latin typeface="黑体" panose="02010609060101010101" pitchFamily="49" charset="-122"/>
                <a:ea typeface="黑体" panose="02010609060101010101" pitchFamily="49" charset="-122"/>
              </a:rPr>
              <a:t>原始数据</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95" y="1935921"/>
            <a:ext cx="7707169" cy="4264633"/>
          </a:xfrm>
          <a:prstGeom prst="rect">
            <a:avLst/>
          </a:prstGeom>
        </p:spPr>
      </p:pic>
    </p:spTree>
    <p:extLst>
      <p:ext uri="{BB962C8B-B14F-4D97-AF65-F5344CB8AC3E}">
        <p14:creationId xmlns:p14="http://schemas.microsoft.com/office/powerpoint/2010/main" val="3678847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三、研究内容</a:t>
            </a:r>
            <a:r>
              <a:rPr lang="en-US" altLang="zh-CN" dirty="0">
                <a:effectLst/>
                <a:latin typeface="黑体" panose="02010609060101010101" pitchFamily="49" charset="-122"/>
                <a:ea typeface="黑体" panose="02010609060101010101" pitchFamily="49" charset="-122"/>
              </a:rPr>
              <a:t> – </a:t>
            </a:r>
            <a:r>
              <a:rPr lang="zh-CN" altLang="en-US" dirty="0" smtClean="0">
                <a:effectLst/>
                <a:latin typeface="黑体" panose="02010609060101010101" pitchFamily="49" charset="-122"/>
                <a:ea typeface="黑体" panose="02010609060101010101" pitchFamily="49" charset="-122"/>
              </a:rPr>
              <a:t>建立模型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13795" y="2096064"/>
                <a:ext cx="10353762" cy="2244442"/>
              </a:xfrm>
            </p:spPr>
            <p:txBody>
              <a:bodyPr>
                <a:normAutofit/>
              </a:bodyPr>
              <a:lstStyle/>
              <a:p>
                <a:r>
                  <a:rPr lang="zh-CN" altLang="zh-CN" sz="2400" dirty="0" smtClean="0">
                    <a:effectLst/>
                    <a:latin typeface="黑体" panose="02010609060101010101" pitchFamily="49" charset="-122"/>
                    <a:ea typeface="黑体" panose="02010609060101010101" pitchFamily="49" charset="-122"/>
                  </a:rPr>
                  <a:t>设</a:t>
                </a:r>
                <a:r>
                  <a:rPr lang="zh-CN" altLang="en-US" sz="2400" dirty="0" smtClean="0">
                    <a:effectLst/>
                    <a:latin typeface="黑体" panose="02010609060101010101" pitchFamily="49" charset="-122"/>
                    <a:ea typeface="黑体" panose="02010609060101010101" pitchFamily="49" charset="-122"/>
                  </a:rPr>
                  <a:t>每日股市趋势为 </a:t>
                </a:r>
                <a14:m>
                  <m:oMath xmlns:m="http://schemas.openxmlformats.org/officeDocument/2006/math">
                    <m:r>
                      <m:rPr>
                        <m:sty m:val="p"/>
                      </m:rPr>
                      <a:rPr lang="en-US" altLang="zh-CN" sz="2400">
                        <a:effectLst/>
                      </a:rPr>
                      <m:t>yϵ</m:t>
                    </m:r>
                    <m:r>
                      <a:rPr lang="en-US" altLang="zh-CN" sz="2400">
                        <a:effectLst/>
                      </a:rPr>
                      <m:t>{0, 1}</m:t>
                    </m:r>
                  </m:oMath>
                </a14:m>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每天发生的事件为 </a:t>
                </a:r>
                <a14:m>
                  <m:oMath xmlns:m="http://schemas.openxmlformats.org/officeDocument/2006/math">
                    <m:r>
                      <a:rPr lang="en-US" altLang="zh-CN" sz="2400" b="0" i="1" dirty="0" smtClean="0">
                        <a:effectLst/>
                        <a:latin typeface="Cambria Math" panose="02040503050406030204" pitchFamily="18" charset="0"/>
                      </a:rPr>
                      <m:t>𝑋</m:t>
                    </m:r>
                    <m:r>
                      <a:rPr lang="en-US" altLang="zh-CN" sz="2400" dirty="0">
                        <a:effectLst/>
                        <a:latin typeface="Cambria Math" panose="02040503050406030204" pitchFamily="18" charset="0"/>
                      </a:rPr>
                      <m:t> </m:t>
                    </m:r>
                    <m:r>
                      <a:rPr lang="en-US" altLang="zh-CN" sz="2400" i="1" dirty="0">
                        <a:effectLst/>
                        <a:latin typeface="Cambria Math" panose="02040503050406030204" pitchFamily="18" charset="0"/>
                      </a:rPr>
                      <m:t>=</m:t>
                    </m:r>
                    <m:r>
                      <a:rPr lang="en-US" altLang="zh-CN" sz="2400" i="1" dirty="0">
                        <a:effectLst/>
                        <a:latin typeface="Cambria Math" panose="02040503050406030204" pitchFamily="18" charset="0"/>
                      </a:rPr>
                      <m:t>(</m:t>
                    </m:r>
                    <m:sSub>
                      <m:sSubPr>
                        <m:ctrlPr>
                          <a:rPr lang="en-US" altLang="zh-CN" sz="2400" i="1" dirty="0">
                            <a:effectLst/>
                            <a:latin typeface="Cambria Math" panose="02040503050406030204" pitchFamily="18" charset="0"/>
                          </a:rPr>
                        </m:ctrlPr>
                      </m:sSubPr>
                      <m:e>
                        <m:r>
                          <a:rPr lang="en-US" altLang="zh-CN" sz="2400" b="0" i="1" dirty="0" smtClean="0">
                            <a:effectLst/>
                            <a:latin typeface="Cambria Math" panose="02040503050406030204" pitchFamily="18" charset="0"/>
                          </a:rPr>
                          <m:t>𝑥</m:t>
                        </m:r>
                      </m:e>
                      <m:sub>
                        <m:r>
                          <a:rPr lang="en-US" altLang="zh-CN" sz="2400" i="1" dirty="0">
                            <a:effectLst/>
                            <a:latin typeface="Cambria Math" panose="02040503050406030204" pitchFamily="18" charset="0"/>
                          </a:rPr>
                          <m:t>0</m:t>
                        </m:r>
                      </m:sub>
                    </m:sSub>
                    <m:r>
                      <a:rPr lang="en-US" altLang="zh-CN" sz="2400" i="1" dirty="0">
                        <a:effectLst/>
                        <a:latin typeface="Cambria Math" panose="02040503050406030204" pitchFamily="18" charset="0"/>
                      </a:rPr>
                      <m:t>, </m:t>
                    </m:r>
                    <m:sSub>
                      <m:sSubPr>
                        <m:ctrlPr>
                          <a:rPr lang="en-US" altLang="zh-CN" sz="2400" i="1" dirty="0">
                            <a:effectLst/>
                            <a:latin typeface="Cambria Math" panose="02040503050406030204" pitchFamily="18" charset="0"/>
                          </a:rPr>
                        </m:ctrlPr>
                      </m:sSubPr>
                      <m:e>
                        <m:r>
                          <a:rPr lang="en-US" altLang="zh-CN" sz="2400" b="0" i="1" dirty="0" smtClean="0">
                            <a:effectLst/>
                            <a:latin typeface="Cambria Math" panose="02040503050406030204" pitchFamily="18" charset="0"/>
                          </a:rPr>
                          <m:t>𝑥</m:t>
                        </m:r>
                      </m:e>
                      <m:sub>
                        <m:r>
                          <a:rPr lang="en-US" altLang="zh-CN" sz="2400" b="0" i="1" dirty="0" smtClean="0">
                            <a:effectLst/>
                            <a:latin typeface="Cambria Math" panose="02040503050406030204" pitchFamily="18" charset="0"/>
                          </a:rPr>
                          <m:t>1</m:t>
                        </m:r>
                      </m:sub>
                    </m:sSub>
                    <m:r>
                      <a:rPr lang="en-US" altLang="zh-CN" sz="2400" i="1" dirty="0">
                        <a:effectLst/>
                        <a:latin typeface="Cambria Math" panose="02040503050406030204" pitchFamily="18" charset="0"/>
                      </a:rPr>
                      <m:t>,</m:t>
                    </m:r>
                    <m:sSub>
                      <m:sSubPr>
                        <m:ctrlPr>
                          <a:rPr lang="en-US" altLang="zh-CN" sz="2400" i="1" dirty="0">
                            <a:effectLst/>
                            <a:latin typeface="Cambria Math" panose="02040503050406030204" pitchFamily="18" charset="0"/>
                          </a:rPr>
                        </m:ctrlPr>
                      </m:sSubPr>
                      <m:e>
                        <m:r>
                          <a:rPr lang="en-US" altLang="zh-CN" sz="2400" b="0" i="1" dirty="0" smtClean="0">
                            <a:effectLst/>
                            <a:latin typeface="Cambria Math" panose="02040503050406030204" pitchFamily="18" charset="0"/>
                          </a:rPr>
                          <m:t>𝑥</m:t>
                        </m:r>
                      </m:e>
                      <m:sub>
                        <m:r>
                          <a:rPr lang="en-US" altLang="zh-CN" sz="2400" b="0" i="1" dirty="0" smtClean="0">
                            <a:effectLst/>
                            <a:latin typeface="Cambria Math" panose="02040503050406030204" pitchFamily="18" charset="0"/>
                          </a:rPr>
                          <m:t>2</m:t>
                        </m:r>
                      </m:sub>
                    </m:sSub>
                    <m:r>
                      <a:rPr lang="en-US" altLang="zh-CN" sz="2400" i="1" dirty="0">
                        <a:effectLst/>
                        <a:latin typeface="Cambria Math" panose="02040503050406030204" pitchFamily="18" charset="0"/>
                      </a:rPr>
                      <m:t>, …)</m:t>
                    </m:r>
                  </m:oMath>
                </a14:m>
                <a:endParaRPr lang="zh-CN" altLang="en-US"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希望得到的模型为 </a:t>
                </a:r>
                <a14:m>
                  <m:oMath xmlns:m="http://schemas.openxmlformats.org/officeDocument/2006/math">
                    <m:sSub>
                      <m:sSubPr>
                        <m:ctrlPr>
                          <a:rPr lang="zh-CN" altLang="zh-CN" sz="2400" i="1">
                            <a:effectLst/>
                          </a:rPr>
                        </m:ctrlPr>
                      </m:sSubPr>
                      <m:e>
                        <m:r>
                          <a:rPr lang="en-US" altLang="zh-CN" sz="2400" i="1">
                            <a:effectLst/>
                          </a:rPr>
                          <m:t>h</m:t>
                        </m:r>
                      </m:e>
                      <m:sub>
                        <m:r>
                          <a:rPr lang="en-US" altLang="zh-CN" sz="2400" i="1">
                            <a:effectLst/>
                          </a:rPr>
                          <m:t>𝜃</m:t>
                        </m:r>
                      </m:sub>
                    </m:sSub>
                    <m:d>
                      <m:dPr>
                        <m:ctrlPr>
                          <a:rPr lang="zh-CN" altLang="zh-CN" sz="2400" i="1">
                            <a:effectLst/>
                          </a:rPr>
                        </m:ctrlPr>
                      </m:dPr>
                      <m:e>
                        <m:r>
                          <a:rPr lang="en-US" altLang="zh-CN" sz="2400" i="1">
                            <a:effectLst/>
                          </a:rPr>
                          <m:t>𝑋</m:t>
                        </m:r>
                      </m:e>
                    </m:d>
                    <m:r>
                      <a:rPr lang="en-US" altLang="zh-CN" sz="2400" i="1">
                        <a:effectLst/>
                      </a:rPr>
                      <m:t>∈{0, 1}</m:t>
                    </m:r>
                  </m:oMath>
                </a14:m>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lvl="1"/>
                <a:r>
                  <a:rPr lang="zh-CN" altLang="en-US" sz="2000" dirty="0" smtClean="0">
                    <a:latin typeface="黑体" panose="02010609060101010101" pitchFamily="49" charset="-122"/>
                    <a:ea typeface="黑体" panose="02010609060101010101" pitchFamily="49" charset="-122"/>
                  </a:rPr>
                  <a:t>其中 </a:t>
                </a:r>
                <a14:m>
                  <m:oMath xmlns:m="http://schemas.openxmlformats.org/officeDocument/2006/math">
                    <m:r>
                      <a:rPr lang="en-US" altLang="zh-CN" sz="2000" i="1" dirty="0" smtClean="0">
                        <a:effectLst/>
                        <a:latin typeface="Cambria Math" panose="02040503050406030204" pitchFamily="18" charset="0"/>
                      </a:rPr>
                      <m:t>𝜃</m:t>
                    </m:r>
                    <m:r>
                      <a:rPr lang="en-US" altLang="zh-CN" sz="2000" b="0" i="0" dirty="0" smtClean="0">
                        <a:effectLst/>
                        <a:latin typeface="Cambria Math" panose="02040503050406030204" pitchFamily="18" charset="0"/>
                      </a:rPr>
                      <m:t> </m:t>
                    </m:r>
                    <m:r>
                      <a:rPr lang="en-US" altLang="zh-CN" sz="2000" i="1" dirty="0">
                        <a:effectLst/>
                        <a:latin typeface="Cambria Math" panose="02040503050406030204" pitchFamily="18" charset="0"/>
                      </a:rPr>
                      <m:t>=</m:t>
                    </m:r>
                    <m:r>
                      <a:rPr lang="en-US" altLang="zh-CN" sz="2000" b="0" i="1" dirty="0" smtClean="0">
                        <a:effectLst/>
                        <a:latin typeface="Cambria Math" panose="02040503050406030204" pitchFamily="18" charset="0"/>
                      </a:rPr>
                      <m:t>(</m:t>
                    </m:r>
                    <m:sSub>
                      <m:sSubPr>
                        <m:ctrlPr>
                          <a:rPr lang="en-US" altLang="zh-CN" sz="2000" b="0" i="1" dirty="0" smtClean="0">
                            <a:effectLst/>
                            <a:latin typeface="Cambria Math" panose="02040503050406030204" pitchFamily="18" charset="0"/>
                          </a:rPr>
                        </m:ctrlPr>
                      </m:sSubPr>
                      <m:e>
                        <m:r>
                          <a:rPr lang="zh-CN" altLang="en-US" sz="2000" b="0" i="1" dirty="0" smtClean="0">
                            <a:effectLst/>
                            <a:latin typeface="Cambria Math" panose="02040503050406030204" pitchFamily="18" charset="0"/>
                          </a:rPr>
                          <m:t>𝜃</m:t>
                        </m:r>
                      </m:e>
                      <m:sub>
                        <m:r>
                          <a:rPr lang="en-US" altLang="zh-CN" sz="2000" b="0" i="1" dirty="0" smtClean="0">
                            <a:effectLst/>
                            <a:latin typeface="Cambria Math" panose="02040503050406030204" pitchFamily="18" charset="0"/>
                          </a:rPr>
                          <m:t>0</m:t>
                        </m:r>
                      </m:sub>
                    </m:sSub>
                    <m:r>
                      <a:rPr lang="en-US" altLang="zh-CN" sz="2000" b="0" i="1" dirty="0" smtClean="0">
                        <a:effectLst/>
                        <a:latin typeface="Cambria Math" panose="02040503050406030204" pitchFamily="18" charset="0"/>
                      </a:rPr>
                      <m:t>, </m:t>
                    </m:r>
                    <m:sSub>
                      <m:sSubPr>
                        <m:ctrlPr>
                          <a:rPr lang="en-US" altLang="zh-CN" sz="2000" i="1" dirty="0">
                            <a:effectLst/>
                            <a:latin typeface="Cambria Math" panose="02040503050406030204" pitchFamily="18" charset="0"/>
                          </a:rPr>
                        </m:ctrlPr>
                      </m:sSubPr>
                      <m:e>
                        <m:r>
                          <a:rPr lang="zh-CN" altLang="en-US" sz="2000" i="1" dirty="0">
                            <a:effectLst/>
                            <a:latin typeface="Cambria Math" panose="02040503050406030204" pitchFamily="18" charset="0"/>
                          </a:rPr>
                          <m:t>𝜃</m:t>
                        </m:r>
                      </m:e>
                      <m:sub>
                        <m:r>
                          <a:rPr lang="en-US" altLang="zh-CN" sz="2000" b="0" i="1" dirty="0" smtClean="0">
                            <a:effectLst/>
                            <a:latin typeface="Cambria Math" panose="02040503050406030204" pitchFamily="18" charset="0"/>
                          </a:rPr>
                          <m:t>1</m:t>
                        </m:r>
                      </m:sub>
                    </m:sSub>
                    <m:r>
                      <a:rPr lang="en-US" altLang="zh-CN" sz="2000" b="0" i="1" dirty="0" smtClean="0">
                        <a:effectLst/>
                        <a:latin typeface="Cambria Math" panose="02040503050406030204" pitchFamily="18" charset="0"/>
                      </a:rPr>
                      <m:t>,</m:t>
                    </m:r>
                    <m:sSub>
                      <m:sSubPr>
                        <m:ctrlPr>
                          <a:rPr lang="en-US" altLang="zh-CN" sz="2000" i="1" dirty="0">
                            <a:effectLst/>
                            <a:latin typeface="Cambria Math" panose="02040503050406030204" pitchFamily="18" charset="0"/>
                          </a:rPr>
                        </m:ctrlPr>
                      </m:sSubPr>
                      <m:e>
                        <m:r>
                          <a:rPr lang="zh-CN" altLang="en-US" sz="2000" i="1" dirty="0">
                            <a:effectLst/>
                            <a:latin typeface="Cambria Math" panose="02040503050406030204" pitchFamily="18" charset="0"/>
                          </a:rPr>
                          <m:t>𝜃</m:t>
                        </m:r>
                      </m:e>
                      <m:sub>
                        <m:r>
                          <a:rPr lang="en-US" altLang="zh-CN" sz="2000" b="0" i="1" dirty="0" smtClean="0">
                            <a:effectLst/>
                            <a:latin typeface="Cambria Math" panose="02040503050406030204" pitchFamily="18" charset="0"/>
                          </a:rPr>
                          <m:t>2</m:t>
                        </m:r>
                      </m:sub>
                    </m:sSub>
                    <m:r>
                      <a:rPr lang="en-US" altLang="zh-CN" sz="2000" b="0" i="1" dirty="0" smtClean="0">
                        <a:effectLst/>
                        <a:latin typeface="Cambria Math" panose="02040503050406030204" pitchFamily="18" charset="0"/>
                      </a:rPr>
                      <m:t>, …)</m:t>
                    </m:r>
                  </m:oMath>
                </a14:m>
                <a:r>
                  <a:rPr lang="zh-CN" altLang="en-US" sz="2000" dirty="0" smtClean="0">
                    <a:latin typeface="黑体" panose="02010609060101010101" pitchFamily="49" charset="-122"/>
                    <a:ea typeface="黑体" panose="02010609060101010101" pitchFamily="49" charset="-122"/>
                  </a:rPr>
                  <a:t> 为训练得到的参数</a:t>
                </a:r>
                <a:endParaRPr lang="en-US" altLang="zh-CN" sz="2000" dirty="0" smtClean="0">
                  <a:latin typeface="黑体" panose="02010609060101010101" pitchFamily="49" charset="-122"/>
                  <a:ea typeface="黑体" panose="02010609060101010101" pitchFamily="49"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13795" y="2096064"/>
                <a:ext cx="10353762" cy="2244442"/>
              </a:xfrm>
              <a:blipFill>
                <a:blip r:embed="rId3"/>
                <a:stretch>
                  <a:fillRect l="-883" t="-16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内容占位符 2"/>
              <p:cNvSpPr txBox="1">
                <a:spLocks/>
              </p:cNvSpPr>
              <p:nvPr/>
            </p:nvSpPr>
            <p:spPr>
              <a:xfrm>
                <a:off x="913794" y="4708993"/>
                <a:ext cx="10353762" cy="1564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zh-CN" altLang="en-US" sz="2400" dirty="0" smtClean="0">
                    <a:effectLst/>
                    <a:latin typeface="黑体" panose="02010609060101010101" pitchFamily="49" charset="-122"/>
                    <a:ea typeface="黑体" panose="02010609060101010101" pitchFamily="49" charset="-122"/>
                  </a:rPr>
                  <a:t>本课题目前假设 </a:t>
                </a:r>
                <a14:m>
                  <m:oMath xmlns:m="http://schemas.openxmlformats.org/officeDocument/2006/math">
                    <m:sSub>
                      <m:sSubPr>
                        <m:ctrlPr>
                          <a:rPr lang="zh-CN" altLang="zh-CN" i="1">
                            <a:effectLst/>
                            <a:latin typeface="Cambria Math" panose="02040503050406030204" pitchFamily="18" charset="0"/>
                          </a:rPr>
                        </m:ctrlPr>
                      </m:sSubPr>
                      <m:e>
                        <m:r>
                          <a:rPr lang="en-US" altLang="zh-CN" i="1">
                            <a:effectLst/>
                            <a:latin typeface="Cambria Math" panose="02040503050406030204" pitchFamily="18" charset="0"/>
                          </a:rPr>
                          <m:t>h</m:t>
                        </m:r>
                      </m:e>
                      <m:sub>
                        <m:r>
                          <a:rPr lang="en-US" altLang="zh-CN" i="1">
                            <a:effectLst/>
                            <a:latin typeface="Cambria Math" panose="02040503050406030204" pitchFamily="18" charset="0"/>
                          </a:rPr>
                          <m:t>𝜃</m:t>
                        </m:r>
                      </m:sub>
                    </m:sSub>
                    <m:d>
                      <m:dPr>
                        <m:ctrlPr>
                          <a:rPr lang="zh-CN" altLang="zh-CN" i="1">
                            <a:effectLst/>
                            <a:latin typeface="Cambria Math" panose="02040503050406030204" pitchFamily="18" charset="0"/>
                          </a:rPr>
                        </m:ctrlPr>
                      </m:dPr>
                      <m:e>
                        <m:r>
                          <a:rPr lang="en-US" altLang="zh-CN" i="1">
                            <a:effectLst/>
                            <a:latin typeface="Cambria Math" panose="02040503050406030204" pitchFamily="18" charset="0"/>
                          </a:rPr>
                          <m:t>𝑋</m:t>
                        </m:r>
                      </m:e>
                    </m:d>
                  </m:oMath>
                </a14:m>
                <a:r>
                  <a:rPr lang="en-US" altLang="zh-CN" sz="2000" dirty="0" smtClean="0">
                    <a:latin typeface="黑体" panose="02010609060101010101" pitchFamily="49" charset="-122"/>
                    <a:ea typeface="黑体" panose="02010609060101010101" pitchFamily="49" charset="-122"/>
                  </a:rPr>
                  <a:t> </a:t>
                </a:r>
                <a:r>
                  <a:rPr lang="zh-CN" altLang="en-US" sz="2400" dirty="0">
                    <a:effectLst/>
                    <a:latin typeface="黑体" panose="02010609060101010101" pitchFamily="49" charset="-122"/>
                    <a:ea typeface="黑体" panose="02010609060101010101" pitchFamily="49" charset="-122"/>
                  </a:rPr>
                  <a:t>为线性</a:t>
                </a:r>
                <a:r>
                  <a:rPr lang="zh-CN" altLang="en-US" sz="2400" dirty="0" smtClean="0">
                    <a:effectLst/>
                    <a:latin typeface="黑体" panose="02010609060101010101" pitchFamily="49" charset="-122"/>
                    <a:ea typeface="黑体" panose="02010609060101010101" pitchFamily="49" charset="-122"/>
                  </a:rPr>
                  <a:t>函数</a:t>
                </a:r>
                <a:endParaRPr lang="en-US" altLang="zh-CN" sz="2400" dirty="0" smtClean="0">
                  <a:effectLst/>
                  <a:latin typeface="黑体" panose="02010609060101010101" pitchFamily="49" charset="-122"/>
                  <a:ea typeface="黑体" panose="02010609060101010101" pitchFamily="49" charset="-122"/>
                </a:endParaRPr>
              </a:p>
              <a:p>
                <a:r>
                  <a:rPr lang="zh-CN" altLang="en-US" sz="2400" dirty="0" smtClean="0">
                    <a:effectLst/>
                    <a:latin typeface="黑体" panose="02010609060101010101" pitchFamily="49" charset="-122"/>
                    <a:ea typeface="黑体" panose="02010609060101010101" pitchFamily="49" charset="-122"/>
                  </a:rPr>
                  <a:t>即 </a:t>
                </a:r>
                <a14:m>
                  <m:oMath xmlns:m="http://schemas.openxmlformats.org/officeDocument/2006/math">
                    <m:sSub>
                      <m:sSubPr>
                        <m:ctrlPr>
                          <a:rPr lang="zh-CN" altLang="zh-CN" sz="2400" i="1">
                            <a:effectLst/>
                            <a:latin typeface="Cambria Math" panose="02040503050406030204" pitchFamily="18" charset="0"/>
                          </a:rPr>
                        </m:ctrlPr>
                      </m:sSubPr>
                      <m:e>
                        <m:r>
                          <a:rPr lang="en-US" altLang="zh-CN" sz="2400" i="1">
                            <a:effectLst/>
                            <a:latin typeface="Cambria Math" panose="02040503050406030204" pitchFamily="18" charset="0"/>
                          </a:rPr>
                          <m:t>h</m:t>
                        </m:r>
                      </m:e>
                      <m:sub>
                        <m:r>
                          <a:rPr lang="en-US" altLang="zh-CN" sz="2400" i="1">
                            <a:effectLst/>
                            <a:latin typeface="Cambria Math" panose="02040503050406030204" pitchFamily="18" charset="0"/>
                          </a:rPr>
                          <m:t>𝜃</m:t>
                        </m:r>
                      </m:sub>
                    </m:sSub>
                    <m:d>
                      <m:dPr>
                        <m:ctrlPr>
                          <a:rPr lang="zh-CN" altLang="zh-CN" sz="2400" i="1">
                            <a:effectLst/>
                            <a:latin typeface="Cambria Math" panose="02040503050406030204" pitchFamily="18" charset="0"/>
                          </a:rPr>
                        </m:ctrlPr>
                      </m:dPr>
                      <m:e>
                        <m:r>
                          <a:rPr lang="en-US" altLang="zh-CN" sz="2400" i="1">
                            <a:effectLst/>
                            <a:latin typeface="Cambria Math" panose="02040503050406030204" pitchFamily="18" charset="0"/>
                          </a:rPr>
                          <m:t>𝑋</m:t>
                        </m:r>
                      </m:e>
                    </m:d>
                    <m:r>
                      <a:rPr lang="en-US" altLang="zh-CN" sz="2400" b="0" i="1" smtClean="0">
                        <a:effectLst/>
                        <a:latin typeface="Cambria Math" panose="02040503050406030204" pitchFamily="18" charset="0"/>
                      </a:rPr>
                      <m:t>= </m:t>
                    </m:r>
                    <m:sSup>
                      <m:sSupPr>
                        <m:ctrlPr>
                          <a:rPr lang="en-US" altLang="zh-CN" sz="2400" b="0" i="1" smtClean="0">
                            <a:effectLst/>
                            <a:latin typeface="Cambria Math" panose="02040503050406030204" pitchFamily="18" charset="0"/>
                          </a:rPr>
                        </m:ctrlPr>
                      </m:sSupPr>
                      <m:e>
                        <m:r>
                          <a:rPr lang="zh-CN" altLang="en-US" sz="2400" b="0" i="1" smtClean="0">
                            <a:effectLst/>
                            <a:latin typeface="Cambria Math" panose="02040503050406030204" pitchFamily="18" charset="0"/>
                          </a:rPr>
                          <m:t>𝜃</m:t>
                        </m:r>
                      </m:e>
                      <m:sup>
                        <m:r>
                          <a:rPr lang="en-US" altLang="zh-CN" sz="2400" b="0" i="1" smtClean="0">
                            <a:effectLst/>
                            <a:latin typeface="Cambria Math" panose="02040503050406030204" pitchFamily="18" charset="0"/>
                          </a:rPr>
                          <m:t>𝑇</m:t>
                        </m:r>
                      </m:sup>
                    </m:sSup>
                    <m:r>
                      <a:rPr lang="en-US" altLang="zh-CN" sz="2400" b="0" i="1" smtClean="0">
                        <a:effectLst/>
                        <a:latin typeface="Cambria Math" panose="02040503050406030204" pitchFamily="18" charset="0"/>
                      </a:rPr>
                      <m:t>𝑋</m:t>
                    </m:r>
                    <m:r>
                      <a:rPr lang="en-US" altLang="zh-CN" sz="2400" b="0" i="1" smtClean="0">
                        <a:effectLst/>
                        <a:latin typeface="Cambria Math" panose="02040503050406030204" pitchFamily="18" charset="0"/>
                      </a:rPr>
                      <m:t>= </m:t>
                    </m:r>
                    <m:sSub>
                      <m:sSubPr>
                        <m:ctrlPr>
                          <a:rPr lang="en-US" altLang="zh-CN" sz="2400" b="0" i="1" smtClean="0">
                            <a:effectLst/>
                            <a:latin typeface="Cambria Math" panose="02040503050406030204" pitchFamily="18" charset="0"/>
                          </a:rPr>
                        </m:ctrlPr>
                      </m:sSubPr>
                      <m:e>
                        <m:r>
                          <a:rPr lang="zh-CN" altLang="en-US" sz="2400" b="0" i="1" smtClean="0">
                            <a:effectLst/>
                            <a:latin typeface="Cambria Math" panose="02040503050406030204" pitchFamily="18" charset="0"/>
                          </a:rPr>
                          <m:t>𝜃</m:t>
                        </m:r>
                      </m:e>
                      <m:sub>
                        <m:r>
                          <a:rPr lang="en-US" altLang="zh-CN" sz="2400" b="0" i="1" smtClean="0">
                            <a:effectLst/>
                            <a:latin typeface="Cambria Math" panose="02040503050406030204" pitchFamily="18" charset="0"/>
                          </a:rPr>
                          <m:t>0</m:t>
                        </m:r>
                      </m:sub>
                    </m:sSub>
                    <m:sSub>
                      <m:sSubPr>
                        <m:ctrlPr>
                          <a:rPr lang="en-US" altLang="zh-CN" sz="2400" b="0" i="1" smtClean="0">
                            <a:effectLst/>
                            <a:latin typeface="Cambria Math" panose="02040503050406030204" pitchFamily="18" charset="0"/>
                          </a:rPr>
                        </m:ctrlPr>
                      </m:sSubPr>
                      <m:e>
                        <m:r>
                          <a:rPr lang="en-US" altLang="zh-CN" sz="2400" b="0" i="1" smtClean="0">
                            <a:effectLst/>
                            <a:latin typeface="Cambria Math" panose="02040503050406030204" pitchFamily="18" charset="0"/>
                          </a:rPr>
                          <m:t>𝑥</m:t>
                        </m:r>
                      </m:e>
                      <m:sub>
                        <m:r>
                          <a:rPr lang="en-US" altLang="zh-CN" sz="2400" b="0" i="1" smtClean="0">
                            <a:effectLst/>
                            <a:latin typeface="Cambria Math" panose="02040503050406030204" pitchFamily="18" charset="0"/>
                          </a:rPr>
                          <m:t>0</m:t>
                        </m:r>
                      </m:sub>
                    </m:sSub>
                    <m:r>
                      <a:rPr lang="en-US" altLang="zh-CN" sz="2400" b="0" i="1" smtClean="0">
                        <a:effectLst/>
                        <a:latin typeface="Cambria Math" panose="02040503050406030204" pitchFamily="18" charset="0"/>
                      </a:rPr>
                      <m:t>+</m:t>
                    </m:r>
                    <m:sSub>
                      <m:sSubPr>
                        <m:ctrlPr>
                          <a:rPr lang="en-US" altLang="zh-CN" sz="2400" i="1">
                            <a:effectLst/>
                            <a:latin typeface="Cambria Math" panose="02040503050406030204" pitchFamily="18" charset="0"/>
                          </a:rPr>
                        </m:ctrlPr>
                      </m:sSubPr>
                      <m:e>
                        <m:r>
                          <a:rPr lang="zh-CN" altLang="en-US" sz="2400" i="1">
                            <a:effectLst/>
                            <a:latin typeface="Cambria Math" panose="02040503050406030204" pitchFamily="18" charset="0"/>
                          </a:rPr>
                          <m:t>𝜃</m:t>
                        </m:r>
                      </m:e>
                      <m:sub>
                        <m:r>
                          <a:rPr lang="en-US" altLang="zh-CN" sz="2400" b="0" i="1" smtClean="0">
                            <a:effectLst/>
                            <a:latin typeface="Cambria Math" panose="02040503050406030204" pitchFamily="18" charset="0"/>
                          </a:rPr>
                          <m:t>1</m:t>
                        </m:r>
                      </m:sub>
                    </m:sSub>
                    <m:sSub>
                      <m:sSubPr>
                        <m:ctrlPr>
                          <a:rPr lang="en-US" altLang="zh-CN" sz="2400" i="1">
                            <a:effectLst/>
                            <a:latin typeface="Cambria Math" panose="02040503050406030204" pitchFamily="18" charset="0"/>
                          </a:rPr>
                        </m:ctrlPr>
                      </m:sSubPr>
                      <m:e>
                        <m:r>
                          <a:rPr lang="en-US" altLang="zh-CN" sz="2400" i="1">
                            <a:effectLst/>
                            <a:latin typeface="Cambria Math" panose="02040503050406030204" pitchFamily="18" charset="0"/>
                          </a:rPr>
                          <m:t>𝑥</m:t>
                        </m:r>
                      </m:e>
                      <m:sub>
                        <m:r>
                          <a:rPr lang="en-US" altLang="zh-CN" sz="2400" b="0" i="1" smtClean="0">
                            <a:effectLst/>
                            <a:latin typeface="Cambria Math" panose="02040503050406030204" pitchFamily="18" charset="0"/>
                          </a:rPr>
                          <m:t>1</m:t>
                        </m:r>
                      </m:sub>
                    </m:sSub>
                    <m:r>
                      <a:rPr lang="en-US" altLang="zh-CN" sz="2400" i="1">
                        <a:effectLst/>
                        <a:latin typeface="Cambria Math" panose="02040503050406030204" pitchFamily="18" charset="0"/>
                      </a:rPr>
                      <m:t>+</m:t>
                    </m:r>
                    <m:sSub>
                      <m:sSubPr>
                        <m:ctrlPr>
                          <a:rPr lang="en-US" altLang="zh-CN" sz="2400" i="1">
                            <a:effectLst/>
                            <a:latin typeface="Cambria Math" panose="02040503050406030204" pitchFamily="18" charset="0"/>
                          </a:rPr>
                        </m:ctrlPr>
                      </m:sSubPr>
                      <m:e>
                        <m:r>
                          <a:rPr lang="zh-CN" altLang="en-US" sz="2400" i="1">
                            <a:effectLst/>
                            <a:latin typeface="Cambria Math" panose="02040503050406030204" pitchFamily="18" charset="0"/>
                          </a:rPr>
                          <m:t>𝜃</m:t>
                        </m:r>
                      </m:e>
                      <m:sub>
                        <m:r>
                          <a:rPr lang="en-US" altLang="zh-CN" sz="2400" b="0" i="1" smtClean="0">
                            <a:effectLst/>
                            <a:latin typeface="Cambria Math" panose="02040503050406030204" pitchFamily="18" charset="0"/>
                          </a:rPr>
                          <m:t>2</m:t>
                        </m:r>
                      </m:sub>
                    </m:sSub>
                    <m:sSub>
                      <m:sSubPr>
                        <m:ctrlPr>
                          <a:rPr lang="en-US" altLang="zh-CN" sz="2400" i="1">
                            <a:effectLst/>
                            <a:latin typeface="Cambria Math" panose="02040503050406030204" pitchFamily="18" charset="0"/>
                          </a:rPr>
                        </m:ctrlPr>
                      </m:sSubPr>
                      <m:e>
                        <m:r>
                          <a:rPr lang="en-US" altLang="zh-CN" sz="2400" i="1">
                            <a:effectLst/>
                            <a:latin typeface="Cambria Math" panose="02040503050406030204" pitchFamily="18" charset="0"/>
                          </a:rPr>
                          <m:t>𝑥</m:t>
                        </m:r>
                      </m:e>
                      <m:sub>
                        <m:r>
                          <a:rPr lang="en-US" altLang="zh-CN" sz="2400" b="0" i="1" smtClean="0">
                            <a:effectLst/>
                            <a:latin typeface="Cambria Math" panose="02040503050406030204" pitchFamily="18" charset="0"/>
                          </a:rPr>
                          <m:t>2</m:t>
                        </m:r>
                      </m:sub>
                    </m:sSub>
                    <m:r>
                      <a:rPr lang="en-US" altLang="zh-CN" sz="2400" i="1">
                        <a:effectLst/>
                        <a:latin typeface="Cambria Math" panose="02040503050406030204" pitchFamily="18" charset="0"/>
                      </a:rPr>
                      <m:t>+</m:t>
                    </m:r>
                    <m:r>
                      <a:rPr lang="en-US" altLang="zh-CN" sz="2400" b="0" i="1" smtClean="0">
                        <a:effectLst/>
                        <a:latin typeface="Cambria Math" panose="02040503050406030204" pitchFamily="18" charset="0"/>
                      </a:rPr>
                      <m:t> …</m:t>
                    </m:r>
                  </m:oMath>
                </a14:m>
                <a:endParaRPr lang="en-US" altLang="zh-CN" sz="2400" dirty="0">
                  <a:effectLst/>
                  <a:latin typeface="黑体" panose="02010609060101010101" pitchFamily="49" charset="-122"/>
                  <a:ea typeface="黑体" panose="02010609060101010101" pitchFamily="49" charset="-122"/>
                </a:endParaRPr>
              </a:p>
            </p:txBody>
          </p:sp>
        </mc:Choice>
        <mc:Fallback>
          <p:sp>
            <p:nvSpPr>
              <p:cNvPr id="4" name="内容占位符 2"/>
              <p:cNvSpPr txBox="1">
                <a:spLocks noRot="1" noChangeAspect="1" noMove="1" noResize="1" noEditPoints="1" noAdjustHandles="1" noChangeArrowheads="1" noChangeShapeType="1" noTextEdit="1"/>
              </p:cNvSpPr>
              <p:nvPr/>
            </p:nvSpPr>
            <p:spPr>
              <a:xfrm>
                <a:off x="913794" y="4708993"/>
                <a:ext cx="10353762" cy="1564485"/>
              </a:xfrm>
              <a:prstGeom prst="rect">
                <a:avLst/>
              </a:prstGeom>
              <a:blipFill>
                <a:blip r:embed="rId4"/>
                <a:stretch>
                  <a:fillRect l="-824" t="-23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8144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三、研究</a:t>
            </a:r>
            <a:r>
              <a:rPr lang="zh-CN" altLang="zh-CN" dirty="0" smtClean="0">
                <a:effectLst/>
                <a:latin typeface="黑体" panose="02010609060101010101" pitchFamily="49" charset="-122"/>
                <a:ea typeface="黑体" panose="02010609060101010101" pitchFamily="49" charset="-122"/>
              </a:rPr>
              <a:t>内容</a:t>
            </a:r>
            <a:r>
              <a:rPr lang="en-US" altLang="zh-CN" dirty="0" smtClean="0">
                <a:effectLst/>
                <a:latin typeface="黑体" panose="02010609060101010101" pitchFamily="49" charset="-122"/>
                <a:ea typeface="黑体" panose="02010609060101010101" pitchFamily="49" charset="-122"/>
              </a:rPr>
              <a:t> – </a:t>
            </a:r>
            <a:r>
              <a:rPr lang="zh-CN" altLang="en-US" dirty="0" smtClean="0">
                <a:effectLst/>
                <a:latin typeface="黑体" panose="02010609060101010101" pitchFamily="49" charset="-122"/>
                <a:ea typeface="黑体" panose="02010609060101010101" pitchFamily="49" charset="-122"/>
              </a:rPr>
              <a:t>遗传算法</a:t>
            </a:r>
            <a:endParaRPr lang="zh-CN" altLang="en-US" dirty="0">
              <a:latin typeface="黑体" panose="02010609060101010101" pitchFamily="49" charset="-122"/>
              <a:ea typeface="黑体" panose="02010609060101010101" pitchFamily="49" charset="-122"/>
            </a:endParaRPr>
          </a:p>
        </p:txBody>
      </p:sp>
      <p:pic>
        <p:nvPicPr>
          <p:cNvPr id="4" name="内容占位符 3" descr="http://static.oschina.net/uploads/space/2014/0113/004856_58dQ_141232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5" y="1935921"/>
            <a:ext cx="6116976" cy="44700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descr="http://hi.csdn.net/attachment/201111/5/0_13204800882ncy.gif"/>
          <p:cNvPicPr/>
          <p:nvPr/>
        </p:nvPicPr>
        <p:blipFill>
          <a:blip r:embed="rId3">
            <a:extLst>
              <a:ext uri="{28A0092B-C50C-407E-A947-70E740481C1C}">
                <a14:useLocalDpi xmlns:a14="http://schemas.microsoft.com/office/drawing/2010/main" val="0"/>
              </a:ext>
            </a:extLst>
          </a:blip>
          <a:srcRect/>
          <a:stretch>
            <a:fillRect/>
          </a:stretch>
        </p:blipFill>
        <p:spPr bwMode="auto">
          <a:xfrm>
            <a:off x="7572102" y="1478720"/>
            <a:ext cx="3414191" cy="49272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501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三、研究内容</a:t>
            </a:r>
            <a:r>
              <a:rPr lang="en-US" altLang="zh-CN" dirty="0">
                <a:effectLst/>
                <a:latin typeface="黑体" panose="02010609060101010101" pitchFamily="49" charset="-122"/>
                <a:ea typeface="黑体" panose="02010609060101010101" pitchFamily="49" charset="-122"/>
              </a:rPr>
              <a:t> – </a:t>
            </a:r>
            <a:r>
              <a:rPr lang="zh-CN" altLang="en-US" dirty="0">
                <a:effectLst/>
                <a:latin typeface="黑体" panose="02010609060101010101" pitchFamily="49" charset="-122"/>
                <a:ea typeface="黑体" panose="02010609060101010101" pitchFamily="49" charset="-122"/>
              </a:rPr>
              <a:t>遗传算法</a:t>
            </a:r>
            <a:endParaRPr lang="zh-CN" altLang="en-US" dirty="0"/>
          </a:p>
        </p:txBody>
      </p:sp>
    </p:spTree>
    <p:controls>
      <mc:AlternateContent xmlns:mc="http://schemas.openxmlformats.org/markup-compatibility/2006">
        <mc:Choice xmlns:v="urn:schemas-microsoft-com:vml" Requires="v">
          <p:control spid="1029" name="TextBox1" r:id="rId2" imgW="10355760" imgH="4442400"/>
        </mc:Choice>
        <mc:Fallback>
          <p:control name="TextBox1" r:id="rId2" imgW="10355760" imgH="4442400">
            <p:pic>
              <p:nvPicPr>
                <p:cNvPr id="5" name="TextBox1"/>
                <p:cNvPicPr>
                  <a:picLocks/>
                </p:cNvPicPr>
                <p:nvPr/>
              </p:nvPicPr>
              <p:blipFill>
                <a:blip r:embed="rId4"/>
                <a:stretch>
                  <a:fillRect/>
                </a:stretch>
              </p:blipFill>
              <p:spPr>
                <a:xfrm>
                  <a:off x="913794" y="2163863"/>
                  <a:ext cx="10353761" cy="4445281"/>
                </a:xfrm>
                <a:prstGeom prst="rect">
                  <a:avLst/>
                </a:prstGeom>
              </p:spPr>
            </p:pic>
          </p:control>
        </mc:Fallback>
      </mc:AlternateContent>
    </p:controls>
    <p:extLst>
      <p:ext uri="{BB962C8B-B14F-4D97-AF65-F5344CB8AC3E}">
        <p14:creationId xmlns:p14="http://schemas.microsoft.com/office/powerpoint/2010/main" val="146075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三、研究内容</a:t>
            </a:r>
            <a:r>
              <a:rPr lang="en-US" altLang="zh-CN" dirty="0">
                <a:effectLst/>
                <a:latin typeface="黑体" panose="02010609060101010101" pitchFamily="49" charset="-122"/>
                <a:ea typeface="黑体" panose="02010609060101010101" pitchFamily="49" charset="-122"/>
              </a:rPr>
              <a:t> – </a:t>
            </a:r>
            <a:r>
              <a:rPr lang="zh-CN" altLang="en-US" dirty="0">
                <a:effectLst/>
                <a:latin typeface="黑体" panose="02010609060101010101" pitchFamily="49" charset="-122"/>
                <a:ea typeface="黑体" panose="02010609060101010101" pitchFamily="49" charset="-122"/>
              </a:rPr>
              <a:t>遗传算法</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91" y="1935921"/>
            <a:ext cx="6471109" cy="4576456"/>
          </a:xfrm>
          <a:prstGeom prst="rect">
            <a:avLst/>
          </a:prstGeom>
        </p:spPr>
      </p:pic>
    </p:spTree>
    <p:extLst>
      <p:ext uri="{BB962C8B-B14F-4D97-AF65-F5344CB8AC3E}">
        <p14:creationId xmlns:p14="http://schemas.microsoft.com/office/powerpoint/2010/main" val="3657269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三、研究内容</a:t>
            </a:r>
            <a:r>
              <a:rPr lang="en-US" altLang="zh-CN" dirty="0">
                <a:effectLst/>
                <a:latin typeface="黑体" panose="02010609060101010101" pitchFamily="49" charset="-122"/>
                <a:ea typeface="黑体" panose="02010609060101010101" pitchFamily="49" charset="-122"/>
              </a:rPr>
              <a:t> </a:t>
            </a:r>
            <a:r>
              <a:rPr lang="en-US" altLang="zh-CN" dirty="0" smtClean="0">
                <a:effectLst/>
                <a:latin typeface="黑体" panose="02010609060101010101" pitchFamily="49" charset="-122"/>
                <a:ea typeface="黑体" panose="02010609060101010101" pitchFamily="49" charset="-122"/>
              </a:rPr>
              <a:t>– </a:t>
            </a:r>
            <a:r>
              <a:rPr lang="zh-CN" altLang="zh-CN" dirty="0" smtClean="0">
                <a:effectLst/>
                <a:latin typeface="黑体" panose="02010609060101010101" pitchFamily="49" charset="-122"/>
                <a:ea typeface="黑体" panose="02010609060101010101" pitchFamily="49" charset="-122"/>
              </a:rPr>
              <a:t>卷积</a:t>
            </a:r>
            <a:r>
              <a:rPr lang="zh-CN" altLang="zh-CN" dirty="0">
                <a:effectLst/>
                <a:latin typeface="黑体" panose="02010609060101010101" pitchFamily="49" charset="-122"/>
                <a:ea typeface="黑体" panose="02010609060101010101" pitchFamily="49" charset="-122"/>
              </a:rPr>
              <a:t>神经网络</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r>
              <a:rPr lang="zh-CN" altLang="zh-CN" sz="2800" dirty="0">
                <a:effectLst/>
                <a:latin typeface="黑体" panose="02010609060101010101" pitchFamily="49" charset="-122"/>
                <a:ea typeface="黑体" panose="02010609060101010101" pitchFamily="49" charset="-122"/>
              </a:rPr>
              <a:t>卷积神经网络（</a:t>
            </a:r>
            <a:r>
              <a:rPr lang="en-US" altLang="zh-CN" sz="2800" dirty="0">
                <a:effectLst/>
                <a:latin typeface="黑体" panose="02010609060101010101" pitchFamily="49" charset="-122"/>
                <a:ea typeface="黑体" panose="02010609060101010101" pitchFamily="49" charset="-122"/>
              </a:rPr>
              <a:t>CNN</a:t>
            </a:r>
            <a:r>
              <a:rPr lang="zh-CN" altLang="zh-CN" sz="2800" dirty="0">
                <a:effectLst/>
                <a:latin typeface="黑体" panose="02010609060101010101" pitchFamily="49" charset="-122"/>
                <a:ea typeface="黑体" panose="02010609060101010101" pitchFamily="49" charset="-122"/>
              </a:rPr>
              <a:t>）是目前较为先进的模式识别算法之一。它可以通过学习一种多层网络结构，实现复杂函数逼近，并体现它对于输入样本数据的强大的本质特征的抽取能力。在使用遗传算法得出模型后，本课题尝试使用</a:t>
            </a:r>
            <a:r>
              <a:rPr lang="en-US" altLang="zh-CN" sz="2800" dirty="0">
                <a:effectLst/>
                <a:latin typeface="黑体" panose="02010609060101010101" pitchFamily="49" charset="-122"/>
                <a:ea typeface="黑体" panose="02010609060101010101" pitchFamily="49" charset="-122"/>
              </a:rPr>
              <a:t>CNN</a:t>
            </a:r>
            <a:r>
              <a:rPr lang="zh-CN" altLang="zh-CN" sz="2800" dirty="0">
                <a:effectLst/>
                <a:latin typeface="黑体" panose="02010609060101010101" pitchFamily="49" charset="-122"/>
                <a:ea typeface="黑体" panose="02010609060101010101" pitchFamily="49" charset="-122"/>
              </a:rPr>
              <a:t>来对数据进行建模，尝试得出更优的模型。</a:t>
            </a:r>
          </a:p>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04365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三、研究内容</a:t>
            </a:r>
            <a:r>
              <a:rPr lang="en-US" altLang="zh-CN" dirty="0">
                <a:effectLst/>
                <a:latin typeface="黑体" panose="02010609060101010101" pitchFamily="49" charset="-122"/>
                <a:ea typeface="黑体" panose="02010609060101010101" pitchFamily="49" charset="-122"/>
              </a:rPr>
              <a:t> – CUDA</a:t>
            </a:r>
            <a:endParaRPr lang="zh-CN" altLang="en-US" dirty="0">
              <a:latin typeface="黑体" panose="02010609060101010101" pitchFamily="49" charset="-122"/>
              <a:ea typeface="黑体" panose="02010609060101010101" pitchFamily="49" charset="-122"/>
            </a:endParaRPr>
          </a:p>
        </p:txBody>
      </p:sp>
      <p:pic>
        <p:nvPicPr>
          <p:cNvPr id="4" name="内容占位符 3" descr="http://ec2-54-161-199-49.compute-1.amazonaws.com/rD4Hs3LK/notebooks/files/images/how-gpu-acceleration-works.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0656" y="1935921"/>
            <a:ext cx="7920038" cy="44645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51402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四、研究方案和技术</a:t>
            </a:r>
            <a:r>
              <a:rPr lang="zh-CN" altLang="zh-CN" dirty="0" smtClean="0">
                <a:effectLst/>
                <a:latin typeface="黑体" panose="02010609060101010101" pitchFamily="49" charset="-122"/>
                <a:ea typeface="黑体" panose="02010609060101010101" pitchFamily="49" charset="-122"/>
              </a:rPr>
              <a:t>路线</a:t>
            </a:r>
            <a:endParaRPr lang="zh-CN" altLang="en-US" dirty="0">
              <a:latin typeface="黑体" panose="02010609060101010101" pitchFamily="49" charset="-122"/>
              <a:ea typeface="黑体" panose="02010609060101010101" pitchFamily="49" charset="-122"/>
            </a:endParaRP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2141" y="1935921"/>
            <a:ext cx="8001064" cy="45111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椭圆 7"/>
          <p:cNvSpPr/>
          <p:nvPr/>
        </p:nvSpPr>
        <p:spPr>
          <a:xfrm>
            <a:off x="3067291" y="4191510"/>
            <a:ext cx="2546431" cy="73930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代码基础已实现</a:t>
            </a:r>
            <a:endParaRPr lang="zh-CN" altLang="en-US" dirty="0"/>
          </a:p>
        </p:txBody>
      </p:sp>
      <p:sp>
        <p:nvSpPr>
          <p:cNvPr id="9" name="椭圆 8"/>
          <p:cNvSpPr/>
          <p:nvPr/>
        </p:nvSpPr>
        <p:spPr>
          <a:xfrm>
            <a:off x="3889093" y="5532698"/>
            <a:ext cx="1632031" cy="6416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环境配置完成</a:t>
            </a:r>
            <a:endParaRPr lang="zh-CN" altLang="en-US" dirty="0"/>
          </a:p>
        </p:txBody>
      </p:sp>
      <p:sp>
        <p:nvSpPr>
          <p:cNvPr id="10" name="椭圆 9"/>
          <p:cNvSpPr/>
          <p:nvPr/>
        </p:nvSpPr>
        <p:spPr>
          <a:xfrm>
            <a:off x="7930587" y="5532698"/>
            <a:ext cx="1632031" cy="6416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环境配置完成</a:t>
            </a:r>
            <a:endParaRPr lang="zh-CN" altLang="en-US" dirty="0"/>
          </a:p>
        </p:txBody>
      </p:sp>
    </p:spTree>
    <p:extLst>
      <p:ext uri="{BB962C8B-B14F-4D97-AF65-F5344CB8AC3E}">
        <p14:creationId xmlns:p14="http://schemas.microsoft.com/office/powerpoint/2010/main" val="420534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五、关键技术或</a:t>
            </a:r>
            <a:r>
              <a:rPr lang="zh-CN" altLang="zh-CN" dirty="0" smtClean="0">
                <a:effectLst/>
                <a:latin typeface="黑体" panose="02010609060101010101" pitchFamily="49" charset="-122"/>
                <a:ea typeface="黑体" panose="02010609060101010101" pitchFamily="49" charset="-122"/>
              </a:rPr>
              <a:t>难点</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13795" y="1939806"/>
            <a:ext cx="10353762" cy="4472569"/>
          </a:xfrm>
        </p:spPr>
        <p:txBody>
          <a:bodyPr>
            <a:noAutofit/>
          </a:bodyPr>
          <a:lstStyle/>
          <a:p>
            <a:r>
              <a:rPr lang="zh-CN" altLang="en-US" sz="2300" dirty="0">
                <a:latin typeface="黑体" panose="02010609060101010101" pitchFamily="49" charset="-122"/>
                <a:ea typeface="黑体" panose="02010609060101010101" pitchFamily="49" charset="-122"/>
              </a:rPr>
              <a:t>问题</a:t>
            </a:r>
            <a:r>
              <a:rPr lang="zh-CN" altLang="en-US" sz="2300" dirty="0" smtClean="0">
                <a:latin typeface="黑体" panose="02010609060101010101" pitchFamily="49" charset="-122"/>
                <a:ea typeface="黑体" panose="02010609060101010101" pitchFamily="49" charset="-122"/>
              </a:rPr>
              <a:t>建模</a:t>
            </a:r>
            <a:endParaRPr lang="en-US" altLang="zh-CN" sz="2300" dirty="0" smtClean="0">
              <a:latin typeface="黑体" panose="02010609060101010101" pitchFamily="49" charset="-122"/>
              <a:ea typeface="黑体" panose="02010609060101010101" pitchFamily="49" charset="-122"/>
            </a:endParaRPr>
          </a:p>
          <a:p>
            <a:pPr lvl="1"/>
            <a:r>
              <a:rPr lang="zh-CN" altLang="en-US" sz="2300" dirty="0" smtClean="0">
                <a:latin typeface="黑体" panose="02010609060101010101" pitchFamily="49" charset="-122"/>
                <a:ea typeface="黑体" panose="02010609060101010101" pitchFamily="49" charset="-122"/>
              </a:rPr>
              <a:t>基于</a:t>
            </a:r>
            <a:r>
              <a:rPr lang="zh-CN" altLang="en-US" sz="2300" dirty="0">
                <a:latin typeface="黑体" panose="02010609060101010101" pitchFamily="49" charset="-122"/>
                <a:ea typeface="黑体" panose="02010609060101010101" pitchFamily="49" charset="-122"/>
              </a:rPr>
              <a:t>原始数据设计适合基于</a:t>
            </a:r>
            <a:r>
              <a:rPr lang="en-US" altLang="zh-CN" sz="2300" dirty="0">
                <a:latin typeface="黑体" panose="02010609060101010101" pitchFamily="49" charset="-122"/>
                <a:ea typeface="黑体" panose="02010609060101010101" pitchFamily="49" charset="-122"/>
              </a:rPr>
              <a:t>GA</a:t>
            </a:r>
            <a:r>
              <a:rPr lang="zh-CN" altLang="en-US" sz="2300" dirty="0">
                <a:latin typeface="黑体" panose="02010609060101010101" pitchFamily="49" charset="-122"/>
                <a:ea typeface="黑体" panose="02010609060101010101" pitchFamily="49" charset="-122"/>
              </a:rPr>
              <a:t>和</a:t>
            </a:r>
            <a:r>
              <a:rPr lang="en-US" altLang="zh-CN" sz="2300" dirty="0">
                <a:latin typeface="黑体" panose="02010609060101010101" pitchFamily="49" charset="-122"/>
                <a:ea typeface="黑体" panose="02010609060101010101" pitchFamily="49" charset="-122"/>
              </a:rPr>
              <a:t>CNN</a:t>
            </a:r>
            <a:r>
              <a:rPr lang="zh-CN" altLang="en-US" sz="2300" dirty="0">
                <a:latin typeface="黑体" panose="02010609060101010101" pitchFamily="49" charset="-122"/>
                <a:ea typeface="黑体" panose="02010609060101010101" pitchFamily="49" charset="-122"/>
              </a:rPr>
              <a:t>优化的问题模型，包括：数据拟合、优化目标的设定</a:t>
            </a:r>
            <a:r>
              <a:rPr lang="zh-CN" altLang="en-US" sz="2300" dirty="0" smtClean="0">
                <a:latin typeface="黑体" panose="02010609060101010101" pitchFamily="49" charset="-122"/>
                <a:ea typeface="黑体" panose="02010609060101010101" pitchFamily="49" charset="-122"/>
              </a:rPr>
              <a:t>等</a:t>
            </a:r>
            <a:endParaRPr lang="en-US" altLang="zh-CN" sz="2300" dirty="0" smtClean="0">
              <a:latin typeface="黑体" panose="02010609060101010101" pitchFamily="49" charset="-122"/>
              <a:ea typeface="黑体" panose="02010609060101010101" pitchFamily="49" charset="-122"/>
            </a:endParaRPr>
          </a:p>
          <a:p>
            <a:r>
              <a:rPr lang="zh-CN" altLang="en-US" sz="2300" dirty="0" smtClean="0">
                <a:latin typeface="黑体" panose="02010609060101010101" pitchFamily="49" charset="-122"/>
                <a:ea typeface="黑体" panose="02010609060101010101" pitchFamily="49" charset="-122"/>
              </a:rPr>
              <a:t>基于</a:t>
            </a:r>
            <a:r>
              <a:rPr lang="en-US" altLang="zh-CN" sz="2300" dirty="0" smtClean="0">
                <a:latin typeface="黑体" panose="02010609060101010101" pitchFamily="49" charset="-122"/>
                <a:ea typeface="黑体" panose="02010609060101010101" pitchFamily="49" charset="-122"/>
              </a:rPr>
              <a:t>GA</a:t>
            </a:r>
            <a:r>
              <a:rPr lang="zh-CN" altLang="en-US" sz="2300" dirty="0" smtClean="0">
                <a:latin typeface="黑体" panose="02010609060101010101" pitchFamily="49" charset="-122"/>
                <a:ea typeface="黑体" panose="02010609060101010101" pitchFamily="49" charset="-122"/>
              </a:rPr>
              <a:t>的优化</a:t>
            </a:r>
            <a:endParaRPr lang="en-US" altLang="zh-CN" sz="2300" dirty="0" smtClean="0">
              <a:latin typeface="黑体" panose="02010609060101010101" pitchFamily="49" charset="-122"/>
              <a:ea typeface="黑体" panose="02010609060101010101" pitchFamily="49" charset="-122"/>
            </a:endParaRPr>
          </a:p>
          <a:p>
            <a:pPr lvl="1"/>
            <a:r>
              <a:rPr lang="zh-CN" altLang="en-US" sz="2300" dirty="0" smtClean="0">
                <a:latin typeface="黑体" panose="02010609060101010101" pitchFamily="49" charset="-122"/>
                <a:ea typeface="黑体" panose="02010609060101010101" pitchFamily="49" charset="-122"/>
              </a:rPr>
              <a:t>设计</a:t>
            </a:r>
            <a:r>
              <a:rPr lang="zh-CN" altLang="en-US" sz="2300" dirty="0">
                <a:latin typeface="黑体" panose="02010609060101010101" pitchFamily="49" charset="-122"/>
                <a:ea typeface="黑体" panose="02010609060101010101" pitchFamily="49" charset="-122"/>
              </a:rPr>
              <a:t>有效的编码、交叉及变异</a:t>
            </a:r>
            <a:r>
              <a:rPr lang="zh-CN" altLang="en-US" sz="2300" dirty="0" smtClean="0">
                <a:latin typeface="黑体" panose="02010609060101010101" pitchFamily="49" charset="-122"/>
                <a:ea typeface="黑体" panose="02010609060101010101" pitchFamily="49" charset="-122"/>
              </a:rPr>
              <a:t>方法</a:t>
            </a:r>
            <a:endParaRPr lang="en-US" altLang="zh-CN" sz="2300" dirty="0" smtClean="0">
              <a:latin typeface="黑体" panose="02010609060101010101" pitchFamily="49" charset="-122"/>
              <a:ea typeface="黑体" panose="02010609060101010101" pitchFamily="49" charset="-122"/>
            </a:endParaRPr>
          </a:p>
          <a:p>
            <a:r>
              <a:rPr lang="zh-CN" altLang="en-US" sz="2300" dirty="0" smtClean="0">
                <a:latin typeface="黑体" panose="02010609060101010101" pitchFamily="49" charset="-122"/>
                <a:ea typeface="黑体" panose="02010609060101010101" pitchFamily="49" charset="-122"/>
              </a:rPr>
              <a:t>基于</a:t>
            </a:r>
            <a:r>
              <a:rPr lang="en-US" altLang="zh-CN" sz="2300" dirty="0">
                <a:latin typeface="黑体" panose="02010609060101010101" pitchFamily="49" charset="-122"/>
                <a:ea typeface="黑体" panose="02010609060101010101" pitchFamily="49" charset="-122"/>
              </a:rPr>
              <a:t>CNN</a:t>
            </a:r>
            <a:r>
              <a:rPr lang="zh-CN" altLang="en-US" sz="2300" dirty="0">
                <a:latin typeface="黑体" panose="02010609060101010101" pitchFamily="49" charset="-122"/>
                <a:ea typeface="黑体" panose="02010609060101010101" pitchFamily="49" charset="-122"/>
              </a:rPr>
              <a:t>的</a:t>
            </a:r>
            <a:r>
              <a:rPr lang="zh-CN" altLang="en-US" sz="2300" dirty="0" smtClean="0">
                <a:latin typeface="黑体" panose="02010609060101010101" pitchFamily="49" charset="-122"/>
                <a:ea typeface="黑体" panose="02010609060101010101" pitchFamily="49" charset="-122"/>
              </a:rPr>
              <a:t>优化</a:t>
            </a:r>
            <a:endParaRPr lang="en-US" altLang="zh-CN" sz="2300" dirty="0" smtClean="0">
              <a:latin typeface="黑体" panose="02010609060101010101" pitchFamily="49" charset="-122"/>
              <a:ea typeface="黑体" panose="02010609060101010101" pitchFamily="49" charset="-122"/>
            </a:endParaRPr>
          </a:p>
          <a:p>
            <a:pPr lvl="1"/>
            <a:r>
              <a:rPr lang="zh-CN" altLang="en-US" sz="2300" dirty="0" smtClean="0">
                <a:latin typeface="黑体" panose="02010609060101010101" pitchFamily="49" charset="-122"/>
                <a:ea typeface="黑体" panose="02010609060101010101" pitchFamily="49" charset="-122"/>
              </a:rPr>
              <a:t>设计</a:t>
            </a:r>
            <a:r>
              <a:rPr lang="zh-CN" altLang="en-US" sz="2300" dirty="0">
                <a:latin typeface="黑体" panose="02010609060101010101" pitchFamily="49" charset="-122"/>
                <a:ea typeface="黑体" panose="02010609060101010101" pitchFamily="49" charset="-122"/>
              </a:rPr>
              <a:t>有效的特征抽取方法，调配</a:t>
            </a:r>
            <a:r>
              <a:rPr lang="en-US" altLang="zh-CN" sz="2300" dirty="0">
                <a:latin typeface="黑体" panose="02010609060101010101" pitchFamily="49" charset="-122"/>
                <a:ea typeface="黑体" panose="02010609060101010101" pitchFamily="49" charset="-122"/>
              </a:rPr>
              <a:t>CNN</a:t>
            </a:r>
            <a:r>
              <a:rPr lang="zh-CN" altLang="en-US" sz="2300" dirty="0">
                <a:latin typeface="黑体" panose="02010609060101010101" pitchFamily="49" charset="-122"/>
                <a:ea typeface="黑体" panose="02010609060101010101" pitchFamily="49" charset="-122"/>
              </a:rPr>
              <a:t>层数等相关</a:t>
            </a:r>
            <a:r>
              <a:rPr lang="zh-CN" altLang="en-US" sz="2300" dirty="0" smtClean="0">
                <a:latin typeface="黑体" panose="02010609060101010101" pitchFamily="49" charset="-122"/>
                <a:ea typeface="黑体" panose="02010609060101010101" pitchFamily="49" charset="-122"/>
              </a:rPr>
              <a:t>参数</a:t>
            </a:r>
            <a:endParaRPr lang="en-US" altLang="zh-CN" sz="2300" dirty="0" smtClean="0">
              <a:latin typeface="黑体" panose="02010609060101010101" pitchFamily="49" charset="-122"/>
              <a:ea typeface="黑体" panose="02010609060101010101" pitchFamily="49" charset="-122"/>
            </a:endParaRPr>
          </a:p>
          <a:p>
            <a:r>
              <a:rPr lang="en-US" altLang="zh-CN" sz="2300" dirty="0" smtClean="0">
                <a:latin typeface="黑体" panose="02010609060101010101" pitchFamily="49" charset="-122"/>
                <a:ea typeface="黑体" panose="02010609060101010101" pitchFamily="49" charset="-122"/>
              </a:rPr>
              <a:t>CUDA</a:t>
            </a:r>
            <a:r>
              <a:rPr lang="zh-CN" altLang="en-US" sz="2300" dirty="0" smtClean="0">
                <a:latin typeface="黑体" panose="02010609060101010101" pitchFamily="49" charset="-122"/>
                <a:ea typeface="黑体" panose="02010609060101010101" pitchFamily="49" charset="-122"/>
              </a:rPr>
              <a:t>加速</a:t>
            </a:r>
            <a:endParaRPr lang="en-US" altLang="zh-CN" sz="2300" dirty="0" smtClean="0">
              <a:latin typeface="黑体" panose="02010609060101010101" pitchFamily="49" charset="-122"/>
              <a:ea typeface="黑体" panose="02010609060101010101" pitchFamily="49" charset="-122"/>
            </a:endParaRPr>
          </a:p>
          <a:p>
            <a:pPr lvl="1"/>
            <a:r>
              <a:rPr lang="zh-CN" altLang="en-US" sz="2300" dirty="0" smtClean="0">
                <a:latin typeface="黑体" panose="02010609060101010101" pitchFamily="49" charset="-122"/>
                <a:ea typeface="黑体" panose="02010609060101010101" pitchFamily="49" charset="-122"/>
              </a:rPr>
              <a:t>编程</a:t>
            </a:r>
            <a:r>
              <a:rPr lang="zh-CN" altLang="en-US" sz="2300" dirty="0">
                <a:latin typeface="黑体" panose="02010609060101010101" pitchFamily="49" charset="-122"/>
                <a:ea typeface="黑体" panose="02010609060101010101" pitchFamily="49" charset="-122"/>
              </a:rPr>
              <a:t>实现，设计调配高效的并行粒度</a:t>
            </a:r>
            <a:endParaRPr lang="en-US" altLang="zh-CN" sz="23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45235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六、预期</a:t>
            </a:r>
            <a:r>
              <a:rPr lang="zh-CN" altLang="zh-CN" dirty="0" smtClean="0">
                <a:effectLst/>
                <a:latin typeface="黑体" panose="02010609060101010101" pitchFamily="49" charset="-122"/>
                <a:ea typeface="黑体" panose="02010609060101010101" pitchFamily="49" charset="-122"/>
              </a:rPr>
              <a:t>结果</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lvl="0"/>
            <a:r>
              <a:rPr lang="zh-CN" altLang="en-US" sz="2400" dirty="0" smtClean="0">
                <a:effectLst/>
                <a:latin typeface="黑体" pitchFamily="49" charset="-122"/>
                <a:ea typeface="黑体" pitchFamily="49" charset="-122"/>
              </a:rPr>
              <a:t>算法实现 </a:t>
            </a:r>
            <a:r>
              <a:rPr lang="en-US" altLang="zh-CN" sz="2400" dirty="0" smtClean="0">
                <a:effectLst/>
                <a:latin typeface="黑体" pitchFamily="49" charset="-122"/>
                <a:ea typeface="黑体" pitchFamily="49" charset="-122"/>
              </a:rPr>
              <a:t>- </a:t>
            </a:r>
            <a:r>
              <a:rPr lang="zh-CN" altLang="zh-CN" sz="2400" dirty="0" smtClean="0">
                <a:effectLst/>
                <a:latin typeface="黑体" pitchFamily="49" charset="-122"/>
                <a:ea typeface="黑体" pitchFamily="49" charset="-122"/>
              </a:rPr>
              <a:t>编程</a:t>
            </a:r>
            <a:r>
              <a:rPr lang="zh-CN" altLang="zh-CN" sz="2400" dirty="0">
                <a:effectLst/>
                <a:latin typeface="黑体" pitchFamily="49" charset="-122"/>
                <a:ea typeface="黑体" pitchFamily="49" charset="-122"/>
              </a:rPr>
              <a:t>实现使用和不使用</a:t>
            </a:r>
            <a:r>
              <a:rPr lang="en-US" altLang="zh-CN" sz="2400" dirty="0">
                <a:effectLst/>
                <a:latin typeface="黑体" pitchFamily="49" charset="-122"/>
                <a:ea typeface="黑体" pitchFamily="49" charset="-122"/>
              </a:rPr>
              <a:t>GPU</a:t>
            </a:r>
            <a:r>
              <a:rPr lang="zh-CN" altLang="zh-CN" sz="2400" dirty="0">
                <a:effectLst/>
                <a:latin typeface="黑体" pitchFamily="49" charset="-122"/>
                <a:ea typeface="黑体" pitchFamily="49" charset="-122"/>
              </a:rPr>
              <a:t>加速</a:t>
            </a:r>
            <a:r>
              <a:rPr lang="zh-CN" altLang="zh-CN" sz="2400" dirty="0" smtClean="0">
                <a:effectLst/>
                <a:latin typeface="黑体" pitchFamily="49" charset="-122"/>
                <a:ea typeface="黑体" pitchFamily="49" charset="-122"/>
              </a:rPr>
              <a:t>的</a:t>
            </a:r>
            <a:r>
              <a:rPr lang="en-US" altLang="zh-CN" sz="2400" dirty="0" smtClean="0">
                <a:effectLst/>
                <a:latin typeface="黑体" pitchFamily="49" charset="-122"/>
                <a:ea typeface="黑体" pitchFamily="49" charset="-122"/>
              </a:rPr>
              <a:t>GA</a:t>
            </a:r>
            <a:r>
              <a:rPr lang="zh-CN" altLang="en-US" sz="2400" dirty="0" smtClean="0">
                <a:effectLst/>
                <a:latin typeface="黑体" pitchFamily="49" charset="-122"/>
                <a:ea typeface="黑体" pitchFamily="49" charset="-122"/>
              </a:rPr>
              <a:t>和</a:t>
            </a:r>
            <a:r>
              <a:rPr lang="en-US" altLang="zh-CN" sz="2400" dirty="0" smtClean="0">
                <a:effectLst/>
                <a:latin typeface="黑体" pitchFamily="49" charset="-122"/>
                <a:ea typeface="黑体" pitchFamily="49" charset="-122"/>
              </a:rPr>
              <a:t>CNN</a:t>
            </a:r>
            <a:r>
              <a:rPr lang="zh-CN" altLang="zh-CN" sz="2400" dirty="0" smtClean="0">
                <a:effectLst/>
                <a:latin typeface="黑体" pitchFamily="49" charset="-122"/>
                <a:ea typeface="黑体" pitchFamily="49" charset="-122"/>
              </a:rPr>
              <a:t>两种</a:t>
            </a:r>
            <a:r>
              <a:rPr lang="zh-CN" altLang="zh-CN" sz="2400" dirty="0">
                <a:effectLst/>
                <a:latin typeface="黑体" pitchFamily="49" charset="-122"/>
                <a:ea typeface="黑体" pitchFamily="49" charset="-122"/>
              </a:rPr>
              <a:t>算法</a:t>
            </a:r>
          </a:p>
          <a:p>
            <a:pPr lvl="0"/>
            <a:r>
              <a:rPr lang="en-US" altLang="zh-CN" sz="2400" dirty="0">
                <a:effectLst/>
                <a:latin typeface="黑体" pitchFamily="49" charset="-122"/>
                <a:ea typeface="黑体" pitchFamily="49" charset="-122"/>
              </a:rPr>
              <a:t>GA &gt;</a:t>
            </a:r>
            <a:r>
              <a:rPr lang="en-US" altLang="zh-CN" sz="2400" dirty="0" smtClean="0">
                <a:effectLst/>
                <a:latin typeface="黑体" pitchFamily="49" charset="-122"/>
                <a:ea typeface="黑体" pitchFamily="49" charset="-122"/>
              </a:rPr>
              <a:t>52</a:t>
            </a:r>
            <a:r>
              <a:rPr lang="en-US" altLang="zh-CN" sz="2400" dirty="0">
                <a:effectLst/>
                <a:latin typeface="黑体" pitchFamily="49" charset="-122"/>
                <a:ea typeface="黑体" pitchFamily="49" charset="-122"/>
              </a:rPr>
              <a:t>% - </a:t>
            </a:r>
            <a:r>
              <a:rPr lang="zh-CN" altLang="en-US" sz="2400" dirty="0">
                <a:effectLst/>
                <a:latin typeface="黑体" pitchFamily="49" charset="-122"/>
                <a:ea typeface="黑体" pitchFamily="49" charset="-122"/>
              </a:rPr>
              <a:t>基于</a:t>
            </a:r>
            <a:r>
              <a:rPr lang="zh-CN" altLang="zh-CN" sz="2400" dirty="0">
                <a:effectLst/>
                <a:latin typeface="黑体" pitchFamily="49" charset="-122"/>
                <a:ea typeface="黑体" pitchFamily="49" charset="-122"/>
              </a:rPr>
              <a:t>遗传算法</a:t>
            </a:r>
            <a:r>
              <a:rPr lang="zh-CN" altLang="en-US" sz="2400" dirty="0">
                <a:effectLst/>
                <a:latin typeface="黑体" pitchFamily="49" charset="-122"/>
                <a:ea typeface="黑体" pitchFamily="49" charset="-122"/>
              </a:rPr>
              <a:t>和</a:t>
            </a:r>
            <a:r>
              <a:rPr lang="zh-CN" altLang="zh-CN" sz="2400" dirty="0">
                <a:effectLst/>
                <a:latin typeface="黑体" pitchFamily="49" charset="-122"/>
                <a:ea typeface="黑体" pitchFamily="49" charset="-122"/>
              </a:rPr>
              <a:t>历史数据的模型，预测成功率大于</a:t>
            </a:r>
            <a:r>
              <a:rPr lang="en-US" altLang="zh-CN" sz="2400" dirty="0">
                <a:effectLst/>
                <a:latin typeface="黑体" pitchFamily="49" charset="-122"/>
                <a:ea typeface="黑体" pitchFamily="49" charset="-122"/>
              </a:rPr>
              <a:t>52%</a:t>
            </a:r>
            <a:endParaRPr lang="zh-CN" altLang="zh-CN" sz="2400" dirty="0">
              <a:effectLst/>
              <a:latin typeface="黑体" pitchFamily="49" charset="-122"/>
              <a:ea typeface="黑体" pitchFamily="49" charset="-122"/>
            </a:endParaRPr>
          </a:p>
          <a:p>
            <a:pPr lvl="0"/>
            <a:r>
              <a:rPr lang="en-US" altLang="zh-CN" sz="2400" dirty="0">
                <a:effectLst/>
                <a:latin typeface="黑体" pitchFamily="49" charset="-122"/>
                <a:ea typeface="黑体" pitchFamily="49" charset="-122"/>
              </a:rPr>
              <a:t>CNN </a:t>
            </a:r>
            <a:r>
              <a:rPr lang="en-US" altLang="zh-CN" sz="2400" dirty="0" smtClean="0">
                <a:effectLst/>
                <a:latin typeface="黑体" pitchFamily="49" charset="-122"/>
                <a:ea typeface="黑体" pitchFamily="49" charset="-122"/>
              </a:rPr>
              <a:t>&gt;52</a:t>
            </a:r>
            <a:r>
              <a:rPr lang="en-US" altLang="zh-CN" sz="2400" dirty="0">
                <a:effectLst/>
                <a:latin typeface="黑体" pitchFamily="49" charset="-122"/>
                <a:ea typeface="黑体" pitchFamily="49" charset="-122"/>
              </a:rPr>
              <a:t>% - </a:t>
            </a:r>
            <a:r>
              <a:rPr lang="zh-CN" altLang="en-US" sz="2400" dirty="0">
                <a:effectLst/>
                <a:latin typeface="黑体" pitchFamily="49" charset="-122"/>
                <a:ea typeface="黑体" pitchFamily="49" charset="-122"/>
              </a:rPr>
              <a:t>基于</a:t>
            </a:r>
            <a:r>
              <a:rPr lang="zh-CN" altLang="zh-CN" sz="2400" dirty="0">
                <a:effectLst/>
                <a:latin typeface="黑体" pitchFamily="49" charset="-122"/>
                <a:ea typeface="黑体" pitchFamily="49" charset="-122"/>
              </a:rPr>
              <a:t>卷积神经网络</a:t>
            </a:r>
            <a:r>
              <a:rPr lang="zh-CN" altLang="en-US" sz="2400" dirty="0">
                <a:effectLst/>
                <a:latin typeface="黑体" pitchFamily="49" charset="-122"/>
                <a:ea typeface="黑体" pitchFamily="49" charset="-122"/>
              </a:rPr>
              <a:t>和</a:t>
            </a:r>
            <a:r>
              <a:rPr lang="zh-CN" altLang="zh-CN" sz="2400" dirty="0">
                <a:effectLst/>
                <a:latin typeface="黑体" pitchFamily="49" charset="-122"/>
                <a:ea typeface="黑体" pitchFamily="49" charset="-122"/>
              </a:rPr>
              <a:t>历史数据的模型，预测成功率大于</a:t>
            </a:r>
            <a:r>
              <a:rPr lang="en-US" altLang="zh-CN" sz="2400" dirty="0">
                <a:effectLst/>
                <a:latin typeface="黑体" pitchFamily="49" charset="-122"/>
                <a:ea typeface="黑体" pitchFamily="49" charset="-122"/>
              </a:rPr>
              <a:t>52%</a:t>
            </a:r>
            <a:endParaRPr lang="zh-CN" altLang="zh-CN" sz="2400" dirty="0">
              <a:effectLst/>
              <a:latin typeface="黑体" pitchFamily="49" charset="-122"/>
              <a:ea typeface="黑体" pitchFamily="49" charset="-122"/>
            </a:endParaRPr>
          </a:p>
          <a:p>
            <a:r>
              <a:rPr lang="zh-CN" altLang="en-US" sz="2400" dirty="0" smtClean="0">
                <a:effectLst/>
                <a:latin typeface="黑体" pitchFamily="49" charset="-122"/>
                <a:ea typeface="黑体" pitchFamily="49" charset="-122"/>
              </a:rPr>
              <a:t>效果对比分析报告 </a:t>
            </a:r>
            <a:r>
              <a:rPr lang="en-US" altLang="zh-CN" sz="2400" dirty="0" smtClean="0">
                <a:effectLst/>
                <a:latin typeface="黑体" pitchFamily="49" charset="-122"/>
                <a:ea typeface="黑体" pitchFamily="49" charset="-122"/>
              </a:rPr>
              <a:t>- </a:t>
            </a:r>
            <a:r>
              <a:rPr lang="zh-CN" altLang="zh-CN" sz="2400" dirty="0" smtClean="0">
                <a:effectLst/>
                <a:latin typeface="黑体" pitchFamily="49" charset="-122"/>
                <a:ea typeface="黑体" pitchFamily="49" charset="-122"/>
              </a:rPr>
              <a:t>对比</a:t>
            </a:r>
            <a:r>
              <a:rPr lang="en-US" altLang="zh-CN" sz="2400" dirty="0" smtClean="0">
                <a:effectLst/>
                <a:latin typeface="黑体" pitchFamily="49" charset="-122"/>
                <a:ea typeface="黑体" pitchFamily="49" charset="-122"/>
              </a:rPr>
              <a:t>GA</a:t>
            </a:r>
            <a:r>
              <a:rPr lang="zh-CN" altLang="en-US" sz="2400" dirty="0" smtClean="0">
                <a:effectLst/>
                <a:latin typeface="黑体" pitchFamily="49" charset="-122"/>
                <a:ea typeface="黑体" pitchFamily="49" charset="-122"/>
              </a:rPr>
              <a:t>和</a:t>
            </a:r>
            <a:r>
              <a:rPr lang="en-US" altLang="zh-CN" sz="2400" dirty="0" smtClean="0">
                <a:effectLst/>
                <a:latin typeface="黑体" pitchFamily="49" charset="-122"/>
                <a:ea typeface="黑体" pitchFamily="49" charset="-122"/>
              </a:rPr>
              <a:t>CNN</a:t>
            </a:r>
            <a:r>
              <a:rPr lang="zh-CN" altLang="zh-CN" sz="2400" dirty="0" smtClean="0">
                <a:effectLst/>
                <a:latin typeface="黑体" pitchFamily="49" charset="-122"/>
                <a:ea typeface="黑体" pitchFamily="49" charset="-122"/>
              </a:rPr>
              <a:t>两种</a:t>
            </a:r>
            <a:r>
              <a:rPr lang="zh-CN" altLang="zh-CN" sz="2400" dirty="0">
                <a:effectLst/>
                <a:latin typeface="黑体" pitchFamily="49" charset="-122"/>
                <a:ea typeface="黑体" pitchFamily="49" charset="-122"/>
              </a:rPr>
              <a:t>算法对</a:t>
            </a:r>
            <a:r>
              <a:rPr lang="zh-CN" altLang="zh-CN" sz="2400" dirty="0" smtClean="0">
                <a:effectLst/>
                <a:latin typeface="黑体" pitchFamily="49" charset="-122"/>
                <a:ea typeface="黑体" pitchFamily="49" charset="-122"/>
              </a:rPr>
              <a:t>问题</a:t>
            </a:r>
            <a:r>
              <a:rPr lang="zh-CN" altLang="en-US" sz="2400" dirty="0" smtClean="0">
                <a:effectLst/>
                <a:latin typeface="黑体" pitchFamily="49" charset="-122"/>
                <a:ea typeface="黑体" pitchFamily="49" charset="-122"/>
              </a:rPr>
              <a:t>优化</a:t>
            </a:r>
            <a:r>
              <a:rPr lang="zh-CN" altLang="zh-CN" sz="2400" dirty="0" smtClean="0">
                <a:effectLst/>
                <a:latin typeface="黑体" pitchFamily="49" charset="-122"/>
                <a:ea typeface="黑体" pitchFamily="49" charset="-122"/>
              </a:rPr>
              <a:t>的效果</a:t>
            </a:r>
            <a:endParaRPr lang="en-US" altLang="zh-CN" sz="2400" dirty="0" smtClean="0">
              <a:effectLst/>
              <a:latin typeface="黑体" pitchFamily="49" charset="-122"/>
              <a:ea typeface="黑体" pitchFamily="49" charset="-122"/>
            </a:endParaRPr>
          </a:p>
          <a:p>
            <a:r>
              <a:rPr lang="zh-CN" altLang="en-US" sz="2400" dirty="0" smtClean="0">
                <a:effectLst/>
                <a:latin typeface="黑体" pitchFamily="49" charset="-122"/>
                <a:ea typeface="黑体" pitchFamily="49" charset="-122"/>
              </a:rPr>
              <a:t>性能对比分析报告 </a:t>
            </a:r>
            <a:r>
              <a:rPr lang="en-US" altLang="zh-CN" sz="2400" dirty="0">
                <a:effectLst/>
                <a:latin typeface="黑体" pitchFamily="49" charset="-122"/>
                <a:ea typeface="黑体" pitchFamily="49" charset="-122"/>
              </a:rPr>
              <a:t>- </a:t>
            </a:r>
            <a:r>
              <a:rPr lang="zh-CN" altLang="zh-CN" sz="2400" dirty="0">
                <a:effectLst/>
                <a:latin typeface="黑体" pitchFamily="49" charset="-122"/>
                <a:ea typeface="黑体" pitchFamily="49" charset="-122"/>
              </a:rPr>
              <a:t>使用和不使用</a:t>
            </a:r>
            <a:r>
              <a:rPr lang="en-US" altLang="zh-CN" sz="2400" dirty="0">
                <a:effectLst/>
                <a:latin typeface="黑体" pitchFamily="49" charset="-122"/>
                <a:ea typeface="黑体" pitchFamily="49" charset="-122"/>
              </a:rPr>
              <a:t>GPU</a:t>
            </a:r>
            <a:r>
              <a:rPr lang="zh-CN" altLang="zh-CN" sz="2400" dirty="0">
                <a:effectLst/>
                <a:latin typeface="黑体" pitchFamily="49" charset="-122"/>
                <a:ea typeface="黑体" pitchFamily="49" charset="-122"/>
              </a:rPr>
              <a:t>加速的</a:t>
            </a:r>
            <a:r>
              <a:rPr lang="en-US" altLang="zh-CN" sz="2400" dirty="0">
                <a:effectLst/>
                <a:latin typeface="黑体" pitchFamily="49" charset="-122"/>
                <a:ea typeface="黑体" pitchFamily="49" charset="-122"/>
              </a:rPr>
              <a:t>GA</a:t>
            </a:r>
            <a:r>
              <a:rPr lang="zh-CN" altLang="en-US" sz="2400" dirty="0">
                <a:effectLst/>
                <a:latin typeface="黑体" pitchFamily="49" charset="-122"/>
                <a:ea typeface="黑体" pitchFamily="49" charset="-122"/>
              </a:rPr>
              <a:t>和</a:t>
            </a:r>
            <a:r>
              <a:rPr lang="en-US" altLang="zh-CN" sz="2400" dirty="0">
                <a:effectLst/>
                <a:latin typeface="黑体" pitchFamily="49" charset="-122"/>
                <a:ea typeface="黑体" pitchFamily="49" charset="-122"/>
              </a:rPr>
              <a:t>CNN</a:t>
            </a:r>
            <a:r>
              <a:rPr lang="zh-CN" altLang="zh-CN" sz="2400" dirty="0">
                <a:effectLst/>
                <a:latin typeface="黑体" pitchFamily="49" charset="-122"/>
                <a:ea typeface="黑体" pitchFamily="49" charset="-122"/>
              </a:rPr>
              <a:t>两种算法性能</a:t>
            </a:r>
          </a:p>
          <a:p>
            <a:pPr lvl="0"/>
            <a:endParaRPr lang="zh-CN" altLang="zh-CN" sz="2400" dirty="0">
              <a:effectLst/>
              <a:latin typeface="黑体" pitchFamily="49" charset="-122"/>
              <a:ea typeface="黑体" pitchFamily="49" charset="-122"/>
            </a:endParaRPr>
          </a:p>
          <a:p>
            <a:endParaRPr lang="zh-CN" altLang="en-US" sz="2400" dirty="0">
              <a:latin typeface="黑体" pitchFamily="49" charset="-122"/>
              <a:ea typeface="黑体" pitchFamily="49" charset="-122"/>
            </a:endParaRPr>
          </a:p>
        </p:txBody>
      </p:sp>
    </p:spTree>
    <p:extLst>
      <p:ext uri="{BB962C8B-B14F-4D97-AF65-F5344CB8AC3E}">
        <p14:creationId xmlns:p14="http://schemas.microsoft.com/office/powerpoint/2010/main" val="3487486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6" y="309155"/>
            <a:ext cx="10353761" cy="1326321"/>
          </a:xfrm>
        </p:spPr>
        <p:txBody>
          <a:bodyPr/>
          <a:lstStyle/>
          <a:p>
            <a:pPr algn="l"/>
            <a:r>
              <a:rPr lang="zh-CN" altLang="en-US" dirty="0" smtClean="0">
                <a:effectLst/>
                <a:latin typeface="黑体" panose="02010609060101010101" pitchFamily="49" charset="-122"/>
                <a:ea typeface="黑体" panose="02010609060101010101" pitchFamily="49" charset="-122"/>
              </a:rPr>
              <a:t>一、</a:t>
            </a:r>
            <a:r>
              <a:rPr lang="zh-CN" altLang="zh-CN" dirty="0" smtClean="0">
                <a:effectLst/>
                <a:latin typeface="黑体" panose="02010609060101010101" pitchFamily="49" charset="-122"/>
                <a:ea typeface="黑体" panose="02010609060101010101" pitchFamily="49" charset="-122"/>
              </a:rPr>
              <a:t>研究</a:t>
            </a:r>
            <a:r>
              <a:rPr lang="zh-CN" altLang="zh-CN" dirty="0">
                <a:effectLst/>
                <a:latin typeface="黑体" panose="02010609060101010101" pitchFamily="49" charset="-122"/>
                <a:ea typeface="黑体" panose="02010609060101010101" pitchFamily="49" charset="-122"/>
              </a:rPr>
              <a:t>目的和意义</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13795" y="1528356"/>
            <a:ext cx="10353762" cy="717134"/>
          </a:xfrm>
        </p:spPr>
        <p:txBody>
          <a:bodyPr>
            <a:normAutofit/>
          </a:bodyPr>
          <a:lstStyle/>
          <a:p>
            <a:r>
              <a:rPr lang="zh-CN" altLang="en-US" sz="2900" dirty="0">
                <a:effectLst/>
                <a:latin typeface="黑体" panose="02010609060101010101" pitchFamily="49" charset="-122"/>
                <a:ea typeface="黑体" panose="02010609060101010101" pitchFamily="49" charset="-122"/>
              </a:rPr>
              <a:t>金融领域内的优化问题</a:t>
            </a:r>
            <a:endParaRPr lang="zh-CN" altLang="en-US"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913795" y="2328938"/>
            <a:ext cx="10353762" cy="4062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zh-CN" altLang="zh-CN" sz="2900" dirty="0" smtClean="0">
                <a:effectLst/>
                <a:latin typeface="黑体" panose="02010609060101010101" pitchFamily="49" charset="-122"/>
                <a:ea typeface="黑体" panose="02010609060101010101" pitchFamily="49" charset="-122"/>
              </a:rPr>
              <a:t>股票的涨跌可能与这些事件相关：</a:t>
            </a:r>
          </a:p>
          <a:p>
            <a:pPr lvl="1"/>
            <a:r>
              <a:rPr lang="zh-CN" altLang="zh-CN" sz="2700" dirty="0" smtClean="0">
                <a:effectLst/>
                <a:latin typeface="黑体" panose="02010609060101010101" pitchFamily="49" charset="-122"/>
                <a:ea typeface="黑体" panose="02010609060101010101" pitchFamily="49" charset="-122"/>
              </a:rPr>
              <a:t>供求关系</a:t>
            </a:r>
            <a:endParaRPr lang="en-US" altLang="zh-CN" sz="2700" dirty="0" smtClean="0">
              <a:effectLst/>
              <a:latin typeface="黑体" panose="02010609060101010101" pitchFamily="49" charset="-122"/>
              <a:ea typeface="黑体" panose="02010609060101010101" pitchFamily="49" charset="-122"/>
            </a:endParaRPr>
          </a:p>
          <a:p>
            <a:pPr lvl="1"/>
            <a:r>
              <a:rPr lang="zh-CN" altLang="zh-CN" sz="2700" dirty="0" smtClean="0">
                <a:effectLst/>
                <a:latin typeface="黑体" panose="02010609060101010101" pitchFamily="49" charset="-122"/>
                <a:ea typeface="黑体" panose="02010609060101010101" pitchFamily="49" charset="-122"/>
              </a:rPr>
              <a:t>上市公司盈利能力</a:t>
            </a:r>
            <a:endParaRPr lang="en-US" altLang="zh-CN" sz="2700" dirty="0" smtClean="0">
              <a:effectLst/>
              <a:latin typeface="黑体" panose="02010609060101010101" pitchFamily="49" charset="-122"/>
              <a:ea typeface="黑体" panose="02010609060101010101" pitchFamily="49" charset="-122"/>
            </a:endParaRPr>
          </a:p>
          <a:p>
            <a:pPr lvl="1"/>
            <a:r>
              <a:rPr lang="zh-CN" altLang="zh-CN" sz="2700" dirty="0" smtClean="0">
                <a:effectLst/>
                <a:latin typeface="黑体" panose="02010609060101010101" pitchFamily="49" charset="-122"/>
                <a:ea typeface="黑体" panose="02010609060101010101" pitchFamily="49" charset="-122"/>
              </a:rPr>
              <a:t>大众投资者信心</a:t>
            </a:r>
            <a:endParaRPr lang="en-US" altLang="zh-CN" sz="2700" dirty="0" smtClean="0">
              <a:effectLst/>
              <a:latin typeface="黑体" panose="02010609060101010101" pitchFamily="49" charset="-122"/>
              <a:ea typeface="黑体" panose="02010609060101010101" pitchFamily="49" charset="-122"/>
            </a:endParaRPr>
          </a:p>
          <a:p>
            <a:pPr lvl="1"/>
            <a:r>
              <a:rPr lang="zh-CN" altLang="zh-CN" sz="2700" dirty="0" smtClean="0">
                <a:effectLst/>
                <a:latin typeface="黑体" panose="02010609060101010101" pitchFamily="49" charset="-122"/>
                <a:ea typeface="黑体" panose="02010609060101010101" pitchFamily="49" charset="-122"/>
              </a:rPr>
              <a:t>周边市场或宏观形势影响</a:t>
            </a:r>
            <a:endParaRPr lang="en-US" altLang="zh-CN" sz="2700" dirty="0" smtClean="0">
              <a:effectLst/>
              <a:latin typeface="黑体" panose="02010609060101010101" pitchFamily="49" charset="-122"/>
              <a:ea typeface="黑体" panose="02010609060101010101" pitchFamily="49" charset="-122"/>
            </a:endParaRPr>
          </a:p>
          <a:p>
            <a:pPr lvl="1"/>
            <a:r>
              <a:rPr lang="zh-CN" altLang="zh-CN" sz="2700" dirty="0" smtClean="0">
                <a:effectLst/>
                <a:latin typeface="黑体" panose="02010609060101010101" pitchFamily="49" charset="-122"/>
                <a:ea typeface="黑体" panose="02010609060101010101" pitchFamily="49" charset="-122"/>
              </a:rPr>
              <a:t>未来政策、形势等发展趋势</a:t>
            </a:r>
          </a:p>
          <a:p>
            <a:pPr lvl="1"/>
            <a:r>
              <a:rPr lang="zh-CN" altLang="zh-CN" sz="2700" dirty="0" smtClean="0">
                <a:effectLst/>
                <a:latin typeface="黑体" panose="02010609060101010101" pitchFamily="49" charset="-122"/>
                <a:ea typeface="黑体" panose="02010609060101010101" pitchFamily="49" charset="-122"/>
              </a:rPr>
              <a:t>其他投资品种的收益高低</a:t>
            </a:r>
            <a:endParaRPr lang="en-US" altLang="zh-CN" sz="2700" dirty="0" smtClean="0">
              <a:effectLst/>
              <a:latin typeface="黑体" panose="02010609060101010101" pitchFamily="49" charset="-122"/>
              <a:ea typeface="黑体" panose="02010609060101010101" pitchFamily="49" charset="-122"/>
            </a:endParaRPr>
          </a:p>
          <a:p>
            <a:endParaRPr lang="en-US" altLang="zh-CN" sz="2600" dirty="0" smtClean="0">
              <a:effectLst/>
              <a:latin typeface="黑体" panose="02010609060101010101" pitchFamily="49" charset="-122"/>
              <a:ea typeface="黑体" panose="02010609060101010101" pitchFamily="49" charset="-122"/>
            </a:endParaRPr>
          </a:p>
          <a:p>
            <a:endParaRPr lang="en-US" altLang="zh-CN" sz="2600" dirty="0" smtClean="0">
              <a:effectLst/>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5780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七、进度</a:t>
            </a:r>
            <a:r>
              <a:rPr lang="zh-CN" altLang="zh-CN" dirty="0" smtClean="0">
                <a:effectLst/>
                <a:latin typeface="黑体" panose="02010609060101010101" pitchFamily="49" charset="-122"/>
                <a:ea typeface="黑体" panose="02010609060101010101" pitchFamily="49" charset="-122"/>
              </a:rPr>
              <a:t>安排</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r>
              <a:rPr lang="en-US" altLang="zh-CN" sz="2400" dirty="0" smtClean="0">
                <a:effectLst/>
                <a:latin typeface="黑体" panose="02010609060101010101" pitchFamily="49" charset="-122"/>
                <a:ea typeface="黑体" panose="02010609060101010101" pitchFamily="49" charset="-122"/>
              </a:rPr>
              <a:t>2016.9~10</a:t>
            </a:r>
            <a:r>
              <a:rPr lang="en-US" altLang="zh-CN" sz="2400" dirty="0">
                <a:effectLst/>
                <a:latin typeface="黑体" panose="02010609060101010101" pitchFamily="49" charset="-122"/>
                <a:ea typeface="黑体" panose="02010609060101010101" pitchFamily="49" charset="-122"/>
              </a:rPr>
              <a:t> </a:t>
            </a:r>
            <a:r>
              <a:rPr lang="en-US" altLang="zh-CN" sz="2400" dirty="0" smtClean="0">
                <a:effectLst/>
                <a:latin typeface="黑体" panose="02010609060101010101" pitchFamily="49" charset="-122"/>
                <a:ea typeface="黑体" panose="02010609060101010101" pitchFamily="49" charset="-122"/>
              </a:rPr>
              <a:t> </a:t>
            </a:r>
            <a:r>
              <a:rPr lang="zh-CN" altLang="zh-CN" sz="2400" dirty="0" smtClean="0">
                <a:effectLst/>
                <a:latin typeface="黑体" panose="02010609060101010101" pitchFamily="49" charset="-122"/>
                <a:ea typeface="黑体" panose="02010609060101010101" pitchFamily="49" charset="-122"/>
              </a:rPr>
              <a:t>学习</a:t>
            </a:r>
            <a:r>
              <a:rPr lang="zh-CN" altLang="zh-CN" sz="2400" dirty="0">
                <a:effectLst/>
                <a:latin typeface="黑体" panose="02010609060101010101" pitchFamily="49" charset="-122"/>
                <a:ea typeface="黑体" panose="02010609060101010101" pitchFamily="49" charset="-122"/>
              </a:rPr>
              <a:t>相关技术，准备开题</a:t>
            </a:r>
          </a:p>
          <a:p>
            <a:r>
              <a:rPr lang="en-US" altLang="zh-CN" sz="2400" dirty="0" smtClean="0">
                <a:effectLst/>
                <a:latin typeface="黑体" panose="02010609060101010101" pitchFamily="49" charset="-122"/>
                <a:ea typeface="黑体" panose="02010609060101010101" pitchFamily="49" charset="-122"/>
              </a:rPr>
              <a:t>2016.10~11</a:t>
            </a:r>
            <a:r>
              <a:rPr lang="zh-CN" altLang="zh-CN" sz="2400" dirty="0" smtClean="0">
                <a:effectLst/>
                <a:latin typeface="黑体" panose="02010609060101010101" pitchFamily="49" charset="-122"/>
                <a:ea typeface="黑体" panose="02010609060101010101" pitchFamily="49" charset="-122"/>
              </a:rPr>
              <a:t>：</a:t>
            </a:r>
            <a:r>
              <a:rPr lang="zh-CN" altLang="zh-CN" sz="2400" dirty="0">
                <a:effectLst/>
                <a:latin typeface="黑体" panose="02010609060101010101" pitchFamily="49" charset="-122"/>
                <a:ea typeface="黑体" panose="02010609060101010101" pitchFamily="49" charset="-122"/>
              </a:rPr>
              <a:t>完成遗传</a:t>
            </a:r>
            <a:r>
              <a:rPr lang="zh-CN" altLang="zh-CN" sz="2400" dirty="0" smtClean="0">
                <a:effectLst/>
                <a:latin typeface="黑体" panose="02010609060101010101" pitchFamily="49" charset="-122"/>
                <a:ea typeface="黑体" panose="02010609060101010101" pitchFamily="49" charset="-122"/>
              </a:rPr>
              <a:t>算法的代码</a:t>
            </a:r>
            <a:r>
              <a:rPr lang="zh-CN" altLang="zh-CN" sz="2400" dirty="0">
                <a:effectLst/>
                <a:latin typeface="黑体" panose="02010609060101010101" pitchFamily="49" charset="-122"/>
                <a:ea typeface="黑体" panose="02010609060101010101" pitchFamily="49" charset="-122"/>
              </a:rPr>
              <a:t>实现及模型训练</a:t>
            </a:r>
          </a:p>
          <a:p>
            <a:r>
              <a:rPr lang="en-US" altLang="zh-CN" sz="2400" dirty="0" smtClean="0">
                <a:effectLst/>
                <a:latin typeface="黑体" panose="02010609060101010101" pitchFamily="49" charset="-122"/>
                <a:ea typeface="黑体" panose="02010609060101010101" pitchFamily="49" charset="-122"/>
              </a:rPr>
              <a:t>2016.11~2017</a:t>
            </a:r>
            <a:r>
              <a:rPr lang="en-US" altLang="zh-CN" sz="2400" dirty="0" smtClean="0">
                <a:effectLst/>
                <a:latin typeface="黑体" panose="02010609060101010101" pitchFamily="49" charset="-122"/>
                <a:ea typeface="黑体" panose="02010609060101010101" pitchFamily="49" charset="-122"/>
              </a:rPr>
              <a:t>.</a:t>
            </a:r>
            <a:r>
              <a:rPr lang="en-US" altLang="zh-CN" sz="2400" dirty="0" smtClean="0">
                <a:effectLst/>
                <a:latin typeface="黑体" panose="02010609060101010101" pitchFamily="49" charset="-122"/>
                <a:ea typeface="黑体" panose="02010609060101010101" pitchFamily="49" charset="-122"/>
              </a:rPr>
              <a:t>2</a:t>
            </a:r>
            <a:r>
              <a:rPr lang="zh-CN" altLang="zh-CN" sz="2400" dirty="0" smtClean="0">
                <a:effectLst/>
                <a:latin typeface="黑体" panose="02010609060101010101" pitchFamily="49" charset="-122"/>
                <a:ea typeface="黑体" panose="02010609060101010101" pitchFamily="49" charset="-122"/>
              </a:rPr>
              <a:t>：</a:t>
            </a:r>
            <a:r>
              <a:rPr lang="zh-CN" altLang="zh-CN" sz="2400" dirty="0">
                <a:effectLst/>
                <a:latin typeface="黑体" panose="02010609060101010101" pitchFamily="49" charset="-122"/>
                <a:ea typeface="黑体" panose="02010609060101010101" pitchFamily="49" charset="-122"/>
              </a:rPr>
              <a:t>完成卷积</a:t>
            </a:r>
            <a:r>
              <a:rPr lang="zh-CN" altLang="zh-CN" sz="2400" dirty="0" smtClean="0">
                <a:effectLst/>
                <a:latin typeface="黑体" panose="02010609060101010101" pitchFamily="49" charset="-122"/>
                <a:ea typeface="黑体" panose="02010609060101010101" pitchFamily="49" charset="-122"/>
              </a:rPr>
              <a:t>神经网络的</a:t>
            </a:r>
            <a:r>
              <a:rPr lang="zh-CN" altLang="zh-CN" sz="2400" dirty="0">
                <a:effectLst/>
                <a:latin typeface="黑体" panose="02010609060101010101" pitchFamily="49" charset="-122"/>
                <a:ea typeface="黑体" panose="02010609060101010101" pitchFamily="49" charset="-122"/>
              </a:rPr>
              <a:t>代码实现及模型训练</a:t>
            </a:r>
          </a:p>
          <a:p>
            <a:r>
              <a:rPr lang="en-US" altLang="zh-CN" sz="2400" dirty="0" smtClean="0">
                <a:effectLst/>
                <a:latin typeface="黑体" panose="02010609060101010101" pitchFamily="49" charset="-122"/>
                <a:ea typeface="黑体" panose="02010609060101010101" pitchFamily="49" charset="-122"/>
              </a:rPr>
              <a:t>2017</a:t>
            </a:r>
            <a:r>
              <a:rPr lang="en-US" altLang="zh-CN" sz="2400" dirty="0" smtClean="0">
                <a:effectLst/>
                <a:latin typeface="黑体" panose="02010609060101010101" pitchFamily="49" charset="-122"/>
                <a:ea typeface="黑体" panose="02010609060101010101" pitchFamily="49" charset="-122"/>
              </a:rPr>
              <a:t>.</a:t>
            </a:r>
            <a:r>
              <a:rPr lang="en-US" altLang="zh-CN" sz="2400" dirty="0" smtClean="0">
                <a:effectLst/>
                <a:latin typeface="黑体" panose="02010609060101010101" pitchFamily="49" charset="-122"/>
                <a:ea typeface="黑体" panose="02010609060101010101" pitchFamily="49" charset="-122"/>
              </a:rPr>
              <a:t>2~3</a:t>
            </a:r>
            <a:r>
              <a:rPr lang="zh-CN" altLang="zh-CN" sz="2400" dirty="0" smtClean="0">
                <a:effectLst/>
                <a:latin typeface="黑体" panose="02010609060101010101" pitchFamily="49" charset="-122"/>
                <a:ea typeface="黑体" panose="02010609060101010101" pitchFamily="49" charset="-122"/>
              </a:rPr>
              <a:t>：</a:t>
            </a:r>
            <a:r>
              <a:rPr lang="zh-CN" altLang="zh-CN" sz="2400" dirty="0">
                <a:effectLst/>
                <a:latin typeface="黑体" panose="02010609060101010101" pitchFamily="49" charset="-122"/>
                <a:ea typeface="黑体" panose="02010609060101010101" pitchFamily="49" charset="-122"/>
              </a:rPr>
              <a:t>完成</a:t>
            </a:r>
            <a:r>
              <a:rPr lang="en-US" altLang="zh-CN" sz="2400" dirty="0">
                <a:effectLst/>
                <a:latin typeface="黑体" panose="02010609060101010101" pitchFamily="49" charset="-122"/>
                <a:ea typeface="黑体" panose="02010609060101010101" pitchFamily="49" charset="-122"/>
              </a:rPr>
              <a:t>GPU</a:t>
            </a:r>
            <a:r>
              <a:rPr lang="zh-CN" altLang="zh-CN" sz="2400" dirty="0" smtClean="0">
                <a:effectLst/>
                <a:latin typeface="黑体" panose="02010609060101010101" pitchFamily="49" charset="-122"/>
                <a:ea typeface="黑体" panose="02010609060101010101" pitchFamily="49" charset="-122"/>
              </a:rPr>
              <a:t>加速的代码</a:t>
            </a:r>
            <a:r>
              <a:rPr lang="zh-CN" altLang="en-US" sz="2400" dirty="0">
                <a:effectLst/>
                <a:latin typeface="黑体" panose="02010609060101010101" pitchFamily="49" charset="-122"/>
                <a:ea typeface="黑体" panose="02010609060101010101" pitchFamily="49" charset="-122"/>
              </a:rPr>
              <a:t>及</a:t>
            </a:r>
            <a:r>
              <a:rPr lang="zh-CN" altLang="zh-CN" sz="2400" dirty="0" smtClean="0">
                <a:effectLst/>
                <a:latin typeface="黑体" panose="02010609060101010101" pitchFamily="49" charset="-122"/>
                <a:ea typeface="黑体" panose="02010609060101010101" pitchFamily="49" charset="-122"/>
              </a:rPr>
              <a:t>性能</a:t>
            </a:r>
            <a:r>
              <a:rPr lang="zh-CN" altLang="en-US" sz="2400" dirty="0" smtClean="0">
                <a:effectLst/>
                <a:latin typeface="黑体" panose="02010609060101010101" pitchFamily="49" charset="-122"/>
                <a:ea typeface="黑体" panose="02010609060101010101" pitchFamily="49" charset="-122"/>
              </a:rPr>
              <a:t>对比分析</a:t>
            </a:r>
            <a:endParaRPr lang="zh-CN" altLang="zh-CN" sz="2400" dirty="0">
              <a:effectLst/>
              <a:latin typeface="黑体" panose="02010609060101010101" pitchFamily="49" charset="-122"/>
              <a:ea typeface="黑体" panose="02010609060101010101" pitchFamily="49" charset="-122"/>
            </a:endParaRPr>
          </a:p>
          <a:p>
            <a:r>
              <a:rPr lang="en-US" altLang="zh-CN" sz="2400" dirty="0" smtClean="0">
                <a:effectLst/>
                <a:latin typeface="黑体" panose="02010609060101010101" pitchFamily="49" charset="-122"/>
                <a:ea typeface="黑体" panose="02010609060101010101" pitchFamily="49" charset="-122"/>
              </a:rPr>
              <a:t>2017</a:t>
            </a:r>
            <a:r>
              <a:rPr lang="en-US" altLang="zh-CN" sz="2400" dirty="0" smtClean="0">
                <a:effectLst/>
                <a:latin typeface="黑体" panose="02010609060101010101" pitchFamily="49" charset="-122"/>
                <a:ea typeface="黑体" panose="02010609060101010101" pitchFamily="49" charset="-122"/>
              </a:rPr>
              <a:t>.</a:t>
            </a:r>
            <a:r>
              <a:rPr lang="en-US" altLang="zh-CN" sz="2400" dirty="0" smtClean="0">
                <a:effectLst/>
                <a:latin typeface="黑体" panose="02010609060101010101" pitchFamily="49" charset="-122"/>
                <a:ea typeface="黑体" panose="02010609060101010101" pitchFamily="49" charset="-122"/>
              </a:rPr>
              <a:t>3~4</a:t>
            </a:r>
            <a:r>
              <a:rPr lang="zh-CN" altLang="zh-CN" sz="2400" dirty="0" smtClean="0">
                <a:effectLst/>
                <a:latin typeface="黑体" panose="02010609060101010101" pitchFamily="49" charset="-122"/>
                <a:ea typeface="黑体" panose="02010609060101010101" pitchFamily="49" charset="-122"/>
              </a:rPr>
              <a:t>：</a:t>
            </a:r>
            <a:r>
              <a:rPr lang="zh-CN" altLang="en-US" sz="2400" dirty="0" smtClean="0">
                <a:effectLst/>
                <a:latin typeface="黑体" panose="02010609060101010101" pitchFamily="49" charset="-122"/>
                <a:ea typeface="黑体" panose="02010609060101010101" pitchFamily="49" charset="-122"/>
              </a:rPr>
              <a:t>优化</a:t>
            </a:r>
            <a:r>
              <a:rPr lang="zh-CN" altLang="zh-CN" sz="2400" dirty="0" smtClean="0">
                <a:effectLst/>
                <a:latin typeface="黑体" panose="02010609060101010101" pitchFamily="49" charset="-122"/>
                <a:ea typeface="黑体" panose="02010609060101010101" pitchFamily="49" charset="-122"/>
              </a:rPr>
              <a:t>算法</a:t>
            </a:r>
            <a:r>
              <a:rPr lang="zh-CN" altLang="en-US" sz="2400" dirty="0" smtClean="0">
                <a:effectLst/>
                <a:latin typeface="黑体" panose="02010609060101010101" pitchFamily="49" charset="-122"/>
                <a:ea typeface="黑体" panose="02010609060101010101" pitchFamily="49" charset="-122"/>
              </a:rPr>
              <a:t>及模型的参数</a:t>
            </a:r>
            <a:r>
              <a:rPr lang="zh-CN" altLang="zh-CN" sz="2400" dirty="0" smtClean="0">
                <a:effectLst/>
                <a:latin typeface="黑体" panose="02010609060101010101" pitchFamily="49" charset="-122"/>
                <a:ea typeface="黑体" panose="02010609060101010101" pitchFamily="49" charset="-122"/>
              </a:rPr>
              <a:t>，</a:t>
            </a:r>
            <a:r>
              <a:rPr lang="zh-CN" altLang="zh-CN" sz="2400" dirty="0">
                <a:effectLst/>
                <a:latin typeface="黑体" panose="02010609060101010101" pitchFamily="49" charset="-122"/>
                <a:ea typeface="黑体" panose="02010609060101010101" pitchFamily="49" charset="-122"/>
              </a:rPr>
              <a:t>比较两种算法</a:t>
            </a:r>
            <a:r>
              <a:rPr lang="zh-CN" altLang="zh-CN" sz="2400" dirty="0" smtClean="0">
                <a:effectLst/>
                <a:latin typeface="黑体" panose="02010609060101010101" pitchFamily="49" charset="-122"/>
                <a:ea typeface="黑体" panose="02010609060101010101" pitchFamily="49" charset="-122"/>
              </a:rPr>
              <a:t>的</a:t>
            </a:r>
            <a:r>
              <a:rPr lang="zh-CN" altLang="en-US" sz="2400" dirty="0" smtClean="0">
                <a:effectLst/>
                <a:latin typeface="黑体" panose="02010609060101010101" pitchFamily="49" charset="-122"/>
                <a:ea typeface="黑体" panose="02010609060101010101" pitchFamily="49" charset="-122"/>
              </a:rPr>
              <a:t>效果</a:t>
            </a:r>
            <a:endParaRPr lang="zh-CN" altLang="zh-CN" sz="2400" dirty="0">
              <a:effectLst/>
              <a:latin typeface="黑体" panose="02010609060101010101" pitchFamily="49" charset="-122"/>
              <a:ea typeface="黑体" panose="02010609060101010101" pitchFamily="49" charset="-122"/>
            </a:endParaRPr>
          </a:p>
          <a:p>
            <a:r>
              <a:rPr lang="en-US" altLang="zh-CN" sz="2400" dirty="0" smtClean="0">
                <a:effectLst/>
                <a:latin typeface="黑体" panose="02010609060101010101" pitchFamily="49" charset="-122"/>
                <a:ea typeface="黑体" panose="02010609060101010101" pitchFamily="49" charset="-122"/>
              </a:rPr>
              <a:t>2017</a:t>
            </a:r>
            <a:r>
              <a:rPr lang="en-US" altLang="zh-CN" sz="2400" dirty="0" smtClean="0">
                <a:effectLst/>
                <a:latin typeface="黑体" panose="02010609060101010101" pitchFamily="49" charset="-122"/>
                <a:ea typeface="黑体" panose="02010609060101010101" pitchFamily="49" charset="-122"/>
              </a:rPr>
              <a:t>.</a:t>
            </a:r>
            <a:r>
              <a:rPr lang="en-US" altLang="zh-CN" sz="2400" dirty="0" smtClean="0">
                <a:effectLst/>
                <a:latin typeface="黑体" panose="02010609060101010101" pitchFamily="49" charset="-122"/>
                <a:ea typeface="黑体" panose="02010609060101010101" pitchFamily="49" charset="-122"/>
              </a:rPr>
              <a:t>4~5</a:t>
            </a:r>
            <a:r>
              <a:rPr lang="zh-CN" altLang="zh-CN" sz="2400" dirty="0" smtClean="0">
                <a:effectLst/>
                <a:latin typeface="黑体" panose="02010609060101010101" pitchFamily="49" charset="-122"/>
                <a:ea typeface="黑体" panose="02010609060101010101" pitchFamily="49" charset="-122"/>
              </a:rPr>
              <a:t>：</a:t>
            </a:r>
            <a:r>
              <a:rPr lang="zh-CN" altLang="zh-CN" sz="2400" dirty="0" smtClean="0">
                <a:effectLst/>
                <a:latin typeface="黑体" panose="02010609060101010101" pitchFamily="49" charset="-122"/>
                <a:ea typeface="黑体" panose="02010609060101010101" pitchFamily="49" charset="-122"/>
              </a:rPr>
              <a:t>撰写</a:t>
            </a:r>
            <a:r>
              <a:rPr lang="zh-CN" altLang="en-US" sz="2400" dirty="0" smtClean="0">
                <a:effectLst/>
                <a:latin typeface="黑体" panose="02010609060101010101" pitchFamily="49" charset="-122"/>
                <a:ea typeface="黑体" panose="02010609060101010101" pitchFamily="49" charset="-122"/>
              </a:rPr>
              <a:t>毕业</a:t>
            </a:r>
            <a:r>
              <a:rPr lang="zh-CN" altLang="zh-CN" sz="2400" dirty="0" smtClean="0">
                <a:effectLst/>
                <a:latin typeface="黑体" panose="02010609060101010101" pitchFamily="49" charset="-122"/>
                <a:ea typeface="黑体" panose="02010609060101010101" pitchFamily="49" charset="-122"/>
              </a:rPr>
              <a:t>论文，</a:t>
            </a:r>
            <a:r>
              <a:rPr lang="zh-CN" altLang="zh-CN" sz="2400" dirty="0">
                <a:effectLst/>
                <a:latin typeface="黑体" panose="02010609060101010101" pitchFamily="49" charset="-122"/>
                <a:ea typeface="黑体" panose="02010609060101010101" pitchFamily="49" charset="-122"/>
              </a:rPr>
              <a:t>准备答辩</a:t>
            </a: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4015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8542" y="201976"/>
            <a:ext cx="10353761" cy="1326321"/>
          </a:xfrm>
        </p:spPr>
        <p:txBody>
          <a:bodyPr/>
          <a:lstStyle/>
          <a:p>
            <a:pPr algn="l"/>
            <a:r>
              <a:rPr lang="en-US" altLang="zh-CN" dirty="0" smtClean="0">
                <a:effectLst/>
                <a:latin typeface="黑体" panose="02010609060101010101" pitchFamily="49" charset="-122"/>
                <a:ea typeface="黑体" panose="02010609060101010101" pitchFamily="49" charset="-122"/>
              </a:rPr>
              <a:t>SBSE</a:t>
            </a:r>
            <a:r>
              <a:rPr lang="zh-CN" altLang="en-US" dirty="0">
                <a:effectLst/>
                <a:latin typeface="黑体" panose="02010609060101010101" pitchFamily="49" charset="-122"/>
                <a:ea typeface="黑体" panose="02010609060101010101" pitchFamily="49" charset="-122"/>
              </a:rPr>
              <a:t>在</a:t>
            </a:r>
            <a:r>
              <a:rPr lang="zh-CN" altLang="zh-CN" dirty="0" smtClean="0">
                <a:effectLst/>
                <a:latin typeface="黑体" panose="02010609060101010101" pitchFamily="49" charset="-122"/>
                <a:ea typeface="黑体" panose="02010609060101010101" pitchFamily="49" charset="-122"/>
              </a:rPr>
              <a:t>金融</a:t>
            </a:r>
            <a:r>
              <a:rPr lang="zh-CN" altLang="zh-CN" dirty="0">
                <a:effectLst/>
                <a:latin typeface="黑体" panose="02010609060101010101" pitchFamily="49" charset="-122"/>
                <a:ea typeface="黑体" panose="02010609060101010101" pitchFamily="49" charset="-122"/>
              </a:rPr>
              <a:t>优化问题中的应用</a:t>
            </a:r>
            <a:r>
              <a:rPr lang="zh-CN" altLang="zh-CN" dirty="0" smtClean="0">
                <a:effectLst/>
                <a:latin typeface="黑体" panose="02010609060101010101" pitchFamily="49" charset="-122"/>
                <a:ea typeface="黑体" panose="02010609060101010101" pitchFamily="49" charset="-122"/>
              </a:rPr>
              <a:t>研究</a:t>
            </a:r>
            <a:endParaRPr lang="zh-CN" altLang="en-US" dirty="0"/>
          </a:p>
        </p:txBody>
      </p:sp>
      <p:sp>
        <p:nvSpPr>
          <p:cNvPr id="3" name="文本框 2"/>
          <p:cNvSpPr txBox="1"/>
          <p:nvPr/>
        </p:nvSpPr>
        <p:spPr>
          <a:xfrm>
            <a:off x="4849792" y="6041985"/>
            <a:ext cx="6910086" cy="584775"/>
          </a:xfrm>
          <a:prstGeom prst="rect">
            <a:avLst/>
          </a:prstGeom>
          <a:noFill/>
        </p:spPr>
        <p:txBody>
          <a:bodyPr wrap="square" rtlCol="0">
            <a:spAutoFit/>
          </a:bodyPr>
          <a:lstStyle/>
          <a:p>
            <a:r>
              <a:rPr lang="zh-CN" altLang="en-US" sz="3200" b="1" dirty="0">
                <a:latin typeface="黑体" panose="02010609060101010101" pitchFamily="49" charset="-122"/>
                <a:ea typeface="黑体" panose="02010609060101010101" pitchFamily="49" charset="-122"/>
              </a:rPr>
              <a:t>王劭阳 </a:t>
            </a:r>
            <a:r>
              <a:rPr lang="en-US" altLang="zh-CN" sz="3200" b="1" dirty="0" smtClean="0">
                <a:effectLst>
                  <a:outerShdw blurRad="38100" dist="38100" dir="2700000" algn="tl" rotWithShape="0">
                    <a:srgbClr val="000000">
                      <a:alpha val="43137"/>
                    </a:srgbClr>
                  </a:outerShdw>
                </a:effectLst>
                <a:latin typeface="黑体" panose="02010609060101010101" pitchFamily="49" charset="-122"/>
                <a:ea typeface="黑体" panose="02010609060101010101" pitchFamily="49" charset="-122"/>
              </a:rPr>
              <a:t>shaoyangwang@outlook.com</a:t>
            </a:r>
            <a:endParaRPr lang="zh-CN" altLang="en-US" sz="3200" b="1" dirty="0">
              <a:latin typeface="黑体" panose="02010609060101010101" pitchFamily="49" charset="-122"/>
              <a:ea typeface="黑体" panose="02010609060101010101" pitchFamily="49" charset="-122"/>
            </a:endParaRPr>
          </a:p>
        </p:txBody>
      </p:sp>
      <p:pic>
        <p:nvPicPr>
          <p:cNvPr id="8"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613" y="1528297"/>
            <a:ext cx="7700122" cy="43979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73222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effectLst/>
                <a:latin typeface="黑体" panose="02010609060101010101" pitchFamily="49" charset="-122"/>
                <a:ea typeface="黑体" panose="02010609060101010101" pitchFamily="49" charset="-122"/>
              </a:rPr>
              <a:t>一、</a:t>
            </a:r>
            <a:r>
              <a:rPr lang="zh-CN" altLang="zh-CN" dirty="0">
                <a:effectLst/>
                <a:latin typeface="黑体" panose="02010609060101010101" pitchFamily="49" charset="-122"/>
                <a:ea typeface="黑体" panose="02010609060101010101" pitchFamily="49" charset="-122"/>
              </a:rPr>
              <a:t>研究目的和意义</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13795" y="2409573"/>
            <a:ext cx="10353762" cy="2149365"/>
          </a:xfrm>
        </p:spPr>
        <p:txBody>
          <a:bodyPr>
            <a:normAutofit/>
          </a:bodyPr>
          <a:lstStyle/>
          <a:p>
            <a:r>
              <a:rPr lang="zh-CN" altLang="zh-CN" sz="3600" dirty="0">
                <a:effectLst/>
                <a:latin typeface="黑体" panose="02010609060101010101" pitchFamily="49" charset="-122"/>
                <a:ea typeface="黑体" panose="02010609060101010101" pitchFamily="49" charset="-122"/>
              </a:rPr>
              <a:t>通过事件的发生情况来预测股票涨跌的模型</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76821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二、研究</a:t>
            </a:r>
            <a:r>
              <a:rPr lang="zh-CN" altLang="zh-CN" dirty="0" smtClean="0">
                <a:effectLst/>
                <a:latin typeface="黑体" panose="02010609060101010101" pitchFamily="49" charset="-122"/>
                <a:ea typeface="黑体" panose="02010609060101010101" pitchFamily="49" charset="-122"/>
              </a:rPr>
              <a:t>现状</a:t>
            </a:r>
            <a:r>
              <a:rPr lang="en-US" altLang="zh-CN" dirty="0" smtClean="0">
                <a:effectLst/>
                <a:latin typeface="黑体" panose="02010609060101010101" pitchFamily="49" charset="-122"/>
                <a:ea typeface="黑体" panose="02010609060101010101" pitchFamily="49" charset="-122"/>
              </a:rPr>
              <a:t> - </a:t>
            </a:r>
            <a:r>
              <a:rPr lang="zh-CN" altLang="en-US" dirty="0" smtClean="0">
                <a:latin typeface="黑体" panose="02010609060101010101" pitchFamily="49" charset="-122"/>
                <a:ea typeface="黑体" panose="02010609060101010101" pitchFamily="49" charset="-122"/>
              </a:rPr>
              <a:t>预测</a:t>
            </a:r>
            <a:r>
              <a:rPr lang="zh-CN" altLang="en-US" dirty="0">
                <a:latin typeface="黑体" panose="02010609060101010101" pitchFamily="49" charset="-122"/>
                <a:ea typeface="黑体" panose="02010609060101010101" pitchFamily="49" charset="-122"/>
              </a:rPr>
              <a:t>股票涨跌的</a:t>
            </a:r>
            <a:r>
              <a:rPr lang="zh-CN" altLang="en-US" dirty="0" smtClean="0">
                <a:latin typeface="黑体" panose="02010609060101010101" pitchFamily="49" charset="-122"/>
                <a:ea typeface="黑体" panose="02010609060101010101" pitchFamily="49" charset="-122"/>
              </a:rPr>
              <a:t>方案</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13795" y="2096064"/>
            <a:ext cx="4723076" cy="3695136"/>
          </a:xfrm>
        </p:spPr>
        <p:txBody>
          <a:bodyPr/>
          <a:lstStyle/>
          <a:p>
            <a:r>
              <a:rPr lang="zh-CN" altLang="en-US" sz="3200" dirty="0" smtClean="0">
                <a:latin typeface="黑体" panose="02010609060101010101" pitchFamily="49" charset="-122"/>
                <a:ea typeface="黑体" panose="02010609060101010101" pitchFamily="49" charset="-122"/>
              </a:rPr>
              <a:t>研究</a:t>
            </a:r>
            <a:r>
              <a:rPr lang="zh-CN" altLang="en-US" sz="3200" dirty="0">
                <a:latin typeface="黑体" panose="02010609060101010101" pitchFamily="49" charset="-122"/>
                <a:ea typeface="黑体" panose="02010609060101010101" pitchFamily="49" charset="-122"/>
              </a:rPr>
              <a:t>数据</a:t>
            </a:r>
            <a:endParaRPr lang="en-US" altLang="zh-CN" sz="3200" dirty="0" smtClean="0">
              <a:latin typeface="黑体" panose="02010609060101010101" pitchFamily="49" charset="-122"/>
              <a:ea typeface="黑体" panose="02010609060101010101" pitchFamily="49" charset="-122"/>
            </a:endParaRPr>
          </a:p>
          <a:p>
            <a:pPr lvl="1"/>
            <a:r>
              <a:rPr lang="zh-CN" altLang="zh-CN" sz="2800" dirty="0" smtClean="0">
                <a:effectLst/>
                <a:latin typeface="黑体" panose="02010609060101010101" pitchFamily="49" charset="-122"/>
                <a:ea typeface="黑体" panose="02010609060101010101" pitchFamily="49" charset="-122"/>
              </a:rPr>
              <a:t>股票历史数据</a:t>
            </a:r>
            <a:endParaRPr lang="en-US" altLang="zh-CN" sz="2800" dirty="0" smtClean="0">
              <a:effectLst/>
              <a:latin typeface="黑体" panose="02010609060101010101" pitchFamily="49" charset="-122"/>
              <a:ea typeface="黑体" panose="02010609060101010101" pitchFamily="49" charset="-122"/>
            </a:endParaRPr>
          </a:p>
          <a:p>
            <a:pPr lvl="1"/>
            <a:r>
              <a:rPr lang="zh-CN" altLang="zh-CN" sz="2800" dirty="0" smtClean="0">
                <a:effectLst/>
                <a:latin typeface="黑体" panose="02010609060101010101" pitchFamily="49" charset="-122"/>
                <a:ea typeface="黑体" panose="02010609060101010101" pitchFamily="49" charset="-122"/>
              </a:rPr>
              <a:t>社交</a:t>
            </a:r>
            <a:r>
              <a:rPr lang="zh-CN" altLang="zh-CN" sz="2800" dirty="0">
                <a:effectLst/>
                <a:latin typeface="黑体" panose="02010609060101010101" pitchFamily="49" charset="-122"/>
                <a:ea typeface="黑体" panose="02010609060101010101" pitchFamily="49" charset="-122"/>
              </a:rPr>
              <a:t>网络上</a:t>
            </a:r>
            <a:r>
              <a:rPr lang="zh-CN" altLang="zh-CN" sz="2800" dirty="0" smtClean="0">
                <a:effectLst/>
                <a:latin typeface="黑体" panose="02010609060101010101" pitchFamily="49" charset="-122"/>
                <a:ea typeface="黑体" panose="02010609060101010101" pitchFamily="49" charset="-122"/>
              </a:rPr>
              <a:t>的</a:t>
            </a:r>
            <a:r>
              <a:rPr lang="zh-CN" altLang="en-US" sz="2800" dirty="0" smtClean="0">
                <a:effectLst/>
                <a:latin typeface="黑体" panose="02010609060101010101" pitchFamily="49" charset="-122"/>
                <a:ea typeface="黑体" panose="02010609060101010101" pitchFamily="49" charset="-122"/>
              </a:rPr>
              <a:t>民众情绪</a:t>
            </a:r>
            <a:endParaRPr lang="en-US" altLang="zh-CN" sz="2800" dirty="0" smtClean="0">
              <a:effectLst/>
              <a:latin typeface="黑体" panose="02010609060101010101" pitchFamily="49" charset="-122"/>
              <a:ea typeface="黑体" panose="02010609060101010101" pitchFamily="49" charset="-122"/>
            </a:endParaRPr>
          </a:p>
          <a:p>
            <a:pPr lvl="1"/>
            <a:r>
              <a:rPr lang="zh-CN" altLang="zh-CN" sz="2800" dirty="0" smtClean="0">
                <a:effectLst/>
                <a:latin typeface="黑体" panose="02010609060101010101" pitchFamily="49" charset="-122"/>
                <a:ea typeface="黑体" panose="02010609060101010101" pitchFamily="49" charset="-122"/>
              </a:rPr>
              <a:t>相关</a:t>
            </a:r>
            <a:r>
              <a:rPr lang="zh-CN" altLang="zh-CN" sz="2800" dirty="0">
                <a:effectLst/>
                <a:latin typeface="黑体" panose="02010609060101010101" pitchFamily="49" charset="-122"/>
                <a:ea typeface="黑体" panose="02010609060101010101" pitchFamily="49" charset="-122"/>
              </a:rPr>
              <a:t>事件的</a:t>
            </a:r>
            <a:r>
              <a:rPr lang="zh-CN" altLang="zh-CN" sz="2800" dirty="0" smtClean="0">
                <a:effectLst/>
                <a:latin typeface="黑体" panose="02010609060101010101" pitchFamily="49" charset="-122"/>
                <a:ea typeface="黑体" panose="02010609060101010101" pitchFamily="49" charset="-122"/>
              </a:rPr>
              <a:t>发生</a:t>
            </a:r>
            <a:endParaRPr lang="en-US" altLang="zh-CN" sz="2800" dirty="0" smtClean="0">
              <a:effectLst/>
              <a:latin typeface="黑体" panose="02010609060101010101" pitchFamily="49" charset="-122"/>
              <a:ea typeface="黑体" panose="02010609060101010101" pitchFamily="49" charset="-122"/>
            </a:endParaRPr>
          </a:p>
          <a:p>
            <a:endParaRPr lang="en-US" altLang="zh-CN" sz="3200" dirty="0">
              <a:effectLst/>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5636871" y="2096064"/>
            <a:ext cx="5473501"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zh-CN" altLang="en-US" sz="3200" dirty="0" smtClean="0">
                <a:latin typeface="黑体" panose="02010609060101010101" pitchFamily="49" charset="-122"/>
                <a:ea typeface="黑体" panose="02010609060101010101" pitchFamily="49" charset="-122"/>
              </a:rPr>
              <a:t>算法</a:t>
            </a:r>
            <a:endParaRPr lang="en-US" altLang="zh-CN" sz="3200" dirty="0" smtClean="0">
              <a:latin typeface="黑体" panose="02010609060101010101" pitchFamily="49" charset="-122"/>
              <a:ea typeface="黑体" panose="02010609060101010101" pitchFamily="49" charset="-122"/>
            </a:endParaRPr>
          </a:p>
          <a:p>
            <a:pPr lvl="1"/>
            <a:r>
              <a:rPr lang="zh-CN" altLang="zh-CN" sz="2800" dirty="0">
                <a:effectLst/>
                <a:latin typeface="黑体" panose="02010609060101010101" pitchFamily="49" charset="-122"/>
                <a:ea typeface="黑体" panose="02010609060101010101" pitchFamily="49" charset="-122"/>
              </a:rPr>
              <a:t>遗传算法</a:t>
            </a:r>
            <a:endParaRPr lang="en-US" altLang="zh-CN" sz="2800" dirty="0" smtClean="0">
              <a:latin typeface="黑体" panose="02010609060101010101" pitchFamily="49" charset="-122"/>
              <a:ea typeface="黑体" panose="02010609060101010101" pitchFamily="49" charset="-122"/>
            </a:endParaRPr>
          </a:p>
          <a:p>
            <a:pPr lvl="1"/>
            <a:r>
              <a:rPr lang="en-US" altLang="zh-CN" sz="2800" dirty="0">
                <a:effectLst/>
                <a:latin typeface="黑体" panose="02010609060101010101" pitchFamily="49" charset="-122"/>
                <a:ea typeface="黑体" panose="02010609060101010101" pitchFamily="49" charset="-122"/>
              </a:rPr>
              <a:t>RBF</a:t>
            </a:r>
            <a:r>
              <a:rPr lang="zh-CN" altLang="zh-CN" sz="2800" dirty="0" smtClean="0">
                <a:effectLst/>
                <a:latin typeface="黑体" panose="02010609060101010101" pitchFamily="49" charset="-122"/>
                <a:ea typeface="黑体" panose="02010609060101010101" pitchFamily="49" charset="-122"/>
              </a:rPr>
              <a:t>神经网络</a:t>
            </a:r>
            <a:endParaRPr lang="en-US" altLang="zh-CN" sz="2800" dirty="0" smtClean="0">
              <a:effectLst/>
              <a:latin typeface="黑体" panose="02010609060101010101" pitchFamily="49" charset="-122"/>
              <a:ea typeface="黑体" panose="02010609060101010101" pitchFamily="49" charset="-122"/>
            </a:endParaRPr>
          </a:p>
          <a:p>
            <a:pPr lvl="1"/>
            <a:r>
              <a:rPr lang="zh-CN" altLang="zh-CN" sz="2800" dirty="0">
                <a:effectLst/>
                <a:latin typeface="黑体" panose="02010609060101010101" pitchFamily="49" charset="-122"/>
                <a:ea typeface="黑体" panose="02010609060101010101" pitchFamily="49" charset="-122"/>
              </a:rPr>
              <a:t>支持向量机</a:t>
            </a:r>
            <a:endParaRPr lang="en-US" altLang="zh-CN" sz="2800" dirty="0" smtClean="0">
              <a:effectLst/>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8159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二、研究</a:t>
            </a:r>
            <a:r>
              <a:rPr lang="zh-CN" altLang="zh-CN" dirty="0" smtClean="0">
                <a:effectLst/>
                <a:latin typeface="黑体" panose="02010609060101010101" pitchFamily="49" charset="-122"/>
                <a:ea typeface="黑体" panose="02010609060101010101" pitchFamily="49" charset="-122"/>
              </a:rPr>
              <a:t>现状</a:t>
            </a:r>
            <a:r>
              <a:rPr lang="en-US" altLang="zh-CN" dirty="0" smtClean="0">
                <a:effectLst/>
                <a:latin typeface="黑体" panose="02010609060101010101" pitchFamily="49" charset="-122"/>
                <a:ea typeface="黑体" panose="02010609060101010101" pitchFamily="49" charset="-122"/>
              </a:rPr>
              <a:t> - </a:t>
            </a:r>
            <a:r>
              <a:rPr lang="zh-CN" altLang="en-US" dirty="0" smtClean="0">
                <a:effectLst/>
                <a:latin typeface="黑体" panose="02010609060101010101" pitchFamily="49" charset="-122"/>
                <a:ea typeface="黑体" panose="02010609060101010101" pitchFamily="49" charset="-122"/>
              </a:rPr>
              <a:t>遗传算法</a:t>
            </a:r>
            <a:r>
              <a:rPr lang="en-US" altLang="zh-CN" dirty="0" smtClean="0">
                <a:effectLst/>
                <a:latin typeface="黑体" panose="02010609060101010101" pitchFamily="49" charset="-122"/>
                <a:ea typeface="黑体" panose="02010609060101010101" pitchFamily="49" charset="-122"/>
              </a:rPr>
              <a:t>(GA)</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13794" y="2096064"/>
            <a:ext cx="10353761" cy="4096392"/>
          </a:xfrm>
        </p:spPr>
        <p:txBody>
          <a:bodyPr>
            <a:normAutofit/>
          </a:bodyPr>
          <a:lstStyle/>
          <a:p>
            <a:r>
              <a:rPr lang="zh-CN" altLang="en-US" sz="2800" dirty="0" smtClean="0">
                <a:latin typeface="黑体" panose="02010609060101010101" pitchFamily="49" charset="-122"/>
                <a:ea typeface="黑体" panose="02010609060101010101" pitchFamily="49" charset="-122"/>
              </a:rPr>
              <a:t>借鉴</a:t>
            </a:r>
            <a:r>
              <a:rPr lang="zh-CN" altLang="en-US" sz="2800" dirty="0">
                <a:latin typeface="黑体" panose="02010609060101010101" pitchFamily="49" charset="-122"/>
                <a:ea typeface="黑体" panose="02010609060101010101" pitchFamily="49" charset="-122"/>
              </a:rPr>
              <a:t>生物界的进化</a:t>
            </a:r>
            <a:r>
              <a:rPr lang="zh-CN" altLang="en-US" sz="2800" dirty="0" smtClean="0">
                <a:latin typeface="黑体" panose="02010609060101010101" pitchFamily="49" charset="-122"/>
                <a:ea typeface="黑体" panose="02010609060101010101" pitchFamily="49" charset="-122"/>
              </a:rPr>
              <a:t>规律</a:t>
            </a:r>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随机化</a:t>
            </a:r>
            <a:r>
              <a:rPr lang="zh-CN" altLang="en-US" sz="2800" dirty="0" smtClean="0">
                <a:latin typeface="黑体" panose="02010609060101010101" pitchFamily="49" charset="-122"/>
                <a:ea typeface="黑体" panose="02010609060101010101" pitchFamily="49" charset="-122"/>
              </a:rPr>
              <a:t>搜索</a:t>
            </a:r>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直接对结构对象进行操作，不</a:t>
            </a:r>
            <a:r>
              <a:rPr lang="zh-CN" altLang="en-US" sz="2800" dirty="0" smtClean="0">
                <a:latin typeface="黑体" panose="02010609060101010101" pitchFamily="49" charset="-122"/>
                <a:ea typeface="黑体" panose="02010609060101010101" pitchFamily="49" charset="-122"/>
              </a:rPr>
              <a:t>存在求导和函数</a:t>
            </a:r>
            <a:r>
              <a:rPr lang="zh-CN" altLang="en-US" sz="2800" dirty="0">
                <a:latin typeface="黑体" panose="02010609060101010101" pitchFamily="49" charset="-122"/>
                <a:ea typeface="黑体" panose="02010609060101010101" pitchFamily="49" charset="-122"/>
              </a:rPr>
              <a:t>连续性的</a:t>
            </a:r>
            <a:r>
              <a:rPr lang="zh-CN" altLang="en-US" sz="2800" dirty="0" smtClean="0">
                <a:latin typeface="黑体" panose="02010609060101010101" pitchFamily="49" charset="-122"/>
                <a:ea typeface="黑体" panose="02010609060101010101" pitchFamily="49" charset="-122"/>
              </a:rPr>
              <a:t>限定</a:t>
            </a:r>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自适应地调整搜索方向，不需要确定的规则</a:t>
            </a:r>
            <a:endParaRPr lang="en-US" altLang="zh-CN" sz="2800" dirty="0" smtClean="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90384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二、研究</a:t>
            </a:r>
            <a:r>
              <a:rPr lang="zh-CN" altLang="zh-CN" dirty="0" smtClean="0">
                <a:effectLst/>
                <a:latin typeface="黑体" panose="02010609060101010101" pitchFamily="49" charset="-122"/>
                <a:ea typeface="黑体" panose="02010609060101010101" pitchFamily="49" charset="-122"/>
              </a:rPr>
              <a:t>现状</a:t>
            </a:r>
            <a:r>
              <a:rPr lang="en-US" altLang="zh-CN" dirty="0" smtClean="0">
                <a:effectLst/>
                <a:latin typeface="黑体" panose="02010609060101010101" pitchFamily="49" charset="-122"/>
                <a:ea typeface="黑体" panose="02010609060101010101" pitchFamily="49" charset="-122"/>
              </a:rPr>
              <a:t> - </a:t>
            </a:r>
            <a:r>
              <a:rPr lang="zh-CN" altLang="en-US" dirty="0" smtClean="0">
                <a:effectLst/>
                <a:latin typeface="黑体" panose="02010609060101010101" pitchFamily="49" charset="-122"/>
                <a:ea typeface="黑体" panose="02010609060101010101" pitchFamily="49" charset="-122"/>
              </a:rPr>
              <a:t>卷积神经网络</a:t>
            </a:r>
            <a:r>
              <a:rPr lang="en-US" altLang="zh-CN" dirty="0" smtClean="0">
                <a:effectLst/>
                <a:latin typeface="黑体" panose="02010609060101010101" pitchFamily="49" charset="-122"/>
                <a:ea typeface="黑体" panose="02010609060101010101" pitchFamily="49" charset="-122"/>
              </a:rPr>
              <a:t>(CNN)</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13794" y="2096063"/>
            <a:ext cx="10353761" cy="3957495"/>
          </a:xfrm>
        </p:spPr>
        <p:txBody>
          <a:bodyPr/>
          <a:lstStyle/>
          <a:p>
            <a:r>
              <a:rPr lang="zh-CN" altLang="en-US" sz="3200" dirty="0" smtClean="0">
                <a:effectLst/>
                <a:latin typeface="黑体" panose="02010609060101010101" pitchFamily="49" charset="-122"/>
                <a:ea typeface="黑体" panose="02010609060101010101" pitchFamily="49" charset="-122"/>
              </a:rPr>
              <a:t>从</a:t>
            </a:r>
            <a:r>
              <a:rPr lang="zh-CN" altLang="zh-CN" sz="3200" dirty="0">
                <a:effectLst/>
                <a:latin typeface="黑体" panose="02010609060101010101" pitchFamily="49" charset="-122"/>
                <a:ea typeface="黑体" panose="02010609060101010101" pitchFamily="49" charset="-122"/>
              </a:rPr>
              <a:t>猫脑</a:t>
            </a:r>
            <a:r>
              <a:rPr lang="zh-CN" altLang="zh-CN" sz="3200" dirty="0" smtClean="0">
                <a:effectLst/>
                <a:latin typeface="黑体" panose="02010609060101010101" pitchFamily="49" charset="-122"/>
                <a:ea typeface="黑体" panose="02010609060101010101" pitchFamily="49" charset="-122"/>
              </a:rPr>
              <a:t>皮层</a:t>
            </a:r>
            <a:r>
              <a:rPr lang="zh-CN" altLang="en-US" sz="3200" dirty="0" smtClean="0">
                <a:effectLst/>
                <a:latin typeface="黑体" panose="02010609060101010101" pitchFamily="49" charset="-122"/>
                <a:ea typeface="黑体" panose="02010609060101010101" pitchFamily="49" charset="-122"/>
              </a:rPr>
              <a:t>中发现并抽象完善</a:t>
            </a:r>
            <a:endParaRPr lang="en-US" altLang="zh-CN" sz="3200" dirty="0" smtClean="0">
              <a:effectLst/>
              <a:latin typeface="黑体" panose="02010609060101010101" pitchFamily="49" charset="-122"/>
              <a:ea typeface="黑体" panose="02010609060101010101" pitchFamily="49" charset="-122"/>
            </a:endParaRPr>
          </a:p>
          <a:p>
            <a:r>
              <a:rPr lang="zh-CN" altLang="zh-CN" sz="3200" dirty="0" smtClean="0">
                <a:effectLst/>
                <a:latin typeface="黑体" panose="02010609060101010101" pitchFamily="49" charset="-122"/>
                <a:ea typeface="黑体" panose="02010609060101010101" pitchFamily="49" charset="-122"/>
              </a:rPr>
              <a:t>模式分类</a:t>
            </a:r>
            <a:endParaRPr lang="en-US" altLang="zh-CN" sz="3200" dirty="0" smtClean="0">
              <a:effectLst/>
              <a:latin typeface="黑体" panose="02010609060101010101" pitchFamily="49" charset="-122"/>
              <a:ea typeface="黑体" panose="02010609060101010101" pitchFamily="49" charset="-122"/>
            </a:endParaRPr>
          </a:p>
          <a:p>
            <a:r>
              <a:rPr lang="zh-CN" altLang="zh-CN" sz="3200" dirty="0">
                <a:effectLst/>
                <a:latin typeface="黑体" panose="02010609060101010101" pitchFamily="49" charset="-122"/>
                <a:ea typeface="黑体" panose="02010609060101010101" pitchFamily="49" charset="-122"/>
              </a:rPr>
              <a:t>避免了显示的</a:t>
            </a:r>
            <a:r>
              <a:rPr lang="zh-CN" altLang="zh-CN" sz="3200" dirty="0" smtClean="0">
                <a:effectLst/>
                <a:latin typeface="黑体" panose="02010609060101010101" pitchFamily="49" charset="-122"/>
                <a:ea typeface="黑体" panose="02010609060101010101" pitchFamily="49" charset="-122"/>
              </a:rPr>
              <a:t>特征抽取</a:t>
            </a:r>
            <a:endParaRPr lang="en-US" altLang="zh-CN" sz="3200" dirty="0" smtClean="0">
              <a:effectLst/>
              <a:latin typeface="黑体" panose="02010609060101010101" pitchFamily="49" charset="-122"/>
              <a:ea typeface="黑体" panose="02010609060101010101" pitchFamily="49" charset="-122"/>
            </a:endParaRPr>
          </a:p>
          <a:p>
            <a:endParaRPr lang="en-US" altLang="zh-CN" sz="3200" dirty="0" smtClean="0">
              <a:effectLst/>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3161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二、研究</a:t>
            </a:r>
            <a:r>
              <a:rPr lang="zh-CN" altLang="zh-CN" dirty="0" smtClean="0">
                <a:effectLst/>
                <a:latin typeface="黑体" panose="02010609060101010101" pitchFamily="49" charset="-122"/>
                <a:ea typeface="黑体" panose="02010609060101010101" pitchFamily="49" charset="-122"/>
              </a:rPr>
              <a:t>现状</a:t>
            </a:r>
            <a:r>
              <a:rPr lang="en-US" altLang="zh-CN" dirty="0" smtClean="0">
                <a:effectLst/>
                <a:latin typeface="黑体" panose="02010609060101010101" pitchFamily="49" charset="-122"/>
                <a:ea typeface="黑体" panose="02010609060101010101" pitchFamily="49" charset="-122"/>
              </a:rPr>
              <a:t> - </a:t>
            </a:r>
            <a:r>
              <a:rPr lang="en-US" altLang="zh-CN" dirty="0" smtClean="0">
                <a:latin typeface="黑体" panose="02010609060101010101" pitchFamily="49" charset="-122"/>
                <a:ea typeface="黑体" panose="02010609060101010101" pitchFamily="49" charset="-122"/>
              </a:rPr>
              <a:t>CUDA</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13794" y="2096064"/>
            <a:ext cx="10353761" cy="4142690"/>
          </a:xfrm>
        </p:spPr>
        <p:txBody>
          <a:bodyPr>
            <a:normAutofit/>
          </a:bodyPr>
          <a:lstStyle/>
          <a:p>
            <a:r>
              <a:rPr lang="en-US" altLang="zh-CN" sz="3200" dirty="0">
                <a:effectLst/>
                <a:latin typeface="黑体" panose="02010609060101010101" pitchFamily="49" charset="-122"/>
                <a:ea typeface="黑体" panose="02010609060101010101" pitchFamily="49" charset="-122"/>
              </a:rPr>
              <a:t>NVIDIA</a:t>
            </a:r>
            <a:r>
              <a:rPr lang="zh-CN" altLang="zh-CN" sz="3200" dirty="0">
                <a:effectLst/>
                <a:latin typeface="黑体" panose="02010609060101010101" pitchFamily="49" charset="-122"/>
                <a:ea typeface="黑体" panose="02010609060101010101" pitchFamily="49" charset="-122"/>
              </a:rPr>
              <a:t>推出的通用并行计算</a:t>
            </a:r>
            <a:r>
              <a:rPr lang="zh-CN" altLang="zh-CN" sz="3200" dirty="0" smtClean="0">
                <a:effectLst/>
                <a:latin typeface="黑体" panose="02010609060101010101" pitchFamily="49" charset="-122"/>
                <a:ea typeface="黑体" panose="02010609060101010101" pitchFamily="49" charset="-122"/>
              </a:rPr>
              <a:t>架构</a:t>
            </a:r>
            <a:endParaRPr lang="en-US" altLang="zh-CN" sz="3200" dirty="0" smtClean="0">
              <a:effectLst/>
              <a:latin typeface="黑体" panose="02010609060101010101" pitchFamily="49" charset="-122"/>
              <a:ea typeface="黑体" panose="02010609060101010101" pitchFamily="49" charset="-122"/>
            </a:endParaRPr>
          </a:p>
          <a:p>
            <a:r>
              <a:rPr lang="zh-CN" altLang="zh-CN" sz="3200" dirty="0">
                <a:effectLst/>
                <a:latin typeface="黑体" panose="02010609060101010101" pitchFamily="49" charset="-122"/>
                <a:ea typeface="黑体" panose="02010609060101010101" pitchFamily="49" charset="-122"/>
              </a:rPr>
              <a:t>将</a:t>
            </a:r>
            <a:r>
              <a:rPr lang="en-US" altLang="zh-CN" sz="3200" dirty="0">
                <a:effectLst/>
                <a:latin typeface="黑体" panose="02010609060101010101" pitchFamily="49" charset="-122"/>
                <a:ea typeface="黑体" panose="02010609060101010101" pitchFamily="49" charset="-122"/>
              </a:rPr>
              <a:t>GPU</a:t>
            </a:r>
            <a:r>
              <a:rPr lang="zh-CN" altLang="zh-CN" sz="3200" dirty="0">
                <a:effectLst/>
                <a:latin typeface="黑体" panose="02010609060101010101" pitchFamily="49" charset="-122"/>
                <a:ea typeface="黑体" panose="02010609060101010101" pitchFamily="49" charset="-122"/>
              </a:rPr>
              <a:t>视为一个并行数据</a:t>
            </a:r>
            <a:r>
              <a:rPr lang="zh-CN" altLang="zh-CN" sz="3200" dirty="0" smtClean="0">
                <a:effectLst/>
                <a:latin typeface="黑体" panose="02010609060101010101" pitchFamily="49" charset="-122"/>
                <a:ea typeface="黑体" panose="02010609060101010101" pitchFamily="49" charset="-122"/>
              </a:rPr>
              <a:t>计算设备</a:t>
            </a:r>
            <a:endParaRPr lang="en-US" altLang="zh-CN" sz="3200" dirty="0" smtClean="0">
              <a:effectLst/>
              <a:latin typeface="黑体" panose="02010609060101010101" pitchFamily="49" charset="-122"/>
              <a:ea typeface="黑体" panose="02010609060101010101" pitchFamily="49" charset="-122"/>
            </a:endParaRPr>
          </a:p>
          <a:p>
            <a:r>
              <a:rPr lang="zh-CN" altLang="zh-CN" sz="3200" dirty="0" smtClean="0">
                <a:effectLst/>
                <a:latin typeface="黑体" panose="02010609060101010101" pitchFamily="49" charset="-122"/>
                <a:ea typeface="黑体" panose="02010609060101010101" pitchFamily="49" charset="-122"/>
              </a:rPr>
              <a:t>不像过去</a:t>
            </a:r>
            <a:r>
              <a:rPr lang="zh-CN" altLang="en-US" sz="3200" dirty="0" smtClean="0">
                <a:effectLst/>
                <a:latin typeface="黑体" panose="02010609060101010101" pitchFamily="49" charset="-122"/>
                <a:ea typeface="黑体" panose="02010609060101010101" pitchFamily="49" charset="-122"/>
              </a:rPr>
              <a:t>的</a:t>
            </a:r>
            <a:r>
              <a:rPr lang="en-US" altLang="zh-CN" sz="3200" dirty="0" smtClean="0">
                <a:effectLst/>
                <a:latin typeface="黑体" panose="02010609060101010101" pitchFamily="49" charset="-122"/>
                <a:ea typeface="黑体" panose="02010609060101010101" pitchFamily="49" charset="-122"/>
              </a:rPr>
              <a:t>GPGPU</a:t>
            </a:r>
            <a:r>
              <a:rPr lang="zh-CN" altLang="zh-CN" sz="3200" dirty="0" smtClean="0">
                <a:effectLst/>
                <a:latin typeface="黑体" panose="02010609060101010101" pitchFamily="49" charset="-122"/>
                <a:ea typeface="黑体" panose="02010609060101010101" pitchFamily="49" charset="-122"/>
              </a:rPr>
              <a:t>必须</a:t>
            </a:r>
            <a:r>
              <a:rPr lang="zh-CN" altLang="zh-CN" sz="3200" dirty="0">
                <a:effectLst/>
                <a:latin typeface="黑体" panose="02010609060101010101" pitchFamily="49" charset="-122"/>
                <a:ea typeface="黑体" panose="02010609060101010101" pitchFamily="49" charset="-122"/>
              </a:rPr>
              <a:t>将计算映射到图形</a:t>
            </a:r>
            <a:r>
              <a:rPr lang="en-US" altLang="zh-CN" sz="3200" dirty="0" smtClean="0">
                <a:effectLst/>
                <a:latin typeface="黑体" panose="02010609060101010101" pitchFamily="49" charset="-122"/>
                <a:ea typeface="黑体" panose="02010609060101010101" pitchFamily="49" charset="-122"/>
              </a:rPr>
              <a:t>API</a:t>
            </a:r>
            <a:r>
              <a:rPr lang="zh-CN" altLang="zh-CN" sz="3200" dirty="0" smtClean="0">
                <a:effectLst/>
                <a:latin typeface="黑体" panose="02010609060101010101" pitchFamily="49" charset="-122"/>
                <a:ea typeface="黑体" panose="02010609060101010101" pitchFamily="49" charset="-122"/>
              </a:rPr>
              <a:t>中</a:t>
            </a:r>
            <a:endParaRPr lang="en-US" altLang="zh-CN" sz="3200" dirty="0" smtClean="0">
              <a:effectLst/>
              <a:latin typeface="黑体" panose="02010609060101010101" pitchFamily="49" charset="-122"/>
              <a:ea typeface="黑体" panose="02010609060101010101" pitchFamily="49" charset="-122"/>
            </a:endParaRPr>
          </a:p>
          <a:p>
            <a:pPr lvl="1"/>
            <a:r>
              <a:rPr lang="zh-CN" altLang="zh-CN" sz="2400" dirty="0" smtClean="0">
                <a:effectLst/>
                <a:latin typeface="黑体" panose="02010609060101010101" pitchFamily="49" charset="-122"/>
                <a:ea typeface="黑体" panose="02010609060101010101" pitchFamily="49" charset="-122"/>
              </a:rPr>
              <a:t>（</a:t>
            </a:r>
            <a:r>
              <a:rPr lang="zh-CN" altLang="en-US" sz="2400" dirty="0" smtClean="0">
                <a:effectLst/>
                <a:latin typeface="黑体" panose="02010609060101010101" pitchFamily="49" charset="-122"/>
                <a:ea typeface="黑体" panose="02010609060101010101" pitchFamily="49" charset="-122"/>
              </a:rPr>
              <a:t>图形</a:t>
            </a:r>
            <a:r>
              <a:rPr lang="en-US" altLang="zh-CN" sz="2400" dirty="0" smtClean="0">
                <a:effectLst/>
                <a:latin typeface="黑体" panose="02010609060101010101" pitchFamily="49" charset="-122"/>
                <a:ea typeface="黑体" panose="02010609060101010101" pitchFamily="49" charset="-122"/>
              </a:rPr>
              <a:t>API – OpenGL</a:t>
            </a:r>
            <a:r>
              <a:rPr lang="zh-CN" altLang="en-US" sz="2400" dirty="0" smtClean="0">
                <a:effectLst/>
                <a:latin typeface="黑体" panose="02010609060101010101" pitchFamily="49" charset="-122"/>
                <a:ea typeface="黑体" panose="02010609060101010101" pitchFamily="49" charset="-122"/>
              </a:rPr>
              <a:t>、</a:t>
            </a:r>
            <a:r>
              <a:rPr lang="en-US" altLang="zh-CN" sz="2400" dirty="0" smtClean="0">
                <a:effectLst/>
                <a:latin typeface="黑体" panose="02010609060101010101" pitchFamily="49" charset="-122"/>
                <a:ea typeface="黑体" panose="02010609060101010101" pitchFamily="49" charset="-122"/>
              </a:rPr>
              <a:t>Direct </a:t>
            </a:r>
            <a:r>
              <a:rPr lang="en-US" altLang="zh-CN" sz="2400" dirty="0">
                <a:effectLst/>
                <a:latin typeface="黑体" panose="02010609060101010101" pitchFamily="49" charset="-122"/>
                <a:ea typeface="黑体" panose="02010609060101010101" pitchFamily="49" charset="-122"/>
              </a:rPr>
              <a:t>3D</a:t>
            </a:r>
            <a:r>
              <a:rPr lang="zh-CN" altLang="zh-CN" sz="2400" dirty="0">
                <a:effectLst/>
                <a:latin typeface="黑体" panose="02010609060101010101" pitchFamily="49" charset="-122"/>
                <a:ea typeface="黑体" panose="02010609060101010101" pitchFamily="49" charset="-122"/>
              </a:rPr>
              <a:t>）</a:t>
            </a:r>
            <a:endParaRPr lang="en-US" altLang="zh-CN" sz="2400" dirty="0" smtClean="0">
              <a:effectLst/>
              <a:latin typeface="黑体" panose="02010609060101010101" pitchFamily="49" charset="-122"/>
              <a:ea typeface="黑体" panose="02010609060101010101" pitchFamily="49" charset="-122"/>
            </a:endParaRPr>
          </a:p>
          <a:p>
            <a:r>
              <a:rPr lang="zh-CN" altLang="en-US" sz="3200" dirty="0" smtClean="0">
                <a:effectLst/>
                <a:latin typeface="黑体" panose="02010609060101010101" pitchFamily="49" charset="-122"/>
                <a:ea typeface="黑体" panose="02010609060101010101" pitchFamily="49" charset="-122"/>
              </a:rPr>
              <a:t>已</a:t>
            </a:r>
            <a:r>
              <a:rPr lang="zh-CN" altLang="zh-CN" sz="3200" dirty="0" smtClean="0">
                <a:effectLst/>
                <a:latin typeface="黑体" panose="02010609060101010101" pitchFamily="49" charset="-122"/>
                <a:ea typeface="黑体" panose="02010609060101010101" pitchFamily="49" charset="-122"/>
              </a:rPr>
              <a:t>广泛应用</a:t>
            </a:r>
            <a:r>
              <a:rPr lang="zh-CN" altLang="zh-CN" sz="3200" dirty="0">
                <a:effectLst/>
                <a:latin typeface="黑体" panose="02010609060101010101" pitchFamily="49" charset="-122"/>
                <a:ea typeface="黑体" panose="02010609060101010101" pitchFamily="49" charset="-122"/>
              </a:rPr>
              <a:t>在图形动画、科学计算、地质、生物、物理模拟等领域</a:t>
            </a:r>
            <a:endParaRPr lang="en-US" altLang="zh-CN" sz="3200" dirty="0" smtClean="0">
              <a:effectLst/>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53540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三、研究</a:t>
            </a:r>
            <a:r>
              <a:rPr lang="zh-CN" altLang="zh-CN" dirty="0" smtClean="0">
                <a:effectLst/>
                <a:latin typeface="黑体" panose="02010609060101010101" pitchFamily="49" charset="-122"/>
                <a:ea typeface="黑体" panose="02010609060101010101" pitchFamily="49" charset="-122"/>
              </a:rPr>
              <a:t>内容</a:t>
            </a:r>
            <a:r>
              <a:rPr lang="en-US" altLang="zh-CN" dirty="0" smtClean="0">
                <a:effectLst/>
                <a:latin typeface="黑体" panose="02010609060101010101" pitchFamily="49" charset="-122"/>
                <a:ea typeface="黑体" panose="02010609060101010101" pitchFamily="49" charset="-122"/>
              </a:rPr>
              <a:t> – </a:t>
            </a:r>
            <a:r>
              <a:rPr lang="zh-CN" altLang="en-US" dirty="0" smtClean="0">
                <a:effectLst/>
                <a:latin typeface="黑体" panose="02010609060101010101" pitchFamily="49" charset="-122"/>
                <a:ea typeface="黑体" panose="02010609060101010101" pitchFamily="49" charset="-122"/>
              </a:rPr>
              <a:t>原始数据</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13795" y="2096064"/>
            <a:ext cx="4677108" cy="3517658"/>
          </a:xfrm>
        </p:spPr>
        <p:txBody>
          <a:bodyPr numCol="1">
            <a:normAutofit/>
          </a:bodyPr>
          <a:lstStyle/>
          <a:p>
            <a:pPr>
              <a:buFont typeface="Wingdings" panose="05000000000000000000" pitchFamily="2" charset="2"/>
              <a:buChar char="u"/>
            </a:pPr>
            <a:r>
              <a:rPr lang="zh-CN" altLang="en-US" sz="3200" dirty="0" smtClean="0">
                <a:effectLst/>
                <a:latin typeface="黑体" panose="02010609060101010101" pitchFamily="49" charset="-122"/>
                <a:ea typeface="黑体" panose="02010609060101010101" pitchFamily="49" charset="-122"/>
              </a:rPr>
              <a:t>价格</a:t>
            </a:r>
            <a:endParaRPr lang="en-US" altLang="zh-CN" sz="3200" dirty="0" smtClean="0">
              <a:effectLst/>
              <a:latin typeface="黑体" panose="02010609060101010101" pitchFamily="49" charset="-122"/>
              <a:ea typeface="黑体" panose="02010609060101010101" pitchFamily="49" charset="-122"/>
            </a:endParaRPr>
          </a:p>
          <a:p>
            <a:pPr lvl="1"/>
            <a:r>
              <a:rPr lang="zh-CN" altLang="zh-CN" sz="2800" dirty="0">
                <a:effectLst/>
                <a:latin typeface="黑体" panose="02010609060101010101" pitchFamily="49" charset="-122"/>
                <a:ea typeface="黑体" panose="02010609060101010101" pitchFamily="49" charset="-122"/>
              </a:rPr>
              <a:t>开盘价</a:t>
            </a:r>
            <a:endParaRPr lang="en-US" altLang="zh-CN" sz="2800" dirty="0">
              <a:effectLst/>
              <a:latin typeface="黑体" panose="02010609060101010101" pitchFamily="49" charset="-122"/>
              <a:ea typeface="黑体" panose="02010609060101010101" pitchFamily="49" charset="-122"/>
            </a:endParaRPr>
          </a:p>
          <a:p>
            <a:pPr lvl="1"/>
            <a:r>
              <a:rPr lang="zh-CN" altLang="zh-CN" sz="2800" dirty="0">
                <a:effectLst/>
                <a:latin typeface="黑体" panose="02010609060101010101" pitchFamily="49" charset="-122"/>
                <a:ea typeface="黑体" panose="02010609060101010101" pitchFamily="49" charset="-122"/>
              </a:rPr>
              <a:t>收盘价</a:t>
            </a:r>
            <a:endParaRPr lang="en-US" altLang="zh-CN" sz="2800" dirty="0">
              <a:effectLst/>
              <a:latin typeface="黑体" panose="02010609060101010101" pitchFamily="49" charset="-122"/>
              <a:ea typeface="黑体" panose="02010609060101010101" pitchFamily="49" charset="-122"/>
            </a:endParaRPr>
          </a:p>
          <a:p>
            <a:pPr lvl="1"/>
            <a:r>
              <a:rPr lang="zh-CN" altLang="zh-CN" sz="2800" dirty="0">
                <a:effectLst/>
                <a:latin typeface="黑体" panose="02010609060101010101" pitchFamily="49" charset="-122"/>
                <a:ea typeface="黑体" panose="02010609060101010101" pitchFamily="49" charset="-122"/>
              </a:rPr>
              <a:t>最高价</a:t>
            </a:r>
            <a:endParaRPr lang="en-US" altLang="zh-CN" sz="2800" dirty="0">
              <a:effectLst/>
              <a:latin typeface="黑体" panose="02010609060101010101" pitchFamily="49" charset="-122"/>
              <a:ea typeface="黑体" panose="02010609060101010101" pitchFamily="49" charset="-122"/>
            </a:endParaRPr>
          </a:p>
          <a:p>
            <a:pPr lvl="1"/>
            <a:r>
              <a:rPr lang="zh-CN" altLang="zh-CN" sz="2800" dirty="0">
                <a:effectLst/>
                <a:latin typeface="黑体" panose="02010609060101010101" pitchFamily="49" charset="-122"/>
                <a:ea typeface="黑体" panose="02010609060101010101" pitchFamily="49" charset="-122"/>
              </a:rPr>
              <a:t>最低价</a:t>
            </a:r>
            <a:endParaRPr lang="en-US" altLang="zh-CN" sz="2800" dirty="0">
              <a:effectLst/>
              <a:latin typeface="黑体" panose="02010609060101010101" pitchFamily="49" charset="-122"/>
              <a:ea typeface="黑体" panose="02010609060101010101" pitchFamily="49" charset="-122"/>
            </a:endParaRPr>
          </a:p>
          <a:p>
            <a:pPr>
              <a:buFont typeface="Wingdings" panose="05000000000000000000" pitchFamily="2" charset="2"/>
              <a:buChar char="u"/>
            </a:pPr>
            <a:endParaRPr lang="en-US" altLang="zh-CN" sz="3200" dirty="0" smtClean="0">
              <a:effectLst/>
              <a:latin typeface="黑体" panose="02010609060101010101" pitchFamily="49" charset="-122"/>
              <a:ea typeface="黑体" panose="02010609060101010101" pitchFamily="49" charset="-122"/>
            </a:endParaRPr>
          </a:p>
        </p:txBody>
      </p:sp>
      <p:sp>
        <p:nvSpPr>
          <p:cNvPr id="8" name="内容占位符 2"/>
          <p:cNvSpPr txBox="1">
            <a:spLocks/>
          </p:cNvSpPr>
          <p:nvPr/>
        </p:nvSpPr>
        <p:spPr>
          <a:xfrm>
            <a:off x="5590903" y="2096064"/>
            <a:ext cx="4677108"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Wingdings" panose="05000000000000000000" pitchFamily="2" charset="2"/>
              <a:buChar char="u"/>
            </a:pPr>
            <a:r>
              <a:rPr lang="zh-CN" altLang="en-US" sz="3200" dirty="0" smtClean="0">
                <a:latin typeface="黑体" panose="02010609060101010101" pitchFamily="49" charset="-122"/>
                <a:ea typeface="黑体" panose="02010609060101010101" pitchFamily="49" charset="-122"/>
              </a:rPr>
              <a:t>事件</a:t>
            </a:r>
            <a:endParaRPr lang="en-US" altLang="zh-CN" sz="3200" dirty="0" smtClean="0">
              <a:latin typeface="黑体" panose="02010609060101010101" pitchFamily="49" charset="-122"/>
              <a:ea typeface="黑体" panose="02010609060101010101" pitchFamily="49" charset="-122"/>
            </a:endParaRPr>
          </a:p>
          <a:p>
            <a:pPr lvl="1"/>
            <a:r>
              <a:rPr lang="zh-CN" altLang="zh-CN" sz="2800" dirty="0">
                <a:latin typeface="黑体" panose="02010609060101010101" pitchFamily="49" charset="-122"/>
                <a:ea typeface="黑体" panose="02010609060101010101" pitchFamily="49" charset="-122"/>
              </a:rPr>
              <a:t>事件类型</a:t>
            </a:r>
            <a:endParaRPr lang="en-US" altLang="zh-CN" sz="2800" dirty="0">
              <a:latin typeface="黑体" panose="02010609060101010101" pitchFamily="49" charset="-122"/>
              <a:ea typeface="黑体" panose="02010609060101010101" pitchFamily="49" charset="-122"/>
            </a:endParaRPr>
          </a:p>
          <a:p>
            <a:pPr lvl="1"/>
            <a:r>
              <a:rPr lang="zh-CN" altLang="zh-CN" sz="2800" dirty="0" smtClean="0">
                <a:latin typeface="黑体" panose="02010609060101010101" pitchFamily="49" charset="-122"/>
                <a:ea typeface="黑体" panose="02010609060101010101" pitchFamily="49" charset="-122"/>
              </a:rPr>
              <a:t>事件</a:t>
            </a:r>
            <a:r>
              <a:rPr lang="zh-CN" altLang="zh-CN" sz="2800" dirty="0">
                <a:latin typeface="黑体" panose="02010609060101010101" pitchFamily="49" charset="-122"/>
                <a:ea typeface="黑体" panose="02010609060101010101" pitchFamily="49" charset="-122"/>
              </a:rPr>
              <a:t>性质</a:t>
            </a:r>
            <a:endParaRPr lang="en-US" altLang="zh-CN" sz="2800" dirty="0">
              <a:latin typeface="黑体" panose="02010609060101010101" pitchFamily="49" charset="-122"/>
              <a:ea typeface="黑体" panose="02010609060101010101" pitchFamily="49" charset="-122"/>
            </a:endParaRPr>
          </a:p>
          <a:p>
            <a:pPr lvl="1"/>
            <a:r>
              <a:rPr lang="zh-CN" altLang="zh-CN" sz="2800" dirty="0">
                <a:latin typeface="黑体" panose="02010609060101010101" pitchFamily="49" charset="-122"/>
                <a:ea typeface="黑体" panose="02010609060101010101" pitchFamily="49" charset="-122"/>
              </a:rPr>
              <a:t>发生时间</a:t>
            </a:r>
            <a:endParaRPr lang="en-US" altLang="zh-CN" sz="2800" dirty="0">
              <a:latin typeface="黑体" panose="02010609060101010101" pitchFamily="49" charset="-122"/>
              <a:ea typeface="黑体" panose="02010609060101010101" pitchFamily="49" charset="-122"/>
            </a:endParaRPr>
          </a:p>
          <a:p>
            <a:pPr lvl="1"/>
            <a:r>
              <a:rPr lang="zh-CN" altLang="zh-CN" sz="2800" dirty="0">
                <a:latin typeface="黑体" panose="02010609060101010101" pitchFamily="49" charset="-122"/>
                <a:ea typeface="黑体" panose="02010609060101010101" pitchFamily="49" charset="-122"/>
              </a:rPr>
              <a:t>发生</a:t>
            </a:r>
            <a:r>
              <a:rPr lang="zh-CN" altLang="zh-CN" sz="2800" dirty="0" smtClean="0">
                <a:latin typeface="黑体" panose="02010609060101010101" pitchFamily="49" charset="-122"/>
                <a:ea typeface="黑体" panose="02010609060101010101" pitchFamily="49" charset="-122"/>
              </a:rPr>
              <a:t>次数</a:t>
            </a:r>
          </a:p>
          <a:p>
            <a:pPr marL="457200" lvl="1" indent="0">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63493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effectLst/>
                <a:latin typeface="黑体" panose="02010609060101010101" pitchFamily="49" charset="-122"/>
                <a:ea typeface="黑体" panose="02010609060101010101" pitchFamily="49" charset="-122"/>
              </a:rPr>
              <a:t>三、研究内容</a:t>
            </a:r>
            <a:r>
              <a:rPr lang="en-US" altLang="zh-CN" dirty="0">
                <a:effectLst/>
                <a:latin typeface="黑体" panose="02010609060101010101" pitchFamily="49" charset="-122"/>
                <a:ea typeface="黑体" panose="02010609060101010101" pitchFamily="49" charset="-122"/>
              </a:rPr>
              <a:t> – </a:t>
            </a:r>
            <a:r>
              <a:rPr lang="zh-CN" altLang="en-US" dirty="0">
                <a:effectLst/>
                <a:latin typeface="黑体" panose="02010609060101010101" pitchFamily="49" charset="-122"/>
                <a:ea typeface="黑体" panose="02010609060101010101" pitchFamily="49" charset="-122"/>
              </a:rPr>
              <a:t>原始数据</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3795" y="1935921"/>
            <a:ext cx="6526619" cy="4264633"/>
          </a:xfrm>
        </p:spPr>
      </p:pic>
    </p:spTree>
    <p:extLst>
      <p:ext uri="{BB962C8B-B14F-4D97-AF65-F5344CB8AC3E}">
        <p14:creationId xmlns:p14="http://schemas.microsoft.com/office/powerpoint/2010/main" val="22267056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TM04033921[[fn=花纹]]</Template>
  <TotalTime>579</TotalTime>
  <Words>1837</Words>
  <Application>Microsoft Office PowerPoint</Application>
  <PresentationFormat>宽屏</PresentationFormat>
  <Paragraphs>132</Paragraphs>
  <Slides>21</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Rockwell</vt:lpstr>
      <vt:lpstr>等线</vt:lpstr>
      <vt:lpstr>黑体</vt:lpstr>
      <vt:lpstr>宋体</vt:lpstr>
      <vt:lpstr>Arial</vt:lpstr>
      <vt:lpstr>Bookman Old Style</vt:lpstr>
      <vt:lpstr>Cambria Math</vt:lpstr>
      <vt:lpstr>Wingdings</vt:lpstr>
      <vt:lpstr>Damask</vt:lpstr>
      <vt:lpstr>基于搜索的软件工程技术在金融优化问题中的应用研究</vt:lpstr>
      <vt:lpstr>一、研究目的和意义</vt:lpstr>
      <vt:lpstr>一、研究目的和意义</vt:lpstr>
      <vt:lpstr>二、研究现状 - 预测股票涨跌的方案</vt:lpstr>
      <vt:lpstr>二、研究现状 - 遗传算法(GA)</vt:lpstr>
      <vt:lpstr>二、研究现状 - 卷积神经网络(CNN)</vt:lpstr>
      <vt:lpstr>二、研究现状 - CUDA</vt:lpstr>
      <vt:lpstr>三、研究内容 – 原始数据</vt:lpstr>
      <vt:lpstr>三、研究内容 – 原始数据</vt:lpstr>
      <vt:lpstr>三、研究内容 – 原始数据</vt:lpstr>
      <vt:lpstr>三、研究内容 – 建立模型</vt:lpstr>
      <vt:lpstr>三、研究内容 – 遗传算法</vt:lpstr>
      <vt:lpstr>三、研究内容 – 遗传算法</vt:lpstr>
      <vt:lpstr>三、研究内容 – 遗传算法</vt:lpstr>
      <vt:lpstr>三、研究内容 – 卷积神经网络</vt:lpstr>
      <vt:lpstr>三、研究内容 – CUDA</vt:lpstr>
      <vt:lpstr>四、研究方案和技术路线</vt:lpstr>
      <vt:lpstr>五、关键技术或难点</vt:lpstr>
      <vt:lpstr>六、预期结果</vt:lpstr>
      <vt:lpstr>七、进度安排</vt:lpstr>
      <vt:lpstr>SBSE在金融优化问题中的应用研究</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基于搜索的软件工程技术在金融优化问题中的应用研究</dc:title>
  <dc:creator>Shaoyang Wang</dc:creator>
  <cp:lastModifiedBy>Shaoyang Wang</cp:lastModifiedBy>
  <cp:revision>66</cp:revision>
  <dcterms:created xsi:type="dcterms:W3CDTF">2016-10-17T18:39:50Z</dcterms:created>
  <dcterms:modified xsi:type="dcterms:W3CDTF">2016-10-18T18:24:46Z</dcterms:modified>
</cp:coreProperties>
</file>