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3" r:id="rId6"/>
    <p:sldId id="264" r:id="rId7"/>
    <p:sldId id="265" r:id="rId8"/>
    <p:sldId id="266" r:id="rId9"/>
    <p:sldId id="262" r:id="rId10"/>
    <p:sldId id="261" r:id="rId11"/>
    <p:sldId id="259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69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A3BFE-5329-4EA5-A852-8D36682E7E6F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A1782-6AA1-41B4-A4D9-F9A45C9DD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金融领域内的优化问题一直以来是让众多投资人、学者、企业感兴趣的问题之一。股票涨跌问题则是金融优化问题的重要代表。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股票的涨跌可能与这些事件相关：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供求关系：买股票需求上涨导致股票价格上涨；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上市公司盈利能力：和股票相关的上市公司业绩增加导致股票价格上涨；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大众投资者信心：投资者们倾向于认为股票价格会涨，市场信心足，导致股票价格上涨；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周边市场或宏观形势影响：周边国家的股票上涨导致我们的股票随之上涨；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未来政策、形势等发展趋势：如果大多数投资者都认为以后一段时间风调雨顺国泰民安、经济持续健康发展，那么股票就会涨；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其他投资品种的收益高低：存款、其他投资收益率降低导致股票价格上涨。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A1782-6AA1-41B4-A4D9-F9A45C9DD4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6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本课题旨在通过研究包括但不限于这些事件与股票涨跌之间的联系，得出一套通过事件的发生情况来预测股票涨跌的模型，投资者可以据此以预测股票市场的动向，并为金融领域内的优化问题提供一种解决方案。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A1782-6AA1-41B4-A4D9-F9A45C9DD4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3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数据说明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研究数据包括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2014~2016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两年内的每日股市开盘价、收盘价、最高价、最低价；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2014~2016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两年内的每日发生的可能相关的事件，事件通过事件类型、事件性质（积极或中立或消极）、发生时间、发生次数来定义。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A1782-6AA1-41B4-A4D9-F9A45C9DD4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0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遗传算法和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的执行中都需要做大量的计算，其中很多计算是可以并行化的。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相比，核心数多很多，并行计算的能力强很多。本课题的研究之一是使用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计算架构，将大规模的并行计算转移至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进行，来提高算法的执行效率，加快解收敛的速度。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A1782-6AA1-41B4-A4D9-F9A45C9DD4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35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编程实现上述的算法，在实现卷积神经网络时，使用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Caffe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环境辅助开发，并且使用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计算框架进行加速，比较无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加速和有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加速两种情况的性能，然后对比两种算法的优劣。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A1782-6AA1-41B4-A4D9-F9A45C9DD4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5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217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8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4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2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6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1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0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0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6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0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6AF7-41B4-4DD1-B27A-5E8557CD81F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6671-F6E1-4782-9723-1026E016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1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基于搜索的软件工程技术在金融优化问题中的应用研究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5269" y="4747347"/>
            <a:ext cx="9001462" cy="1655762"/>
          </a:xfrm>
        </p:spPr>
        <p:txBody>
          <a:bodyPr/>
          <a:lstStyle/>
          <a:p>
            <a:pPr algn="r"/>
            <a:r>
              <a:rPr lang="zh-CN" altLang="en-US" dirty="0" smtClean="0"/>
              <a:t>学生：王劭阳</a:t>
            </a:r>
            <a:endParaRPr lang="en-US" altLang="zh-CN" dirty="0" smtClean="0"/>
          </a:p>
          <a:p>
            <a:pPr algn="r"/>
            <a:r>
              <a:rPr lang="zh-CN" altLang="en-US" dirty="0"/>
              <a:t>指导</a:t>
            </a:r>
            <a:r>
              <a:rPr lang="zh-CN" altLang="en-US" dirty="0" smtClean="0"/>
              <a:t>教师：任健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7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effectLst/>
              </a:rPr>
              <a:t>五、关键技术或</a:t>
            </a:r>
            <a:r>
              <a:rPr lang="zh-CN" altLang="zh-CN" dirty="0" smtClean="0">
                <a:effectLst/>
              </a:rPr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effectLst/>
              </a:rPr>
              <a:t>六、预期</a:t>
            </a:r>
            <a:r>
              <a:rPr lang="zh-CN" altLang="zh-CN" dirty="0" smtClean="0">
                <a:effectLst/>
              </a:rPr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effectLst/>
              </a:rPr>
              <a:t>得到使用遗传算法对历史数据建立的模型，预测股票涨跌的成功率大于</a:t>
            </a:r>
            <a:r>
              <a:rPr lang="en-US" altLang="zh-CN" sz="2400" dirty="0">
                <a:effectLst/>
              </a:rPr>
              <a:t>52%</a:t>
            </a:r>
            <a:endParaRPr lang="zh-CN" altLang="zh-CN" sz="2400" dirty="0">
              <a:effectLst/>
            </a:endParaRPr>
          </a:p>
          <a:p>
            <a:pPr lvl="0"/>
            <a:r>
              <a:rPr lang="zh-CN" altLang="zh-CN" sz="2400" dirty="0">
                <a:effectLst/>
              </a:rPr>
              <a:t>得到使用卷积神经网络对历史数据建立的模型，预测股票涨跌的成功率大于</a:t>
            </a:r>
            <a:r>
              <a:rPr lang="en-US" altLang="zh-CN" sz="2400" dirty="0">
                <a:effectLst/>
              </a:rPr>
              <a:t>52%</a:t>
            </a:r>
            <a:endParaRPr lang="zh-CN" altLang="zh-CN" sz="2400" dirty="0">
              <a:effectLst/>
            </a:endParaRPr>
          </a:p>
          <a:p>
            <a:pPr lvl="0"/>
            <a:r>
              <a:rPr lang="zh-CN" altLang="zh-CN" sz="2400" dirty="0">
                <a:effectLst/>
              </a:rPr>
              <a:t>编程实现使用和不使用</a:t>
            </a:r>
            <a:r>
              <a:rPr lang="en-US" altLang="zh-CN" sz="2400" dirty="0">
                <a:effectLst/>
              </a:rPr>
              <a:t>GPU</a:t>
            </a:r>
            <a:r>
              <a:rPr lang="zh-CN" altLang="zh-CN" sz="2400" dirty="0">
                <a:effectLst/>
              </a:rPr>
              <a:t>加速的两种算法</a:t>
            </a:r>
          </a:p>
          <a:p>
            <a:pPr lvl="0"/>
            <a:r>
              <a:rPr lang="zh-CN" altLang="zh-CN" sz="2400" dirty="0">
                <a:effectLst/>
              </a:rPr>
              <a:t>对比使用和不使用</a:t>
            </a:r>
            <a:r>
              <a:rPr lang="en-US" altLang="zh-CN" sz="2400" dirty="0">
                <a:effectLst/>
              </a:rPr>
              <a:t>GPU</a:t>
            </a:r>
            <a:r>
              <a:rPr lang="zh-CN" altLang="zh-CN" sz="2400" dirty="0">
                <a:effectLst/>
              </a:rPr>
              <a:t>加速的两种算法性能</a:t>
            </a:r>
          </a:p>
          <a:p>
            <a:pPr lvl="0"/>
            <a:r>
              <a:rPr lang="zh-CN" altLang="zh-CN" sz="2400" dirty="0">
                <a:effectLst/>
              </a:rPr>
              <a:t>对比两种算法对问题建模的效果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74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effectLst/>
              </a:rPr>
              <a:t>七、进度</a:t>
            </a:r>
            <a:r>
              <a:rPr lang="zh-CN" altLang="zh-CN" dirty="0" smtClean="0">
                <a:effectLst/>
              </a:rPr>
              <a:t>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ffectLst/>
              </a:rPr>
              <a:t>2016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9</a:t>
            </a:r>
            <a:r>
              <a:rPr lang="zh-CN" altLang="zh-CN" sz="2400" dirty="0">
                <a:effectLst/>
              </a:rPr>
              <a:t>月</a:t>
            </a:r>
            <a:r>
              <a:rPr lang="en-US" altLang="zh-CN" sz="2400" dirty="0">
                <a:effectLst/>
              </a:rPr>
              <a:t>~2016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10</a:t>
            </a:r>
            <a:r>
              <a:rPr lang="zh-CN" altLang="zh-CN" sz="2400" dirty="0">
                <a:effectLst/>
              </a:rPr>
              <a:t>月：学习相关技术，准备开题</a:t>
            </a:r>
          </a:p>
          <a:p>
            <a:r>
              <a:rPr lang="en-US" altLang="zh-CN" sz="2400" dirty="0">
                <a:effectLst/>
              </a:rPr>
              <a:t>2016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10</a:t>
            </a:r>
            <a:r>
              <a:rPr lang="zh-CN" altLang="zh-CN" sz="2400" dirty="0">
                <a:effectLst/>
              </a:rPr>
              <a:t>月</a:t>
            </a:r>
            <a:r>
              <a:rPr lang="en-US" altLang="zh-CN" sz="2400" dirty="0">
                <a:effectLst/>
              </a:rPr>
              <a:t>~2016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11</a:t>
            </a:r>
            <a:r>
              <a:rPr lang="zh-CN" altLang="zh-CN" sz="2400" dirty="0">
                <a:effectLst/>
              </a:rPr>
              <a:t>月：完成遗传算法部分的代码实现及模型训练</a:t>
            </a:r>
          </a:p>
          <a:p>
            <a:r>
              <a:rPr lang="en-US" altLang="zh-CN" sz="2400" dirty="0">
                <a:effectLst/>
              </a:rPr>
              <a:t>2016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11</a:t>
            </a:r>
            <a:r>
              <a:rPr lang="zh-CN" altLang="zh-CN" sz="2400" dirty="0">
                <a:effectLst/>
              </a:rPr>
              <a:t>月</a:t>
            </a:r>
            <a:r>
              <a:rPr lang="en-US" altLang="zh-CN" sz="2400" dirty="0">
                <a:effectLst/>
              </a:rPr>
              <a:t>~2017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2</a:t>
            </a:r>
            <a:r>
              <a:rPr lang="zh-CN" altLang="zh-CN" sz="2400" dirty="0">
                <a:effectLst/>
              </a:rPr>
              <a:t>月：完成卷积神经网络部分的代码实现及模型训练</a:t>
            </a:r>
          </a:p>
          <a:p>
            <a:r>
              <a:rPr lang="en-US" altLang="zh-CN" sz="2400" dirty="0">
                <a:effectLst/>
              </a:rPr>
              <a:t>2017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2</a:t>
            </a:r>
            <a:r>
              <a:rPr lang="zh-CN" altLang="zh-CN" sz="2400" dirty="0">
                <a:effectLst/>
              </a:rPr>
              <a:t>月</a:t>
            </a:r>
            <a:r>
              <a:rPr lang="en-US" altLang="zh-CN" sz="2400" dirty="0">
                <a:effectLst/>
              </a:rPr>
              <a:t>~2017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3</a:t>
            </a:r>
            <a:r>
              <a:rPr lang="zh-CN" altLang="zh-CN" sz="2400" dirty="0">
                <a:effectLst/>
              </a:rPr>
              <a:t>月：完成</a:t>
            </a:r>
            <a:r>
              <a:rPr lang="en-US" altLang="zh-CN" sz="2400" dirty="0">
                <a:effectLst/>
              </a:rPr>
              <a:t>GPU</a:t>
            </a:r>
            <a:r>
              <a:rPr lang="zh-CN" altLang="zh-CN" sz="2400" dirty="0">
                <a:effectLst/>
              </a:rPr>
              <a:t>加速部分的代码并比较性能</a:t>
            </a:r>
          </a:p>
          <a:p>
            <a:r>
              <a:rPr lang="en-US" altLang="zh-CN" sz="2400" dirty="0">
                <a:effectLst/>
              </a:rPr>
              <a:t>2017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3</a:t>
            </a:r>
            <a:r>
              <a:rPr lang="zh-CN" altLang="zh-CN" sz="2400" dirty="0">
                <a:effectLst/>
              </a:rPr>
              <a:t>月</a:t>
            </a:r>
            <a:r>
              <a:rPr lang="en-US" altLang="zh-CN" sz="2400" dirty="0">
                <a:effectLst/>
              </a:rPr>
              <a:t>~2017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4</a:t>
            </a:r>
            <a:r>
              <a:rPr lang="zh-CN" altLang="zh-CN" sz="2400" dirty="0">
                <a:effectLst/>
              </a:rPr>
              <a:t>月：继续对算法调参，比较两种算法的性能</a:t>
            </a:r>
          </a:p>
          <a:p>
            <a:r>
              <a:rPr lang="en-US" altLang="zh-CN" sz="2400" dirty="0">
                <a:effectLst/>
              </a:rPr>
              <a:t>2017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4</a:t>
            </a:r>
            <a:r>
              <a:rPr lang="zh-CN" altLang="zh-CN" sz="2400" dirty="0">
                <a:effectLst/>
              </a:rPr>
              <a:t>月</a:t>
            </a:r>
            <a:r>
              <a:rPr lang="en-US" altLang="zh-CN" sz="2400" dirty="0">
                <a:effectLst/>
              </a:rPr>
              <a:t>~2017</a:t>
            </a:r>
            <a:r>
              <a:rPr lang="zh-CN" altLang="zh-CN" sz="2400" dirty="0">
                <a:effectLst/>
              </a:rPr>
              <a:t>年</a:t>
            </a:r>
            <a:r>
              <a:rPr lang="en-US" altLang="zh-CN" sz="2400" dirty="0">
                <a:effectLst/>
              </a:rPr>
              <a:t>5</a:t>
            </a:r>
            <a:r>
              <a:rPr lang="zh-CN" altLang="zh-CN" sz="2400" dirty="0">
                <a:effectLst/>
              </a:rPr>
              <a:t>月：完成毕设论文的撰写，准备答辩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40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6" y="309155"/>
            <a:ext cx="10353761" cy="1326321"/>
          </a:xfrm>
        </p:spPr>
        <p:txBody>
          <a:bodyPr/>
          <a:lstStyle/>
          <a:p>
            <a:pPr algn="l"/>
            <a:r>
              <a:rPr lang="zh-CN" altLang="en-US" dirty="0" smtClean="0">
                <a:effectLst/>
              </a:rPr>
              <a:t>一、</a:t>
            </a:r>
            <a:r>
              <a:rPr lang="zh-CN" altLang="zh-CN" dirty="0" smtClean="0">
                <a:effectLst/>
              </a:rPr>
              <a:t>研究</a:t>
            </a:r>
            <a:r>
              <a:rPr lang="zh-CN" altLang="zh-CN" dirty="0">
                <a:effectLst/>
              </a:rPr>
              <a:t>目的和意义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28355"/>
            <a:ext cx="10353762" cy="4820194"/>
          </a:xfrm>
        </p:spPr>
        <p:txBody>
          <a:bodyPr>
            <a:normAutofit/>
          </a:bodyPr>
          <a:lstStyle/>
          <a:p>
            <a:r>
              <a:rPr lang="zh-CN" altLang="zh-CN" sz="2900" dirty="0" smtClean="0">
                <a:effectLst/>
              </a:rPr>
              <a:t>股票</a:t>
            </a:r>
            <a:r>
              <a:rPr lang="zh-CN" altLang="zh-CN" sz="2900" dirty="0">
                <a:effectLst/>
              </a:rPr>
              <a:t>的涨跌可能与这些事件相关：</a:t>
            </a:r>
          </a:p>
          <a:p>
            <a:pPr lvl="0"/>
            <a:r>
              <a:rPr lang="zh-CN" altLang="zh-CN" sz="2900" dirty="0">
                <a:effectLst/>
              </a:rPr>
              <a:t>供求</a:t>
            </a:r>
            <a:r>
              <a:rPr lang="zh-CN" altLang="zh-CN" sz="2900" dirty="0" smtClean="0">
                <a:effectLst/>
              </a:rPr>
              <a:t>关系</a:t>
            </a:r>
            <a:endParaRPr lang="en-US" altLang="zh-CN" sz="2900" dirty="0" smtClean="0">
              <a:effectLst/>
            </a:endParaRPr>
          </a:p>
          <a:p>
            <a:pPr lvl="0"/>
            <a:r>
              <a:rPr lang="zh-CN" altLang="zh-CN" sz="2900" dirty="0" smtClean="0">
                <a:effectLst/>
              </a:rPr>
              <a:t>上市</a:t>
            </a:r>
            <a:r>
              <a:rPr lang="zh-CN" altLang="zh-CN" sz="2900" dirty="0">
                <a:effectLst/>
              </a:rPr>
              <a:t>公司盈利</a:t>
            </a:r>
            <a:r>
              <a:rPr lang="zh-CN" altLang="zh-CN" sz="2900" dirty="0" smtClean="0">
                <a:effectLst/>
              </a:rPr>
              <a:t>能力</a:t>
            </a:r>
            <a:endParaRPr lang="en-US" altLang="zh-CN" sz="2900" dirty="0" smtClean="0">
              <a:effectLst/>
            </a:endParaRPr>
          </a:p>
          <a:p>
            <a:pPr lvl="0"/>
            <a:r>
              <a:rPr lang="zh-CN" altLang="zh-CN" sz="2900" dirty="0" smtClean="0">
                <a:effectLst/>
              </a:rPr>
              <a:t>大众</a:t>
            </a:r>
            <a:r>
              <a:rPr lang="zh-CN" altLang="zh-CN" sz="2900" dirty="0">
                <a:effectLst/>
              </a:rPr>
              <a:t>投资者</a:t>
            </a:r>
            <a:r>
              <a:rPr lang="zh-CN" altLang="zh-CN" sz="2900" dirty="0" smtClean="0">
                <a:effectLst/>
              </a:rPr>
              <a:t>信心</a:t>
            </a:r>
            <a:endParaRPr lang="en-US" altLang="zh-CN" sz="2900" dirty="0" smtClean="0">
              <a:effectLst/>
            </a:endParaRPr>
          </a:p>
          <a:p>
            <a:pPr lvl="0"/>
            <a:r>
              <a:rPr lang="zh-CN" altLang="zh-CN" sz="2900" dirty="0" smtClean="0">
                <a:effectLst/>
              </a:rPr>
              <a:t>周边</a:t>
            </a:r>
            <a:r>
              <a:rPr lang="zh-CN" altLang="zh-CN" sz="2900" dirty="0">
                <a:effectLst/>
              </a:rPr>
              <a:t>市场或宏观形势</a:t>
            </a:r>
            <a:r>
              <a:rPr lang="zh-CN" altLang="zh-CN" sz="2900" dirty="0" smtClean="0">
                <a:effectLst/>
              </a:rPr>
              <a:t>影响</a:t>
            </a:r>
            <a:endParaRPr lang="en-US" altLang="zh-CN" sz="2900" dirty="0" smtClean="0">
              <a:effectLst/>
            </a:endParaRPr>
          </a:p>
          <a:p>
            <a:pPr lvl="0"/>
            <a:r>
              <a:rPr lang="zh-CN" altLang="zh-CN" sz="2900" dirty="0" smtClean="0">
                <a:effectLst/>
              </a:rPr>
              <a:t>未来</a:t>
            </a:r>
            <a:r>
              <a:rPr lang="zh-CN" altLang="zh-CN" sz="2900" dirty="0">
                <a:effectLst/>
              </a:rPr>
              <a:t>政策、形势等发展</a:t>
            </a:r>
            <a:r>
              <a:rPr lang="zh-CN" altLang="zh-CN" sz="2900" dirty="0" smtClean="0">
                <a:effectLst/>
              </a:rPr>
              <a:t>趋势</a:t>
            </a:r>
            <a:endParaRPr lang="zh-CN" altLang="zh-CN" sz="2900" dirty="0">
              <a:effectLst/>
            </a:endParaRPr>
          </a:p>
          <a:p>
            <a:pPr lvl="0"/>
            <a:r>
              <a:rPr lang="zh-CN" altLang="zh-CN" sz="2900" dirty="0">
                <a:effectLst/>
              </a:rPr>
              <a:t>其他投资品种的收益</a:t>
            </a:r>
            <a:r>
              <a:rPr lang="zh-CN" altLang="zh-CN" sz="2900" dirty="0" smtClean="0">
                <a:effectLst/>
              </a:rPr>
              <a:t>高低</a:t>
            </a:r>
            <a:endParaRPr lang="en-US" altLang="zh-CN" sz="2900" dirty="0" smtClean="0">
              <a:effectLst/>
            </a:endParaRPr>
          </a:p>
          <a:p>
            <a:pPr lvl="0"/>
            <a:endParaRPr lang="en-US" altLang="zh-CN" sz="2600" dirty="0">
              <a:effectLst/>
            </a:endParaRPr>
          </a:p>
          <a:p>
            <a:pPr lvl="0"/>
            <a:endParaRPr lang="en-US" altLang="zh-CN" sz="2600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8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effectLst/>
              </a:rPr>
              <a:t>一、</a:t>
            </a:r>
            <a:r>
              <a:rPr lang="zh-CN" altLang="zh-CN" dirty="0">
                <a:effectLst/>
              </a:rPr>
              <a:t>研究目的和意义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2409573"/>
            <a:ext cx="10353762" cy="2149365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effectLst/>
              </a:rPr>
              <a:t>通过事件的发生情况来预测股票涨跌的模型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68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effectLst/>
              </a:rPr>
              <a:t>二、研究现状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effectLst/>
              </a:rPr>
              <a:t>三、研究</a:t>
            </a:r>
            <a:r>
              <a:rPr lang="zh-CN" altLang="zh-CN" dirty="0" smtClean="0">
                <a:effectLst/>
              </a:rPr>
              <a:t>内容</a:t>
            </a:r>
            <a:r>
              <a:rPr lang="en-US" altLang="zh-CN" dirty="0" smtClean="0">
                <a:effectLst/>
              </a:rPr>
              <a:t> – </a:t>
            </a:r>
            <a:r>
              <a:rPr lang="zh-CN" altLang="en-US" dirty="0" smtClean="0">
                <a:effectLst/>
              </a:rPr>
              <a:t>原始数据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2096064"/>
            <a:ext cx="4677108" cy="369513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ffectLst/>
              </a:rPr>
              <a:t>价格</a:t>
            </a:r>
            <a:endParaRPr lang="en-US" altLang="zh-CN" sz="28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effectLst/>
              </a:rPr>
              <a:t>开盘价</a:t>
            </a:r>
            <a:endParaRPr lang="en-US" altLang="zh-CN" sz="28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effectLst/>
              </a:rPr>
              <a:t>收盘价</a:t>
            </a:r>
            <a:endParaRPr lang="en-US" altLang="zh-CN" sz="28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effectLst/>
              </a:rPr>
              <a:t>最高价</a:t>
            </a:r>
            <a:endParaRPr lang="en-US" altLang="zh-CN" sz="28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effectLst/>
              </a:rPr>
              <a:t>最低价</a:t>
            </a:r>
            <a:endParaRPr lang="en-US" altLang="zh-CN" sz="2800" dirty="0" smtClean="0">
              <a:effectLst/>
            </a:endParaRPr>
          </a:p>
          <a:p>
            <a:endParaRPr lang="en-US" altLang="zh-CN" sz="2800" dirty="0">
              <a:effectLst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590903" y="2096064"/>
            <a:ext cx="4677108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sz="2800" dirty="0"/>
              <a:t>事件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/>
              <a:t>事件类型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/>
              <a:t>事件性质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/>
              <a:t>发生时间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/>
              <a:t>发生次数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349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effectLst/>
              </a:rPr>
              <a:t>三、研究</a:t>
            </a:r>
            <a:r>
              <a:rPr lang="zh-CN" altLang="zh-CN" dirty="0" smtClean="0">
                <a:effectLst/>
              </a:rPr>
              <a:t>内容</a:t>
            </a:r>
            <a:r>
              <a:rPr lang="en-US" altLang="zh-CN" dirty="0" smtClean="0">
                <a:effectLst/>
              </a:rPr>
              <a:t> – </a:t>
            </a:r>
            <a:r>
              <a:rPr lang="zh-CN" altLang="en-US" dirty="0" smtClean="0">
                <a:effectLst/>
              </a:rPr>
              <a:t>遗传算法</a:t>
            </a:r>
            <a:endParaRPr lang="zh-CN" altLang="en-US" dirty="0"/>
          </a:p>
        </p:txBody>
      </p:sp>
      <p:pic>
        <p:nvPicPr>
          <p:cNvPr id="4" name="内容占位符 3" descr="http://static.oschina.net/uploads/space/2014/0113/004856_58dQ_141232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935921"/>
            <a:ext cx="6116976" cy="44700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 descr="http://hi.csdn.net/attachment/201111/5/0_13204800882ncy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02" y="1478720"/>
            <a:ext cx="3414191" cy="4927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501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effectLst/>
              </a:rPr>
              <a:t>三、研究内容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– </a:t>
            </a:r>
            <a:r>
              <a:rPr lang="zh-CN" altLang="zh-CN" dirty="0" smtClean="0">
                <a:effectLst/>
              </a:rPr>
              <a:t>卷积</a:t>
            </a:r>
            <a:r>
              <a:rPr lang="zh-CN" altLang="zh-CN" dirty="0">
                <a:effectLst/>
              </a:rPr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effectLst/>
              </a:rPr>
              <a:t>卷积神经网络（</a:t>
            </a:r>
            <a:r>
              <a:rPr lang="en-US" altLang="zh-CN" sz="2800" dirty="0">
                <a:effectLst/>
              </a:rPr>
              <a:t>CNN</a:t>
            </a:r>
            <a:r>
              <a:rPr lang="zh-CN" altLang="zh-CN" sz="2800" dirty="0">
                <a:effectLst/>
              </a:rPr>
              <a:t>）是目前较为先进的模式识别算法之一。它可以通过学习一种多层网络结构，实现复杂函数逼近，并体现它对于输入样本数据的强大的本质特征的抽取能力。在使用遗传算法得出模型后，本课题尝试使用</a:t>
            </a:r>
            <a:r>
              <a:rPr lang="en-US" altLang="zh-CN" sz="2800" dirty="0">
                <a:effectLst/>
              </a:rPr>
              <a:t>CNN</a:t>
            </a:r>
            <a:r>
              <a:rPr lang="zh-CN" altLang="zh-CN" sz="2800" dirty="0">
                <a:effectLst/>
              </a:rPr>
              <a:t>来对数据进行建模，尝试得出更优的模型。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36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effectLst/>
              </a:rPr>
              <a:t>三、研究内容</a:t>
            </a:r>
            <a:r>
              <a:rPr lang="en-US" altLang="zh-CN" dirty="0">
                <a:effectLst/>
              </a:rPr>
              <a:t> – CUDA</a:t>
            </a:r>
            <a:endParaRPr lang="zh-CN" altLang="en-US" dirty="0"/>
          </a:p>
        </p:txBody>
      </p:sp>
      <p:pic>
        <p:nvPicPr>
          <p:cNvPr id="4" name="内容占位符 3" descr="http://ec2-54-161-199-49.compute-1.amazonaws.com/rD4Hs3LK/notebooks/files/images/how-gpu-acceleration-works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56" y="1935921"/>
            <a:ext cx="7920038" cy="4464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140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effectLst/>
              </a:rPr>
              <a:t>四、研究方案和技术</a:t>
            </a:r>
            <a:r>
              <a:rPr lang="zh-CN" altLang="zh-CN" dirty="0" smtClean="0">
                <a:effectLst/>
              </a:rPr>
              <a:t>路线</a:t>
            </a:r>
            <a:endParaRPr lang="zh-CN" altLang="en-US" dirty="0"/>
          </a:p>
        </p:txBody>
      </p:sp>
      <p:pic>
        <p:nvPicPr>
          <p:cNvPr id="4" name="内容占位符 3" descr="C:\Users\SyW\AppData\Local\Temp\C483.tmp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99" y="1827184"/>
            <a:ext cx="8216536" cy="4524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34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294</TotalTime>
  <Words>803</Words>
  <Application>Microsoft Office PowerPoint</Application>
  <PresentationFormat>宽屏</PresentationFormat>
  <Paragraphs>63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Rockwell</vt:lpstr>
      <vt:lpstr>等线</vt:lpstr>
      <vt:lpstr>宋体</vt:lpstr>
      <vt:lpstr>Arial</vt:lpstr>
      <vt:lpstr>Bookman Old Style</vt:lpstr>
      <vt:lpstr>Wingdings</vt:lpstr>
      <vt:lpstr>Damask</vt:lpstr>
      <vt:lpstr>基于搜索的软件工程技术在金融优化问题中的应用研究</vt:lpstr>
      <vt:lpstr>一、研究目的和意义</vt:lpstr>
      <vt:lpstr>一、研究目的和意义</vt:lpstr>
      <vt:lpstr>二、研究现状</vt:lpstr>
      <vt:lpstr>三、研究内容 – 原始数据</vt:lpstr>
      <vt:lpstr>三、研究内容 – 遗传算法</vt:lpstr>
      <vt:lpstr>三、研究内容 – 卷积神经网络</vt:lpstr>
      <vt:lpstr>三、研究内容 – CUDA</vt:lpstr>
      <vt:lpstr>四、研究方案和技术路线</vt:lpstr>
      <vt:lpstr>五、关键技术或难点</vt:lpstr>
      <vt:lpstr>六、预期结果</vt:lpstr>
      <vt:lpstr>七、进度安排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基于搜索的软件工程技术在金融优化问题中的应用研究</dc:title>
  <dc:creator>Shaoyang Wang</dc:creator>
  <cp:lastModifiedBy>Shaoyang Wang</cp:lastModifiedBy>
  <cp:revision>7</cp:revision>
  <dcterms:created xsi:type="dcterms:W3CDTF">2016-10-17T18:39:50Z</dcterms:created>
  <dcterms:modified xsi:type="dcterms:W3CDTF">2016-10-17T23:34:52Z</dcterms:modified>
</cp:coreProperties>
</file>