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72" r:id="rId12"/>
    <p:sldId id="273" r:id="rId13"/>
    <p:sldId id="274" r:id="rId14"/>
    <p:sldId id="275" r:id="rId15"/>
    <p:sldId id="266" r:id="rId16"/>
    <p:sldId id="267" r:id="rId17"/>
    <p:sldId id="268" r:id="rId18"/>
    <p:sldId id="269" r:id="rId19"/>
    <p:sldId id="270" r:id="rId20"/>
    <p:sldId id="277" r:id="rId21"/>
    <p:sldId id="271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基于</a:t>
            </a:r>
            <a:r>
              <a:rPr lang="en-US" altLang="zh-CN" sz="3200" dirty="0"/>
              <a:t>CUDA</a:t>
            </a:r>
            <a:r>
              <a:rPr lang="zh-CN" altLang="en-US" sz="3200" dirty="0"/>
              <a:t>的遗传算法和神经网络在股票趋</a:t>
            </a:r>
            <a:br>
              <a:rPr lang="zh-CN" altLang="en-US" sz="3200" dirty="0"/>
            </a:br>
            <a:r>
              <a:rPr lang="zh-CN" altLang="en-US" sz="3200" dirty="0"/>
              <a:t>势问题中的应用</a:t>
            </a:r>
            <a:r>
              <a:rPr lang="zh-CN" altLang="en-US" sz="3200" dirty="0" smtClean="0"/>
              <a:t>研究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中期答辩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王劭阳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988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成果介绍</a:t>
            </a:r>
            <a:r>
              <a:rPr lang="en-US" altLang="zh-CN" dirty="0"/>
              <a:t>-</a:t>
            </a:r>
            <a:r>
              <a:rPr lang="zh-CN" altLang="zh-CN" dirty="0"/>
              <a:t>遗传算法部分的设计</a:t>
            </a:r>
            <a:endParaRPr lang="zh-CN" altLang="en-US" dirty="0"/>
          </a:p>
        </p:txBody>
      </p:sp>
      <p:pic>
        <p:nvPicPr>
          <p:cNvPr id="4" name="内容占位符 3" descr="http://static.oschina.net/uploads/space/2014/0113/004856_58dQ_1412321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94" y="1828800"/>
            <a:ext cx="5954462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764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成果介绍</a:t>
            </a:r>
            <a:r>
              <a:rPr lang="en-US" altLang="zh-CN" dirty="0"/>
              <a:t>-</a:t>
            </a:r>
            <a:r>
              <a:rPr lang="zh-CN" altLang="zh-CN" dirty="0"/>
              <a:t>遗传算法部分的设计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交叉过程</a:t>
            </a:r>
            <a:endParaRPr lang="en-US" altLang="zh-CN" sz="2000" dirty="0" smtClean="0"/>
          </a:p>
          <a:p>
            <a:r>
              <a:rPr lang="zh-CN" altLang="zh-CN" sz="2000" dirty="0"/>
              <a:t>从原种群中随机选出小部分个体，选出这部分中适应度最高的个体</a:t>
            </a:r>
            <a:r>
              <a:rPr lang="en-US" altLang="zh-CN" sz="2000" dirty="0" smtClean="0"/>
              <a:t>A</a:t>
            </a:r>
          </a:p>
          <a:p>
            <a:r>
              <a:rPr lang="zh-CN" altLang="zh-CN" sz="2000" dirty="0"/>
              <a:t>从原种群中随机选出小部分个体，选出这部分中适应度最高的</a:t>
            </a:r>
            <a:r>
              <a:rPr lang="zh-CN" altLang="zh-CN" sz="2000" dirty="0" smtClean="0"/>
              <a:t>个体</a:t>
            </a:r>
            <a:r>
              <a:rPr lang="en-US" altLang="zh-CN" sz="2000" dirty="0" smtClean="0"/>
              <a:t>B</a:t>
            </a:r>
          </a:p>
          <a:p>
            <a:r>
              <a:rPr lang="zh-CN" altLang="zh-CN" sz="2000" dirty="0"/>
              <a:t>遍历生成新个体的</a:t>
            </a:r>
            <a:r>
              <a:rPr lang="zh-CN" altLang="zh-CN" sz="2000" dirty="0" smtClean="0"/>
              <a:t>基因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50% A or B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54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成果介绍</a:t>
            </a:r>
            <a:r>
              <a:rPr lang="en-US" altLang="zh-CN" dirty="0"/>
              <a:t>-</a:t>
            </a:r>
            <a:r>
              <a:rPr lang="zh-CN" altLang="zh-CN" dirty="0"/>
              <a:t>遗传算法部分的设计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变异过程</a:t>
                </a:r>
                <a:endParaRPr lang="en-US" altLang="zh-CN" sz="2400" dirty="0"/>
              </a:p>
              <a:p>
                <a:r>
                  <a:rPr lang="zh-CN" altLang="en-US" sz="2400" dirty="0"/>
                  <a:t>遍历新个体的</a:t>
                </a:r>
                <a:r>
                  <a:rPr lang="zh-CN" altLang="en-US" sz="2400" dirty="0"/>
                  <a:t>基因，以设定好的突变率决定该基因是否突变，不突变则</a:t>
                </a:r>
                <a:r>
                  <a:rPr lang="en-US" altLang="zh-CN" sz="2400" dirty="0"/>
                  <a:t>continue</a:t>
                </a:r>
              </a:p>
              <a:p>
                <a:r>
                  <a:rPr lang="zh-CN" altLang="en-US" sz="2400" dirty="0"/>
                  <a:t>新基因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/>
                        </m:ctrlPr>
                      </m:sSubSupPr>
                      <m:e>
                        <m:r>
                          <a:rPr lang="en-US" altLang="zh-CN" sz="2400"/>
                          <m:t> </m:t>
                        </m:r>
                        <m:r>
                          <a:rPr lang="en-US" altLang="zh-CN" sz="2400"/>
                          <m:t>𝜃</m:t>
                        </m:r>
                      </m:e>
                      <m:sub>
                        <m:r>
                          <a:rPr lang="en-US" altLang="zh-CN" sz="2400"/>
                          <m:t>𝑖</m:t>
                        </m:r>
                      </m:sub>
                      <m:sup>
                        <m:r>
                          <a:rPr lang="en-US" altLang="zh-CN" sz="2400"/>
                          <m:t>′</m:t>
                        </m:r>
                      </m:sup>
                    </m:sSubSup>
                    <m:r>
                      <a:rPr lang="en-US" altLang="zh-CN" sz="2400"/>
                      <m:t>=</m:t>
                    </m:r>
                    <m:sSub>
                      <m:sSubPr>
                        <m:ctrlPr>
                          <a:rPr lang="zh-CN" altLang="zh-CN" sz="2400"/>
                        </m:ctrlPr>
                      </m:sSubPr>
                      <m:e>
                        <m:r>
                          <a:rPr lang="en-US" altLang="zh-CN" sz="2400"/>
                          <m:t>𝜃</m:t>
                        </m:r>
                      </m:e>
                      <m:sub>
                        <m:r>
                          <a:rPr lang="en-US" altLang="zh-CN" sz="2400"/>
                          <m:t>𝑖</m:t>
                        </m:r>
                      </m:sub>
                    </m:sSub>
                    <m:r>
                      <a:rPr lang="en-US" altLang="zh-CN" sz="2400"/>
                      <m:t>+</m:t>
                    </m:r>
                    <m:r>
                      <a:rPr lang="en-US" altLang="zh-CN" sz="2400"/>
                      <m:t>𝛾</m:t>
                    </m:r>
                    <m:r>
                      <a:rPr lang="en-US" altLang="zh-CN" sz="2400"/>
                      <m:t>∙</m:t>
                    </m:r>
                    <m:r>
                      <a:rPr lang="en-US" altLang="zh-CN" sz="2400"/>
                      <m:t>𝑑</m:t>
                    </m:r>
                    <m:r>
                      <a:rPr lang="en-US" altLang="zh-CN" sz="2400"/>
                      <m:t>(</m:t>
                    </m:r>
                    <m:r>
                      <a:rPr lang="en-US" altLang="zh-CN" sz="2400"/>
                      <m:t>𝛾</m:t>
                    </m:r>
                    <m:r>
                      <a:rPr lang="en-US" altLang="zh-CN" sz="2400"/>
                      <m:t>,</m:t>
                    </m:r>
                    <m:sSub>
                      <m:sSubPr>
                        <m:ctrlPr>
                          <a:rPr lang="zh-CN" altLang="zh-CN" sz="2400"/>
                        </m:ctrlPr>
                      </m:sSubPr>
                      <m:e>
                        <m:r>
                          <a:rPr lang="en-US" altLang="zh-CN" sz="2400"/>
                          <m:t>𝜃</m:t>
                        </m:r>
                      </m:e>
                      <m:sub>
                        <m:r>
                          <a:rPr lang="en-US" altLang="zh-CN" sz="2400"/>
                          <m:t>𝑖</m:t>
                        </m:r>
                      </m:sub>
                    </m:sSub>
                    <m:r>
                      <a:rPr lang="en-US" altLang="zh-CN" sz="2400"/>
                      <m:t>)∙(1−</m:t>
                    </m:r>
                    <m:sSup>
                      <m:sSupPr>
                        <m:ctrlPr>
                          <a:rPr lang="zh-CN" altLang="zh-CN" sz="2400"/>
                        </m:ctrlPr>
                      </m:sSupPr>
                      <m:e>
                        <m:r>
                          <a:rPr lang="en-US" altLang="zh-CN" sz="2400"/>
                          <m:t>𝑟</m:t>
                        </m:r>
                      </m:e>
                      <m:sup>
                        <m:sSup>
                          <m:sSupPr>
                            <m:ctrlPr>
                              <a:rPr lang="zh-CN" altLang="zh-CN" sz="2400"/>
                            </m:ctrlPr>
                          </m:sSupPr>
                          <m:e>
                            <m:r>
                              <a:rPr lang="en-US" altLang="zh-CN" sz="2400"/>
                              <m:t>(1−</m:t>
                            </m:r>
                            <m:f>
                              <m:fPr>
                                <m:ctrlPr>
                                  <a:rPr lang="zh-CN" altLang="zh-CN" sz="2400"/>
                                </m:ctrlPr>
                              </m:fPr>
                              <m:num>
                                <m:r>
                                  <a:rPr lang="en-US" altLang="zh-CN" sz="2400"/>
                                  <m:t>𝑡</m:t>
                                </m:r>
                              </m:num>
                              <m:den>
                                <m:r>
                                  <a:rPr lang="en-US" altLang="zh-CN" sz="2400"/>
                                  <m:t>𝑇</m:t>
                                </m:r>
                              </m:den>
                            </m:f>
                            <m:r>
                              <a:rPr lang="en-US" altLang="zh-CN" sz="2400"/>
                              <m:t>)</m:t>
                            </m:r>
                          </m:e>
                          <m:sup>
                            <m:r>
                              <a:rPr lang="en-US" altLang="zh-CN" sz="2400"/>
                              <m:t>𝑏</m:t>
                            </m:r>
                          </m:sup>
                        </m:sSup>
                      </m:sup>
                    </m:sSup>
                    <m:r>
                      <a:rPr lang="en-US" altLang="zh-CN" sz="2400"/>
                      <m:t>)</m:t>
                    </m:r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/>
                      <m:t>𝑑</m:t>
                    </m:r>
                    <m:d>
                      <m:dPr>
                        <m:ctrlPr>
                          <a:rPr lang="zh-CN" altLang="zh-CN" sz="2400"/>
                        </m:ctrlPr>
                      </m:dPr>
                      <m:e>
                        <m:r>
                          <a:rPr lang="en-US" altLang="zh-CN" sz="2400"/>
                          <m:t>𝛾</m:t>
                        </m:r>
                        <m:r>
                          <a:rPr lang="en-US" altLang="zh-CN" sz="2400"/>
                          <m:t>,</m:t>
                        </m:r>
                        <m:sSub>
                          <m:sSubPr>
                            <m:ctrlPr>
                              <a:rPr lang="zh-CN" altLang="zh-CN" sz="2400"/>
                            </m:ctrlPr>
                          </m:sSubPr>
                          <m:e>
                            <m:r>
                              <a:rPr lang="en-US" altLang="zh-CN" sz="2400"/>
                              <m:t>𝜃</m:t>
                            </m:r>
                          </m:e>
                          <m:sub>
                            <m:r>
                              <a:rPr lang="en-US" altLang="zh-CN" sz="2400"/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2400"/>
                        </m:ctrlPr>
                      </m:dPr>
                      <m:e>
                        <m:eqArr>
                          <m:eqArrPr>
                            <m:ctrlPr>
                              <a:rPr lang="zh-CN" altLang="zh-CN" sz="2400"/>
                            </m:ctrlPr>
                          </m:eqArrPr>
                          <m:e>
                            <m:r>
                              <a:rPr lang="en-US" altLang="zh-CN" sz="2400"/>
                              <m:t>10000−</m:t>
                            </m:r>
                            <m:sSub>
                              <m:sSubPr>
                                <m:ctrlPr>
                                  <a:rPr lang="zh-CN" altLang="zh-CN" sz="2400"/>
                                </m:ctrlPr>
                              </m:sSubPr>
                              <m:e>
                                <m:r>
                                  <a:rPr lang="en-US" altLang="zh-CN" sz="2400"/>
                                  <m:t>𝜃</m:t>
                                </m:r>
                              </m:e>
                              <m:sub>
                                <m:r>
                                  <a:rPr lang="en-US" altLang="zh-CN" sz="2400"/>
                                  <m:t>𝑖</m:t>
                                </m:r>
                              </m:sub>
                            </m:sSub>
                            <m:r>
                              <a:rPr lang="en-US" altLang="zh-CN" sz="2400"/>
                              <m:t> ,  </m:t>
                            </m:r>
                            <m:r>
                              <a:rPr lang="en-US" altLang="zh-CN" sz="2400"/>
                              <m:t>𝛾</m:t>
                            </m:r>
                            <m:r>
                              <a:rPr lang="en-US" altLang="zh-CN" sz="2400"/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zh-CN" sz="2400"/>
                                </m:ctrlPr>
                              </m:sSubPr>
                              <m:e>
                                <m:r>
                                  <a:rPr lang="en-US" altLang="zh-CN" sz="2400"/>
                                  <m:t>𝜃</m:t>
                                </m:r>
                              </m:e>
                              <m:sub>
                                <m:r>
                                  <a:rPr lang="en-US" altLang="zh-CN" sz="2400"/>
                                  <m:t>𝑖</m:t>
                                </m:r>
                              </m:sub>
                            </m:sSub>
                            <m:r>
                              <a:rPr lang="en-US" altLang="zh-CN" sz="2400"/>
                              <m:t>−</m:t>
                            </m:r>
                            <m:d>
                              <m:dPr>
                                <m:ctrlPr>
                                  <a:rPr lang="zh-CN" altLang="zh-CN" sz="2400"/>
                                </m:ctrlPr>
                              </m:dPr>
                              <m:e>
                                <m:r>
                                  <a:rPr lang="en-US" altLang="zh-CN" sz="2400"/>
                                  <m:t>−10000</m:t>
                                </m:r>
                              </m:e>
                            </m:d>
                            <m:r>
                              <a:rPr lang="en-US" altLang="zh-CN" sz="2400"/>
                              <m:t> ,  </m:t>
                            </m:r>
                            <m:r>
                              <a:rPr lang="en-US" altLang="zh-CN" sz="2400"/>
                              <m:t>𝛾</m:t>
                            </m:r>
                            <m:r>
                              <a:rPr lang="en-US" altLang="zh-CN" sz="2400"/>
                              <m:t>=−1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1821" r="-1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5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成果介绍</a:t>
            </a:r>
            <a:r>
              <a:rPr lang="en-US" altLang="zh-CN" dirty="0"/>
              <a:t>-</a:t>
            </a:r>
            <a:r>
              <a:rPr lang="zh-CN" altLang="zh-CN" dirty="0"/>
              <a:t>遗传算法部分的设计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精英保留</a:t>
            </a:r>
            <a:r>
              <a:rPr lang="zh-CN" altLang="zh-CN" sz="2400" dirty="0" smtClean="0"/>
              <a:t>策略</a:t>
            </a:r>
            <a:endParaRPr lang="en-US" altLang="zh-CN" sz="2400" dirty="0" smtClean="0"/>
          </a:p>
          <a:p>
            <a:r>
              <a:rPr lang="zh-CN" altLang="zh-CN" sz="2400" dirty="0" smtClean="0"/>
              <a:t>每次</a:t>
            </a:r>
            <a:r>
              <a:rPr lang="zh-CN" altLang="zh-CN" sz="2400" dirty="0"/>
              <a:t>生成新一代种群时，上一代适应度最高的个体总是得以原样</a:t>
            </a:r>
            <a:r>
              <a:rPr lang="zh-CN" altLang="zh-CN" sz="2400" dirty="0" smtClean="0"/>
              <a:t>保留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94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成果介绍</a:t>
            </a:r>
            <a:r>
              <a:rPr lang="en-US" altLang="zh-CN" dirty="0"/>
              <a:t>-</a:t>
            </a:r>
            <a:r>
              <a:rPr lang="zh-CN" altLang="zh-CN" dirty="0"/>
              <a:t>遗传算法部分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样本划分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训练集 </a:t>
            </a:r>
            <a:r>
              <a:rPr lang="en-US" altLang="zh-CN" dirty="0" smtClean="0"/>
              <a:t>– 300</a:t>
            </a:r>
          </a:p>
          <a:p>
            <a:pPr lvl="1"/>
            <a:r>
              <a:rPr lang="zh-CN" altLang="en-US" dirty="0" smtClean="0"/>
              <a:t>验证集 </a:t>
            </a:r>
            <a:r>
              <a:rPr lang="en-US" altLang="zh-CN" dirty="0" smtClean="0"/>
              <a:t>– 100</a:t>
            </a:r>
          </a:p>
          <a:p>
            <a:pPr lvl="1"/>
            <a:r>
              <a:rPr lang="zh-CN" altLang="en-US" dirty="0"/>
              <a:t>测试</a:t>
            </a:r>
            <a:r>
              <a:rPr lang="zh-CN" altLang="en-US" dirty="0" smtClean="0"/>
              <a:t>集 </a:t>
            </a:r>
            <a:r>
              <a:rPr lang="en-US" altLang="zh-CN" dirty="0" smtClean="0"/>
              <a:t>– 100</a:t>
            </a:r>
            <a:r>
              <a:rPr lang="zh-CN" altLang="en-US" dirty="0" smtClean="0"/>
              <a:t>左右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德国</a:t>
            </a:r>
            <a:r>
              <a:rPr lang="en-US" altLang="zh-CN" dirty="0" smtClean="0"/>
              <a:t>DAX</a:t>
            </a:r>
            <a:r>
              <a:rPr lang="zh-CN" altLang="en-US" dirty="0" smtClean="0"/>
              <a:t>股票指数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国际</a:t>
            </a:r>
            <a:r>
              <a:rPr lang="zh-CN" altLang="en-US" dirty="0" smtClean="0"/>
              <a:t>金价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pPr marL="274320" lvl="1" indent="0">
              <a:buNone/>
            </a:pPr>
            <a:endParaRPr lang="zh-CN" altLang="en-US" dirty="0"/>
          </a:p>
        </p:txBody>
      </p:sp>
      <p:pic>
        <p:nvPicPr>
          <p:cNvPr id="9" name="图片 8" descr="C:\Users\SyW\AppData\Local\Temp\1490721832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769" y="3906654"/>
            <a:ext cx="6844838" cy="312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C:\Users\SyW\AppData\Local\Temp\1490722018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769" y="4857363"/>
            <a:ext cx="6844838" cy="3422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043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成果介绍</a:t>
            </a:r>
            <a:r>
              <a:rPr lang="en-US" altLang="zh-CN" dirty="0" smtClean="0"/>
              <a:t>-</a:t>
            </a:r>
            <a:r>
              <a:rPr lang="zh-CN" altLang="zh-CN" dirty="0"/>
              <a:t>神经网络部分的设计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/>
                      <m:t>h</m:t>
                    </m:r>
                    <m:r>
                      <a:rPr lang="en-US" altLang="zh-CN" sz="2000"/>
                      <m:t>∈</m:t>
                    </m:r>
                    <m:r>
                      <m:rPr>
                        <m:sty m:val="p"/>
                      </m:rPr>
                      <a:rPr lang="en-US" altLang="zh-CN" sz="2000"/>
                      <m:t>H</m:t>
                    </m:r>
                  </m:oMath>
                </a14:m>
                <a:endParaRPr lang="en-US" altLang="zh-CN" sz="2000" dirty="0" smtClean="0"/>
              </a:p>
              <a:p>
                <a:r>
                  <a:rPr lang="zh-CN" altLang="zh-CN" sz="2000" dirty="0" smtClean="0"/>
                  <a:t>输入层</a:t>
                </a: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– x</a:t>
                </a:r>
              </a:p>
              <a:p>
                <a:r>
                  <a:rPr lang="zh-CN" altLang="zh-CN" sz="2000" dirty="0" smtClean="0"/>
                  <a:t>隐层</a:t>
                </a:r>
                <a:endParaRPr lang="en-US" altLang="zh-CN" sz="2000" dirty="0" smtClean="0"/>
              </a:p>
              <a:p>
                <a:pPr lvl="1"/>
                <a:r>
                  <a:rPr lang="zh-CN" altLang="en-US" sz="1800" dirty="0"/>
                  <a:t>共</a:t>
                </a:r>
                <a:r>
                  <a:rPr lang="en-US" altLang="zh-CN" sz="1800" dirty="0" smtClean="0"/>
                  <a:t>2</a:t>
                </a:r>
                <a:r>
                  <a:rPr lang="zh-CN" altLang="zh-CN" sz="1800" dirty="0" smtClean="0"/>
                  <a:t>层</a:t>
                </a:r>
                <a:endParaRPr lang="en-US" altLang="zh-CN" sz="1800" dirty="0" smtClean="0"/>
              </a:p>
              <a:p>
                <a:pPr lvl="1"/>
                <a:r>
                  <a:rPr lang="zh-CN" altLang="zh-CN" sz="1800" dirty="0" smtClean="0"/>
                  <a:t>每层</a:t>
                </a:r>
                <a:r>
                  <a:rPr lang="en-US" altLang="zh-CN" sz="1800" dirty="0" smtClean="0"/>
                  <a:t>8</a:t>
                </a:r>
                <a:r>
                  <a:rPr lang="zh-CN" altLang="zh-CN" sz="1800" dirty="0"/>
                  <a:t>个</a:t>
                </a:r>
                <a:r>
                  <a:rPr lang="zh-CN" altLang="zh-CN" sz="1800" dirty="0" smtClean="0"/>
                  <a:t>神经元</a:t>
                </a:r>
                <a:endParaRPr lang="en-US" altLang="zh-CN" sz="1800" dirty="0" smtClean="0"/>
              </a:p>
              <a:p>
                <a:pPr lvl="1"/>
                <a:r>
                  <a:rPr lang="zh-CN" altLang="zh-CN" sz="1800" dirty="0" smtClean="0"/>
                  <a:t>全连接</a:t>
                </a:r>
                <a:endParaRPr lang="zh-CN" altLang="zh-CN" sz="1800" dirty="0"/>
              </a:p>
              <a:p>
                <a:r>
                  <a:rPr lang="zh-CN" altLang="zh-CN" sz="2000" dirty="0" smtClean="0"/>
                  <a:t>输出层</a:t>
                </a:r>
                <a:r>
                  <a:rPr lang="en-US" altLang="zh-CN" sz="2000" dirty="0" smtClean="0"/>
                  <a:t> – h(x</a:t>
                </a:r>
                <a:r>
                  <a:rPr lang="en-US" altLang="zh-CN" sz="2000" dirty="0"/>
                  <a:t>)</a:t>
                </a:r>
              </a:p>
              <a:p>
                <a:r>
                  <a:rPr lang="zh-CN" altLang="zh-CN" sz="2000" dirty="0" smtClean="0"/>
                  <a:t>神经元</a:t>
                </a:r>
                <a:r>
                  <a:rPr lang="en-US" altLang="zh-CN" sz="2000" dirty="0" smtClean="0"/>
                  <a:t> – </a:t>
                </a:r>
                <a:r>
                  <a:rPr lang="zh-CN" altLang="en-US" sz="2000" dirty="0" smtClean="0"/>
                  <a:t>整个遗传算法部分使用的模型</a:t>
                </a:r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0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成果介绍</a:t>
            </a:r>
            <a:r>
              <a:rPr lang="en-US" altLang="zh-CN" dirty="0"/>
              <a:t>-</a:t>
            </a:r>
            <a:r>
              <a:rPr lang="zh-CN" altLang="zh-CN" dirty="0"/>
              <a:t>神经网络部分的设计</a:t>
            </a:r>
            <a:endParaRPr lang="zh-CN" altLang="en-US" dirty="0"/>
          </a:p>
        </p:txBody>
      </p:sp>
      <p:pic>
        <p:nvPicPr>
          <p:cNvPr id="4" name="内容占位符 3" descr="C:\Users\SyW\AppData\Local\Temp\1490724488(1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388" y="1828800"/>
            <a:ext cx="6292075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313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成果介绍</a:t>
            </a:r>
            <a:r>
              <a:rPr lang="en-US" altLang="zh-CN" dirty="0"/>
              <a:t>-</a:t>
            </a:r>
            <a:r>
              <a:rPr lang="zh-CN" altLang="zh-CN" dirty="0"/>
              <a:t>神经网络部分的设计</a:t>
            </a:r>
            <a:endParaRPr lang="zh-CN" altLang="en-US" dirty="0"/>
          </a:p>
        </p:txBody>
      </p:sp>
      <p:pic>
        <p:nvPicPr>
          <p:cNvPr id="4" name="内容占位符 3" descr="C:\Users\SyW\AppData\Local\Temp\1490725449(1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537" y="1828800"/>
            <a:ext cx="5827777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941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成果介绍</a:t>
            </a:r>
            <a:r>
              <a:rPr lang="en-US" altLang="zh-CN" dirty="0"/>
              <a:t>-</a:t>
            </a:r>
            <a:r>
              <a:rPr lang="zh-CN" altLang="zh-CN" dirty="0"/>
              <a:t>神经网络部分的设计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每层在做什么？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𝑥</m:t>
                        </m:r>
                      </m:e>
                      <m:sup>
                        <m:r>
                          <a:rPr lang="en-US" altLang="zh-CN" i="1"/>
                          <m:t>′</m:t>
                        </m:r>
                      </m:sup>
                    </m:sSup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𝑦</m:t>
                        </m:r>
                      </m:e>
                      <m:sup>
                        <m:r>
                          <a:rPr lang="en-US" altLang="zh-CN" i="1"/>
                          <m:t>′</m:t>
                        </m:r>
                      </m:sup>
                    </m:sSup>
                  </m:oMath>
                </a14:m>
                <a:r>
                  <a:rPr lang="zh-CN" altLang="zh-CN" dirty="0"/>
                  <a:t>是该层的输入输出</a:t>
                </a:r>
                <a:r>
                  <a:rPr lang="zh-CN" altLang="zh-CN" dirty="0" smtClean="0"/>
                  <a:t>向量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/>
                      <m:t>𝛩</m:t>
                    </m:r>
                  </m:oMath>
                </a14:m>
                <a:r>
                  <a:rPr lang="zh-CN" altLang="zh-CN" dirty="0"/>
                  <a:t>是该层的参数矩阵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/>
                      <m:t>𝛢</m:t>
                    </m:r>
                  </m:oMath>
                </a14:m>
                <a:r>
                  <a:rPr lang="zh-CN" altLang="zh-CN" dirty="0"/>
                  <a:t>是矩阵为</a:t>
                </a:r>
                <a14:m>
                  <m:oMath xmlns:m="http://schemas.openxmlformats.org/officeDocument/2006/math">
                    <m:r>
                      <a:rPr lang="en-US" altLang="zh-CN" i="1"/>
                      <m:t>𝛩</m:t>
                    </m:r>
                  </m:oMath>
                </a14:m>
                <a:r>
                  <a:rPr lang="zh-CN" altLang="zh-CN" dirty="0"/>
                  <a:t>的线性变换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𝑦</m:t>
                        </m:r>
                      </m:e>
                      <m:sup>
                        <m:r>
                          <a:rPr lang="en-US" altLang="zh-CN" i="1"/>
                          <m:t>′</m:t>
                        </m:r>
                      </m:sup>
                    </m:sSup>
                    <m:r>
                      <a:rPr lang="en-US" altLang="zh-CN" i="1"/>
                      <m:t>=</m:t>
                    </m:r>
                    <m:r>
                      <a:rPr lang="en-US" altLang="zh-CN" i="1"/>
                      <m:t>𝜎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𝛢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  <m:sup>
                            <m:r>
                              <a:rPr lang="en-US" altLang="zh-CN" i="1"/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/>
                      <m:t>+</m:t>
                    </m:r>
                    <m:r>
                      <a:rPr lang="en-US" altLang="zh-CN" i="1"/>
                      <m:t>𝑏</m:t>
                    </m:r>
                    <m:r>
                      <a:rPr lang="en-US" altLang="zh-CN" i="1"/>
                      <m:t>)=</m:t>
                    </m:r>
                    <m:r>
                      <a:rPr lang="en-US" altLang="zh-CN" i="1"/>
                      <m:t>𝜎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𝛩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𝑥</m:t>
                        </m:r>
                      </m:e>
                      <m:sup>
                        <m:r>
                          <a:rPr lang="en-US" altLang="zh-CN" i="1"/>
                          <m:t>′</m:t>
                        </m:r>
                      </m:sup>
                    </m:sSup>
                    <m:r>
                      <a:rPr lang="en-US" altLang="zh-CN" i="1"/>
                      <m:t>+</m:t>
                    </m:r>
                    <m:r>
                      <a:rPr lang="en-US" altLang="zh-CN" i="1"/>
                      <m:t>𝑏</m:t>
                    </m:r>
                    <m:r>
                      <a:rPr lang="en-US" altLang="zh-CN" i="1"/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𝛢</m:t>
                    </m:r>
                  </m:oMath>
                </a14:m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– </a:t>
                </a:r>
                <a:r>
                  <a:rPr lang="zh-CN" altLang="zh-CN" sz="1800" dirty="0" smtClean="0"/>
                  <a:t>升降</a:t>
                </a:r>
                <a:r>
                  <a:rPr lang="zh-CN" altLang="zh-CN" sz="1800" dirty="0"/>
                  <a:t>维、放大</a:t>
                </a:r>
                <a:r>
                  <a:rPr lang="zh-CN" altLang="zh-CN" sz="1800" dirty="0" smtClean="0"/>
                  <a:t>缩小</a:t>
                </a:r>
                <a:r>
                  <a:rPr lang="zh-CN" altLang="en-US" sz="1800" dirty="0" smtClean="0"/>
                  <a:t>、</a:t>
                </a:r>
                <a:r>
                  <a:rPr lang="zh-CN" altLang="zh-CN" sz="1800" dirty="0"/>
                  <a:t>旋转</a:t>
                </a:r>
                <a:endParaRPr lang="en-US" altLang="zh-CN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– </a:t>
                </a:r>
                <a:r>
                  <a:rPr lang="zh-CN" altLang="en-US" sz="1800" dirty="0" smtClean="0"/>
                  <a:t>平移</a:t>
                </a:r>
                <a:endParaRPr lang="en-US" altLang="zh-CN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–</m:t>
                    </m:r>
                  </m:oMath>
                </a14:m>
                <a:r>
                  <a:rPr lang="en-US" altLang="zh-CN" sz="1800" dirty="0" smtClean="0"/>
                  <a:t> </a:t>
                </a:r>
                <a:r>
                  <a:rPr lang="zh-CN" altLang="zh-CN" sz="1800" dirty="0"/>
                  <a:t>将输入空间投向另一个</a:t>
                </a:r>
                <a:r>
                  <a:rPr lang="zh-CN" altLang="zh-CN" sz="1800" dirty="0" smtClean="0"/>
                  <a:t>空间</a:t>
                </a:r>
                <a:r>
                  <a:rPr lang="zh-CN" altLang="en-US" sz="1800" dirty="0" smtClean="0"/>
                  <a:t>（弯曲）</a:t>
                </a:r>
                <a:endParaRPr lang="en-US" altLang="zh-CN" sz="1800" dirty="0" smtClean="0"/>
              </a:p>
              <a:p>
                <a:pPr lvl="1"/>
                <a:endParaRPr lang="en-US" altLang="zh-CN" sz="1800" dirty="0"/>
              </a:p>
              <a:p>
                <a:r>
                  <a:rPr lang="zh-CN" altLang="en-US" dirty="0"/>
                  <a:t>函数模型复杂 </a:t>
                </a:r>
                <a:r>
                  <a:rPr lang="en-US" altLang="zh-CN" dirty="0"/>
                  <a:t>-&gt; H</a:t>
                </a:r>
                <a:r>
                  <a:rPr lang="zh-CN" altLang="en-US" dirty="0"/>
                  <a:t>很大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05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成果介绍</a:t>
            </a:r>
            <a:r>
              <a:rPr lang="en-US" altLang="zh-CN" dirty="0"/>
              <a:t>-</a:t>
            </a:r>
            <a:r>
              <a:rPr lang="zh-CN" altLang="zh-CN" dirty="0"/>
              <a:t>神经网络部分的设计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后向</a:t>
                </a:r>
                <a:r>
                  <a:rPr lang="zh-CN" altLang="zh-CN" dirty="0" smtClean="0"/>
                  <a:t>传播</a:t>
                </a:r>
                <a:endParaRPr lang="en-US" altLang="zh-CN" dirty="0" smtClean="0"/>
              </a:p>
              <a:p>
                <a:r>
                  <a:rPr lang="zh-CN" altLang="zh-CN" dirty="0"/>
                  <a:t>初始化</a:t>
                </a:r>
                <a:r>
                  <a:rPr lang="zh-CN" altLang="en-US" dirty="0" smtClean="0"/>
                  <a:t>所有</a:t>
                </a:r>
                <a14:m>
                  <m:oMath xmlns:m="http://schemas.openxmlformats.org/officeDocument/2006/math">
                    <m:r>
                      <a:rPr lang="en-US" altLang="zh-CN" i="1"/>
                      <m:t>𝛩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从后向前操作</a:t>
                </a:r>
                <a:endParaRPr lang="en-US" altLang="zh-CN" dirty="0" smtClean="0"/>
              </a:p>
              <a:p>
                <a:pPr lvl="1"/>
                <a:r>
                  <a:rPr lang="zh-CN" altLang="zh-CN" sz="1800" dirty="0" smtClean="0"/>
                  <a:t>计算</a:t>
                </a:r>
                <a:r>
                  <a:rPr lang="zh-CN" altLang="zh-CN" sz="1800" dirty="0"/>
                  <a:t>残差（使用均方误差</a:t>
                </a:r>
                <a:r>
                  <a:rPr lang="zh-CN" altLang="zh-CN" sz="1800" dirty="0" smtClean="0"/>
                  <a:t>）</a:t>
                </a:r>
                <a:endParaRPr lang="en-US" altLang="zh-CN" sz="1800" dirty="0" smtClean="0"/>
              </a:p>
              <a:p>
                <a:pPr lvl="1"/>
                <a:r>
                  <a:rPr lang="zh-CN" altLang="en-US" sz="1800" dirty="0"/>
                  <a:t>梯度下降</a:t>
                </a:r>
                <a:endParaRPr lang="en-US" altLang="zh-CN" sz="1800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53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研究内容</a:t>
            </a:r>
            <a:r>
              <a:rPr lang="zh-CN" altLang="en-US" dirty="0" smtClean="0"/>
              <a:t>和进展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本课题计划使用遗传算法和人工神经网络对舆情数据进行分析，得出可以相对准确地预测股票趋势的算法和模型，并使用</a:t>
            </a:r>
            <a:r>
              <a:rPr lang="en-US" altLang="zh-CN" dirty="0"/>
              <a:t>CUDA</a:t>
            </a:r>
            <a:r>
              <a:rPr lang="zh-CN" altLang="en-US" dirty="0"/>
              <a:t>架构优化算法的性能，最后对比这两种算法的优劣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C:\Users\SyW\AppData\Local\Temp\1490708311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914" y="2901615"/>
            <a:ext cx="6246883" cy="3611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89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成果介绍</a:t>
            </a:r>
            <a:r>
              <a:rPr lang="en-US" altLang="zh-CN" dirty="0"/>
              <a:t>-</a:t>
            </a:r>
            <a:r>
              <a:rPr lang="zh-CN" altLang="zh-CN" dirty="0"/>
              <a:t>神经网络部分的设计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69" y="1828800"/>
            <a:ext cx="73851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后期进度安排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930704"/>
              </p:ext>
            </p:extLst>
          </p:nvPr>
        </p:nvGraphicFramePr>
        <p:xfrm>
          <a:off x="973916" y="2652372"/>
          <a:ext cx="9668200" cy="2268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8179">
                  <a:extLst>
                    <a:ext uri="{9D8B030D-6E8A-4147-A177-3AD203B41FA5}">
                      <a16:colId xmlns:a16="http://schemas.microsoft.com/office/drawing/2014/main" val="3550828113"/>
                    </a:ext>
                  </a:extLst>
                </a:gridCol>
                <a:gridCol w="5420021">
                  <a:extLst>
                    <a:ext uri="{9D8B030D-6E8A-4147-A177-3AD203B41FA5}">
                      <a16:colId xmlns:a16="http://schemas.microsoft.com/office/drawing/2014/main" val="1656189192"/>
                    </a:ext>
                  </a:extLst>
                </a:gridCol>
              </a:tblGrid>
              <a:tr h="4456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900" kern="0">
                          <a:effectLst/>
                        </a:rPr>
                        <a:t>日期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603" marR="1116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900" kern="0">
                          <a:effectLst/>
                        </a:rPr>
                        <a:t>进度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603" marR="111603" marT="0" marB="0"/>
                </a:tc>
                <a:extLst>
                  <a:ext uri="{0D108BD9-81ED-4DB2-BD59-A6C34878D82A}">
                    <a16:rowId xmlns:a16="http://schemas.microsoft.com/office/drawing/2014/main" val="3848585109"/>
                  </a:ext>
                </a:extLst>
              </a:tr>
              <a:tr h="4456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kern="0" dirty="0">
                          <a:effectLst/>
                        </a:rPr>
                        <a:t>2017.03.30-2017.04.20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603" marR="1116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900" kern="0">
                          <a:effectLst/>
                        </a:rPr>
                        <a:t>完成神经网络部分的优化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603" marR="111603" marT="0" marB="0"/>
                </a:tc>
                <a:extLst>
                  <a:ext uri="{0D108BD9-81ED-4DB2-BD59-A6C34878D82A}">
                    <a16:rowId xmlns:a16="http://schemas.microsoft.com/office/drawing/2014/main" val="4275832244"/>
                  </a:ext>
                </a:extLst>
              </a:tr>
              <a:tr h="4456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2017.04.20-2017.05.01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603" marR="1116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900" kern="0" dirty="0">
                          <a:effectLst/>
                        </a:rPr>
                        <a:t>使用</a:t>
                      </a:r>
                      <a:r>
                        <a:rPr lang="en-US" sz="1900" kern="0" dirty="0">
                          <a:effectLst/>
                        </a:rPr>
                        <a:t>CUDA</a:t>
                      </a:r>
                      <a:r>
                        <a:rPr lang="zh-CN" sz="1900" kern="0" dirty="0">
                          <a:effectLst/>
                        </a:rPr>
                        <a:t>对代码性能进行优化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603" marR="111603" marT="0" marB="0"/>
                </a:tc>
                <a:extLst>
                  <a:ext uri="{0D108BD9-81ED-4DB2-BD59-A6C34878D82A}">
                    <a16:rowId xmlns:a16="http://schemas.microsoft.com/office/drawing/2014/main" val="2885591231"/>
                  </a:ext>
                </a:extLst>
              </a:tr>
              <a:tr h="4865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kern="0" dirty="0">
                          <a:effectLst/>
                        </a:rPr>
                        <a:t>2017.05.01-2017.05.20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603" marR="1116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900" kern="0" dirty="0">
                          <a:effectLst/>
                        </a:rPr>
                        <a:t>撰写毕设论文，并根据论文情况补充或调整代码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603" marR="111603" marT="0" marB="0"/>
                </a:tc>
                <a:extLst>
                  <a:ext uri="{0D108BD9-81ED-4DB2-BD59-A6C34878D82A}">
                    <a16:rowId xmlns:a16="http://schemas.microsoft.com/office/drawing/2014/main" val="3265599029"/>
                  </a:ext>
                </a:extLst>
              </a:tr>
              <a:tr h="4456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2017.05.20-</a:t>
                      </a:r>
                      <a:r>
                        <a:rPr lang="zh-CN" sz="1900" kern="0">
                          <a:effectLst/>
                        </a:rPr>
                        <a:t>之后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603" marR="1116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900" kern="0" dirty="0">
                          <a:effectLst/>
                        </a:rPr>
                        <a:t>准备毕设答辩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603" marR="111603" marT="0" marB="0"/>
                </a:tc>
                <a:extLst>
                  <a:ext uri="{0D108BD9-81ED-4DB2-BD59-A6C34878D82A}">
                    <a16:rowId xmlns:a16="http://schemas.microsoft.com/office/drawing/2014/main" val="2590055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9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293895"/>
            <a:ext cx="8595360" cy="88624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zh-CN" altLang="en-US" sz="2800" dirty="0" smtClean="0"/>
              <a:t>谢谢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158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成果介绍</a:t>
            </a:r>
            <a:r>
              <a:rPr lang="en-US" altLang="zh-CN" dirty="0" smtClean="0"/>
              <a:t>-</a:t>
            </a:r>
            <a:r>
              <a:rPr lang="zh-CN" altLang="zh-CN" dirty="0" smtClean="0"/>
              <a:t>问题</a:t>
            </a:r>
            <a:r>
              <a:rPr lang="zh-CN" altLang="zh-CN" dirty="0"/>
              <a:t>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数据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2014~2016</a:t>
            </a:r>
          </a:p>
          <a:p>
            <a:pPr lvl="1"/>
            <a:r>
              <a:rPr lang="zh-CN" altLang="en-US" sz="2000" dirty="0" smtClean="0"/>
              <a:t>收盘价（价格）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发生</a:t>
            </a:r>
            <a:r>
              <a:rPr lang="zh-CN" altLang="en-US" sz="2000" dirty="0" smtClean="0"/>
              <a:t>的事件（舆情）</a:t>
            </a:r>
            <a:endParaRPr lang="en-US" altLang="zh-CN" sz="2000" dirty="0" smtClean="0"/>
          </a:p>
          <a:p>
            <a:pPr lvl="2"/>
            <a:r>
              <a:rPr lang="en-US" altLang="zh-CN" sz="1800" dirty="0"/>
              <a:t>(</a:t>
            </a:r>
            <a:r>
              <a:rPr lang="en-US" altLang="zh-CN" sz="1800" dirty="0" err="1"/>
              <a:t>event_type_id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scope_id</a:t>
            </a:r>
            <a:r>
              <a:rPr lang="en-US" altLang="zh-CN" sz="1800" dirty="0"/>
              <a:t>, polarity, count</a:t>
            </a:r>
            <a:r>
              <a:rPr lang="en-US" altLang="zh-CN" sz="1800" dirty="0" smtClean="0"/>
              <a:t>)</a:t>
            </a:r>
          </a:p>
          <a:p>
            <a:pPr lvl="2"/>
            <a:endParaRPr lang="en-US" altLang="zh-CN" sz="1800" dirty="0"/>
          </a:p>
          <a:p>
            <a:r>
              <a:rPr lang="zh-CN" altLang="en-US" sz="2200" dirty="0" smtClean="0"/>
              <a:t>预处理</a:t>
            </a:r>
            <a:endParaRPr lang="en-US" altLang="zh-CN" sz="2200" dirty="0" smtClean="0"/>
          </a:p>
          <a:p>
            <a:pPr lvl="1"/>
            <a:r>
              <a:rPr lang="zh-CN" altLang="en-US" sz="2000" dirty="0" smtClean="0"/>
              <a:t>涨跌</a:t>
            </a:r>
            <a:endParaRPr lang="en-US" altLang="zh-CN" sz="2000" dirty="0" smtClean="0"/>
          </a:p>
          <a:p>
            <a:pPr marL="457200" lvl="3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altLang="zh-CN" sz="1800" dirty="0"/>
              <a:t>(</a:t>
            </a:r>
            <a:r>
              <a:rPr lang="en-US" altLang="zh-CN" sz="1800" dirty="0" err="1"/>
              <a:t>event_type_id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scope_id</a:t>
            </a:r>
            <a:r>
              <a:rPr lang="en-US" altLang="zh-CN" sz="1800" dirty="0"/>
              <a:t>, polarity, count</a:t>
            </a:r>
            <a:r>
              <a:rPr lang="en-US" altLang="zh-CN" sz="1800" dirty="0"/>
              <a:t>) -&gt;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feature_id</a:t>
            </a:r>
            <a:r>
              <a:rPr lang="en-US" altLang="zh-CN" sz="1800" dirty="0"/>
              <a:t>, count)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3594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成果介绍</a:t>
            </a:r>
            <a:r>
              <a:rPr lang="en-US" altLang="zh-CN" dirty="0"/>
              <a:t>-</a:t>
            </a:r>
            <a:r>
              <a:rPr lang="zh-CN" altLang="zh-CN" dirty="0"/>
              <a:t>问题建模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 smtClean="0"/>
                  <a:t>m</a:t>
                </a:r>
                <a:r>
                  <a:rPr lang="zh-CN" altLang="zh-CN" dirty="0"/>
                  <a:t>为样本总数（总天数），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为特征总数。</a:t>
                </a:r>
              </a:p>
              <a:p>
                <a:r>
                  <a:rPr lang="zh-CN" altLang="zh-CN" dirty="0" smtClean="0"/>
                  <a:t>对于</a:t>
                </a:r>
                <a:r>
                  <a:rPr lang="zh-CN" altLang="zh-CN" dirty="0"/>
                  <a:t>每日的数据：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𝑦</m:t>
                        </m:r>
                      </m:e>
                      <m:sup>
                        <m:r>
                          <a:rPr lang="en-US" altLang="zh-CN" i="1"/>
                          <m:t>(</m:t>
                        </m:r>
                        <m:r>
                          <a:rPr lang="en-US" altLang="zh-CN" i="1"/>
                          <m:t>𝑗</m:t>
                        </m:r>
                        <m:r>
                          <a:rPr lang="en-US" altLang="zh-CN" i="1"/>
                          <m:t>)</m:t>
                        </m:r>
                      </m:sup>
                    </m:sSup>
                    <m:r>
                      <a:rPr lang="en-US" altLang="zh-CN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i="1"/>
                        </m:ctrlPr>
                      </m:dPr>
                      <m:e>
                        <m:eqArr>
                          <m:eqArrPr>
                            <m:ctrlPr>
                              <a:rPr lang="zh-CN" altLang="zh-CN" i="1"/>
                            </m:ctrlPr>
                          </m:eqArrPr>
                          <m:e>
                            <m:r>
                              <a:rPr lang="en-US" altLang="zh-CN" i="1"/>
                              <m:t>1,  </m:t>
                            </m:r>
                            <m:r>
                              <a:rPr lang="en-US" altLang="zh-CN" i="1"/>
                              <m:t>𝑖𝑓</m:t>
                            </m:r>
                            <m:r>
                              <a:rPr lang="zh-CN" altLang="zh-CN"/>
                              <m:t>第</m:t>
                            </m:r>
                            <m:r>
                              <m:rPr>
                                <m:sty m:val="p"/>
                              </m:rPr>
                              <a:rPr lang="en-US" altLang="zh-CN"/>
                              <m:t>j</m:t>
                            </m:r>
                            <m:r>
                              <a:rPr lang="zh-CN" altLang="zh-CN"/>
                              <m:t>天股票价格上涨或不变</m:t>
                            </m:r>
                          </m:e>
                          <m:e>
                            <m:r>
                              <a:rPr lang="en-US" altLang="zh-CN" i="1"/>
                              <m:t>0,  </m:t>
                            </m:r>
                            <m:r>
                              <a:rPr lang="en-US" altLang="zh-CN" i="1"/>
                              <m:t>𝑖𝑓</m:t>
                            </m:r>
                            <m:r>
                              <a:rPr lang="zh-CN" altLang="zh-CN"/>
                              <m:t>第</m:t>
                            </m:r>
                            <m:r>
                              <m:rPr>
                                <m:sty m:val="p"/>
                              </m:rPr>
                              <a:rPr lang="en-US" altLang="zh-CN"/>
                              <m:t>j</m:t>
                            </m:r>
                            <m:r>
                              <a:rPr lang="zh-CN" altLang="zh-CN"/>
                              <m:t>天股票价格下跌</m:t>
                            </m:r>
                            <m:r>
                              <a:rPr lang="en-US" altLang="zh-CN"/>
                              <m:t>    </m:t>
                            </m:r>
                            <m:r>
                              <a:rPr lang="en-US" altLang="zh-CN" i="1"/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𝑥</m:t>
                        </m:r>
                      </m:e>
                      <m:sup>
                        <m:r>
                          <a:rPr lang="en-US" altLang="zh-CN" i="1"/>
                          <m:t>(</m:t>
                        </m:r>
                        <m:r>
                          <a:rPr lang="en-US" altLang="zh-CN" i="1"/>
                          <m:t>𝑗</m:t>
                        </m:r>
                        <m:r>
                          <a:rPr lang="en-US" altLang="zh-CN" i="1"/>
                          <m:t>)</m:t>
                        </m:r>
                      </m:sup>
                    </m:sSup>
                    <m:r>
                      <a:rPr lang="en-US" altLang="zh-CN"/>
                      <m:t>=(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0</m:t>
                        </m:r>
                      </m:sub>
                    </m:sSub>
                    <m:r>
                      <a:rPr lang="en-US" altLang="zh-CN"/>
                      <m:t>, 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1</m:t>
                        </m:r>
                      </m:sub>
                    </m:sSub>
                    <m:r>
                      <a:rPr lang="en-US" altLang="zh-CN"/>
                      <m:t>, 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2</m:t>
                        </m:r>
                      </m:sub>
                    </m:sSub>
                    <m:r>
                      <a:rPr lang="en-US" altLang="zh-CN"/>
                      <m:t>, …,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𝑛</m:t>
                        </m:r>
                      </m:sub>
                    </m:sSub>
                    <m:r>
                      <a:rPr lang="en-US" altLang="zh-CN"/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，其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i</a:t>
                </a:r>
                <a:r>
                  <a:rPr lang="zh-CN" altLang="zh-CN" dirty="0"/>
                  <a:t>为第</a:t>
                </a:r>
                <a:r>
                  <a:rPr lang="en-US" altLang="zh-CN" dirty="0"/>
                  <a:t>j</a:t>
                </a:r>
                <a:r>
                  <a:rPr lang="zh-CN" altLang="zh-CN" dirty="0"/>
                  <a:t>天</a:t>
                </a:r>
                <a:r>
                  <a:rPr lang="en-US" altLang="zh-CN" dirty="0" err="1"/>
                  <a:t>feature_id</a:t>
                </a:r>
                <a:r>
                  <a:rPr lang="en-US" altLang="zh-CN" dirty="0"/>
                  <a:t> = 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的特征发生次数，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 = 1</a:t>
                </a:r>
                <a:r>
                  <a:rPr lang="zh-CN" altLang="zh-CN" dirty="0"/>
                  <a:t>。</a:t>
                </a:r>
              </a:p>
              <a:p>
                <a:r>
                  <a:rPr lang="zh-CN" altLang="zh-CN" dirty="0" smtClean="0"/>
                  <a:t>称</a:t>
                </a:r>
                <a:r>
                  <a:rPr lang="zh-CN" altLang="zh-CN" dirty="0"/>
                  <a:t>一组 </a:t>
                </a:r>
                <a14:m>
                  <m:oMath xmlns:m="http://schemas.openxmlformats.org/officeDocument/2006/math">
                    <m:r>
                      <a:rPr lang="en-US" altLang="zh-CN"/>
                      <m:t>(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i="1"/>
                              <m:t>𝑗</m:t>
                            </m:r>
                          </m:e>
                        </m:d>
                      </m:sup>
                    </m:sSup>
                    <m:r>
                      <a:rPr lang="en-US" altLang="zh-CN"/>
                      <m:t>, 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𝑦</m:t>
                        </m:r>
                      </m:e>
                      <m:sup>
                        <m:r>
                          <a:rPr lang="en-US" altLang="zh-CN" i="1"/>
                          <m:t>(</m:t>
                        </m:r>
                        <m:r>
                          <a:rPr lang="en-US" altLang="zh-CN" i="1"/>
                          <m:t>𝑗</m:t>
                        </m:r>
                        <m:r>
                          <a:rPr lang="en-US" altLang="zh-CN" i="1"/>
                          <m:t>)</m:t>
                        </m:r>
                      </m:sup>
                    </m:sSup>
                    <m:r>
                      <a:rPr lang="en-US" altLang="zh-CN"/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为一个样本</a:t>
                </a:r>
                <a:r>
                  <a:rPr lang="zh-CN" altLang="zh-CN" dirty="0" smtClean="0"/>
                  <a:t>。</a:t>
                </a:r>
                <a:endParaRPr lang="zh-CN" altLang="zh-CN" dirty="0"/>
              </a:p>
              <a:p>
                <a:r>
                  <a:rPr lang="zh-CN" altLang="zh-CN" dirty="0" smtClean="0"/>
                  <a:t>对于</a:t>
                </a:r>
                <a:r>
                  <a:rPr lang="zh-CN" altLang="zh-CN" dirty="0"/>
                  <a:t>全体数据：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/>
                      <m:t>𝑦</m:t>
                    </m:r>
                    <m:r>
                      <a:rPr lang="en-US" altLang="zh-CN" i="1"/>
                      <m:t>= 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/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zh-CN" i="1"/>
                                  </m:ctrlPr>
                                </m:sSupPr>
                                <m:e>
                                  <m:r>
                                    <a:rPr lang="en-US" altLang="zh-CN" i="1"/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/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zh-CN" altLang="zh-CN" i="1"/>
                                  </m:ctrlPr>
                                </m:sSupPr>
                                <m:e>
                                  <m:r>
                                    <a:rPr lang="en-US" altLang="zh-CN" i="1"/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/>
                                    <m:t>(2)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zh-CN" i="1"/>
                                <m:t>…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zh-CN" altLang="zh-CN" i="1"/>
                                  </m:ctrlPr>
                                </m:sSupPr>
                                <m:e>
                                  <m:r>
                                    <a:rPr lang="en-US" altLang="zh-CN" i="1"/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/>
                                    <m:t>(</m:t>
                                  </m:r>
                                  <m:r>
                                    <a:rPr lang="en-US" altLang="zh-CN" i="1"/>
                                    <m:t>𝑚</m:t>
                                  </m:r>
                                  <m:r>
                                    <a:rPr lang="en-US" altLang="zh-CN" i="1"/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i="1"/>
                      <m:t>𝑋</m:t>
                    </m:r>
                    <m:r>
                      <a:rPr lang="en-US" altLang="zh-CN" i="1"/>
                      <m:t>= 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/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zh-CN" i="1"/>
                                  </m:ctrlPr>
                                </m:sSupPr>
                                <m:e>
                                  <m:r>
                                    <a:rPr lang="en-US" altLang="zh-CN" i="1"/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/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zh-CN" altLang="zh-CN" i="1"/>
                                  </m:ctrlPr>
                                </m:sSupPr>
                                <m:e>
                                  <m:r>
                                    <a:rPr lang="en-US" altLang="zh-CN" i="1"/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/>
                                    <m:t>(2)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zh-CN" i="1"/>
                                <m:t>…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zh-CN" altLang="zh-CN" i="1"/>
                                  </m:ctrlPr>
                                </m:sSupPr>
                                <m:e>
                                  <m:r>
                                    <a:rPr lang="en-US" altLang="zh-CN" i="1"/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/>
                                    <m:t>(</m:t>
                                  </m:r>
                                  <m:r>
                                    <a:rPr lang="en-US" altLang="zh-CN" i="1"/>
                                    <m:t>𝑚</m:t>
                                  </m:r>
                                  <m:r>
                                    <a:rPr lang="en-US" altLang="zh-CN" i="1"/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i="1"/>
                      <m:t>= 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/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zh-CN" altLang="zh-CN" i="1"/>
                                  </m:ctrlPr>
                                </m:sSubSupPr>
                                <m:e>
                                  <m:r>
                                    <a:rPr lang="en-US" altLang="zh-CN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/>
                                    <m:t>(1)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/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/>
                                  </m:ctrlPr>
                                </m:sSubSupPr>
                                <m:e>
                                  <m:r>
                                    <a:rPr lang="en-US" altLang="zh-CN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/>
                                    <m:t>(1)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zh-CN" i="1"/>
                                <m:t>…</m:t>
                              </m:r>
                            </m:e>
                            <m:e>
                              <m:r>
                                <a:rPr lang="en-US" altLang="zh-CN" i="1"/>
                                <m:t>…</m:t>
                              </m:r>
                            </m:e>
                            <m:e>
                              <m:r>
                                <a:rPr lang="en-US" altLang="zh-CN" i="1"/>
                                <m:t>…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zh-CN" altLang="zh-CN" i="1"/>
                                  </m:ctrlPr>
                                </m:sSubSupPr>
                                <m:e>
                                  <m:r>
                                    <a:rPr lang="en-US" altLang="zh-CN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/>
                                    <m:t>(</m:t>
                                  </m:r>
                                  <m:r>
                                    <a:rPr lang="en-US" altLang="zh-CN" i="1"/>
                                    <m:t>𝑚</m:t>
                                  </m:r>
                                  <m:r>
                                    <a:rPr lang="en-US" altLang="zh-CN" i="1"/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/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/>
                                  </m:ctrlPr>
                                </m:sSubSupPr>
                                <m:e>
                                  <m:r>
                                    <a:rPr lang="en-US" altLang="zh-CN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/>
                                    <m:t>(</m:t>
                                  </m:r>
                                  <m:r>
                                    <a:rPr lang="en-US" altLang="zh-CN" i="1"/>
                                    <m:t>𝑚</m:t>
                                  </m:r>
                                  <m:r>
                                    <a:rPr lang="en-US" altLang="zh-CN" i="1"/>
                                    <m:t>)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/>
              </a:p>
              <a:p>
                <a:r>
                  <a:rPr lang="zh-CN" altLang="zh-CN" dirty="0" smtClean="0"/>
                  <a:t>需要提到的一点是，</a:t>
                </a:r>
                <a:r>
                  <a:rPr lang="en-US" altLang="zh-CN" dirty="0" smtClean="0"/>
                  <a:t>X</a:t>
                </a:r>
                <a:r>
                  <a:rPr lang="zh-CN" altLang="zh-CN" dirty="0" smtClean="0"/>
                  <a:t>和</a:t>
                </a:r>
                <a:r>
                  <a:rPr lang="en-US" altLang="zh-CN" dirty="0" smtClean="0"/>
                  <a:t>y</a:t>
                </a:r>
                <a:r>
                  <a:rPr lang="zh-CN" altLang="zh-CN" dirty="0" smtClean="0"/>
                  <a:t>是从总体</a:t>
                </a:r>
                <a:r>
                  <a:rPr lang="en-US" altLang="zh-CN" dirty="0" err="1" smtClean="0"/>
                  <a:t>X</a:t>
                </a:r>
                <a:r>
                  <a:rPr lang="en-US" altLang="zh-CN" baseline="-25000" dirty="0" err="1" smtClean="0"/>
                  <a:t>total</a:t>
                </a:r>
                <a:r>
                  <a:rPr lang="zh-CN" altLang="zh-CN" dirty="0" smtClean="0"/>
                  <a:t>和</a:t>
                </a:r>
                <a:r>
                  <a:rPr lang="en-US" altLang="zh-CN" dirty="0" err="1" smtClean="0"/>
                  <a:t>y</a:t>
                </a:r>
                <a:r>
                  <a:rPr lang="en-US" altLang="zh-CN" baseline="-25000" dirty="0" err="1" smtClean="0"/>
                  <a:t>total</a:t>
                </a:r>
                <a:r>
                  <a:rPr lang="zh-CN" altLang="zh-CN" dirty="0" smtClean="0"/>
                  <a:t>（从古至今每一天的数据）抽样出的一组样本。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961" b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4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成果介绍</a:t>
            </a:r>
            <a:r>
              <a:rPr lang="en-US" altLang="zh-CN" dirty="0"/>
              <a:t>-</a:t>
            </a:r>
            <a:r>
              <a:rPr lang="zh-CN" altLang="zh-CN" dirty="0"/>
              <a:t>问题建模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现实中存在一个函数</a:t>
                </a:r>
                <a:r>
                  <a:rPr lang="en-US" altLang="zh-CN" dirty="0"/>
                  <a:t>f</a:t>
                </a:r>
                <a:r>
                  <a:rPr lang="zh-CN" altLang="zh-CN" dirty="0"/>
                  <a:t>，满足</a:t>
                </a:r>
                <a14:m>
                  <m:oMath xmlns:m="http://schemas.openxmlformats.org/officeDocument/2006/math">
                    <m:r>
                      <a:rPr lang="en-US" altLang="zh-CN" i="1"/>
                      <m:t>𝑦</m:t>
                    </m:r>
                    <m:r>
                      <a:rPr lang="en-US" altLang="zh-CN" i="1"/>
                      <m:t>=</m:t>
                    </m:r>
                    <m:r>
                      <a:rPr lang="en-US" altLang="zh-CN" i="1"/>
                      <m:t>𝑓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𝑋</m:t>
                    </m:r>
                    <m:r>
                      <a:rPr lang="en-US" altLang="zh-CN" i="1"/>
                      <m:t>)</m:t>
                    </m:r>
                  </m:oMath>
                </a14:m>
                <a:r>
                  <a:rPr lang="zh-CN" altLang="zh-CN" dirty="0"/>
                  <a:t>，并且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𝑦</m:t>
                        </m:r>
                      </m:e>
                      <m:sub>
                        <m:r>
                          <a:rPr lang="en-US" altLang="zh-CN" i="1"/>
                          <m:t>𝑡𝑜𝑡𝑎𝑙</m:t>
                        </m:r>
                      </m:sub>
                    </m:sSub>
                    <m:r>
                      <a:rPr lang="en-US" altLang="zh-CN" i="1"/>
                      <m:t>=</m:t>
                    </m:r>
                    <m:r>
                      <a:rPr lang="en-US" altLang="zh-CN" i="1"/>
                      <m:t>𝑓</m:t>
                    </m:r>
                    <m:r>
                      <a:rPr lang="en-US" altLang="zh-CN" i="1"/>
                      <m:t>(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𝑋</m:t>
                        </m:r>
                      </m:e>
                      <m:sub>
                        <m:r>
                          <a:rPr lang="en-US" altLang="zh-CN" i="1"/>
                          <m:t>𝑡𝑜𝑡𝑎𝑙</m:t>
                        </m:r>
                      </m:sub>
                    </m:sSub>
                    <m:r>
                      <a:rPr lang="en-US" altLang="zh-CN" i="1"/>
                      <m:t>)</m:t>
                    </m:r>
                  </m:oMath>
                </a14:m>
                <a:r>
                  <a:rPr lang="zh-CN" altLang="zh-CN" dirty="0"/>
                  <a:t>。</a:t>
                </a:r>
              </a:p>
              <a:p>
                <a:r>
                  <a:rPr lang="zh-CN" altLang="zh-CN" dirty="0"/>
                  <a:t>我们的目标是找到一个函数</a:t>
                </a:r>
                <a:r>
                  <a:rPr lang="en-US" altLang="zh-CN" dirty="0"/>
                  <a:t>h</a:t>
                </a:r>
                <a:r>
                  <a:rPr lang="zh-CN" altLang="zh-CN" dirty="0"/>
                  <a:t>，使得</a:t>
                </a:r>
                <a:r>
                  <a:rPr lang="en-US" altLang="zh-CN" dirty="0"/>
                  <a:t>h</a:t>
                </a:r>
                <a:r>
                  <a:rPr lang="zh-CN" altLang="zh-CN" dirty="0"/>
                  <a:t>与</a:t>
                </a:r>
                <a:r>
                  <a:rPr lang="en-US" altLang="zh-CN" dirty="0"/>
                  <a:t>f</a:t>
                </a:r>
                <a:r>
                  <a:rPr lang="zh-CN" altLang="zh-CN" dirty="0"/>
                  <a:t>尽量相近，使我们可以通过函数</a:t>
                </a:r>
                <a:r>
                  <a:rPr lang="en-US" altLang="zh-CN" dirty="0"/>
                  <a:t>h</a:t>
                </a:r>
                <a:r>
                  <a:rPr lang="zh-CN" altLang="zh-CN" dirty="0"/>
                  <a:t>来预测股票的趋势。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1" y="3158647"/>
            <a:ext cx="2796781" cy="2463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50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成果介绍</a:t>
            </a:r>
            <a:r>
              <a:rPr lang="en-US" altLang="zh-CN" dirty="0" smtClean="0"/>
              <a:t>-</a:t>
            </a:r>
            <a:r>
              <a:rPr lang="zh-CN" altLang="zh-CN" dirty="0"/>
              <a:t>遗传算法部分的设计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设参数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θ</m:t>
                    </m:r>
                    <m:r>
                      <a:rPr lang="en-US" altLang="zh-CN"/>
                      <m:t>=(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θ</m:t>
                        </m:r>
                      </m:e>
                      <m:sub>
                        <m:r>
                          <a:rPr lang="en-US" altLang="zh-CN" i="1"/>
                          <m:t>0</m:t>
                        </m:r>
                      </m:sub>
                    </m:sSub>
                    <m:r>
                      <a:rPr lang="en-US" altLang="zh-CN"/>
                      <m:t>, 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θ</m:t>
                        </m:r>
                      </m:e>
                      <m:sub>
                        <m:r>
                          <a:rPr lang="en-US" altLang="zh-CN" i="1"/>
                          <m:t>1</m:t>
                        </m:r>
                      </m:sub>
                    </m:sSub>
                    <m:r>
                      <a:rPr lang="en-US" altLang="zh-CN"/>
                      <m:t>, 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θ</m:t>
                        </m:r>
                      </m:e>
                      <m:sub>
                        <m:r>
                          <a:rPr lang="en-US" altLang="zh-CN" i="1"/>
                          <m:t>2</m:t>
                        </m:r>
                      </m:sub>
                    </m:sSub>
                    <m:r>
                      <a:rPr lang="en-US" altLang="zh-CN"/>
                      <m:t>, …,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/>
                          <m:t>θ</m:t>
                        </m:r>
                      </m:e>
                      <m:sub>
                        <m:r>
                          <a:rPr lang="en-US" altLang="zh-CN" i="1"/>
                          <m:t>𝑛</m:t>
                        </m:r>
                      </m:sub>
                    </m:sSub>
                    <m:r>
                      <a:rPr lang="en-US" altLang="zh-CN"/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为一个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维向量。</a:t>
                </a:r>
              </a:p>
              <a:p>
                <a:r>
                  <a:rPr lang="zh-CN" altLang="zh-CN" dirty="0" smtClean="0"/>
                  <a:t>我们</a:t>
                </a:r>
                <a:r>
                  <a:rPr lang="zh-CN" altLang="zh-CN" dirty="0"/>
                  <a:t>选定函数</a:t>
                </a:r>
                <a:r>
                  <a:rPr lang="en-US" altLang="zh-CN" dirty="0"/>
                  <a:t>h</a:t>
                </a:r>
                <a:r>
                  <a:rPr lang="zh-CN" altLang="zh-CN" dirty="0"/>
                  <a:t>的模型为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/>
                          <m:t>θ</m:t>
                        </m:r>
                      </m:sub>
                    </m:sSub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𝑥</m:t>
                        </m:r>
                      </m:e>
                    </m:d>
                    <m:r>
                      <a:rPr lang="en-US" altLang="zh-CN" i="1"/>
                      <m:t>=</m:t>
                    </m:r>
                    <m:r>
                      <a:rPr lang="en-US" altLang="zh-CN" i="1"/>
                      <m:t>𝑔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θ</m:t>
                            </m:r>
                          </m:e>
                          <m:sup>
                            <m:r>
                              <a:rPr lang="en-US" altLang="zh-CN" i="1"/>
                              <m:t>𝑇</m:t>
                            </m:r>
                          </m:sup>
                        </m:sSup>
                        <m:r>
                          <a:rPr lang="en-US" altLang="zh-CN" i="1"/>
                          <m:t>𝑥</m:t>
                        </m:r>
                      </m:e>
                    </m:d>
                    <m:r>
                      <a:rPr lang="en-US" altLang="zh-CN" i="1"/>
                      <m:t>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1</m:t>
                        </m:r>
                      </m:num>
                      <m:den>
                        <m:r>
                          <a:rPr lang="en-US" altLang="zh-CN" i="1"/>
                          <m:t>1+ </m:t>
                        </m:r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a:rPr lang="en-US" altLang="zh-CN" i="1"/>
                              <m:t>𝑒</m:t>
                            </m:r>
                          </m:e>
                          <m:sup>
                            <m:r>
                              <a:rPr lang="en-US" altLang="zh-CN" i="1"/>
                              <m:t>−</m:t>
                            </m:r>
                            <m:sSup>
                              <m:sSupPr>
                                <m:ctrlPr>
                                  <a:rPr lang="zh-CN" altLang="zh-CN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/>
                                  <m:t>θ</m:t>
                                </m:r>
                              </m:e>
                              <m:sup>
                                <m:r>
                                  <a:rPr lang="en-US" altLang="zh-CN" i="1"/>
                                  <m:t>𝑇</m:t>
                                </m:r>
                              </m:sup>
                            </m:sSup>
                            <m:r>
                              <a:rPr lang="en-US" altLang="zh-CN" i="1"/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zh-CN" altLang="zh-CN" dirty="0"/>
              </a:p>
              <a:p>
                <a:r>
                  <a:rPr lang="zh-CN" altLang="zh-CN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i="1"/>
                      <m:t>𝑔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𝑧</m:t>
                        </m:r>
                      </m:e>
                    </m:d>
                    <m:r>
                      <a:rPr lang="en-US" altLang="zh-CN" i="1"/>
                      <m:t>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1</m:t>
                        </m:r>
                      </m:num>
                      <m:den>
                        <m:r>
                          <a:rPr lang="en-US" altLang="zh-CN" i="1"/>
                          <m:t>1+ </m:t>
                        </m:r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a:rPr lang="en-US" altLang="zh-CN" i="1"/>
                              <m:t>𝑒</m:t>
                            </m:r>
                          </m:e>
                          <m:sup>
                            <m:r>
                              <a:rPr lang="en-US" altLang="zh-CN" i="1"/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/>
                              <m:t>z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为</a:t>
                </a:r>
                <a:r>
                  <a:rPr lang="en-US" altLang="zh-CN" dirty="0"/>
                  <a:t>sigmoid</a:t>
                </a:r>
                <a:r>
                  <a:rPr lang="zh-CN" altLang="zh-CN" dirty="0"/>
                  <a:t>函数，形状如下图所示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C:\Users\SyW\AppData\Local\Temp\1490715231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3378869"/>
            <a:ext cx="4167505" cy="327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25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成果介绍</a:t>
            </a:r>
            <a:r>
              <a:rPr lang="en-US" altLang="zh-CN" dirty="0"/>
              <a:t>-</a:t>
            </a:r>
            <a:r>
              <a:rPr lang="zh-CN" altLang="zh-CN" dirty="0"/>
              <a:t>遗传算法部分的设计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由于</a:t>
                </a:r>
                <a:r>
                  <a:rPr lang="en-US" altLang="zh-CN" dirty="0"/>
                  <a:t>x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y</a:t>
                </a:r>
                <a:r>
                  <a:rPr lang="zh-CN" altLang="zh-CN" dirty="0"/>
                  <a:t>是随机变量，并且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/>
                          <m:t>θ</m:t>
                        </m:r>
                      </m:sub>
                    </m:sSub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𝑥</m:t>
                        </m:r>
                      </m:e>
                    </m:d>
                    <m:r>
                      <a:rPr lang="en-US" altLang="zh-CN" i="1"/>
                      <m:t>∈(0, 1)</m:t>
                    </m:r>
                  </m:oMath>
                </a14:m>
                <a:r>
                  <a:rPr lang="zh-CN" altLang="zh-CN" dirty="0"/>
                  <a:t>，所以我们做出如下假设：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/>
                      <m:t>𝑃</m:t>
                    </m:r>
                    <m:d>
                      <m:dPr>
                        <m:endChr m:val="|"/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𝑦</m:t>
                        </m:r>
                        <m:r>
                          <a:rPr lang="en-US" altLang="zh-CN" i="1"/>
                          <m:t>=1</m:t>
                        </m:r>
                      </m:e>
                    </m:d>
                    <m:r>
                      <a:rPr lang="en-US" altLang="zh-CN" i="1"/>
                      <m:t>𝑥</m:t>
                    </m:r>
                    <m:r>
                      <a:rPr lang="en-US" altLang="zh-CN" i="1"/>
                      <m:t>, </m:t>
                    </m:r>
                    <m:r>
                      <a:rPr lang="en-US" altLang="zh-CN" i="1"/>
                      <m:t>𝜃</m:t>
                    </m:r>
                    <m:r>
                      <a:rPr lang="en-US" altLang="zh-CN" i="1"/>
                      <m:t>)=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/>
                          <m:t>θ</m:t>
                        </m:r>
                      </m:sub>
                    </m:sSub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𝑥</m:t>
                        </m:r>
                      </m:e>
                    </m:d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/>
                      <m:t>𝑃</m:t>
                    </m:r>
                    <m:d>
                      <m:dPr>
                        <m:endChr m:val="|"/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𝑦</m:t>
                        </m:r>
                        <m:r>
                          <a:rPr lang="en-US" altLang="zh-CN" i="1"/>
                          <m:t>=0</m:t>
                        </m:r>
                      </m:e>
                    </m:d>
                    <m:r>
                      <a:rPr lang="en-US" altLang="zh-CN" i="1"/>
                      <m:t>𝑥</m:t>
                    </m:r>
                    <m:r>
                      <a:rPr lang="en-US" altLang="zh-CN" i="1"/>
                      <m:t>, </m:t>
                    </m:r>
                    <m:r>
                      <a:rPr lang="en-US" altLang="zh-CN" i="1"/>
                      <m:t>𝜃</m:t>
                    </m:r>
                    <m:r>
                      <a:rPr lang="en-US" altLang="zh-CN" i="1"/>
                      <m:t>)=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1−</m:t>
                        </m:r>
                        <m:r>
                          <a:rPr lang="en-US" altLang="zh-CN" i="1"/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/>
                          <m:t>θ</m:t>
                        </m:r>
                      </m:sub>
                    </m:sSub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𝑥</m:t>
                        </m:r>
                      </m:e>
                    </m:d>
                  </m:oMath>
                </a14:m>
                <a:endParaRPr lang="zh-CN" altLang="zh-CN" dirty="0"/>
              </a:p>
              <a:p>
                <a:r>
                  <a:rPr lang="zh-CN" altLang="zh-CN" dirty="0"/>
                  <a:t>即是说</a:t>
                </a:r>
                <a14:m>
                  <m:oMath xmlns:m="http://schemas.openxmlformats.org/officeDocument/2006/math">
                    <m:r>
                      <a:rPr lang="en-US" altLang="zh-CN" i="1"/>
                      <m:t>𝑃</m:t>
                    </m:r>
                    <m:d>
                      <m:dPr>
                        <m:endChr m:val="|"/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𝑦</m:t>
                        </m:r>
                      </m:e>
                    </m:d>
                    <m:r>
                      <a:rPr lang="en-US" altLang="zh-CN" i="1"/>
                      <m:t>𝑥</m:t>
                    </m:r>
                    <m:r>
                      <a:rPr lang="en-US" altLang="zh-CN"/>
                      <m:t>, </m:t>
                    </m:r>
                    <m:r>
                      <a:rPr lang="en-US" altLang="zh-CN" i="1"/>
                      <m:t>𝜃</m:t>
                    </m:r>
                    <m:r>
                      <a:rPr lang="en-US" altLang="zh-CN"/>
                      <m:t>)</m:t>
                    </m:r>
                  </m:oMath>
                </a14:m>
                <a:r>
                  <a:rPr lang="zh-CN" altLang="zh-CN" dirty="0"/>
                  <a:t>满足参数为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/>
                          <m:t>θ</m:t>
                        </m:r>
                      </m:sub>
                    </m:sSub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𝑥</m:t>
                        </m:r>
                      </m:e>
                    </m:d>
                  </m:oMath>
                </a14:m>
                <a:r>
                  <a:rPr lang="zh-CN" altLang="zh-CN" dirty="0"/>
                  <a:t>的伯努利分布。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dirty="0"/>
                  <a:t>将两个等式写在一起得到：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/>
                      <m:t>𝑃</m:t>
                    </m:r>
                    <m:d>
                      <m:dPr>
                        <m:endChr m:val="|"/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𝑦</m:t>
                        </m:r>
                      </m:e>
                    </m:d>
                    <m:r>
                      <a:rPr lang="en-US" altLang="zh-CN" i="1"/>
                      <m:t>𝑥</m:t>
                    </m:r>
                    <m:r>
                      <a:rPr lang="en-US" altLang="zh-CN" i="1"/>
                      <m:t>, </m:t>
                    </m:r>
                    <m:r>
                      <a:rPr lang="en-US" altLang="zh-CN" i="1"/>
                      <m:t>𝜃</m:t>
                    </m:r>
                    <m:r>
                      <a:rPr lang="en-US" altLang="zh-CN" i="1"/>
                      <m:t>)=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(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/>
                              <m:t>θ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</m:d>
                        <m:r>
                          <a:rPr lang="en-US" altLang="zh-CN" i="1"/>
                          <m:t>)</m:t>
                        </m:r>
                      </m:e>
                      <m:sup>
                        <m:r>
                          <a:rPr lang="en-US" altLang="zh-CN" i="1"/>
                          <m:t>𝑦</m:t>
                        </m:r>
                      </m:sup>
                    </m:sSup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(1−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/>
                              <m:t>θ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</m:d>
                        <m:r>
                          <a:rPr lang="en-US" altLang="zh-CN" i="1"/>
                          <m:t>)</m:t>
                        </m:r>
                      </m:e>
                      <m:sup>
                        <m:r>
                          <a:rPr lang="en-US" altLang="zh-CN" i="1"/>
                          <m:t>1−</m:t>
                        </m:r>
                        <m:r>
                          <a:rPr lang="en-US" altLang="zh-CN" i="1"/>
                          <m:t>𝑦</m:t>
                        </m:r>
                      </m:sup>
                    </m:sSup>
                  </m:oMath>
                </a14:m>
                <a:endParaRPr lang="zh-CN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32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成果介绍</a:t>
            </a:r>
            <a:r>
              <a:rPr lang="en-US" altLang="zh-CN" dirty="0"/>
              <a:t>-</a:t>
            </a:r>
            <a:r>
              <a:rPr lang="zh-CN" altLang="zh-CN" dirty="0"/>
              <a:t>遗传算法部分的设计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我们使用极大似然估计的方法来求出</a:t>
                </a:r>
                <a14:m>
                  <m:oMath xmlns:m="http://schemas.openxmlformats.org/officeDocument/2006/math">
                    <m:r>
                      <a:rPr lang="en-US" altLang="zh-CN" i="1"/>
                      <m:t>𝜃</m:t>
                    </m:r>
                  </m:oMath>
                </a14:m>
                <a:r>
                  <a:rPr lang="zh-CN" altLang="zh-CN" dirty="0"/>
                  <a:t>，假设</a:t>
                </a:r>
                <a:r>
                  <a:rPr lang="en-US" altLang="zh-CN" dirty="0"/>
                  <a:t>m</a:t>
                </a:r>
                <a:r>
                  <a:rPr lang="zh-CN" altLang="zh-CN" dirty="0"/>
                  <a:t>个样本相互独立</a:t>
                </a:r>
                <a:r>
                  <a:rPr lang="zh-CN" altLang="zh-CN" dirty="0" smtClean="0"/>
                  <a:t>：</a:t>
                </a:r>
                <a:endParaRPr lang="en-US" altLang="zh-CN" dirty="0" smtClean="0"/>
              </a:p>
              <a:p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/>
                      <m:t>𝐿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𝜃</m:t>
                        </m:r>
                      </m:e>
                    </m:d>
                    <m:r>
                      <a:rPr lang="en-US" altLang="zh-CN" i="1"/>
                      <m:t>=</m:t>
                    </m:r>
                    <m:r>
                      <a:rPr lang="en-US" altLang="zh-CN" i="1"/>
                      <m:t>𝑃</m:t>
                    </m:r>
                    <m:d>
                      <m:dPr>
                        <m:endChr m:val="|"/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𝑦</m:t>
                        </m:r>
                      </m:e>
                    </m:d>
                    <m:r>
                      <a:rPr lang="en-US" altLang="zh-CN" i="1"/>
                      <m:t>𝑋</m:t>
                    </m:r>
                    <m:r>
                      <a:rPr lang="en-US" altLang="zh-CN" i="1"/>
                      <m:t>,</m:t>
                    </m:r>
                    <m:r>
                      <a:rPr lang="en-US" altLang="zh-CN" i="1"/>
                      <m:t>𝜃</m:t>
                    </m:r>
                    <m:r>
                      <a:rPr lang="en-US" altLang="zh-CN" i="1"/>
                      <m:t>)</m:t>
                    </m:r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/>
                      <m:t>    =</m:t>
                    </m:r>
                    <m:nary>
                      <m:naryPr>
                        <m:chr m:val="∏"/>
                        <m:limLoc m:val="undOvr"/>
                        <m:ctrlPr>
                          <a:rPr lang="zh-CN" altLang="zh-CN" i="1"/>
                        </m:ctrlPr>
                      </m:naryPr>
                      <m:sub>
                        <m:r>
                          <a:rPr lang="en-US" altLang="zh-CN" i="1"/>
                          <m:t>𝑗</m:t>
                        </m:r>
                        <m:r>
                          <a:rPr lang="en-US" altLang="zh-CN" i="1"/>
                          <m:t>=1</m:t>
                        </m:r>
                      </m:sub>
                      <m:sup>
                        <m:r>
                          <a:rPr lang="en-US" altLang="zh-CN" i="1"/>
                          <m:t>𝑚</m:t>
                        </m:r>
                      </m:sup>
                      <m:e>
                        <m:r>
                          <a:rPr lang="en-US" altLang="zh-CN" i="1"/>
                          <m:t>𝑃</m:t>
                        </m:r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i="1"/>
                                </m:ctrlPr>
                              </m:sSupPr>
                              <m:e>
                                <m:r>
                                  <a:rPr lang="en-US" altLang="zh-CN" i="1"/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zh-CN" i="1"/>
                                    </m:ctrlPr>
                                  </m:dPr>
                                  <m:e>
                                    <m:r>
                                      <a:rPr lang="en-US" altLang="zh-CN" i="1"/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zh-CN" altLang="zh-CN" i="1"/>
                                </m:ctrlPr>
                              </m:sSupPr>
                              <m:e>
                                <m:r>
                                  <a:rPr lang="en-US" altLang="zh-CN" i="1"/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zh-CN" i="1"/>
                                    </m:ctrlPr>
                                  </m:dPr>
                                  <m:e>
                                    <m:r>
                                      <a:rPr lang="en-US" altLang="zh-CN" i="1"/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i="1"/>
                              <m:t>,</m:t>
                            </m:r>
                            <m:r>
                              <a:rPr lang="en-US" altLang="zh-CN" i="1"/>
                              <m:t>𝜃</m:t>
                            </m:r>
                          </m:e>
                        </m:d>
                      </m:e>
                    </m:nary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/>
                      <m:t>    =</m:t>
                    </m:r>
                    <m:nary>
                      <m:naryPr>
                        <m:chr m:val="∏"/>
                        <m:limLoc m:val="undOvr"/>
                        <m:ctrlPr>
                          <a:rPr lang="zh-CN" altLang="zh-CN" i="1"/>
                        </m:ctrlPr>
                      </m:naryPr>
                      <m:sub>
                        <m:r>
                          <a:rPr lang="en-US" altLang="zh-CN" i="1"/>
                          <m:t>𝑗</m:t>
                        </m:r>
                        <m:r>
                          <a:rPr lang="en-US" altLang="zh-CN" i="1"/>
                          <m:t>=1</m:t>
                        </m:r>
                      </m:sub>
                      <m:sup>
                        <m:r>
                          <a:rPr lang="en-US" altLang="zh-CN" i="1"/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a:rPr lang="en-US" altLang="zh-CN" i="1"/>
                              <m:t>(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/>
                                  <m:t>θ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/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zh-CN" i="1"/>
                                    </m:ctrlPr>
                                  </m:sSupPr>
                                  <m:e>
                                    <m:r>
                                      <a:rPr lang="en-US" altLang="zh-CN" i="1"/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zh-CN" i="1"/>
                                        </m:ctrlPr>
                                      </m:dPr>
                                      <m:e>
                                        <m:r>
                                          <a:rPr lang="en-US" altLang="zh-CN" i="1"/>
                                          <m:t>𝑗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altLang="zh-CN" i="1"/>
                              <m:t>)</m:t>
                            </m:r>
                          </m:e>
                          <m:sup>
                            <m:sSup>
                              <m:sSupPr>
                                <m:ctrlPr>
                                  <a:rPr lang="zh-CN" altLang="zh-CN" i="1"/>
                                </m:ctrlPr>
                              </m:sSupPr>
                              <m:e>
                                <m:r>
                                  <a:rPr lang="en-US" altLang="zh-CN" i="1"/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zh-CN" i="1"/>
                                    </m:ctrlPr>
                                  </m:dPr>
                                  <m:e>
                                    <m:r>
                                      <a:rPr lang="en-US" altLang="zh-CN" i="1"/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</m:sup>
                        </m:sSup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a:rPr lang="en-US" altLang="zh-CN" i="1"/>
                              <m:t>(1−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/>
                                  <m:t>θ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/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zh-CN" i="1"/>
                                    </m:ctrlPr>
                                  </m:sSupPr>
                                  <m:e>
                                    <m:r>
                                      <a:rPr lang="en-US" altLang="zh-CN" i="1"/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zh-CN" i="1"/>
                                        </m:ctrlPr>
                                      </m:dPr>
                                      <m:e>
                                        <m:r>
                                          <a:rPr lang="en-US" altLang="zh-CN" i="1"/>
                                          <m:t>𝑗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altLang="zh-CN" i="1"/>
                              <m:t>)</m:t>
                            </m:r>
                          </m:e>
                          <m:sup>
                            <m:r>
                              <a:rPr lang="en-US" altLang="zh-CN" i="1"/>
                              <m:t>1−</m:t>
                            </m:r>
                            <m:sSup>
                              <m:sSupPr>
                                <m:ctrlPr>
                                  <a:rPr lang="zh-CN" altLang="zh-CN" i="1"/>
                                </m:ctrlPr>
                              </m:sSupPr>
                              <m:e>
                                <m:r>
                                  <a:rPr lang="en-US" altLang="zh-CN" i="1"/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zh-CN" i="1"/>
                                    </m:ctrlPr>
                                  </m:dPr>
                                  <m:e>
                                    <m:r>
                                      <a:rPr lang="en-US" altLang="zh-CN" i="1"/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:endParaRPr lang="zh-CN" altLang="zh-CN" dirty="0"/>
              </a:p>
              <a:p>
                <a:r>
                  <a:rPr lang="zh-CN" altLang="zh-CN" dirty="0"/>
                  <a:t>于是</a:t>
                </a:r>
                <a14:m>
                  <m:oMath xmlns:m="http://schemas.openxmlformats.org/officeDocument/2006/math">
                    <m:r>
                      <a:rPr lang="en-US" altLang="zh-CN" i="1"/>
                      <m:t>𝜃</m:t>
                    </m:r>
                  </m:oMath>
                </a14:m>
                <a:r>
                  <a:rPr lang="zh-CN" altLang="zh-CN" dirty="0"/>
                  <a:t>的值应为使</a:t>
                </a:r>
                <a14:m>
                  <m:oMath xmlns:m="http://schemas.openxmlformats.org/officeDocument/2006/math">
                    <m:r>
                      <a:rPr lang="en-US" altLang="zh-CN" i="1"/>
                      <m:t>𝐿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𝜃</m:t>
                        </m:r>
                      </m:e>
                    </m:d>
                  </m:oMath>
                </a14:m>
                <a:r>
                  <a:rPr lang="zh-CN" altLang="zh-CN" dirty="0"/>
                  <a:t>取到最大的值。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9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成果介绍</a:t>
            </a:r>
            <a:r>
              <a:rPr lang="en-US" altLang="zh-CN" dirty="0"/>
              <a:t>-</a:t>
            </a:r>
            <a:r>
              <a:rPr lang="zh-CN" altLang="zh-CN" dirty="0"/>
              <a:t>遗传算法部分的设计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遗传</a:t>
                </a:r>
                <a:r>
                  <a:rPr lang="zh-CN" altLang="en-US" sz="2400" dirty="0" smtClean="0"/>
                  <a:t>算法</a:t>
                </a:r>
                <a:endParaRPr lang="en-US" altLang="zh-CN" sz="2400" dirty="0" smtClean="0"/>
              </a:p>
              <a:p>
                <a:r>
                  <a:rPr lang="zh-CN" altLang="en-US" sz="2200" dirty="0"/>
                  <a:t>基因</a:t>
                </a:r>
                <a:r>
                  <a:rPr lang="zh-CN" altLang="en-US" sz="2200" dirty="0" smtClean="0"/>
                  <a:t>序列实数编码</a:t>
                </a:r>
                <a:endParaRPr lang="en-US" altLang="zh-CN" sz="2200" dirty="0" smtClean="0"/>
              </a:p>
              <a:p>
                <a:r>
                  <a:rPr lang="zh-CN" altLang="en-US" sz="2200" dirty="0" smtClean="0"/>
                  <a:t>基因 </a:t>
                </a:r>
                <a:r>
                  <a:rPr lang="en-US" altLang="zh-CN" sz="2200" dirty="0" smtClean="0"/>
                  <a:t>- </a:t>
                </a:r>
                <a14:m>
                  <m:oMath xmlns:m="http://schemas.openxmlformats.org/officeDocument/2006/math">
                    <m:r>
                      <a:rPr lang="en-US" altLang="zh-CN" sz="2200" i="1"/>
                      <m:t>𝜃</m:t>
                    </m:r>
                  </m:oMath>
                </a14:m>
                <a:r>
                  <a:rPr lang="zh-CN" altLang="zh-CN" sz="2200" dirty="0"/>
                  <a:t>的每个</a:t>
                </a:r>
                <a:r>
                  <a:rPr lang="zh-CN" altLang="zh-CN" sz="2200" dirty="0" smtClean="0"/>
                  <a:t>分量</a:t>
                </a:r>
                <a:endParaRPr lang="en-US" altLang="zh-CN" sz="2200" dirty="0" smtClean="0"/>
              </a:p>
              <a:p>
                <a:r>
                  <a:rPr lang="zh-CN" altLang="zh-CN" sz="2200" dirty="0"/>
                  <a:t>适应度</a:t>
                </a:r>
                <a:r>
                  <a:rPr lang="zh-CN" altLang="zh-CN" sz="2200" dirty="0" smtClean="0"/>
                  <a:t>函数</a:t>
                </a:r>
                <a:r>
                  <a:rPr lang="en-US" altLang="zh-CN" sz="2200" dirty="0" smtClean="0"/>
                  <a:t> - </a:t>
                </a:r>
                <a14:m>
                  <m:oMath xmlns:m="http://schemas.openxmlformats.org/officeDocument/2006/math">
                    <m:r>
                      <a:rPr lang="en-US" altLang="zh-CN" sz="2200" i="1"/>
                      <m:t>𝐿</m:t>
                    </m:r>
                    <m:d>
                      <m:dPr>
                        <m:ctrlPr>
                          <a:rPr lang="zh-CN" altLang="zh-CN" sz="2200" i="1"/>
                        </m:ctrlPr>
                      </m:dPr>
                      <m:e>
                        <m:r>
                          <a:rPr lang="en-US" altLang="zh-CN" sz="2200" i="1"/>
                          <m:t>𝜃</m:t>
                        </m:r>
                      </m:e>
                    </m:d>
                  </m:oMath>
                </a14:m>
                <a:endParaRPr lang="en-US" altLang="zh-CN" sz="2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/>
                        </m:ctrlPr>
                      </m:sSubPr>
                      <m:e>
                        <m:r>
                          <a:rPr lang="en-US" altLang="zh-CN" sz="2200" i="1"/>
                          <m:t>𝜃</m:t>
                        </m:r>
                      </m:e>
                      <m:sub>
                        <m:r>
                          <a:rPr lang="en-US" altLang="zh-CN" sz="2200" i="1"/>
                          <m:t>𝑖</m:t>
                        </m:r>
                      </m:sub>
                    </m:sSub>
                    <m:r>
                      <a:rPr lang="en-US" altLang="zh-CN" sz="2200" i="1"/>
                      <m:t>𝜖</m:t>
                    </m:r>
                    <m:r>
                      <a:rPr lang="en-US" altLang="zh-CN" sz="2200" i="1"/>
                      <m:t>[−10000, 10000]</m:t>
                    </m:r>
                  </m:oMath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72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56</TotalTime>
  <Words>540</Words>
  <Application>Microsoft Office PowerPoint</Application>
  <PresentationFormat>宽屏</PresentationFormat>
  <Paragraphs>118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Century Schoolbook</vt:lpstr>
      <vt:lpstr>宋体</vt:lpstr>
      <vt:lpstr>Arial</vt:lpstr>
      <vt:lpstr>Calibri</vt:lpstr>
      <vt:lpstr>Cambria Math</vt:lpstr>
      <vt:lpstr>Times New Roman</vt:lpstr>
      <vt:lpstr>Wingdings 2</vt:lpstr>
      <vt:lpstr>View</vt:lpstr>
      <vt:lpstr>基于CUDA的遗传算法和神经网络在股票趋 势问题中的应用研究</vt:lpstr>
      <vt:lpstr>研究内容和进展</vt:lpstr>
      <vt:lpstr>成果介绍-问题建模</vt:lpstr>
      <vt:lpstr>成果介绍-问题建模</vt:lpstr>
      <vt:lpstr>成果介绍-问题建模</vt:lpstr>
      <vt:lpstr>成果介绍-遗传算法部分的设计</vt:lpstr>
      <vt:lpstr>成果介绍-遗传算法部分的设计</vt:lpstr>
      <vt:lpstr>成果介绍-遗传算法部分的设计</vt:lpstr>
      <vt:lpstr>成果介绍-遗传算法部分的设计</vt:lpstr>
      <vt:lpstr>成果介绍-遗传算法部分的设计</vt:lpstr>
      <vt:lpstr>成果介绍-遗传算法部分的设计</vt:lpstr>
      <vt:lpstr>成果介绍-遗传算法部分的设计</vt:lpstr>
      <vt:lpstr>成果介绍-遗传算法部分的设计</vt:lpstr>
      <vt:lpstr>成果介绍-遗传算法部分的实验</vt:lpstr>
      <vt:lpstr>成果介绍-神经网络部分的设计</vt:lpstr>
      <vt:lpstr>成果介绍-神经网络部分的设计</vt:lpstr>
      <vt:lpstr>成果介绍-神经网络部分的设计</vt:lpstr>
      <vt:lpstr>成果介绍-神经网络部分的设计</vt:lpstr>
      <vt:lpstr>成果介绍-神经网络部分的设计</vt:lpstr>
      <vt:lpstr>成果介绍-神经网络部分的设计</vt:lpstr>
      <vt:lpstr>后期进度安排</vt:lpstr>
      <vt:lpstr>PowerPoint 演示文稿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基于CUDA的遗传算法和神经网络在股票趋 势问题中的应用研究</dc:title>
  <dc:creator>Shaoyang Wang</dc:creator>
  <cp:lastModifiedBy>Shaoyang Wang</cp:lastModifiedBy>
  <cp:revision>16</cp:revision>
  <dcterms:created xsi:type="dcterms:W3CDTF">2017-03-28T18:49:16Z</dcterms:created>
  <dcterms:modified xsi:type="dcterms:W3CDTF">2017-03-28T19:46:09Z</dcterms:modified>
</cp:coreProperties>
</file>