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1" r:id="rId14"/>
    <p:sldId id="268" r:id="rId15"/>
    <p:sldId id="274" r:id="rId16"/>
    <p:sldId id="273" r:id="rId17"/>
    <p:sldId id="278" r:id="rId18"/>
    <p:sldId id="280" r:id="rId19"/>
    <p:sldId id="281" r:id="rId20"/>
    <p:sldId id="285" r:id="rId21"/>
    <p:sldId id="282" r:id="rId22"/>
    <p:sldId id="283" r:id="rId23"/>
    <p:sldId id="288" r:id="rId24"/>
    <p:sldId id="272" r:id="rId25"/>
    <p:sldId id="275" r:id="rId26"/>
    <p:sldId id="276" r:id="rId27"/>
    <p:sldId id="289" r:id="rId28"/>
    <p:sldId id="291" r:id="rId29"/>
    <p:sldId id="290" r:id="rId30"/>
    <p:sldId id="292" r:id="rId31"/>
    <p:sldId id="293" r:id="rId32"/>
    <p:sldId id="296" r:id="rId33"/>
    <p:sldId id="294" r:id="rId34"/>
    <p:sldId id="297" r:id="rId35"/>
    <p:sldId id="295" r:id="rId36"/>
    <p:sldId id="298" r:id="rId37"/>
    <p:sldId id="299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B104B-2938-492E-B87F-32D4F400E208}" type="doc">
      <dgm:prSet loTypeId="urn:microsoft.com/office/officeart/2005/8/layout/hProcess6" loCatId="process" qsTypeId="urn:microsoft.com/office/officeart/2005/8/quickstyle/3d1" qsCatId="3D" csTypeId="urn:microsoft.com/office/officeart/2005/8/colors/accent1_2#12" csCatId="accent1" phldr="1"/>
      <dgm:spPr/>
      <dgm:t>
        <a:bodyPr/>
        <a:lstStyle/>
        <a:p>
          <a:endParaRPr lang="de-CH"/>
        </a:p>
      </dgm:t>
    </dgm:pt>
    <dgm:pt modelId="{4C92D5EB-3706-4193-9EB8-03BF9F3FD181}">
      <dgm:prSet/>
      <dgm:spPr/>
      <dgm:t>
        <a:bodyPr/>
        <a:lstStyle/>
        <a:p>
          <a:pPr rtl="0"/>
          <a:r>
            <a:rPr lang="de-CH" dirty="0" err="1" smtClean="0"/>
            <a:t>Generate</a:t>
          </a:r>
          <a:r>
            <a:rPr lang="de-CH" dirty="0" smtClean="0"/>
            <a:t> a GWT-Project</a:t>
          </a:r>
          <a:endParaRPr lang="de-CH" dirty="0"/>
        </a:p>
      </dgm:t>
    </dgm:pt>
    <dgm:pt modelId="{DF9748B5-4425-4FC1-B87F-7B5ED832DD49}" type="parTrans" cxnId="{31A4B0EE-2B2C-4873-9039-623D01A7A65D}">
      <dgm:prSet/>
      <dgm:spPr/>
      <dgm:t>
        <a:bodyPr/>
        <a:lstStyle/>
        <a:p>
          <a:endParaRPr lang="de-CH"/>
        </a:p>
      </dgm:t>
    </dgm:pt>
    <dgm:pt modelId="{B7A9F3C8-8F3E-49DF-BEA7-DCD7538CF0D0}" type="sibTrans" cxnId="{31A4B0EE-2B2C-4873-9039-623D01A7A65D}">
      <dgm:prSet/>
      <dgm:spPr/>
      <dgm:t>
        <a:bodyPr/>
        <a:lstStyle/>
        <a:p>
          <a:endParaRPr lang="de-CH"/>
        </a:p>
      </dgm:t>
    </dgm:pt>
    <dgm:pt modelId="{EE7235D1-1520-440E-AA50-2AD5E1ED2B94}">
      <dgm:prSet/>
      <dgm:spPr/>
      <dgm:t>
        <a:bodyPr/>
        <a:lstStyle/>
        <a:p>
          <a:pPr rtl="0"/>
          <a:r>
            <a:rPr lang="de-CH" dirty="0" smtClean="0"/>
            <a:t>Write Java Code</a:t>
          </a:r>
          <a:endParaRPr lang="de-CH" dirty="0"/>
        </a:p>
      </dgm:t>
    </dgm:pt>
    <dgm:pt modelId="{109AF049-6856-46A8-9472-B2044130688C}" type="parTrans" cxnId="{1CF970D7-879A-405D-8F52-59C1E69DC3DB}">
      <dgm:prSet/>
      <dgm:spPr/>
      <dgm:t>
        <a:bodyPr/>
        <a:lstStyle/>
        <a:p>
          <a:endParaRPr lang="de-CH"/>
        </a:p>
      </dgm:t>
    </dgm:pt>
    <dgm:pt modelId="{7B87C841-09E0-4C72-B67F-DF79A6AE1F3E}" type="sibTrans" cxnId="{1CF970D7-879A-405D-8F52-59C1E69DC3DB}">
      <dgm:prSet/>
      <dgm:spPr/>
      <dgm:t>
        <a:bodyPr/>
        <a:lstStyle/>
        <a:p>
          <a:endParaRPr lang="de-CH"/>
        </a:p>
      </dgm:t>
    </dgm:pt>
    <dgm:pt modelId="{3EA365A0-5E4A-4BED-98FF-C9BB515E9C77}">
      <dgm:prSet/>
      <dgm:spPr/>
      <dgm:t>
        <a:bodyPr/>
        <a:lstStyle/>
        <a:p>
          <a:pPr rtl="0"/>
          <a:r>
            <a:rPr lang="de-CH" dirty="0" smtClean="0"/>
            <a:t>Run GWT Compiler</a:t>
          </a:r>
          <a:endParaRPr lang="de-CH" dirty="0"/>
        </a:p>
      </dgm:t>
    </dgm:pt>
    <dgm:pt modelId="{A652CF8F-9BAE-4772-AA3D-1B76FBFDFC73}" type="parTrans" cxnId="{60711481-EA17-4D1D-9574-D983934E9981}">
      <dgm:prSet/>
      <dgm:spPr/>
      <dgm:t>
        <a:bodyPr/>
        <a:lstStyle/>
        <a:p>
          <a:endParaRPr lang="de-CH"/>
        </a:p>
      </dgm:t>
    </dgm:pt>
    <dgm:pt modelId="{37CF9C24-A26A-4029-A57F-E5F9A20C68A5}" type="sibTrans" cxnId="{60711481-EA17-4D1D-9574-D983934E9981}">
      <dgm:prSet/>
      <dgm:spPr/>
      <dgm:t>
        <a:bodyPr/>
        <a:lstStyle/>
        <a:p>
          <a:endParaRPr lang="de-CH"/>
        </a:p>
      </dgm:t>
    </dgm:pt>
    <dgm:pt modelId="{FD758BE2-9C57-46CC-A9F1-BDBF7865EFDD}">
      <dgm:prSet/>
      <dgm:spPr/>
      <dgm:t>
        <a:bodyPr/>
        <a:lstStyle/>
        <a:p>
          <a:pPr rtl="0"/>
          <a:r>
            <a:rPr lang="de-CH" dirty="0" smtClean="0"/>
            <a:t>Deploy and View results</a:t>
          </a:r>
          <a:endParaRPr lang="de-CH" dirty="0"/>
        </a:p>
      </dgm:t>
    </dgm:pt>
    <dgm:pt modelId="{BC9C4F3F-08A0-40B7-965D-4E28369063B4}" type="parTrans" cxnId="{289095AA-CB9E-44E0-9884-FF803EEC1532}">
      <dgm:prSet/>
      <dgm:spPr/>
      <dgm:t>
        <a:bodyPr/>
        <a:lstStyle/>
        <a:p>
          <a:endParaRPr lang="de-CH"/>
        </a:p>
      </dgm:t>
    </dgm:pt>
    <dgm:pt modelId="{A3F8E7AC-CF61-4223-88B7-F26D88D6C7E9}" type="sibTrans" cxnId="{289095AA-CB9E-44E0-9884-FF803EEC1532}">
      <dgm:prSet/>
      <dgm:spPr/>
      <dgm:t>
        <a:bodyPr/>
        <a:lstStyle/>
        <a:p>
          <a:endParaRPr lang="de-CH"/>
        </a:p>
      </dgm:t>
    </dgm:pt>
    <dgm:pt modelId="{D06C9F2F-4EA3-414B-BE97-90F1EA52DFA8}" type="pres">
      <dgm:prSet presAssocID="{73BB104B-2938-492E-B87F-32D4F400E20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D17E13F1-73FC-45D2-803A-1C28942C59AB}" type="pres">
      <dgm:prSet presAssocID="{4C92D5EB-3706-4193-9EB8-03BF9F3FD181}" presName="compNode" presStyleCnt="0"/>
      <dgm:spPr/>
    </dgm:pt>
    <dgm:pt modelId="{B76B1B39-2CFD-4B5C-933E-CB3DA416E3F1}" type="pres">
      <dgm:prSet presAssocID="{4C92D5EB-3706-4193-9EB8-03BF9F3FD181}" presName="noGeometry" presStyleCnt="0"/>
      <dgm:spPr/>
    </dgm:pt>
    <dgm:pt modelId="{4112D4D3-CD60-4468-ACFE-274F33A7FF9F}" type="pres">
      <dgm:prSet presAssocID="{4C92D5EB-3706-4193-9EB8-03BF9F3FD181}" presName="childTextVisible" presStyleLbl="bgAccFollowNode1" presStyleIdx="0" presStyleCnt="4" custScaleY="183286">
        <dgm:presLayoutVars>
          <dgm:bulletEnabled val="1"/>
        </dgm:presLayoutVars>
      </dgm:prSet>
      <dgm:spPr/>
    </dgm:pt>
    <dgm:pt modelId="{26418158-F8DA-4547-A9F4-E84CCB214A0B}" type="pres">
      <dgm:prSet presAssocID="{4C92D5EB-3706-4193-9EB8-03BF9F3FD181}" presName="childTextHidden" presStyleLbl="bgAccFollowNode1" presStyleIdx="0" presStyleCnt="4"/>
      <dgm:spPr/>
    </dgm:pt>
    <dgm:pt modelId="{3D1CFA5C-874A-4E59-ADC4-903B628E7494}" type="pres">
      <dgm:prSet presAssocID="{4C92D5EB-3706-4193-9EB8-03BF9F3FD181}" presName="parentText" presStyleLbl="node1" presStyleIdx="0" presStyleCnt="4" custScaleX="218317" custScaleY="165644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B1E3027-45C5-430B-8595-EDAC560FC9A0}" type="pres">
      <dgm:prSet presAssocID="{4C92D5EB-3706-4193-9EB8-03BF9F3FD181}" presName="aSpace" presStyleCnt="0"/>
      <dgm:spPr/>
    </dgm:pt>
    <dgm:pt modelId="{1D49CE35-5041-4240-BD67-54210BF0CCF0}" type="pres">
      <dgm:prSet presAssocID="{EE7235D1-1520-440E-AA50-2AD5E1ED2B94}" presName="compNode" presStyleCnt="0"/>
      <dgm:spPr/>
    </dgm:pt>
    <dgm:pt modelId="{A151C916-DEF2-4B15-947D-93C9398F2AAD}" type="pres">
      <dgm:prSet presAssocID="{EE7235D1-1520-440E-AA50-2AD5E1ED2B94}" presName="noGeometry" presStyleCnt="0"/>
      <dgm:spPr/>
    </dgm:pt>
    <dgm:pt modelId="{E8C6355C-BCA1-47DF-B166-E0D1AD2589D0}" type="pres">
      <dgm:prSet presAssocID="{EE7235D1-1520-440E-AA50-2AD5E1ED2B94}" presName="childTextVisible" presStyleLbl="bgAccFollowNode1" presStyleIdx="1" presStyleCnt="4" custScaleY="181071">
        <dgm:presLayoutVars>
          <dgm:bulletEnabled val="1"/>
        </dgm:presLayoutVars>
      </dgm:prSet>
      <dgm:spPr/>
    </dgm:pt>
    <dgm:pt modelId="{FA52BA3C-3FE5-4F09-B30B-E3DC0C2C662C}" type="pres">
      <dgm:prSet presAssocID="{EE7235D1-1520-440E-AA50-2AD5E1ED2B94}" presName="childTextHidden" presStyleLbl="bgAccFollowNode1" presStyleIdx="1" presStyleCnt="4"/>
      <dgm:spPr/>
    </dgm:pt>
    <dgm:pt modelId="{FF98E9E8-EB46-40BA-B725-4FC3A8B8D9AF}" type="pres">
      <dgm:prSet presAssocID="{EE7235D1-1520-440E-AA50-2AD5E1ED2B94}" presName="parentText" presStyleLbl="node1" presStyleIdx="1" presStyleCnt="4" custScaleX="170771" custScaleY="168196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33CB892-E562-4892-918F-1FCA239E0CE7}" type="pres">
      <dgm:prSet presAssocID="{EE7235D1-1520-440E-AA50-2AD5E1ED2B94}" presName="aSpace" presStyleCnt="0"/>
      <dgm:spPr/>
    </dgm:pt>
    <dgm:pt modelId="{6CF7E401-B2AB-437D-AAEA-330EF2FC1335}" type="pres">
      <dgm:prSet presAssocID="{3EA365A0-5E4A-4BED-98FF-C9BB515E9C77}" presName="compNode" presStyleCnt="0"/>
      <dgm:spPr/>
    </dgm:pt>
    <dgm:pt modelId="{62F5C315-2368-4238-A964-69ECC73C3F6C}" type="pres">
      <dgm:prSet presAssocID="{3EA365A0-5E4A-4BED-98FF-C9BB515E9C77}" presName="noGeometry" presStyleCnt="0"/>
      <dgm:spPr/>
    </dgm:pt>
    <dgm:pt modelId="{D908E314-30C0-4C6C-8F5D-1C0286268644}" type="pres">
      <dgm:prSet presAssocID="{3EA365A0-5E4A-4BED-98FF-C9BB515E9C77}" presName="childTextVisible" presStyleLbl="bgAccFollowNode1" presStyleIdx="2" presStyleCnt="4" custScaleY="187145">
        <dgm:presLayoutVars>
          <dgm:bulletEnabled val="1"/>
        </dgm:presLayoutVars>
      </dgm:prSet>
      <dgm:spPr/>
    </dgm:pt>
    <dgm:pt modelId="{3E96FABA-CE85-4B6D-862F-8DB288284E3B}" type="pres">
      <dgm:prSet presAssocID="{3EA365A0-5E4A-4BED-98FF-C9BB515E9C77}" presName="childTextHidden" presStyleLbl="bgAccFollowNode1" presStyleIdx="2" presStyleCnt="4"/>
      <dgm:spPr/>
    </dgm:pt>
    <dgm:pt modelId="{7481EA15-FA9B-4BF2-BE73-090471F13B41}" type="pres">
      <dgm:prSet presAssocID="{3EA365A0-5E4A-4BED-98FF-C9BB515E9C77}" presName="parentText" presStyleLbl="node1" presStyleIdx="2" presStyleCnt="4" custScaleX="165030" custScaleY="152765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CC3197E-7584-4FF2-AF55-E26385681B5B}" type="pres">
      <dgm:prSet presAssocID="{3EA365A0-5E4A-4BED-98FF-C9BB515E9C77}" presName="aSpace" presStyleCnt="0"/>
      <dgm:spPr/>
    </dgm:pt>
    <dgm:pt modelId="{58239621-12AD-4C29-A401-64BBDD2CDBD7}" type="pres">
      <dgm:prSet presAssocID="{FD758BE2-9C57-46CC-A9F1-BDBF7865EFDD}" presName="compNode" presStyleCnt="0"/>
      <dgm:spPr/>
    </dgm:pt>
    <dgm:pt modelId="{66BE281F-9B07-45EF-98EA-4F4EB29E83EB}" type="pres">
      <dgm:prSet presAssocID="{FD758BE2-9C57-46CC-A9F1-BDBF7865EFDD}" presName="noGeometry" presStyleCnt="0"/>
      <dgm:spPr/>
    </dgm:pt>
    <dgm:pt modelId="{DB3539F2-0AE3-4B33-8929-B560740FC2A4}" type="pres">
      <dgm:prSet presAssocID="{FD758BE2-9C57-46CC-A9F1-BDBF7865EFDD}" presName="childTextVisible" presStyleLbl="bgAccFollowNode1" presStyleIdx="3" presStyleCnt="4" custFlipVert="0" custFlipHor="0" custScaleX="19423" custScaleY="33149" custLinFactNeighborX="-47464" custLinFactNeighborY="-1349">
        <dgm:presLayoutVars>
          <dgm:bulletEnabled val="1"/>
        </dgm:presLayoutVars>
      </dgm:prSet>
      <dgm:spPr/>
    </dgm:pt>
    <dgm:pt modelId="{6611475B-B88E-4937-A000-B4709EB3953A}" type="pres">
      <dgm:prSet presAssocID="{FD758BE2-9C57-46CC-A9F1-BDBF7865EFDD}" presName="childTextHidden" presStyleLbl="bgAccFollowNode1" presStyleIdx="3" presStyleCnt="4"/>
      <dgm:spPr/>
    </dgm:pt>
    <dgm:pt modelId="{39651EB2-D9B0-4F1D-B0C2-80605519929C}" type="pres">
      <dgm:prSet presAssocID="{FD758BE2-9C57-46CC-A9F1-BDBF7865EFDD}" presName="parentText" presStyleLbl="node1" presStyleIdx="3" presStyleCnt="4" custScaleX="168564" custScaleY="184678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9AEED417-3BD3-4376-A8B6-0A4ED644FE5A}" type="presOf" srcId="{3EA365A0-5E4A-4BED-98FF-C9BB515E9C77}" destId="{7481EA15-FA9B-4BF2-BE73-090471F13B41}" srcOrd="0" destOrd="0" presId="urn:microsoft.com/office/officeart/2005/8/layout/hProcess6"/>
    <dgm:cxn modelId="{69210D15-F24E-4D04-B858-2D765DE09244}" type="presOf" srcId="{4C92D5EB-3706-4193-9EB8-03BF9F3FD181}" destId="{3D1CFA5C-874A-4E59-ADC4-903B628E7494}" srcOrd="0" destOrd="0" presId="urn:microsoft.com/office/officeart/2005/8/layout/hProcess6"/>
    <dgm:cxn modelId="{31A4B0EE-2B2C-4873-9039-623D01A7A65D}" srcId="{73BB104B-2938-492E-B87F-32D4F400E208}" destId="{4C92D5EB-3706-4193-9EB8-03BF9F3FD181}" srcOrd="0" destOrd="0" parTransId="{DF9748B5-4425-4FC1-B87F-7B5ED832DD49}" sibTransId="{B7A9F3C8-8F3E-49DF-BEA7-DCD7538CF0D0}"/>
    <dgm:cxn modelId="{9AF96CDC-EE61-443B-BC76-F666D9428394}" type="presOf" srcId="{73BB104B-2938-492E-B87F-32D4F400E208}" destId="{D06C9F2F-4EA3-414B-BE97-90F1EA52DFA8}" srcOrd="0" destOrd="0" presId="urn:microsoft.com/office/officeart/2005/8/layout/hProcess6"/>
    <dgm:cxn modelId="{60711481-EA17-4D1D-9574-D983934E9981}" srcId="{73BB104B-2938-492E-B87F-32D4F400E208}" destId="{3EA365A0-5E4A-4BED-98FF-C9BB515E9C77}" srcOrd="2" destOrd="0" parTransId="{A652CF8F-9BAE-4772-AA3D-1B76FBFDFC73}" sibTransId="{37CF9C24-A26A-4029-A57F-E5F9A20C68A5}"/>
    <dgm:cxn modelId="{1CF970D7-879A-405D-8F52-59C1E69DC3DB}" srcId="{73BB104B-2938-492E-B87F-32D4F400E208}" destId="{EE7235D1-1520-440E-AA50-2AD5E1ED2B94}" srcOrd="1" destOrd="0" parTransId="{109AF049-6856-46A8-9472-B2044130688C}" sibTransId="{7B87C841-09E0-4C72-B67F-DF79A6AE1F3E}"/>
    <dgm:cxn modelId="{06861264-2C47-4450-AC71-6E515BE94530}" type="presOf" srcId="{FD758BE2-9C57-46CC-A9F1-BDBF7865EFDD}" destId="{39651EB2-D9B0-4F1D-B0C2-80605519929C}" srcOrd="0" destOrd="0" presId="urn:microsoft.com/office/officeart/2005/8/layout/hProcess6"/>
    <dgm:cxn modelId="{2FF2BB4C-D1AA-42C5-9060-BDC00ADB4093}" type="presOf" srcId="{EE7235D1-1520-440E-AA50-2AD5E1ED2B94}" destId="{FF98E9E8-EB46-40BA-B725-4FC3A8B8D9AF}" srcOrd="0" destOrd="0" presId="urn:microsoft.com/office/officeart/2005/8/layout/hProcess6"/>
    <dgm:cxn modelId="{289095AA-CB9E-44E0-9884-FF803EEC1532}" srcId="{73BB104B-2938-492E-B87F-32D4F400E208}" destId="{FD758BE2-9C57-46CC-A9F1-BDBF7865EFDD}" srcOrd="3" destOrd="0" parTransId="{BC9C4F3F-08A0-40B7-965D-4E28369063B4}" sibTransId="{A3F8E7AC-CF61-4223-88B7-F26D88D6C7E9}"/>
    <dgm:cxn modelId="{C06F1181-5205-46A9-B1D4-5C23151D92CF}" type="presParOf" srcId="{D06C9F2F-4EA3-414B-BE97-90F1EA52DFA8}" destId="{D17E13F1-73FC-45D2-803A-1C28942C59AB}" srcOrd="0" destOrd="0" presId="urn:microsoft.com/office/officeart/2005/8/layout/hProcess6"/>
    <dgm:cxn modelId="{857488F8-8139-4A8F-911C-51EF6BFB5D0B}" type="presParOf" srcId="{D17E13F1-73FC-45D2-803A-1C28942C59AB}" destId="{B76B1B39-2CFD-4B5C-933E-CB3DA416E3F1}" srcOrd="0" destOrd="0" presId="urn:microsoft.com/office/officeart/2005/8/layout/hProcess6"/>
    <dgm:cxn modelId="{76D5D5D3-830F-41F6-9D4D-D6FA3261D84C}" type="presParOf" srcId="{D17E13F1-73FC-45D2-803A-1C28942C59AB}" destId="{4112D4D3-CD60-4468-ACFE-274F33A7FF9F}" srcOrd="1" destOrd="0" presId="urn:microsoft.com/office/officeart/2005/8/layout/hProcess6"/>
    <dgm:cxn modelId="{4067C4F5-EB34-4E93-B027-8D8F15A73BE5}" type="presParOf" srcId="{D17E13F1-73FC-45D2-803A-1C28942C59AB}" destId="{26418158-F8DA-4547-A9F4-E84CCB214A0B}" srcOrd="2" destOrd="0" presId="urn:microsoft.com/office/officeart/2005/8/layout/hProcess6"/>
    <dgm:cxn modelId="{DB3FB66C-9995-45BA-B839-A407ECEBB09F}" type="presParOf" srcId="{D17E13F1-73FC-45D2-803A-1C28942C59AB}" destId="{3D1CFA5C-874A-4E59-ADC4-903B628E7494}" srcOrd="3" destOrd="0" presId="urn:microsoft.com/office/officeart/2005/8/layout/hProcess6"/>
    <dgm:cxn modelId="{64AD58DD-9ECC-4807-8647-D076AABEE94E}" type="presParOf" srcId="{D06C9F2F-4EA3-414B-BE97-90F1EA52DFA8}" destId="{9B1E3027-45C5-430B-8595-EDAC560FC9A0}" srcOrd="1" destOrd="0" presId="urn:microsoft.com/office/officeart/2005/8/layout/hProcess6"/>
    <dgm:cxn modelId="{BBA1FC11-542A-401C-92B3-BB2020EEB6A2}" type="presParOf" srcId="{D06C9F2F-4EA3-414B-BE97-90F1EA52DFA8}" destId="{1D49CE35-5041-4240-BD67-54210BF0CCF0}" srcOrd="2" destOrd="0" presId="urn:microsoft.com/office/officeart/2005/8/layout/hProcess6"/>
    <dgm:cxn modelId="{4223DBB1-8CD9-4AF9-B9AB-BA8A87D35EBD}" type="presParOf" srcId="{1D49CE35-5041-4240-BD67-54210BF0CCF0}" destId="{A151C916-DEF2-4B15-947D-93C9398F2AAD}" srcOrd="0" destOrd="0" presId="urn:microsoft.com/office/officeart/2005/8/layout/hProcess6"/>
    <dgm:cxn modelId="{EE5AD086-56B5-489D-84BB-B5DF432F37E6}" type="presParOf" srcId="{1D49CE35-5041-4240-BD67-54210BF0CCF0}" destId="{E8C6355C-BCA1-47DF-B166-E0D1AD2589D0}" srcOrd="1" destOrd="0" presId="urn:microsoft.com/office/officeart/2005/8/layout/hProcess6"/>
    <dgm:cxn modelId="{CE01CADF-04B7-423E-BC53-C8B1123F7460}" type="presParOf" srcId="{1D49CE35-5041-4240-BD67-54210BF0CCF0}" destId="{FA52BA3C-3FE5-4F09-B30B-E3DC0C2C662C}" srcOrd="2" destOrd="0" presId="urn:microsoft.com/office/officeart/2005/8/layout/hProcess6"/>
    <dgm:cxn modelId="{F42F6CDF-F931-4193-A594-C90CAE9982B4}" type="presParOf" srcId="{1D49CE35-5041-4240-BD67-54210BF0CCF0}" destId="{FF98E9E8-EB46-40BA-B725-4FC3A8B8D9AF}" srcOrd="3" destOrd="0" presId="urn:microsoft.com/office/officeart/2005/8/layout/hProcess6"/>
    <dgm:cxn modelId="{BB777649-53B0-45E5-8218-6CE3E2CBE3A0}" type="presParOf" srcId="{D06C9F2F-4EA3-414B-BE97-90F1EA52DFA8}" destId="{833CB892-E562-4892-918F-1FCA239E0CE7}" srcOrd="3" destOrd="0" presId="urn:microsoft.com/office/officeart/2005/8/layout/hProcess6"/>
    <dgm:cxn modelId="{D2B0CE04-3B95-4198-95B1-87F0514B3AB4}" type="presParOf" srcId="{D06C9F2F-4EA3-414B-BE97-90F1EA52DFA8}" destId="{6CF7E401-B2AB-437D-AAEA-330EF2FC1335}" srcOrd="4" destOrd="0" presId="urn:microsoft.com/office/officeart/2005/8/layout/hProcess6"/>
    <dgm:cxn modelId="{5C2DB5B5-4BD7-4E9B-832F-765A10A7D135}" type="presParOf" srcId="{6CF7E401-B2AB-437D-AAEA-330EF2FC1335}" destId="{62F5C315-2368-4238-A964-69ECC73C3F6C}" srcOrd="0" destOrd="0" presId="urn:microsoft.com/office/officeart/2005/8/layout/hProcess6"/>
    <dgm:cxn modelId="{04158AC1-508D-4895-A4DB-1C9BE482EA91}" type="presParOf" srcId="{6CF7E401-B2AB-437D-AAEA-330EF2FC1335}" destId="{D908E314-30C0-4C6C-8F5D-1C0286268644}" srcOrd="1" destOrd="0" presId="urn:microsoft.com/office/officeart/2005/8/layout/hProcess6"/>
    <dgm:cxn modelId="{343800CE-CB35-4389-9F22-8529E5FB2743}" type="presParOf" srcId="{6CF7E401-B2AB-437D-AAEA-330EF2FC1335}" destId="{3E96FABA-CE85-4B6D-862F-8DB288284E3B}" srcOrd="2" destOrd="0" presId="urn:microsoft.com/office/officeart/2005/8/layout/hProcess6"/>
    <dgm:cxn modelId="{C15DEB8C-69AA-465D-967F-CAE32B631D89}" type="presParOf" srcId="{6CF7E401-B2AB-437D-AAEA-330EF2FC1335}" destId="{7481EA15-FA9B-4BF2-BE73-090471F13B41}" srcOrd="3" destOrd="0" presId="urn:microsoft.com/office/officeart/2005/8/layout/hProcess6"/>
    <dgm:cxn modelId="{22F7B313-5A89-4AA2-9338-8AF11E9F29E6}" type="presParOf" srcId="{D06C9F2F-4EA3-414B-BE97-90F1EA52DFA8}" destId="{3CC3197E-7584-4FF2-AF55-E26385681B5B}" srcOrd="5" destOrd="0" presId="urn:microsoft.com/office/officeart/2005/8/layout/hProcess6"/>
    <dgm:cxn modelId="{96C3487A-0B60-44B4-9B48-5137C3A0603F}" type="presParOf" srcId="{D06C9F2F-4EA3-414B-BE97-90F1EA52DFA8}" destId="{58239621-12AD-4C29-A401-64BBDD2CDBD7}" srcOrd="6" destOrd="0" presId="urn:microsoft.com/office/officeart/2005/8/layout/hProcess6"/>
    <dgm:cxn modelId="{2731293C-038D-424B-972F-EC4E0F9A4DC8}" type="presParOf" srcId="{58239621-12AD-4C29-A401-64BBDD2CDBD7}" destId="{66BE281F-9B07-45EF-98EA-4F4EB29E83EB}" srcOrd="0" destOrd="0" presId="urn:microsoft.com/office/officeart/2005/8/layout/hProcess6"/>
    <dgm:cxn modelId="{83CEF12C-A46F-449C-BABB-C1B49560EAA4}" type="presParOf" srcId="{58239621-12AD-4C29-A401-64BBDD2CDBD7}" destId="{DB3539F2-0AE3-4B33-8929-B560740FC2A4}" srcOrd="1" destOrd="0" presId="urn:microsoft.com/office/officeart/2005/8/layout/hProcess6"/>
    <dgm:cxn modelId="{EB4F9600-4A49-43AC-9302-4B9ACAB07BDA}" type="presParOf" srcId="{58239621-12AD-4C29-A401-64BBDD2CDBD7}" destId="{6611475B-B88E-4937-A000-B4709EB3953A}" srcOrd="2" destOrd="0" presId="urn:microsoft.com/office/officeart/2005/8/layout/hProcess6"/>
    <dgm:cxn modelId="{513FEC88-72CB-4DAC-9C35-F2B161C5DC0C}" type="presParOf" srcId="{58239621-12AD-4C29-A401-64BBDD2CDBD7}" destId="{39651EB2-D9B0-4F1D-B0C2-8060551992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5B3197-0CD4-4100-908E-2A378E5FB27B}" type="doc">
      <dgm:prSet loTypeId="urn:microsoft.com/office/officeart/2005/8/layout/lProcess2" loCatId="list" qsTypeId="urn:microsoft.com/office/officeart/2005/8/quickstyle/simple1#5" qsCatId="simple" csTypeId="urn:microsoft.com/office/officeart/2005/8/colors/accent1_2#19" csCatId="accent1" phldr="1"/>
      <dgm:spPr/>
      <dgm:t>
        <a:bodyPr/>
        <a:lstStyle/>
        <a:p>
          <a:endParaRPr lang="de-CH"/>
        </a:p>
      </dgm:t>
    </dgm:pt>
    <dgm:pt modelId="{1DF845FE-5E2E-4E90-88D7-2F6BA4C7E594}">
      <dgm:prSet phldrT="[Text]"/>
      <dgm:spPr/>
      <dgm:t>
        <a:bodyPr/>
        <a:lstStyle/>
        <a:p>
          <a:r>
            <a:rPr lang="de-CH" dirty="0" err="1" smtClean="0"/>
            <a:t>Static</a:t>
          </a:r>
          <a:r>
            <a:rPr lang="de-CH" dirty="0" smtClean="0"/>
            <a:t> (</a:t>
          </a:r>
          <a:r>
            <a:rPr lang="de-CH" dirty="0" err="1" smtClean="0"/>
            <a:t>compiled</a:t>
          </a:r>
          <a:r>
            <a:rPr lang="de-CH" dirty="0" smtClean="0"/>
            <a:t>)</a:t>
          </a:r>
          <a:endParaRPr lang="de-CH" dirty="0"/>
        </a:p>
      </dgm:t>
    </dgm:pt>
    <dgm:pt modelId="{8F248255-A1A7-4B84-9D07-2FC2B97ADE14}" type="parTrans" cxnId="{01A69AE3-95DD-4C7D-BEC9-56EF114C4DEC}">
      <dgm:prSet/>
      <dgm:spPr/>
      <dgm:t>
        <a:bodyPr/>
        <a:lstStyle/>
        <a:p>
          <a:endParaRPr lang="de-CH"/>
        </a:p>
      </dgm:t>
    </dgm:pt>
    <dgm:pt modelId="{AF2E0A24-CB06-4740-9C2A-76C6125FF037}" type="sibTrans" cxnId="{01A69AE3-95DD-4C7D-BEC9-56EF114C4DEC}">
      <dgm:prSet/>
      <dgm:spPr/>
      <dgm:t>
        <a:bodyPr/>
        <a:lstStyle/>
        <a:p>
          <a:endParaRPr lang="de-CH"/>
        </a:p>
      </dgm:t>
    </dgm:pt>
    <dgm:pt modelId="{FA060311-62B9-47FA-8136-9B32E3B5524F}">
      <dgm:prSet phldrT="[Text]"/>
      <dgm:spPr/>
      <dgm:t>
        <a:bodyPr/>
        <a:lstStyle/>
        <a:p>
          <a:r>
            <a:rPr lang="de-CH" dirty="0" smtClean="0"/>
            <a:t>Messages</a:t>
          </a:r>
          <a:endParaRPr lang="de-CH" dirty="0"/>
        </a:p>
      </dgm:t>
    </dgm:pt>
    <dgm:pt modelId="{B4CD87ED-C1C8-43DB-9FF5-6EF49A1CBC57}" type="parTrans" cxnId="{F304D95B-632F-4F83-9F7B-6FE2A9B5B09A}">
      <dgm:prSet/>
      <dgm:spPr/>
      <dgm:t>
        <a:bodyPr/>
        <a:lstStyle/>
        <a:p>
          <a:endParaRPr lang="de-CH"/>
        </a:p>
      </dgm:t>
    </dgm:pt>
    <dgm:pt modelId="{FAB6F560-454A-426B-A3A8-710050A4993C}" type="sibTrans" cxnId="{F304D95B-632F-4F83-9F7B-6FE2A9B5B09A}">
      <dgm:prSet/>
      <dgm:spPr/>
      <dgm:t>
        <a:bodyPr/>
        <a:lstStyle/>
        <a:p>
          <a:endParaRPr lang="de-CH"/>
        </a:p>
      </dgm:t>
    </dgm:pt>
    <dgm:pt modelId="{2269A6A2-DBBE-4EBE-B430-8A54A0B4F9C7}">
      <dgm:prSet phldrT="[Text]"/>
      <dgm:spPr/>
      <dgm:t>
        <a:bodyPr/>
        <a:lstStyle/>
        <a:p>
          <a:r>
            <a:rPr lang="de-CH" dirty="0" err="1" smtClean="0"/>
            <a:t>Constants</a:t>
          </a:r>
          <a:endParaRPr lang="de-CH" dirty="0"/>
        </a:p>
      </dgm:t>
    </dgm:pt>
    <dgm:pt modelId="{6235156C-32B6-471E-BD30-7C3437E9FEC8}" type="parTrans" cxnId="{E0F49CCA-606F-4F64-9EB8-6E9E7D9168E1}">
      <dgm:prSet/>
      <dgm:spPr/>
      <dgm:t>
        <a:bodyPr/>
        <a:lstStyle/>
        <a:p>
          <a:endParaRPr lang="de-CH"/>
        </a:p>
      </dgm:t>
    </dgm:pt>
    <dgm:pt modelId="{60AC24B8-DA4E-403A-B051-6AF9630AA844}" type="sibTrans" cxnId="{E0F49CCA-606F-4F64-9EB8-6E9E7D9168E1}">
      <dgm:prSet/>
      <dgm:spPr/>
      <dgm:t>
        <a:bodyPr/>
        <a:lstStyle/>
        <a:p>
          <a:endParaRPr lang="de-CH"/>
        </a:p>
      </dgm:t>
    </dgm:pt>
    <dgm:pt modelId="{E6D73E57-F5E5-4B3B-AB9B-79FB80F61598}">
      <dgm:prSet phldrT="[Text]"/>
      <dgm:spPr/>
      <dgm:t>
        <a:bodyPr/>
        <a:lstStyle/>
        <a:p>
          <a:r>
            <a:rPr lang="de-CH" dirty="0" smtClean="0"/>
            <a:t>Dynamic (</a:t>
          </a:r>
          <a:r>
            <a:rPr lang="de-CH" dirty="0" err="1" smtClean="0"/>
            <a:t>runtime</a:t>
          </a:r>
          <a:r>
            <a:rPr lang="de-CH" dirty="0" smtClean="0"/>
            <a:t>)</a:t>
          </a:r>
          <a:endParaRPr lang="de-CH" dirty="0"/>
        </a:p>
      </dgm:t>
    </dgm:pt>
    <dgm:pt modelId="{A38D2229-56D1-4391-9724-878427D4ADA4}" type="parTrans" cxnId="{5F9F5751-A739-4D28-8379-5A2F3D73D338}">
      <dgm:prSet/>
      <dgm:spPr/>
      <dgm:t>
        <a:bodyPr/>
        <a:lstStyle/>
        <a:p>
          <a:endParaRPr lang="de-CH"/>
        </a:p>
      </dgm:t>
    </dgm:pt>
    <dgm:pt modelId="{5F60284C-C079-4796-8862-D5310DC982BB}" type="sibTrans" cxnId="{5F9F5751-A739-4D28-8379-5A2F3D73D338}">
      <dgm:prSet/>
      <dgm:spPr/>
      <dgm:t>
        <a:bodyPr/>
        <a:lstStyle/>
        <a:p>
          <a:endParaRPr lang="de-CH"/>
        </a:p>
      </dgm:t>
    </dgm:pt>
    <dgm:pt modelId="{FF3C5F2E-CA30-44EC-8FAE-7EEA88493753}">
      <dgm:prSet phldrT="[Text]"/>
      <dgm:spPr/>
      <dgm:t>
        <a:bodyPr/>
        <a:lstStyle/>
        <a:p>
          <a:r>
            <a:rPr lang="de-CH" dirty="0" err="1" smtClean="0"/>
            <a:t>Dictionary</a:t>
          </a:r>
          <a:endParaRPr lang="de-CH" dirty="0"/>
        </a:p>
      </dgm:t>
    </dgm:pt>
    <dgm:pt modelId="{20DDDD4D-FD2A-48BD-BF30-B46CEA1E04DD}" type="parTrans" cxnId="{D8122187-F09E-4264-AA12-E543ABFBB725}">
      <dgm:prSet/>
      <dgm:spPr/>
      <dgm:t>
        <a:bodyPr/>
        <a:lstStyle/>
        <a:p>
          <a:endParaRPr lang="de-CH"/>
        </a:p>
      </dgm:t>
    </dgm:pt>
    <dgm:pt modelId="{74C0139F-576A-455B-8B58-05ED307B4B07}" type="sibTrans" cxnId="{D8122187-F09E-4264-AA12-E543ABFBB725}">
      <dgm:prSet/>
      <dgm:spPr/>
      <dgm:t>
        <a:bodyPr/>
        <a:lstStyle/>
        <a:p>
          <a:endParaRPr lang="de-CH"/>
        </a:p>
      </dgm:t>
    </dgm:pt>
    <dgm:pt modelId="{02D461C8-ED2C-4B99-B541-0A814BC19D16}" type="pres">
      <dgm:prSet presAssocID="{655B3197-0CD4-4100-908E-2A378E5FB2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C6FB08D1-CE6B-49C7-9CD0-38045B6A027D}" type="pres">
      <dgm:prSet presAssocID="{1DF845FE-5E2E-4E90-88D7-2F6BA4C7E594}" presName="compNode" presStyleCnt="0"/>
      <dgm:spPr/>
    </dgm:pt>
    <dgm:pt modelId="{A9B2EB15-8F7E-4B5B-9D75-1669432A6ECF}" type="pres">
      <dgm:prSet presAssocID="{1DF845FE-5E2E-4E90-88D7-2F6BA4C7E594}" presName="aNode" presStyleLbl="bgShp" presStyleIdx="0" presStyleCnt="2"/>
      <dgm:spPr/>
      <dgm:t>
        <a:bodyPr/>
        <a:lstStyle/>
        <a:p>
          <a:endParaRPr lang="de-CH"/>
        </a:p>
      </dgm:t>
    </dgm:pt>
    <dgm:pt modelId="{ED05DE10-5C6C-4DE2-BD09-1FD191A8B2D1}" type="pres">
      <dgm:prSet presAssocID="{1DF845FE-5E2E-4E90-88D7-2F6BA4C7E594}" presName="textNode" presStyleLbl="bgShp" presStyleIdx="0" presStyleCnt="2"/>
      <dgm:spPr/>
      <dgm:t>
        <a:bodyPr/>
        <a:lstStyle/>
        <a:p>
          <a:endParaRPr lang="de-CH"/>
        </a:p>
      </dgm:t>
    </dgm:pt>
    <dgm:pt modelId="{4B4C60E4-71F4-4A6E-A18F-5F43666C797E}" type="pres">
      <dgm:prSet presAssocID="{1DF845FE-5E2E-4E90-88D7-2F6BA4C7E594}" presName="compChildNode" presStyleCnt="0"/>
      <dgm:spPr/>
    </dgm:pt>
    <dgm:pt modelId="{EB056517-AB18-47B0-99FA-3563E3CC163F}" type="pres">
      <dgm:prSet presAssocID="{1DF845FE-5E2E-4E90-88D7-2F6BA4C7E594}" presName="theInnerList" presStyleCnt="0"/>
      <dgm:spPr/>
    </dgm:pt>
    <dgm:pt modelId="{124A01B6-5204-4AB6-B71F-1B4CCB44D3BF}" type="pres">
      <dgm:prSet presAssocID="{FA060311-62B9-47FA-8136-9B32E3B5524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39B6A05-E3C8-46DD-8547-EA9E272599FA}" type="pres">
      <dgm:prSet presAssocID="{FA060311-62B9-47FA-8136-9B32E3B5524F}" presName="aSpace2" presStyleCnt="0"/>
      <dgm:spPr/>
    </dgm:pt>
    <dgm:pt modelId="{5B8E5A50-72E7-4F6C-8BDA-6E5A9AB6D300}" type="pres">
      <dgm:prSet presAssocID="{2269A6A2-DBBE-4EBE-B430-8A54A0B4F9C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3E3E7B2-F3EA-44EF-9E1C-CBB4CB10CBC4}" type="pres">
      <dgm:prSet presAssocID="{1DF845FE-5E2E-4E90-88D7-2F6BA4C7E594}" presName="aSpace" presStyleCnt="0"/>
      <dgm:spPr/>
    </dgm:pt>
    <dgm:pt modelId="{20B1343B-8A3A-4850-BD10-756497C8426F}" type="pres">
      <dgm:prSet presAssocID="{E6D73E57-F5E5-4B3B-AB9B-79FB80F61598}" presName="compNode" presStyleCnt="0"/>
      <dgm:spPr/>
    </dgm:pt>
    <dgm:pt modelId="{AFC07FBF-D51D-49E4-BE7B-94DFBA8A7D2B}" type="pres">
      <dgm:prSet presAssocID="{E6D73E57-F5E5-4B3B-AB9B-79FB80F61598}" presName="aNode" presStyleLbl="bgShp" presStyleIdx="1" presStyleCnt="2"/>
      <dgm:spPr/>
      <dgm:t>
        <a:bodyPr/>
        <a:lstStyle/>
        <a:p>
          <a:endParaRPr lang="de-CH"/>
        </a:p>
      </dgm:t>
    </dgm:pt>
    <dgm:pt modelId="{51780785-5E4D-4456-9760-066A45FDD3B8}" type="pres">
      <dgm:prSet presAssocID="{E6D73E57-F5E5-4B3B-AB9B-79FB80F61598}" presName="textNode" presStyleLbl="bgShp" presStyleIdx="1" presStyleCnt="2"/>
      <dgm:spPr/>
      <dgm:t>
        <a:bodyPr/>
        <a:lstStyle/>
        <a:p>
          <a:endParaRPr lang="de-CH"/>
        </a:p>
      </dgm:t>
    </dgm:pt>
    <dgm:pt modelId="{E8E79A37-94D9-4A30-8C38-5A0DE7D38474}" type="pres">
      <dgm:prSet presAssocID="{E6D73E57-F5E5-4B3B-AB9B-79FB80F61598}" presName="compChildNode" presStyleCnt="0"/>
      <dgm:spPr/>
    </dgm:pt>
    <dgm:pt modelId="{B6798A7E-24EF-4ED2-B806-8122C896E077}" type="pres">
      <dgm:prSet presAssocID="{E6D73E57-F5E5-4B3B-AB9B-79FB80F61598}" presName="theInnerList" presStyleCnt="0"/>
      <dgm:spPr/>
    </dgm:pt>
    <dgm:pt modelId="{A6D50C19-B5A2-47AC-87E2-1607F326CB27}" type="pres">
      <dgm:prSet presAssocID="{FF3C5F2E-CA30-44EC-8FAE-7EEA8849375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0C0DC03-71AA-49AE-A28A-28CEDC5C211F}" type="presOf" srcId="{655B3197-0CD4-4100-908E-2A378E5FB27B}" destId="{02D461C8-ED2C-4B99-B541-0A814BC19D16}" srcOrd="0" destOrd="0" presId="urn:microsoft.com/office/officeart/2005/8/layout/lProcess2"/>
    <dgm:cxn modelId="{99468637-2447-4D12-AA03-DD1290BB2300}" type="presOf" srcId="{2269A6A2-DBBE-4EBE-B430-8A54A0B4F9C7}" destId="{5B8E5A50-72E7-4F6C-8BDA-6E5A9AB6D300}" srcOrd="0" destOrd="0" presId="urn:microsoft.com/office/officeart/2005/8/layout/lProcess2"/>
    <dgm:cxn modelId="{D8122187-F09E-4264-AA12-E543ABFBB725}" srcId="{E6D73E57-F5E5-4B3B-AB9B-79FB80F61598}" destId="{FF3C5F2E-CA30-44EC-8FAE-7EEA88493753}" srcOrd="0" destOrd="0" parTransId="{20DDDD4D-FD2A-48BD-BF30-B46CEA1E04DD}" sibTransId="{74C0139F-576A-455B-8B58-05ED307B4B07}"/>
    <dgm:cxn modelId="{C99F1EB1-1AD0-4D2F-9113-316868AB8FDD}" type="presOf" srcId="{E6D73E57-F5E5-4B3B-AB9B-79FB80F61598}" destId="{AFC07FBF-D51D-49E4-BE7B-94DFBA8A7D2B}" srcOrd="0" destOrd="0" presId="urn:microsoft.com/office/officeart/2005/8/layout/lProcess2"/>
    <dgm:cxn modelId="{F304D95B-632F-4F83-9F7B-6FE2A9B5B09A}" srcId="{1DF845FE-5E2E-4E90-88D7-2F6BA4C7E594}" destId="{FA060311-62B9-47FA-8136-9B32E3B5524F}" srcOrd="0" destOrd="0" parTransId="{B4CD87ED-C1C8-43DB-9FF5-6EF49A1CBC57}" sibTransId="{FAB6F560-454A-426B-A3A8-710050A4993C}"/>
    <dgm:cxn modelId="{01A69AE3-95DD-4C7D-BEC9-56EF114C4DEC}" srcId="{655B3197-0CD4-4100-908E-2A378E5FB27B}" destId="{1DF845FE-5E2E-4E90-88D7-2F6BA4C7E594}" srcOrd="0" destOrd="0" parTransId="{8F248255-A1A7-4B84-9D07-2FC2B97ADE14}" sibTransId="{AF2E0A24-CB06-4740-9C2A-76C6125FF037}"/>
    <dgm:cxn modelId="{9BFBB5E3-385F-4007-902B-A9631268D142}" type="presOf" srcId="{FF3C5F2E-CA30-44EC-8FAE-7EEA88493753}" destId="{A6D50C19-B5A2-47AC-87E2-1607F326CB27}" srcOrd="0" destOrd="0" presId="urn:microsoft.com/office/officeart/2005/8/layout/lProcess2"/>
    <dgm:cxn modelId="{FF1CE701-8C74-4138-86E1-3A42A0EA6B5C}" type="presOf" srcId="{E6D73E57-F5E5-4B3B-AB9B-79FB80F61598}" destId="{51780785-5E4D-4456-9760-066A45FDD3B8}" srcOrd="1" destOrd="0" presId="urn:microsoft.com/office/officeart/2005/8/layout/lProcess2"/>
    <dgm:cxn modelId="{E0F49CCA-606F-4F64-9EB8-6E9E7D9168E1}" srcId="{1DF845FE-5E2E-4E90-88D7-2F6BA4C7E594}" destId="{2269A6A2-DBBE-4EBE-B430-8A54A0B4F9C7}" srcOrd="1" destOrd="0" parTransId="{6235156C-32B6-471E-BD30-7C3437E9FEC8}" sibTransId="{60AC24B8-DA4E-403A-B051-6AF9630AA844}"/>
    <dgm:cxn modelId="{F878DE54-77EE-42DC-BBC3-097F65C44E0B}" type="presOf" srcId="{1DF845FE-5E2E-4E90-88D7-2F6BA4C7E594}" destId="{A9B2EB15-8F7E-4B5B-9D75-1669432A6ECF}" srcOrd="0" destOrd="0" presId="urn:microsoft.com/office/officeart/2005/8/layout/lProcess2"/>
    <dgm:cxn modelId="{43A1A17B-3993-4485-8F8D-7E505B9DE747}" type="presOf" srcId="{1DF845FE-5E2E-4E90-88D7-2F6BA4C7E594}" destId="{ED05DE10-5C6C-4DE2-BD09-1FD191A8B2D1}" srcOrd="1" destOrd="0" presId="urn:microsoft.com/office/officeart/2005/8/layout/lProcess2"/>
    <dgm:cxn modelId="{5F9F5751-A739-4D28-8379-5A2F3D73D338}" srcId="{655B3197-0CD4-4100-908E-2A378E5FB27B}" destId="{E6D73E57-F5E5-4B3B-AB9B-79FB80F61598}" srcOrd="1" destOrd="0" parTransId="{A38D2229-56D1-4391-9724-878427D4ADA4}" sibTransId="{5F60284C-C079-4796-8862-D5310DC982BB}"/>
    <dgm:cxn modelId="{95CE864C-AA5E-4F87-A9C5-CAC2739BD5D3}" type="presOf" srcId="{FA060311-62B9-47FA-8136-9B32E3B5524F}" destId="{124A01B6-5204-4AB6-B71F-1B4CCB44D3BF}" srcOrd="0" destOrd="0" presId="urn:microsoft.com/office/officeart/2005/8/layout/lProcess2"/>
    <dgm:cxn modelId="{3CAF9B33-46BB-4457-ACF6-79CAC016DB33}" type="presParOf" srcId="{02D461C8-ED2C-4B99-B541-0A814BC19D16}" destId="{C6FB08D1-CE6B-49C7-9CD0-38045B6A027D}" srcOrd="0" destOrd="0" presId="urn:microsoft.com/office/officeart/2005/8/layout/lProcess2"/>
    <dgm:cxn modelId="{86706378-9B9E-4473-A454-BB787880144D}" type="presParOf" srcId="{C6FB08D1-CE6B-49C7-9CD0-38045B6A027D}" destId="{A9B2EB15-8F7E-4B5B-9D75-1669432A6ECF}" srcOrd="0" destOrd="0" presId="urn:microsoft.com/office/officeart/2005/8/layout/lProcess2"/>
    <dgm:cxn modelId="{87339115-02BB-43BA-AA27-D320348B0ED9}" type="presParOf" srcId="{C6FB08D1-CE6B-49C7-9CD0-38045B6A027D}" destId="{ED05DE10-5C6C-4DE2-BD09-1FD191A8B2D1}" srcOrd="1" destOrd="0" presId="urn:microsoft.com/office/officeart/2005/8/layout/lProcess2"/>
    <dgm:cxn modelId="{0C1A52DE-D311-4711-A383-590BAC9BA998}" type="presParOf" srcId="{C6FB08D1-CE6B-49C7-9CD0-38045B6A027D}" destId="{4B4C60E4-71F4-4A6E-A18F-5F43666C797E}" srcOrd="2" destOrd="0" presId="urn:microsoft.com/office/officeart/2005/8/layout/lProcess2"/>
    <dgm:cxn modelId="{6AB7D60C-9C2D-4E7A-B4EE-87CEB39F6F67}" type="presParOf" srcId="{4B4C60E4-71F4-4A6E-A18F-5F43666C797E}" destId="{EB056517-AB18-47B0-99FA-3563E3CC163F}" srcOrd="0" destOrd="0" presId="urn:microsoft.com/office/officeart/2005/8/layout/lProcess2"/>
    <dgm:cxn modelId="{E1373FD2-BD25-44D7-B216-EEB2117A88E2}" type="presParOf" srcId="{EB056517-AB18-47B0-99FA-3563E3CC163F}" destId="{124A01B6-5204-4AB6-B71F-1B4CCB44D3BF}" srcOrd="0" destOrd="0" presId="urn:microsoft.com/office/officeart/2005/8/layout/lProcess2"/>
    <dgm:cxn modelId="{E1D2968A-C36C-4143-87AD-5A41FE2F30B6}" type="presParOf" srcId="{EB056517-AB18-47B0-99FA-3563E3CC163F}" destId="{539B6A05-E3C8-46DD-8547-EA9E272599FA}" srcOrd="1" destOrd="0" presId="urn:microsoft.com/office/officeart/2005/8/layout/lProcess2"/>
    <dgm:cxn modelId="{C39637E2-5E0C-4E3A-B0B5-24B1136706A9}" type="presParOf" srcId="{EB056517-AB18-47B0-99FA-3563E3CC163F}" destId="{5B8E5A50-72E7-4F6C-8BDA-6E5A9AB6D300}" srcOrd="2" destOrd="0" presId="urn:microsoft.com/office/officeart/2005/8/layout/lProcess2"/>
    <dgm:cxn modelId="{4A901674-99F7-4AFA-883B-3CAA87E557AC}" type="presParOf" srcId="{02D461C8-ED2C-4B99-B541-0A814BC19D16}" destId="{83E3E7B2-F3EA-44EF-9E1C-CBB4CB10CBC4}" srcOrd="1" destOrd="0" presId="urn:microsoft.com/office/officeart/2005/8/layout/lProcess2"/>
    <dgm:cxn modelId="{08674690-8DDD-4918-B9E8-B28C762DCB11}" type="presParOf" srcId="{02D461C8-ED2C-4B99-B541-0A814BC19D16}" destId="{20B1343B-8A3A-4850-BD10-756497C8426F}" srcOrd="2" destOrd="0" presId="urn:microsoft.com/office/officeart/2005/8/layout/lProcess2"/>
    <dgm:cxn modelId="{F577387E-2250-469F-A9EB-6A774CE054AF}" type="presParOf" srcId="{20B1343B-8A3A-4850-BD10-756497C8426F}" destId="{AFC07FBF-D51D-49E4-BE7B-94DFBA8A7D2B}" srcOrd="0" destOrd="0" presId="urn:microsoft.com/office/officeart/2005/8/layout/lProcess2"/>
    <dgm:cxn modelId="{B5EE4828-4850-4264-91DC-BF9E110A4814}" type="presParOf" srcId="{20B1343B-8A3A-4850-BD10-756497C8426F}" destId="{51780785-5E4D-4456-9760-066A45FDD3B8}" srcOrd="1" destOrd="0" presId="urn:microsoft.com/office/officeart/2005/8/layout/lProcess2"/>
    <dgm:cxn modelId="{02CD7E46-DF6F-401E-9536-A85731970EB2}" type="presParOf" srcId="{20B1343B-8A3A-4850-BD10-756497C8426F}" destId="{E8E79A37-94D9-4A30-8C38-5A0DE7D38474}" srcOrd="2" destOrd="0" presId="urn:microsoft.com/office/officeart/2005/8/layout/lProcess2"/>
    <dgm:cxn modelId="{05877350-7DCD-4A07-9ED9-6E3C25101028}" type="presParOf" srcId="{E8E79A37-94D9-4A30-8C38-5A0DE7D38474}" destId="{B6798A7E-24EF-4ED2-B806-8122C896E077}" srcOrd="0" destOrd="0" presId="urn:microsoft.com/office/officeart/2005/8/layout/lProcess2"/>
    <dgm:cxn modelId="{8123B812-9445-42ED-AB74-EB66F5BE2F63}" type="presParOf" srcId="{B6798A7E-24EF-4ED2-B806-8122C896E077}" destId="{A6D50C19-B5A2-47AC-87E2-1607F326CB2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B3197-0CD4-4100-908E-2A378E5FB27B}" type="doc">
      <dgm:prSet loTypeId="urn:microsoft.com/office/officeart/2005/8/layout/lProcess2" loCatId="list" qsTypeId="urn:microsoft.com/office/officeart/2005/8/quickstyle/simple1#6" qsCatId="simple" csTypeId="urn:microsoft.com/office/officeart/2005/8/colors/accent1_2#20" csCatId="accent1" phldr="1"/>
      <dgm:spPr/>
      <dgm:t>
        <a:bodyPr/>
        <a:lstStyle/>
        <a:p>
          <a:endParaRPr lang="de-CH"/>
        </a:p>
      </dgm:t>
    </dgm:pt>
    <dgm:pt modelId="{1DF845FE-5E2E-4E90-88D7-2F6BA4C7E594}">
      <dgm:prSet phldrT="[Text]" custT="1"/>
      <dgm:spPr/>
      <dgm:t>
        <a:bodyPr/>
        <a:lstStyle/>
        <a:p>
          <a:r>
            <a:rPr lang="de-CH" sz="2400" dirty="0" smtClean="0"/>
            <a:t>Base on XMLHttpRequest</a:t>
          </a:r>
          <a:endParaRPr lang="de-CH" sz="2400" dirty="0"/>
        </a:p>
      </dgm:t>
    </dgm:pt>
    <dgm:pt modelId="{8F248255-A1A7-4B84-9D07-2FC2B97ADE14}" type="parTrans" cxnId="{01A69AE3-95DD-4C7D-BEC9-56EF114C4DEC}">
      <dgm:prSet/>
      <dgm:spPr/>
      <dgm:t>
        <a:bodyPr/>
        <a:lstStyle/>
        <a:p>
          <a:endParaRPr lang="de-CH"/>
        </a:p>
      </dgm:t>
    </dgm:pt>
    <dgm:pt modelId="{AF2E0A24-CB06-4740-9C2A-76C6125FF037}" type="sibTrans" cxnId="{01A69AE3-95DD-4C7D-BEC9-56EF114C4DEC}">
      <dgm:prSet/>
      <dgm:spPr/>
      <dgm:t>
        <a:bodyPr/>
        <a:lstStyle/>
        <a:p>
          <a:endParaRPr lang="de-CH"/>
        </a:p>
      </dgm:t>
    </dgm:pt>
    <dgm:pt modelId="{FA060311-62B9-47FA-8136-9B32E3B5524F}">
      <dgm:prSet phldrT="[Text]"/>
      <dgm:spPr/>
      <dgm:t>
        <a:bodyPr/>
        <a:lstStyle/>
        <a:p>
          <a:r>
            <a:rPr lang="de-CH" dirty="0" smtClean="0"/>
            <a:t>GWT RequestBuilder (Wrapper)</a:t>
          </a:r>
          <a:endParaRPr lang="de-CH" dirty="0"/>
        </a:p>
      </dgm:t>
    </dgm:pt>
    <dgm:pt modelId="{B4CD87ED-C1C8-43DB-9FF5-6EF49A1CBC57}" type="parTrans" cxnId="{F304D95B-632F-4F83-9F7B-6FE2A9B5B09A}">
      <dgm:prSet/>
      <dgm:spPr/>
      <dgm:t>
        <a:bodyPr/>
        <a:lstStyle/>
        <a:p>
          <a:endParaRPr lang="de-CH"/>
        </a:p>
      </dgm:t>
    </dgm:pt>
    <dgm:pt modelId="{FAB6F560-454A-426B-A3A8-710050A4993C}" type="sibTrans" cxnId="{F304D95B-632F-4F83-9F7B-6FE2A9B5B09A}">
      <dgm:prSet/>
      <dgm:spPr/>
      <dgm:t>
        <a:bodyPr/>
        <a:lstStyle/>
        <a:p>
          <a:endParaRPr lang="de-CH"/>
        </a:p>
      </dgm:t>
    </dgm:pt>
    <dgm:pt modelId="{2269A6A2-DBBE-4EBE-B430-8A54A0B4F9C7}">
      <dgm:prSet phldrT="[Text]"/>
      <dgm:spPr/>
      <dgm:t>
        <a:bodyPr/>
        <a:lstStyle/>
        <a:p>
          <a:r>
            <a:rPr lang="de-CH" dirty="0" smtClean="0"/>
            <a:t>GWT-RPC</a:t>
          </a:r>
          <a:endParaRPr lang="de-CH" dirty="0"/>
        </a:p>
      </dgm:t>
    </dgm:pt>
    <dgm:pt modelId="{6235156C-32B6-471E-BD30-7C3437E9FEC8}" type="parTrans" cxnId="{E0F49CCA-606F-4F64-9EB8-6E9E7D9168E1}">
      <dgm:prSet/>
      <dgm:spPr/>
      <dgm:t>
        <a:bodyPr/>
        <a:lstStyle/>
        <a:p>
          <a:endParaRPr lang="de-CH"/>
        </a:p>
      </dgm:t>
    </dgm:pt>
    <dgm:pt modelId="{60AC24B8-DA4E-403A-B051-6AF9630AA844}" type="sibTrans" cxnId="{E0F49CCA-606F-4F64-9EB8-6E9E7D9168E1}">
      <dgm:prSet/>
      <dgm:spPr/>
      <dgm:t>
        <a:bodyPr/>
        <a:lstStyle/>
        <a:p>
          <a:endParaRPr lang="de-CH"/>
        </a:p>
      </dgm:t>
    </dgm:pt>
    <dgm:pt modelId="{02D461C8-ED2C-4B99-B541-0A814BC19D16}" type="pres">
      <dgm:prSet presAssocID="{655B3197-0CD4-4100-908E-2A378E5FB2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C6FB08D1-CE6B-49C7-9CD0-38045B6A027D}" type="pres">
      <dgm:prSet presAssocID="{1DF845FE-5E2E-4E90-88D7-2F6BA4C7E594}" presName="compNode" presStyleCnt="0"/>
      <dgm:spPr/>
    </dgm:pt>
    <dgm:pt modelId="{A9B2EB15-8F7E-4B5B-9D75-1669432A6ECF}" type="pres">
      <dgm:prSet presAssocID="{1DF845FE-5E2E-4E90-88D7-2F6BA4C7E594}" presName="aNode" presStyleLbl="bgShp" presStyleIdx="0" presStyleCnt="1"/>
      <dgm:spPr/>
      <dgm:t>
        <a:bodyPr/>
        <a:lstStyle/>
        <a:p>
          <a:endParaRPr lang="de-CH"/>
        </a:p>
      </dgm:t>
    </dgm:pt>
    <dgm:pt modelId="{ED05DE10-5C6C-4DE2-BD09-1FD191A8B2D1}" type="pres">
      <dgm:prSet presAssocID="{1DF845FE-5E2E-4E90-88D7-2F6BA4C7E594}" presName="textNode" presStyleLbl="bgShp" presStyleIdx="0" presStyleCnt="1"/>
      <dgm:spPr/>
      <dgm:t>
        <a:bodyPr/>
        <a:lstStyle/>
        <a:p>
          <a:endParaRPr lang="de-CH"/>
        </a:p>
      </dgm:t>
    </dgm:pt>
    <dgm:pt modelId="{4B4C60E4-71F4-4A6E-A18F-5F43666C797E}" type="pres">
      <dgm:prSet presAssocID="{1DF845FE-5E2E-4E90-88D7-2F6BA4C7E594}" presName="compChildNode" presStyleCnt="0"/>
      <dgm:spPr/>
    </dgm:pt>
    <dgm:pt modelId="{EB056517-AB18-47B0-99FA-3563E3CC163F}" type="pres">
      <dgm:prSet presAssocID="{1DF845FE-5E2E-4E90-88D7-2F6BA4C7E594}" presName="theInnerList" presStyleCnt="0"/>
      <dgm:spPr/>
    </dgm:pt>
    <dgm:pt modelId="{124A01B6-5204-4AB6-B71F-1B4CCB44D3BF}" type="pres">
      <dgm:prSet presAssocID="{FA060311-62B9-47FA-8136-9B32E3B5524F}" presName="childNode" presStyleLbl="node1" presStyleIdx="0" presStyleCnt="2" custScaleX="56818" custScaleY="2000000" custLinFactY="412732" custLinFactNeighborX="-29602" custLinFactNeighborY="50000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39B6A05-E3C8-46DD-8547-EA9E272599FA}" type="pres">
      <dgm:prSet presAssocID="{FA060311-62B9-47FA-8136-9B32E3B5524F}" presName="aSpace2" presStyleCnt="0"/>
      <dgm:spPr/>
    </dgm:pt>
    <dgm:pt modelId="{5B8E5A50-72E7-4F6C-8BDA-6E5A9AB6D300}" type="pres">
      <dgm:prSet presAssocID="{2269A6A2-DBBE-4EBE-B430-8A54A0B4F9C7}" presName="childNode" presStyleLbl="node1" presStyleIdx="1" presStyleCnt="2" custAng="0" custScaleX="54545" custScaleY="2000000" custLinFactY="-1266379" custLinFactNeighborX="30685" custLinFactNeighborY="-130000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9F472B-754A-4E49-9187-81B1B464D926}" type="presOf" srcId="{2269A6A2-DBBE-4EBE-B430-8A54A0B4F9C7}" destId="{5B8E5A50-72E7-4F6C-8BDA-6E5A9AB6D300}" srcOrd="0" destOrd="0" presId="urn:microsoft.com/office/officeart/2005/8/layout/lProcess2"/>
    <dgm:cxn modelId="{F304D95B-632F-4F83-9F7B-6FE2A9B5B09A}" srcId="{1DF845FE-5E2E-4E90-88D7-2F6BA4C7E594}" destId="{FA060311-62B9-47FA-8136-9B32E3B5524F}" srcOrd="0" destOrd="0" parTransId="{B4CD87ED-C1C8-43DB-9FF5-6EF49A1CBC57}" sibTransId="{FAB6F560-454A-426B-A3A8-710050A4993C}"/>
    <dgm:cxn modelId="{53B40C6A-E26E-4E92-897A-C05D36B1A415}" type="presOf" srcId="{FA060311-62B9-47FA-8136-9B32E3B5524F}" destId="{124A01B6-5204-4AB6-B71F-1B4CCB44D3BF}" srcOrd="0" destOrd="0" presId="urn:microsoft.com/office/officeart/2005/8/layout/lProcess2"/>
    <dgm:cxn modelId="{09BB78B0-810E-4471-A71D-4EDAF7EE6885}" type="presOf" srcId="{1DF845FE-5E2E-4E90-88D7-2F6BA4C7E594}" destId="{A9B2EB15-8F7E-4B5B-9D75-1669432A6ECF}" srcOrd="0" destOrd="0" presId="urn:microsoft.com/office/officeart/2005/8/layout/lProcess2"/>
    <dgm:cxn modelId="{3B14ED3D-FED6-4872-A433-2F40E45D55A9}" type="presOf" srcId="{655B3197-0CD4-4100-908E-2A378E5FB27B}" destId="{02D461C8-ED2C-4B99-B541-0A814BC19D16}" srcOrd="0" destOrd="0" presId="urn:microsoft.com/office/officeart/2005/8/layout/lProcess2"/>
    <dgm:cxn modelId="{01A69AE3-95DD-4C7D-BEC9-56EF114C4DEC}" srcId="{655B3197-0CD4-4100-908E-2A378E5FB27B}" destId="{1DF845FE-5E2E-4E90-88D7-2F6BA4C7E594}" srcOrd="0" destOrd="0" parTransId="{8F248255-A1A7-4B84-9D07-2FC2B97ADE14}" sibTransId="{AF2E0A24-CB06-4740-9C2A-76C6125FF037}"/>
    <dgm:cxn modelId="{E0F49CCA-606F-4F64-9EB8-6E9E7D9168E1}" srcId="{1DF845FE-5E2E-4E90-88D7-2F6BA4C7E594}" destId="{2269A6A2-DBBE-4EBE-B430-8A54A0B4F9C7}" srcOrd="1" destOrd="0" parTransId="{6235156C-32B6-471E-BD30-7C3437E9FEC8}" sibTransId="{60AC24B8-DA4E-403A-B051-6AF9630AA844}"/>
    <dgm:cxn modelId="{47C7CEDC-82BC-4004-984D-A36E21AB01A9}" type="presOf" srcId="{1DF845FE-5E2E-4E90-88D7-2F6BA4C7E594}" destId="{ED05DE10-5C6C-4DE2-BD09-1FD191A8B2D1}" srcOrd="1" destOrd="0" presId="urn:microsoft.com/office/officeart/2005/8/layout/lProcess2"/>
    <dgm:cxn modelId="{43181630-1A6B-4F57-9B92-95BAEC7F7076}" type="presParOf" srcId="{02D461C8-ED2C-4B99-B541-0A814BC19D16}" destId="{C6FB08D1-CE6B-49C7-9CD0-38045B6A027D}" srcOrd="0" destOrd="0" presId="urn:microsoft.com/office/officeart/2005/8/layout/lProcess2"/>
    <dgm:cxn modelId="{A1458A80-7A54-42C7-B65B-835135517939}" type="presParOf" srcId="{C6FB08D1-CE6B-49C7-9CD0-38045B6A027D}" destId="{A9B2EB15-8F7E-4B5B-9D75-1669432A6ECF}" srcOrd="0" destOrd="0" presId="urn:microsoft.com/office/officeart/2005/8/layout/lProcess2"/>
    <dgm:cxn modelId="{62DA860D-62E1-4650-B2B0-9ED0611FF9FB}" type="presParOf" srcId="{C6FB08D1-CE6B-49C7-9CD0-38045B6A027D}" destId="{ED05DE10-5C6C-4DE2-BD09-1FD191A8B2D1}" srcOrd="1" destOrd="0" presId="urn:microsoft.com/office/officeart/2005/8/layout/lProcess2"/>
    <dgm:cxn modelId="{21FE21FB-4CF0-4C35-9AB2-45D24C730C54}" type="presParOf" srcId="{C6FB08D1-CE6B-49C7-9CD0-38045B6A027D}" destId="{4B4C60E4-71F4-4A6E-A18F-5F43666C797E}" srcOrd="2" destOrd="0" presId="urn:microsoft.com/office/officeart/2005/8/layout/lProcess2"/>
    <dgm:cxn modelId="{7CEF8A98-DCC4-4878-BEA1-BD10808E94FC}" type="presParOf" srcId="{4B4C60E4-71F4-4A6E-A18F-5F43666C797E}" destId="{EB056517-AB18-47B0-99FA-3563E3CC163F}" srcOrd="0" destOrd="0" presId="urn:microsoft.com/office/officeart/2005/8/layout/lProcess2"/>
    <dgm:cxn modelId="{742C222A-455D-4B8D-A08F-9AAB3984A277}" type="presParOf" srcId="{EB056517-AB18-47B0-99FA-3563E3CC163F}" destId="{124A01B6-5204-4AB6-B71F-1B4CCB44D3BF}" srcOrd="0" destOrd="0" presId="urn:microsoft.com/office/officeart/2005/8/layout/lProcess2"/>
    <dgm:cxn modelId="{DFBBA776-067F-46BA-897E-FE071646F4A8}" type="presParOf" srcId="{EB056517-AB18-47B0-99FA-3563E3CC163F}" destId="{539B6A05-E3C8-46DD-8547-EA9E272599FA}" srcOrd="1" destOrd="0" presId="urn:microsoft.com/office/officeart/2005/8/layout/lProcess2"/>
    <dgm:cxn modelId="{65DA0BB9-8286-479B-8D27-41BD0B8487A5}" type="presParOf" srcId="{EB056517-AB18-47B0-99FA-3563E3CC163F}" destId="{5B8E5A50-72E7-4F6C-8BDA-6E5A9AB6D30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D4D3-CD60-4468-ACFE-274F33A7FF9F}">
      <dsp:nvSpPr>
        <dsp:cNvPr id="0" name=""/>
        <dsp:cNvSpPr/>
      </dsp:nvSpPr>
      <dsp:spPr>
        <a:xfrm>
          <a:off x="583299" y="287745"/>
          <a:ext cx="1067633" cy="17105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1CFA5C-874A-4E59-ADC4-903B628E7494}">
      <dsp:nvSpPr>
        <dsp:cNvPr id="0" name=""/>
        <dsp:cNvSpPr/>
      </dsp:nvSpPr>
      <dsp:spPr>
        <a:xfrm>
          <a:off x="593" y="700882"/>
          <a:ext cx="1165412" cy="8842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dirty="0" err="1" smtClean="0"/>
            <a:t>Generate</a:t>
          </a:r>
          <a:r>
            <a:rPr lang="de-CH" sz="1000" kern="1200" dirty="0" smtClean="0"/>
            <a:t> a GWT-Project</a:t>
          </a:r>
          <a:endParaRPr lang="de-CH" sz="1000" kern="1200" dirty="0"/>
        </a:p>
      </dsp:txBody>
      <dsp:txXfrm>
        <a:off x="171264" y="830375"/>
        <a:ext cx="824070" cy="625249"/>
      </dsp:txXfrm>
    </dsp:sp>
    <dsp:sp modelId="{E8C6355C-BCA1-47DF-B166-E0D1AD2589D0}">
      <dsp:nvSpPr>
        <dsp:cNvPr id="0" name=""/>
        <dsp:cNvSpPr/>
      </dsp:nvSpPr>
      <dsp:spPr>
        <a:xfrm>
          <a:off x="2173462" y="298081"/>
          <a:ext cx="1067633" cy="168983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98E9E8-EB46-40BA-B725-4FC3A8B8D9AF}">
      <dsp:nvSpPr>
        <dsp:cNvPr id="0" name=""/>
        <dsp:cNvSpPr/>
      </dsp:nvSpPr>
      <dsp:spPr>
        <a:xfrm>
          <a:off x="1717660" y="694070"/>
          <a:ext cx="911604" cy="897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900" kern="1200" dirty="0" smtClean="0"/>
            <a:t>Write Java Code</a:t>
          </a:r>
          <a:endParaRPr lang="de-CH" sz="900" kern="1200" dirty="0"/>
        </a:p>
      </dsp:txBody>
      <dsp:txXfrm>
        <a:off x="1851161" y="825558"/>
        <a:ext cx="644602" cy="634882"/>
      </dsp:txXfrm>
    </dsp:sp>
    <dsp:sp modelId="{D908E314-30C0-4C6C-8F5D-1C0286268644}">
      <dsp:nvSpPr>
        <dsp:cNvPr id="0" name=""/>
        <dsp:cNvSpPr/>
      </dsp:nvSpPr>
      <dsp:spPr>
        <a:xfrm>
          <a:off x="3748301" y="269738"/>
          <a:ext cx="1067633" cy="17465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81EA15-FA9B-4BF2-BE73-090471F13B41}">
      <dsp:nvSpPr>
        <dsp:cNvPr id="0" name=""/>
        <dsp:cNvSpPr/>
      </dsp:nvSpPr>
      <dsp:spPr>
        <a:xfrm>
          <a:off x="3307822" y="735257"/>
          <a:ext cx="880957" cy="8154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900" kern="1200" dirty="0" smtClean="0"/>
            <a:t>Run GWT Compiler</a:t>
          </a:r>
          <a:endParaRPr lang="de-CH" sz="900" kern="1200" dirty="0"/>
        </a:p>
      </dsp:txBody>
      <dsp:txXfrm>
        <a:off x="3436835" y="854682"/>
        <a:ext cx="622931" cy="576635"/>
      </dsp:txXfrm>
    </dsp:sp>
    <dsp:sp modelId="{DB3539F2-0AE3-4B33-8929-B560740FC2A4}">
      <dsp:nvSpPr>
        <dsp:cNvPr id="0" name=""/>
        <dsp:cNvSpPr/>
      </dsp:nvSpPr>
      <dsp:spPr>
        <a:xfrm>
          <a:off x="5255965" y="975729"/>
          <a:ext cx="207366" cy="3093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651EB2-D9B0-4F1D-B0C2-80605519929C}">
      <dsp:nvSpPr>
        <dsp:cNvPr id="0" name=""/>
        <dsp:cNvSpPr/>
      </dsp:nvSpPr>
      <dsp:spPr>
        <a:xfrm>
          <a:off x="4882662" y="650078"/>
          <a:ext cx="899822" cy="985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800" kern="1200" dirty="0" smtClean="0"/>
            <a:t>Deploy and View results</a:t>
          </a:r>
          <a:endParaRPr lang="de-CH" sz="800" kern="1200" dirty="0"/>
        </a:p>
      </dsp:txBody>
      <dsp:txXfrm>
        <a:off x="5014438" y="794451"/>
        <a:ext cx="636270" cy="697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2EB15-8F7E-4B5B-9D75-1669432A6ECF}">
      <dsp:nvSpPr>
        <dsp:cNvPr id="0" name=""/>
        <dsp:cNvSpPr/>
      </dsp:nvSpPr>
      <dsp:spPr>
        <a:xfrm>
          <a:off x="2037" y="0"/>
          <a:ext cx="1960428" cy="2500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100" kern="1200" dirty="0" err="1" smtClean="0"/>
            <a:t>Static</a:t>
          </a:r>
          <a:r>
            <a:rPr lang="de-CH" sz="2100" kern="1200" dirty="0" smtClean="0"/>
            <a:t> (</a:t>
          </a:r>
          <a:r>
            <a:rPr lang="de-CH" sz="2100" kern="1200" dirty="0" err="1" smtClean="0"/>
            <a:t>compiled</a:t>
          </a:r>
          <a:r>
            <a:rPr lang="de-CH" sz="2100" kern="1200" dirty="0" smtClean="0"/>
            <a:t>)</a:t>
          </a:r>
          <a:endParaRPr lang="de-CH" sz="2100" kern="1200" dirty="0"/>
        </a:p>
      </dsp:txBody>
      <dsp:txXfrm>
        <a:off x="2037" y="0"/>
        <a:ext cx="1960428" cy="750099"/>
      </dsp:txXfrm>
    </dsp:sp>
    <dsp:sp modelId="{124A01B6-5204-4AB6-B71F-1B4CCB44D3BF}">
      <dsp:nvSpPr>
        <dsp:cNvPr id="0" name=""/>
        <dsp:cNvSpPr/>
      </dsp:nvSpPr>
      <dsp:spPr>
        <a:xfrm>
          <a:off x="198080" y="750831"/>
          <a:ext cx="1568343" cy="753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smtClean="0"/>
            <a:t>Messages</a:t>
          </a:r>
          <a:endParaRPr lang="de-CH" sz="2300" kern="1200" dirty="0"/>
        </a:p>
      </dsp:txBody>
      <dsp:txXfrm>
        <a:off x="220160" y="772911"/>
        <a:ext cx="1524183" cy="709723"/>
      </dsp:txXfrm>
    </dsp:sp>
    <dsp:sp modelId="{5B8E5A50-72E7-4F6C-8BDA-6E5A9AB6D300}">
      <dsp:nvSpPr>
        <dsp:cNvPr id="0" name=""/>
        <dsp:cNvSpPr/>
      </dsp:nvSpPr>
      <dsp:spPr>
        <a:xfrm>
          <a:off x="198080" y="1620697"/>
          <a:ext cx="1568343" cy="753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err="1" smtClean="0"/>
            <a:t>Constants</a:t>
          </a:r>
          <a:endParaRPr lang="de-CH" sz="2300" kern="1200" dirty="0"/>
        </a:p>
      </dsp:txBody>
      <dsp:txXfrm>
        <a:off x="220160" y="1642777"/>
        <a:ext cx="1524183" cy="709723"/>
      </dsp:txXfrm>
    </dsp:sp>
    <dsp:sp modelId="{AFC07FBF-D51D-49E4-BE7B-94DFBA8A7D2B}">
      <dsp:nvSpPr>
        <dsp:cNvPr id="0" name=""/>
        <dsp:cNvSpPr/>
      </dsp:nvSpPr>
      <dsp:spPr>
        <a:xfrm>
          <a:off x="2109499" y="0"/>
          <a:ext cx="1960428" cy="2500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100" kern="1200" dirty="0" smtClean="0"/>
            <a:t>Dynamic (</a:t>
          </a:r>
          <a:r>
            <a:rPr lang="de-CH" sz="2100" kern="1200" dirty="0" err="1" smtClean="0"/>
            <a:t>runtime</a:t>
          </a:r>
          <a:r>
            <a:rPr lang="de-CH" sz="2100" kern="1200" dirty="0" smtClean="0"/>
            <a:t>)</a:t>
          </a:r>
          <a:endParaRPr lang="de-CH" sz="2100" kern="1200" dirty="0"/>
        </a:p>
      </dsp:txBody>
      <dsp:txXfrm>
        <a:off x="2109499" y="0"/>
        <a:ext cx="1960428" cy="750099"/>
      </dsp:txXfrm>
    </dsp:sp>
    <dsp:sp modelId="{A6D50C19-B5A2-47AC-87E2-1607F326CB27}">
      <dsp:nvSpPr>
        <dsp:cNvPr id="0" name=""/>
        <dsp:cNvSpPr/>
      </dsp:nvSpPr>
      <dsp:spPr>
        <a:xfrm>
          <a:off x="2305541" y="750099"/>
          <a:ext cx="1568343" cy="1625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300" kern="1200" dirty="0" err="1" smtClean="0"/>
            <a:t>Dictionary</a:t>
          </a:r>
          <a:endParaRPr lang="de-CH" sz="2300" kern="1200" dirty="0"/>
        </a:p>
      </dsp:txBody>
      <dsp:txXfrm>
        <a:off x="2351476" y="796034"/>
        <a:ext cx="1476473" cy="1533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2EB15-8F7E-4B5B-9D75-1669432A6ECF}">
      <dsp:nvSpPr>
        <dsp:cNvPr id="0" name=""/>
        <dsp:cNvSpPr/>
      </dsp:nvSpPr>
      <dsp:spPr>
        <a:xfrm>
          <a:off x="1918" y="0"/>
          <a:ext cx="3925252" cy="1571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Base on XMLHttpRequest</a:t>
          </a:r>
          <a:endParaRPr lang="de-CH" sz="2400" kern="1200" dirty="0"/>
        </a:p>
      </dsp:txBody>
      <dsp:txXfrm>
        <a:off x="1918" y="0"/>
        <a:ext cx="3925252" cy="471490"/>
      </dsp:txXfrm>
    </dsp:sp>
    <dsp:sp modelId="{124A01B6-5204-4AB6-B71F-1B4CCB44D3BF}">
      <dsp:nvSpPr>
        <dsp:cNvPr id="0" name=""/>
        <dsp:cNvSpPr/>
      </dsp:nvSpPr>
      <dsp:spPr>
        <a:xfrm>
          <a:off x="142882" y="596094"/>
          <a:ext cx="1784200" cy="508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GWT RequestBuilder (Wrapper)</a:t>
          </a:r>
          <a:endParaRPr lang="de-CH" sz="1400" kern="1200" dirty="0"/>
        </a:p>
      </dsp:txBody>
      <dsp:txXfrm>
        <a:off x="157784" y="610996"/>
        <a:ext cx="1754396" cy="478982"/>
      </dsp:txXfrm>
    </dsp:sp>
    <dsp:sp modelId="{5B8E5A50-72E7-4F6C-8BDA-6E5A9AB6D300}">
      <dsp:nvSpPr>
        <dsp:cNvPr id="0" name=""/>
        <dsp:cNvSpPr/>
      </dsp:nvSpPr>
      <dsp:spPr>
        <a:xfrm>
          <a:off x="2071704" y="611192"/>
          <a:ext cx="1712823" cy="508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GWT-RPC</a:t>
          </a:r>
          <a:endParaRPr lang="de-CH" sz="1400" kern="1200" dirty="0"/>
        </a:p>
      </dsp:txBody>
      <dsp:txXfrm>
        <a:off x="2086606" y="626094"/>
        <a:ext cx="1683019" cy="478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D57A-C94E-49DD-86C1-AD7A899225D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081A1-BBA2-4BD2-BA2F-3EFFA72C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081A1-BBA2-4BD2-BA2F-3EFFA72C9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6512511" cy="1143000"/>
          </a:xfrm>
        </p:spPr>
        <p:txBody>
          <a:bodyPr/>
          <a:lstStyle>
            <a:lvl1pPr marL="0" indent="0" algn="l">
              <a:buFontTx/>
              <a:buNone/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eclipse/docs/gwt_jsn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wtproject.org/doc/latest/DevGuideCodingBasicsCompatibilit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www.gwtproject.org/doc/latest/tutorial/i18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wtproject.org/doc/latest/DevGuideServerCommunicatio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wtproject.org/doc/latest/DevGuideCodingBasicsXM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tproject.org/doc/latest/DevGuideCodingBasicsHistory.html" TargetMode="External"/><Relationship Id="rId2" Type="http://schemas.openxmlformats.org/officeDocument/2006/relationships/hyperlink" Target="http://www.gwt.com/abc.html#pageNumberOn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wtproject.org/doc/latest/tutorial/JUni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wtproject.org/doc/latest/DevGuideUiBinde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572000"/>
            <a:ext cx="4189210" cy="838200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12/16/2014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175351" cy="1793167"/>
          </a:xfrm>
          <a:ln>
            <a:noFill/>
          </a:ln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nl-NL" sz="4800" dirty="0" smtClean="0">
                <a:solidFill>
                  <a:schemeClr val="bg2">
                    <a:lumMod val="50000"/>
                  </a:schemeClr>
                </a:solidFill>
              </a:rPr>
              <a:t>G</a:t>
            </a:r>
            <a:r>
              <a:rPr lang="nl-NL" sz="480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nl-NL" sz="4800" dirty="0" smtClean="0">
                <a:solidFill>
                  <a:srgbClr val="FFC000"/>
                </a:solidFill>
              </a:rPr>
              <a:t>o</a:t>
            </a:r>
            <a:r>
              <a:rPr lang="nl-NL" sz="4800" dirty="0" smtClean="0">
                <a:solidFill>
                  <a:schemeClr val="bg2">
                    <a:lumMod val="50000"/>
                  </a:schemeClr>
                </a:solidFill>
              </a:rPr>
              <a:t>g</a:t>
            </a:r>
            <a:r>
              <a:rPr lang="nl-NL" sz="4800" dirty="0" smtClean="0">
                <a:solidFill>
                  <a:srgbClr val="00B050"/>
                </a:solidFill>
              </a:rPr>
              <a:t>l</a:t>
            </a:r>
            <a:r>
              <a:rPr lang="nl-NL" sz="4800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nl-NL" sz="4800" dirty="0" smtClean="0"/>
              <a:t> </a:t>
            </a:r>
            <a:r>
              <a:rPr lang="nl-NL" sz="4800" dirty="0" smtClean="0">
                <a:effectLst/>
              </a:rPr>
              <a:t>Web Tool Kit </a:t>
            </a:r>
            <a:br>
              <a:rPr lang="nl-NL" sz="4800" dirty="0" smtClean="0">
                <a:effectLst/>
              </a:rPr>
            </a:br>
            <a:r>
              <a:rPr lang="nl-NL" sz="4800" dirty="0" smtClean="0">
                <a:effectLst/>
              </a:rPr>
              <a:t>			(aka GWT)</a:t>
            </a:r>
            <a:br>
              <a:rPr lang="nl-NL" sz="4800" dirty="0" smtClean="0">
                <a:effectLst/>
              </a:rPr>
            </a:br>
            <a:r>
              <a:rPr lang="nl-NL" sz="4800" dirty="0" smtClean="0">
                <a:effectLst/>
              </a:rPr>
              <a:t>	</a:t>
            </a:r>
            <a:r>
              <a:rPr lang="nl-NL" i="1" dirty="0" smtClean="0">
                <a:effectLst/>
              </a:rPr>
              <a:t>The Fundamentals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86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Components - JavaScript </a:t>
            </a:r>
            <a:r>
              <a:rPr lang="en-US" dirty="0" smtClean="0"/>
              <a:t>Compilers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6858000" cy="3627120"/>
          </a:xfrm>
        </p:spPr>
        <p:txBody>
          <a:bodyPr/>
          <a:lstStyle/>
          <a:p>
            <a:pPr lvl="1"/>
            <a:r>
              <a:rPr lang="de-CH" altLang="en-US" sz="1800" dirty="0"/>
              <a:t>Compiler </a:t>
            </a:r>
            <a:r>
              <a:rPr lang="de-CH" altLang="en-US" sz="1800" dirty="0" smtClean="0"/>
              <a:t>generates output files </a:t>
            </a:r>
            <a:r>
              <a:rPr lang="de-CH" altLang="en-US" sz="1800" dirty="0"/>
              <a:t>for </a:t>
            </a:r>
            <a:r>
              <a:rPr lang="de-CH" altLang="en-US" sz="1800" dirty="0" smtClean="0"/>
              <a:t>every permutation:</a:t>
            </a:r>
            <a:endParaRPr lang="de-CH" altLang="en-US" sz="1800" dirty="0"/>
          </a:p>
          <a:p>
            <a:pPr lvl="2"/>
            <a:r>
              <a:rPr lang="de-CH" altLang="en-US" sz="1600" dirty="0"/>
              <a:t>Browser types </a:t>
            </a:r>
            <a:r>
              <a:rPr lang="de-CH" altLang="en-US" sz="1600" dirty="0" smtClean="0"/>
              <a:t>x Locale</a:t>
            </a:r>
            <a:endParaRPr lang="de-CH" altLang="en-US" sz="1600" dirty="0"/>
          </a:p>
          <a:p>
            <a:pPr marL="365760" lvl="1" indent="0">
              <a:buNone/>
            </a:pPr>
            <a:r>
              <a:rPr lang="de-CH" sz="1600" dirty="0" smtClean="0"/>
              <a:t>=&gt; </a:t>
            </a:r>
            <a:r>
              <a:rPr lang="de-CH" altLang="en-US" sz="1800" dirty="0"/>
              <a:t>separate </a:t>
            </a:r>
            <a:r>
              <a:rPr lang="de-CH" altLang="en-US" sz="1800" dirty="0" smtClean="0"/>
              <a:t>outputs.</a:t>
            </a:r>
            <a:endParaRPr lang="de-CH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511200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7700" y="4267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*.cache.html is a browser and language specific version of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Components - </a:t>
            </a:r>
            <a:r>
              <a:rPr lang="en-US" dirty="0" smtClean="0"/>
              <a:t>JSNI </a:t>
            </a:r>
            <a:r>
              <a:rPr lang="en-US" dirty="0"/>
              <a:t>(JavaScript Native Interface) 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133600"/>
            <a:ext cx="6400800" cy="434340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The JavaScript Native Interface, or JSNI for </a:t>
            </a:r>
            <a:r>
              <a:rPr lang="en-US" sz="1800" dirty="0" smtClean="0"/>
              <a:t>short</a:t>
            </a:r>
          </a:p>
          <a:p>
            <a:pPr lvl="1"/>
            <a:r>
              <a:rPr lang="en-US" sz="1800" dirty="0" smtClean="0"/>
              <a:t>Idea:</a:t>
            </a:r>
          </a:p>
          <a:p>
            <a:pPr lvl="2"/>
            <a:r>
              <a:rPr lang="en-US" sz="1600" dirty="0"/>
              <a:t>Write Java methods that call </a:t>
            </a:r>
            <a:r>
              <a:rPr lang="en-US" sz="1600" dirty="0" smtClean="0"/>
              <a:t>JavaScript</a:t>
            </a:r>
          </a:p>
          <a:p>
            <a:pPr lvl="2"/>
            <a:r>
              <a:rPr lang="en-US" sz="1600" dirty="0" smtClean="0"/>
              <a:t>Write Native JavaScript </a:t>
            </a:r>
            <a:r>
              <a:rPr lang="en-US" sz="1600" dirty="0"/>
              <a:t>code </a:t>
            </a:r>
            <a:r>
              <a:rPr lang="en-US" sz="1600" dirty="0" smtClean="0"/>
              <a:t>that can </a:t>
            </a:r>
            <a:r>
              <a:rPr lang="en-US" sz="1600" dirty="0"/>
              <a:t>call Java</a:t>
            </a:r>
            <a:endParaRPr lang="en-US" sz="1600" dirty="0" smtClean="0"/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us to execute JavaScript from Java, as well as execute Java from JavaScript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4724400"/>
            <a:ext cx="3676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Components - JSNI (JavaScript Native Interface</a:t>
            </a:r>
            <a:r>
              <a:rPr lang="en-US" dirty="0" smtClean="0"/>
              <a:t>)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133600"/>
            <a:ext cx="6400800" cy="3550920"/>
          </a:xfrm>
        </p:spPr>
        <p:txBody>
          <a:bodyPr>
            <a:normAutofit/>
          </a:bodyPr>
          <a:lstStyle/>
          <a:p>
            <a:pPr marL="228600" lvl="1"/>
            <a:r>
              <a:rPr lang="en-US" sz="1800" dirty="0"/>
              <a:t>This is made possible by the GWT compiler that can merge native JavaScript code with the JavaScript code that is generated from Java </a:t>
            </a:r>
            <a:endParaRPr lang="en-US" sz="1800" dirty="0" smtClean="0"/>
          </a:p>
          <a:p>
            <a:pPr marL="228600" lvl="1"/>
            <a:r>
              <a:rPr lang="en-US" sz="1800" dirty="0"/>
              <a:t>Direct JQuery calls (</a:t>
            </a:r>
            <a:r>
              <a:rPr lang="en-US" sz="1800" dirty="0" err="1"/>
              <a:t>GQuery</a:t>
            </a:r>
            <a:r>
              <a:rPr lang="en-US" sz="1800" dirty="0" smtClean="0"/>
              <a:t>)</a:t>
            </a:r>
          </a:p>
          <a:p>
            <a:pPr marL="228600" lvl="1"/>
            <a:r>
              <a:rPr lang="en-US" sz="1800" dirty="0"/>
              <a:t>DOM programming through Java Overlay types</a:t>
            </a:r>
          </a:p>
          <a:p>
            <a:pPr marL="502920" lvl="2"/>
            <a:r>
              <a:rPr lang="en-US" sz="1600" dirty="0" smtClean="0"/>
              <a:t>Binding </a:t>
            </a:r>
            <a:r>
              <a:rPr lang="en-US" sz="1600" dirty="0"/>
              <a:t>of a Java object to a </a:t>
            </a:r>
            <a:r>
              <a:rPr lang="en-US" sz="1600" dirty="0" err="1"/>
              <a:t>Javascript</a:t>
            </a:r>
            <a:r>
              <a:rPr lang="en-US" sz="1600" dirty="0"/>
              <a:t> object</a:t>
            </a:r>
          </a:p>
          <a:p>
            <a:pPr marL="502920" lvl="2"/>
            <a:r>
              <a:rPr lang="en-US" sz="1600" dirty="0" smtClean="0"/>
              <a:t>IDE </a:t>
            </a:r>
            <a:r>
              <a:rPr lang="en-US" sz="1600" dirty="0"/>
              <a:t>advantages</a:t>
            </a:r>
          </a:p>
          <a:p>
            <a:pPr marL="502920" lvl="2"/>
            <a:r>
              <a:rPr lang="en-US" sz="1600" dirty="0" smtClean="0"/>
              <a:t>Use </a:t>
            </a:r>
            <a:r>
              <a:rPr lang="en-US" sz="1600" dirty="0"/>
              <a:t>JSON objects as Java objects</a:t>
            </a:r>
          </a:p>
          <a:p>
            <a:pPr marL="502920" lvl="2"/>
            <a:r>
              <a:rPr lang="en-US" sz="1600" dirty="0" smtClean="0"/>
              <a:t>Friendly </a:t>
            </a:r>
            <a:r>
              <a:rPr lang="en-US" sz="1600" dirty="0"/>
              <a:t>usage of </a:t>
            </a:r>
            <a:r>
              <a:rPr lang="en-US" sz="1600" dirty="0" err="1"/>
              <a:t>Javascript</a:t>
            </a:r>
            <a:r>
              <a:rPr lang="en-US" sz="1600" dirty="0"/>
              <a:t> lib’s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696200" cy="1143000"/>
          </a:xfrm>
        </p:spPr>
        <p:txBody>
          <a:bodyPr/>
          <a:lstStyle/>
          <a:p>
            <a:pPr marL="320040" lvl="1" indent="-320040" algn="l" rtl="0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</a:pPr>
            <a:r>
              <a:rPr lang="en-US" sz="2000" dirty="0"/>
              <a:t>DOM programming through Java Overlay </a:t>
            </a:r>
            <a:r>
              <a:rPr lang="en-US" sz="2000" dirty="0" smtClean="0"/>
              <a:t>types Example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6172200"/>
            <a:ext cx="6400800" cy="350520"/>
          </a:xfrm>
        </p:spPr>
        <p:txBody>
          <a:bodyPr>
            <a:normAutofit fontScale="85000" lnSpcReduction="10000"/>
          </a:bodyPr>
          <a:lstStyle/>
          <a:p>
            <a:pPr marL="228600" lvl="1"/>
            <a:r>
              <a:rPr lang="en-US" sz="1800" dirty="0"/>
              <a:t>More info: </a:t>
            </a:r>
            <a:r>
              <a:rPr lang="en-US" sz="1800" dirty="0">
                <a:hlinkClick r:id="rId2"/>
              </a:rPr>
              <a:t>https://developers.google.com/eclipse/docs/gwt_jsni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46133"/>
            <a:ext cx="6629400" cy="527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r>
              <a:rPr lang="en-US" dirty="0"/>
              <a:t>Components </a:t>
            </a:r>
            <a:r>
              <a:rPr lang="en-US" dirty="0" smtClean="0"/>
              <a:t>– JRE Emulation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057400"/>
            <a:ext cx="6400800" cy="362712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JRE Emulation Library </a:t>
            </a:r>
          </a:p>
          <a:p>
            <a:pPr lvl="1"/>
            <a:r>
              <a:rPr lang="en-US" sz="1600" dirty="0"/>
              <a:t>this library contains the most commonly used parts of the full JRE, which may be used in your projects and can be compiled to </a:t>
            </a:r>
            <a:r>
              <a:rPr lang="en-US" sz="1600" dirty="0" smtClean="0"/>
              <a:t>JavaScript</a:t>
            </a:r>
          </a:p>
          <a:p>
            <a:pPr lvl="1"/>
            <a:r>
              <a:rPr lang="de-CH" altLang="en-US" sz="1600" dirty="0"/>
              <a:t>Emulator differs slightly from Java </a:t>
            </a:r>
            <a:r>
              <a:rPr lang="de-CH" altLang="en-US" sz="1600" dirty="0" smtClean="0"/>
              <a:t>Implement</a:t>
            </a:r>
            <a:endParaRPr lang="en-US" altLang="en-US" sz="1600" dirty="0"/>
          </a:p>
          <a:p>
            <a:pPr lvl="2"/>
            <a:r>
              <a:rPr lang="de-CH" altLang="en-US" sz="1600" dirty="0" smtClean="0"/>
              <a:t>Java.lang.*</a:t>
            </a:r>
          </a:p>
          <a:p>
            <a:pPr lvl="2"/>
            <a:r>
              <a:rPr lang="de-CH" altLang="en-US" sz="1600" dirty="0" smtClean="0"/>
              <a:t>Java.util.*</a:t>
            </a:r>
            <a:endParaRPr lang="de-CH" altLang="en-US" sz="3200" dirty="0"/>
          </a:p>
          <a:p>
            <a:pPr marL="914400" lvl="1" indent="-514350">
              <a:buFont typeface="Arial" charset="0"/>
              <a:buNone/>
            </a:pPr>
            <a:r>
              <a:rPr lang="de-CH" altLang="en-US" sz="1400" dirty="0"/>
              <a:t>(basically: Datatypes, Exceptions, </a:t>
            </a:r>
            <a:r>
              <a:rPr lang="de-CH" altLang="en-US" sz="1400" dirty="0" smtClean="0"/>
              <a:t>Collections supported)</a:t>
            </a:r>
          </a:p>
          <a:p>
            <a:pPr marL="914400" lvl="1" indent="-514350">
              <a:buFont typeface="Arial" charset="0"/>
              <a:buNone/>
            </a:pPr>
            <a:r>
              <a:rPr lang="de-CH" altLang="en-US" sz="1400" dirty="0" smtClean="0"/>
              <a:t>Eg: </a:t>
            </a:r>
            <a:r>
              <a:rPr lang="en-US" sz="1400" b="1" dirty="0" smtClean="0"/>
              <a:t>Finalization</a:t>
            </a:r>
            <a:r>
              <a:rPr lang="en-US" sz="1400" dirty="0"/>
              <a:t>: JavaScript does not support object finalization during garbage collection, so GWT is not able to be honor Java </a:t>
            </a:r>
            <a:r>
              <a:rPr lang="en-US" sz="1400" dirty="0" err="1"/>
              <a:t>finalizers</a:t>
            </a:r>
            <a:r>
              <a:rPr lang="en-US" sz="1400" dirty="0"/>
              <a:t> in production mode.</a:t>
            </a:r>
            <a:endParaRPr lang="de-CH" altLang="en-US" sz="1400" dirty="0"/>
          </a:p>
          <a:p>
            <a:r>
              <a:rPr lang="en-US" sz="1600" dirty="0"/>
              <a:t>Differs can be referenced </a:t>
            </a:r>
            <a:r>
              <a:rPr lang="en-US" sz="1600" dirty="0" smtClean="0"/>
              <a:t>through this link: </a:t>
            </a:r>
            <a:r>
              <a:rPr lang="en-US" sz="1600" dirty="0">
                <a:hlinkClick r:id="rId2"/>
              </a:rPr>
              <a:t>http://www.gwtproject.org/doc/latest/DevGuideCodingBasicsCompatibility.html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r>
              <a:rPr lang="en-US" dirty="0"/>
              <a:t>Components </a:t>
            </a:r>
            <a:r>
              <a:rPr lang="en-US" dirty="0" smtClean="0"/>
              <a:t>- Widgets </a:t>
            </a:r>
            <a:r>
              <a:rPr lang="en-US" dirty="0"/>
              <a:t>and Panels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95400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GWT ships </a:t>
            </a:r>
            <a:r>
              <a:rPr lang="en-US" dirty="0"/>
              <a:t>with a large set of widgets and panels available for use </a:t>
            </a:r>
          </a:p>
          <a:p>
            <a:r>
              <a:rPr lang="en-US" dirty="0"/>
              <a:t>Instead of layout managers </a:t>
            </a:r>
            <a:r>
              <a:rPr lang="en-US" dirty="0" smtClean="0"/>
              <a:t>GWT provides </a:t>
            </a:r>
            <a:r>
              <a:rPr lang="en-US" dirty="0"/>
              <a:t>a set of panels that display </a:t>
            </a:r>
            <a:r>
              <a:rPr lang="en-US" dirty="0" smtClean="0"/>
              <a:t>their </a:t>
            </a:r>
            <a:r>
              <a:rPr lang="en-US" dirty="0"/>
              <a:t>children in a specific </a:t>
            </a:r>
            <a:r>
              <a:rPr lang="en-US" dirty="0" smtClean="0"/>
              <a:t>manner</a:t>
            </a:r>
          </a:p>
          <a:p>
            <a:pPr lvl="0"/>
            <a:r>
              <a:rPr lang="fr" sz="2000" dirty="0" smtClean="0"/>
              <a:t>Ways of use: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600" dirty="0"/>
              <a:t>JAVA :Generate UI Widgets from JAVA code </a:t>
            </a:r>
            <a:r>
              <a:rPr lang="fr" sz="1600" dirty="0" smtClean="0"/>
              <a:t>(</a:t>
            </a:r>
            <a:r>
              <a:rPr lang="fr" sz="1600" dirty="0"/>
              <a:t>Similar to programming SWING</a:t>
            </a:r>
            <a:r>
              <a:rPr lang="fr" sz="1600" dirty="0" smtClean="0"/>
              <a:t>)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600" dirty="0"/>
              <a:t>UI Binder: based on XML </a:t>
            </a:r>
            <a:r>
              <a:rPr lang="fr" sz="1600" dirty="0" smtClean="0"/>
              <a:t>files to design structure of the view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 sz="1600" dirty="0"/>
              <a:t>GWT Designer: drag and drop, JAVA code automatically </a:t>
            </a:r>
            <a:r>
              <a:rPr lang="fr" sz="1600" dirty="0" smtClean="0"/>
              <a:t>generate</a:t>
            </a:r>
            <a:endParaRPr lang="fr" sz="1600" dirty="0"/>
          </a:p>
          <a:p>
            <a:pPr lvl="1"/>
            <a:endParaRPr lang="fr" sz="1800" dirty="0"/>
          </a:p>
          <a:p>
            <a:endParaRPr lang="en-US" dirty="0"/>
          </a:p>
        </p:txBody>
      </p:sp>
      <p:pic>
        <p:nvPicPr>
          <p:cNvPr id="4" name="Shape 1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r>
              <a:rPr lang="en-US" dirty="0"/>
              <a:t>Widget and </a:t>
            </a:r>
            <a:r>
              <a:rPr lang="en-US" dirty="0" smtClean="0"/>
              <a:t>Panel Java </a:t>
            </a:r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447800"/>
            <a:ext cx="31750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648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Components – I18N (Internalization)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828800"/>
            <a:ext cx="6400800" cy="49530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Support multiple languages</a:t>
            </a:r>
          </a:p>
          <a:p>
            <a:pPr lvl="1">
              <a:buFont typeface="Symbol" pitchFamily="18" charset="2"/>
              <a:buChar char="Þ"/>
            </a:pPr>
            <a:r>
              <a:rPr lang="en-US" dirty="0" smtClean="0"/>
              <a:t>GWT </a:t>
            </a:r>
            <a:r>
              <a:rPr lang="en-US" dirty="0"/>
              <a:t>includes a flexible set of tools to help you internationalize your applications and libraries. </a:t>
            </a:r>
            <a:endParaRPr lang="en-US" dirty="0" smtClean="0"/>
          </a:p>
          <a:p>
            <a:pPr lvl="1">
              <a:buFont typeface="Symbol" pitchFamily="18" charset="2"/>
              <a:buChar char="Þ"/>
            </a:pPr>
            <a:r>
              <a:rPr lang="de-CH" altLang="en-US" dirty="0"/>
              <a:t>Two </a:t>
            </a:r>
            <a:r>
              <a:rPr lang="de-CH" altLang="en-US" dirty="0" smtClean="0"/>
              <a:t>mechanisms :</a:t>
            </a:r>
          </a:p>
          <a:p>
            <a:pPr lvl="1">
              <a:buFont typeface="Symbol" pitchFamily="18" charset="2"/>
              <a:buChar char="Þ"/>
            </a:pPr>
            <a:endParaRPr lang="de-CH" altLang="en-US" dirty="0"/>
          </a:p>
          <a:p>
            <a:pPr lvl="1">
              <a:buFont typeface="Symbol" pitchFamily="18" charset="2"/>
              <a:buChar char="Þ"/>
            </a:pPr>
            <a:endParaRPr lang="de-CH" altLang="en-US" dirty="0" smtClean="0"/>
          </a:p>
          <a:p>
            <a:pPr lvl="1">
              <a:buFont typeface="Symbol" pitchFamily="18" charset="2"/>
              <a:buChar char="Þ"/>
            </a:pPr>
            <a:endParaRPr lang="de-CH" altLang="en-US" dirty="0"/>
          </a:p>
          <a:p>
            <a:pPr lvl="1">
              <a:buFont typeface="Symbol" pitchFamily="18" charset="2"/>
              <a:buChar char="Þ"/>
            </a:pPr>
            <a:endParaRPr lang="de-CH" altLang="en-US" dirty="0" smtClean="0"/>
          </a:p>
          <a:p>
            <a:pPr lvl="1">
              <a:buFont typeface="Symbol" pitchFamily="18" charset="2"/>
              <a:buChar char="Þ"/>
            </a:pPr>
            <a:endParaRPr lang="de-CH" altLang="en-US" dirty="0"/>
          </a:p>
          <a:p>
            <a:pPr lvl="1">
              <a:buFont typeface="Symbol" pitchFamily="18" charset="2"/>
              <a:buChar char="Þ"/>
            </a:pPr>
            <a:endParaRPr lang="de-CH" altLang="en-US" dirty="0" smtClean="0"/>
          </a:p>
          <a:p>
            <a:pPr marL="365760" lvl="1" indent="0">
              <a:buNone/>
            </a:pPr>
            <a:endParaRPr lang="de-CH" altLang="en-US" dirty="0" smtClean="0"/>
          </a:p>
          <a:p>
            <a:pPr marL="365760" lvl="1" indent="0">
              <a:buNone/>
            </a:pPr>
            <a:r>
              <a:rPr lang="de-CH" altLang="en-US" dirty="0"/>
              <a:t>More Details: </a:t>
            </a:r>
            <a:r>
              <a:rPr lang="de-CH" altLang="en-US" dirty="0">
                <a:hlinkClick r:id="rId2"/>
              </a:rPr>
              <a:t>http://</a:t>
            </a:r>
            <a:r>
              <a:rPr lang="de-CH" altLang="en-US" dirty="0" smtClean="0">
                <a:hlinkClick r:id="rId2"/>
              </a:rPr>
              <a:t>www.gwtproject.org/doc/latest/tutorial/i18n.html</a:t>
            </a:r>
            <a:r>
              <a:rPr lang="de-CH" altLang="en-US" dirty="0" smtClean="0"/>
              <a:t> </a:t>
            </a:r>
            <a:endParaRPr lang="de-CH" altLang="en-US" dirty="0"/>
          </a:p>
          <a:p>
            <a:pPr lvl="1">
              <a:buFont typeface="Symbol" pitchFamily="18" charset="2"/>
              <a:buChar char="Þ"/>
            </a:pPr>
            <a:endParaRPr lang="en-US" dirty="0" smtClean="0"/>
          </a:p>
        </p:txBody>
      </p:sp>
      <p:graphicFrame>
        <p:nvGraphicFramePr>
          <p:cNvPr id="9" name="Diagramm 12"/>
          <p:cNvGraphicFramePr/>
          <p:nvPr>
            <p:extLst>
              <p:ext uri="{D42A27DB-BD31-4B8C-83A1-F6EECF244321}">
                <p14:modId xmlns:p14="http://schemas.microsoft.com/office/powerpoint/2010/main" val="3410256243"/>
              </p:ext>
            </p:extLst>
          </p:nvPr>
        </p:nvGraphicFramePr>
        <p:xfrm>
          <a:off x="4114800" y="3124200"/>
          <a:ext cx="4071966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2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</a:t>
            </a:r>
            <a:r>
              <a:rPr lang="en-US" dirty="0" smtClean="0"/>
              <a:t>AJAX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 common ways</a:t>
            </a:r>
            <a:endParaRPr lang="en-US" dirty="0"/>
          </a:p>
        </p:txBody>
      </p:sp>
      <p:graphicFrame>
        <p:nvGraphicFramePr>
          <p:cNvPr id="4" name="Diagramm 10"/>
          <p:cNvGraphicFramePr/>
          <p:nvPr>
            <p:extLst>
              <p:ext uri="{D42A27DB-BD31-4B8C-83A1-F6EECF244321}">
                <p14:modId xmlns:p14="http://schemas.microsoft.com/office/powerpoint/2010/main" val="664999601"/>
              </p:ext>
            </p:extLst>
          </p:nvPr>
        </p:nvGraphicFramePr>
        <p:xfrm>
          <a:off x="2209800" y="2819400"/>
          <a:ext cx="392909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11"/>
          <p:cNvSpPr txBox="1"/>
          <p:nvPr/>
        </p:nvSpPr>
        <p:spPr>
          <a:xfrm>
            <a:off x="2550319" y="3962400"/>
            <a:ext cx="1320800" cy="3698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Strings/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Xml</a:t>
            </a:r>
            <a:endParaRPr lang="de-CH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feld 12"/>
          <p:cNvSpPr txBox="1"/>
          <p:nvPr/>
        </p:nvSpPr>
        <p:spPr>
          <a:xfrm>
            <a:off x="4336257" y="3962400"/>
            <a:ext cx="15986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CH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de-CH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invoke</a:t>
            </a:r>
            <a:endParaRPr lang="de-CH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76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143000"/>
          </a:xfrm>
        </p:spPr>
        <p:txBody>
          <a:bodyPr/>
          <a:lstStyle/>
          <a:p>
            <a:r>
              <a:rPr lang="en-US" dirty="0"/>
              <a:t>Components – AJAX </a:t>
            </a:r>
            <a:r>
              <a:rPr lang="en-US" dirty="0" smtClean="0"/>
              <a:t>Communication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828800"/>
            <a:ext cx="7010400" cy="3855720"/>
          </a:xfrm>
        </p:spPr>
        <p:txBody>
          <a:bodyPr/>
          <a:lstStyle/>
          <a:p>
            <a:r>
              <a:rPr lang="en-US" dirty="0"/>
              <a:t>Communication basics:</a:t>
            </a:r>
          </a:p>
          <a:p>
            <a:pPr marL="45720" indent="0">
              <a:buNone/>
            </a:pPr>
            <a:r>
              <a:rPr lang="en-US" dirty="0" smtClean="0"/>
              <a:t>	• </a:t>
            </a:r>
            <a:r>
              <a:rPr lang="en-US" dirty="0"/>
              <a:t>GWT-RPC (java backend)</a:t>
            </a:r>
          </a:p>
          <a:p>
            <a:pPr marL="45720" indent="0">
              <a:buNone/>
            </a:pPr>
            <a:r>
              <a:rPr lang="en-US" dirty="0" smtClean="0"/>
              <a:t>	• </a:t>
            </a:r>
            <a:r>
              <a:rPr lang="en-US" dirty="0"/>
              <a:t>Post/Get (any backend</a:t>
            </a:r>
            <a:r>
              <a:rPr lang="en-US" dirty="0" smtClean="0"/>
              <a:t>) use HTTP types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• JSNI the traditional way (not recommend)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4972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64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GWT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5000"/>
            <a:ext cx="6400800" cy="377952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toolkit, not a framework</a:t>
            </a:r>
          </a:p>
          <a:p>
            <a:r>
              <a:rPr lang="en-US" dirty="0" smtClean="0"/>
              <a:t>For </a:t>
            </a:r>
            <a:r>
              <a:rPr lang="en-US" dirty="0"/>
              <a:t>Building interactive web sites</a:t>
            </a:r>
            <a:endParaRPr lang="en-US" dirty="0" smtClean="0"/>
          </a:p>
          <a:p>
            <a:r>
              <a:rPr lang="en-US" dirty="0" smtClean="0"/>
              <a:t>Code in Java, run </a:t>
            </a:r>
            <a:r>
              <a:rPr lang="en-US" dirty="0"/>
              <a:t>as JavaScript so, basically you can write your front end code in </a:t>
            </a:r>
            <a:r>
              <a:rPr lang="en-US" dirty="0" smtClean="0"/>
              <a:t>Java </a:t>
            </a:r>
            <a:r>
              <a:rPr lang="en-US" dirty="0"/>
              <a:t>(and HTML) </a:t>
            </a:r>
            <a:endParaRPr lang="en-US" dirty="0" smtClean="0"/>
          </a:p>
          <a:p>
            <a:r>
              <a:rPr lang="en-US" dirty="0" smtClean="0"/>
              <a:t>Make AJAX Web simpler and easier</a:t>
            </a:r>
          </a:p>
          <a:p>
            <a:r>
              <a:rPr lang="en-US" dirty="0" smtClean="0"/>
              <a:t>One codebase, any browser</a:t>
            </a:r>
          </a:p>
          <a:p>
            <a:r>
              <a:rPr lang="en-US" dirty="0"/>
              <a:t>Browser independent</a:t>
            </a:r>
          </a:p>
          <a:p>
            <a:r>
              <a:rPr lang="en-US" dirty="0" smtClean="0"/>
              <a:t>Browser </a:t>
            </a:r>
            <a:r>
              <a:rPr lang="en-US" dirty="0"/>
              <a:t>support: FF, IE, Chrome, Safari, Opera</a:t>
            </a:r>
          </a:p>
        </p:txBody>
      </p:sp>
    </p:spTree>
    <p:extLst>
      <p:ext uri="{BB962C8B-B14F-4D97-AF65-F5344CB8AC3E}">
        <p14:creationId xmlns:p14="http://schemas.microsoft.com/office/powerpoint/2010/main" val="25075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AJAX Communication -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5000"/>
            <a:ext cx="6400800" cy="37795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Goals: </a:t>
            </a:r>
          </a:p>
          <a:p>
            <a:r>
              <a:rPr lang="en-US" dirty="0" smtClean="0"/>
              <a:t>Transparent </a:t>
            </a:r>
            <a:r>
              <a:rPr lang="en-US" dirty="0"/>
              <a:t>backend connection</a:t>
            </a:r>
          </a:p>
          <a:p>
            <a:r>
              <a:rPr lang="en-US" dirty="0" smtClean="0"/>
              <a:t>Java </a:t>
            </a:r>
            <a:r>
              <a:rPr lang="en-US" dirty="0"/>
              <a:t>Object sharing</a:t>
            </a:r>
          </a:p>
          <a:p>
            <a:r>
              <a:rPr lang="en-US" dirty="0" smtClean="0"/>
              <a:t>Lightweight </a:t>
            </a:r>
            <a:r>
              <a:rPr lang="en-US" dirty="0"/>
              <a:t>mechanism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3184"/>
            <a:ext cx="6705600" cy="320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6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r>
              <a:rPr lang="en-US" dirty="0"/>
              <a:t>Components – AJAX Communication </a:t>
            </a:r>
            <a:r>
              <a:rPr lang="en-US" dirty="0" smtClean="0"/>
              <a:t>– RPC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4900" y="5943600"/>
            <a:ext cx="6400800" cy="6553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details: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www.gwtproject.org/doc/latest/DevGuideServerCommunication.html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781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7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Components – AJAX Communication </a:t>
            </a:r>
            <a:r>
              <a:rPr lang="en-US" dirty="0" smtClean="0"/>
              <a:t>– HTTP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inherits name="</a:t>
            </a:r>
            <a:r>
              <a:rPr lang="en-US" dirty="0" err="1"/>
              <a:t>com.google.gwt.http.HTTP</a:t>
            </a:r>
            <a:r>
              <a:rPr lang="en-US" dirty="0"/>
              <a:t>" </a:t>
            </a:r>
            <a:r>
              <a:rPr lang="en-US" dirty="0" smtClean="0"/>
              <a:t>/&gt; in module xml file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RequestBuilder</a:t>
            </a:r>
            <a:r>
              <a:rPr lang="en-US" b="1" dirty="0" smtClean="0"/>
              <a:t> as maker for request</a:t>
            </a:r>
          </a:p>
          <a:p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endParaRPr lang="en-US" b="1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399"/>
            <a:ext cx="5581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</a:t>
            </a:r>
            <a:r>
              <a:rPr lang="en-US" dirty="0" smtClean="0"/>
              <a:t>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GWT class library contains a set of types designed for processing XML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Add &lt;inherits </a:t>
            </a:r>
            <a:r>
              <a:rPr lang="en-US" dirty="0"/>
              <a:t>name</a:t>
            </a:r>
            <a:r>
              <a:rPr lang="en-US" dirty="0" smtClean="0"/>
              <a:t>="</a:t>
            </a:r>
            <a:r>
              <a:rPr lang="en-US" dirty="0"/>
              <a:t>com.google.gwt.xml.XML" </a:t>
            </a:r>
            <a:r>
              <a:rPr lang="en-US" dirty="0" smtClean="0"/>
              <a:t>/&gt; in module xml file for use.</a:t>
            </a:r>
          </a:p>
          <a:p>
            <a:r>
              <a:rPr lang="en-US" dirty="0" smtClean="0"/>
              <a:t>Work with Document, Node, Element object after parsing to extract data.</a:t>
            </a:r>
          </a:p>
          <a:p>
            <a:r>
              <a:rPr lang="en-US" dirty="0"/>
              <a:t>More details: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www.gwtproject.org/doc/latest/DevGuideCodingBasicsXML.html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dirty="0" smtClean="0"/>
              <a:t>- History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 smtClean="0"/>
              <a:t>Why:</a:t>
            </a:r>
          </a:p>
          <a:p>
            <a:pPr lvl="1"/>
            <a:r>
              <a:rPr lang="en-US" dirty="0"/>
              <a:t>GWT applications are normally single page application running </a:t>
            </a:r>
            <a:r>
              <a:rPr lang="en-US" dirty="0" err="1" smtClean="0"/>
              <a:t>JavaScripts</a:t>
            </a:r>
            <a:endParaRPr lang="en-US" dirty="0" smtClean="0"/>
          </a:p>
          <a:p>
            <a:pPr lvl="1"/>
            <a:r>
              <a:rPr lang="en-US" dirty="0" smtClean="0"/>
              <a:t>Back button: do you want browser’s “back” and “forward” buttons to have any meaning?</a:t>
            </a:r>
          </a:p>
          <a:p>
            <a:pPr lvl="1"/>
            <a:r>
              <a:rPr lang="en-US" dirty="0" smtClean="0"/>
              <a:t>Bookmarking: Do you want to enable user to bookmark a screen and navigate to there later.</a:t>
            </a:r>
          </a:p>
          <a:p>
            <a:pPr lvl="1">
              <a:buFont typeface="Symbol" pitchFamily="18" charset="2"/>
              <a:buChar char="Þ"/>
            </a:pPr>
            <a:r>
              <a:rPr lang="en-US" dirty="0" smtClean="0"/>
              <a:t>To </a:t>
            </a:r>
            <a:r>
              <a:rPr lang="en-US" dirty="0"/>
              <a:t>use browser's history functionality, application should generate a unique URL fragment for each navigable </a:t>
            </a:r>
            <a:r>
              <a:rPr lang="en-US" dirty="0" smtClean="0"/>
              <a:t>page</a:t>
            </a:r>
          </a:p>
          <a:p>
            <a:pPr lvl="1">
              <a:buFont typeface="Symbol" pitchFamily="18" charset="2"/>
              <a:buChar char="Þ"/>
            </a:pPr>
            <a:r>
              <a:rPr lang="en-US" dirty="0"/>
              <a:t>GWT provides </a:t>
            </a:r>
            <a:r>
              <a:rPr lang="en-US" b="1" dirty="0"/>
              <a:t>History Mechanism</a:t>
            </a:r>
            <a:r>
              <a:rPr lang="en-US" dirty="0"/>
              <a:t> to handle this situation.</a:t>
            </a:r>
          </a:p>
        </p:txBody>
      </p:sp>
    </p:spTree>
    <p:extLst>
      <p:ext uri="{BB962C8B-B14F-4D97-AF65-F5344CB8AC3E}">
        <p14:creationId xmlns:p14="http://schemas.microsoft.com/office/powerpoint/2010/main" val="35684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History </a:t>
            </a:r>
            <a:r>
              <a:rPr lang="en-US" dirty="0" smtClean="0"/>
              <a:t>Management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7086600" cy="4267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Token: </a:t>
            </a:r>
          </a:p>
          <a:p>
            <a:pPr lvl="1"/>
            <a:r>
              <a:rPr lang="en-US" dirty="0" smtClean="0"/>
              <a:t>Simply </a:t>
            </a:r>
            <a:r>
              <a:rPr lang="en-US" dirty="0"/>
              <a:t>a string that the application can parse to return </a:t>
            </a:r>
            <a:r>
              <a:rPr lang="en-US" dirty="0" smtClean="0"/>
              <a:t>to </a:t>
            </a:r>
            <a:r>
              <a:rPr lang="en-US" dirty="0"/>
              <a:t>a particular state. </a:t>
            </a:r>
            <a:endParaRPr lang="en-US" dirty="0" smtClean="0"/>
          </a:p>
          <a:p>
            <a:pPr lvl="1"/>
            <a:r>
              <a:rPr lang="en-US" dirty="0"/>
              <a:t>Application will save this token in browser's history as URL fragment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Begin after </a:t>
            </a:r>
            <a:r>
              <a:rPr lang="en-US" dirty="0" err="1" smtClean="0"/>
              <a:t>hashTag</a:t>
            </a:r>
            <a:r>
              <a:rPr lang="en-US" dirty="0" smtClean="0"/>
              <a:t> “#”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www.gwt.com/abc.html#pageNumberOne</a:t>
            </a:r>
            <a:r>
              <a:rPr lang="en-US" dirty="0" smtClean="0"/>
              <a:t>  has token = ‘</a:t>
            </a:r>
            <a:r>
              <a:rPr lang="en-US" dirty="0" err="1" smtClean="0"/>
              <a:t>pageNumberOne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More info: </a:t>
            </a:r>
            <a:r>
              <a:rPr lang="en-US" dirty="0">
                <a:hlinkClick r:id="rId3"/>
              </a:rPr>
              <a:t>http://www.gwtproject.org/doc/latest/DevGuideCodingBasicsHistory.html</a:t>
            </a: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924800" cy="1143000"/>
          </a:xfrm>
        </p:spPr>
        <p:txBody>
          <a:bodyPr/>
          <a:lstStyle/>
          <a:p>
            <a:r>
              <a:rPr lang="en-US" dirty="0"/>
              <a:t>Components - History </a:t>
            </a:r>
            <a:r>
              <a:rPr lang="en-US" dirty="0" smtClean="0"/>
              <a:t>Management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6477000"/>
            <a:ext cx="6400800" cy="381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2971799" y="3086120"/>
            <a:ext cx="2143125" cy="285750"/>
          </a:xfrm>
          <a:prstGeom prst="rect">
            <a:avLst/>
          </a:prstGeom>
        </p:spPr>
        <p:txBody>
          <a:bodyPr rtlCol="0">
            <a:normAutofit fontScale="5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CH" sz="2200" dirty="0" smtClean="0"/>
              <a:t>addHistoryListener</a:t>
            </a:r>
            <a:r>
              <a:rPr lang="de-CH" sz="1600" dirty="0" smtClean="0"/>
              <a:t> *</a:t>
            </a:r>
          </a:p>
        </p:txBody>
      </p:sp>
      <p:grpSp>
        <p:nvGrpSpPr>
          <p:cNvPr id="6" name="Gruppieren 18"/>
          <p:cNvGrpSpPr>
            <a:grpSpLocks/>
          </p:cNvGrpSpPr>
          <p:nvPr/>
        </p:nvGrpSpPr>
        <p:grpSpPr bwMode="auto">
          <a:xfrm>
            <a:off x="457200" y="2400300"/>
            <a:ext cx="2514599" cy="2095499"/>
            <a:chOff x="490180" y="1285859"/>
            <a:chExt cx="2438746" cy="1689904"/>
          </a:xfrm>
        </p:grpSpPr>
        <p:sp>
          <p:nvSpPr>
            <p:cNvPr id="7" name="Rechteck 11"/>
            <p:cNvSpPr/>
            <p:nvPr/>
          </p:nvSpPr>
          <p:spPr>
            <a:xfrm>
              <a:off x="490180" y="1285859"/>
              <a:ext cx="2438746" cy="16899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>
                  <a:solidFill>
                    <a:schemeClr val="tx1"/>
                  </a:solidFill>
                </a:rPr>
                <a:t>newItem(token:String</a:t>
              </a:r>
              <a:r>
                <a:rPr lang="de-CH" dirty="0" smtClean="0">
                  <a:solidFill>
                    <a:schemeClr val="tx1"/>
                  </a:solidFill>
                </a:rPr>
                <a:t>) =&gt; </a:t>
              </a:r>
              <a:r>
                <a:rPr lang="de-CH" dirty="0" smtClean="0">
                  <a:solidFill>
                    <a:srgbClr val="FF0000"/>
                  </a:solidFill>
                </a:rPr>
                <a:t>trigger application to move to another token</a:t>
              </a:r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8" name="Rechteck 13"/>
            <p:cNvSpPr/>
            <p:nvPr/>
          </p:nvSpPr>
          <p:spPr>
            <a:xfrm>
              <a:off x="490180" y="1285860"/>
              <a:ext cx="2438746" cy="2952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 err="1"/>
                <a:t>History</a:t>
              </a:r>
              <a:endParaRPr lang="de-CH" dirty="0"/>
            </a:p>
          </p:txBody>
        </p:sp>
      </p:grpSp>
      <p:grpSp>
        <p:nvGrpSpPr>
          <p:cNvPr id="9" name="Gruppieren 16"/>
          <p:cNvGrpSpPr>
            <a:grpSpLocks/>
          </p:cNvGrpSpPr>
          <p:nvPr/>
        </p:nvGrpSpPr>
        <p:grpSpPr bwMode="auto">
          <a:xfrm>
            <a:off x="5181600" y="2416988"/>
            <a:ext cx="2819400" cy="1312071"/>
            <a:chOff x="3214678" y="1285860"/>
            <a:chExt cx="2143140" cy="1071570"/>
          </a:xfrm>
        </p:grpSpPr>
        <p:sp>
          <p:nvSpPr>
            <p:cNvPr id="10" name="Rechteck 12"/>
            <p:cNvSpPr/>
            <p:nvPr/>
          </p:nvSpPr>
          <p:spPr>
            <a:xfrm>
              <a:off x="3214678" y="1285860"/>
              <a:ext cx="2143140" cy="1071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 err="1">
                  <a:solidFill>
                    <a:schemeClr val="tx1"/>
                  </a:solidFill>
                </a:rPr>
                <a:t>onHistoryChanged</a:t>
              </a:r>
              <a:r>
                <a:rPr lang="de-CH" dirty="0">
                  <a:solidFill>
                    <a:schemeClr val="tx1"/>
                  </a:solidFill>
                </a:rPr>
                <a:t>(</a:t>
              </a:r>
              <a:r>
                <a:rPr lang="de-CH" dirty="0" err="1">
                  <a:solidFill>
                    <a:schemeClr val="tx1"/>
                  </a:solidFill>
                </a:rPr>
                <a:t>token:String</a:t>
              </a:r>
              <a:r>
                <a:rPr lang="de-CH" dirty="0"/>
                <a:t>)</a:t>
              </a:r>
            </a:p>
          </p:txBody>
        </p:sp>
        <p:sp>
          <p:nvSpPr>
            <p:cNvPr id="11" name="Rechteck 14"/>
            <p:cNvSpPr/>
            <p:nvPr/>
          </p:nvSpPr>
          <p:spPr>
            <a:xfrm>
              <a:off x="3214678" y="1285860"/>
              <a:ext cx="2143140" cy="2952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 err="1"/>
                <a:t>HistoryListener</a:t>
              </a:r>
              <a:endParaRPr lang="de-CH" dirty="0"/>
            </a:p>
          </p:txBody>
        </p:sp>
      </p:grpSp>
      <p:grpSp>
        <p:nvGrpSpPr>
          <p:cNvPr id="12" name="Gruppieren 17"/>
          <p:cNvGrpSpPr>
            <a:grpSpLocks/>
          </p:cNvGrpSpPr>
          <p:nvPr/>
        </p:nvGrpSpPr>
        <p:grpSpPr bwMode="auto">
          <a:xfrm>
            <a:off x="4714875" y="4657744"/>
            <a:ext cx="3286125" cy="1819256"/>
            <a:chOff x="2143108" y="3357562"/>
            <a:chExt cx="3214710" cy="1071570"/>
          </a:xfrm>
        </p:grpSpPr>
        <p:sp>
          <p:nvSpPr>
            <p:cNvPr id="13" name="Rechteck 10"/>
            <p:cNvSpPr/>
            <p:nvPr/>
          </p:nvSpPr>
          <p:spPr>
            <a:xfrm>
              <a:off x="2143108" y="3357562"/>
              <a:ext cx="3214710" cy="1071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>
                  <a:solidFill>
                    <a:schemeClr val="tx1"/>
                  </a:solidFill>
                </a:rPr>
                <a:t>onHistoryChanged(token:String</a:t>
              </a:r>
              <a:r>
                <a:rPr lang="de-CH" dirty="0" smtClean="0"/>
                <a:t>) =&gt; </a:t>
              </a:r>
              <a:r>
                <a:rPr lang="de-CH" dirty="0" smtClean="0">
                  <a:solidFill>
                    <a:srgbClr val="FF0000"/>
                  </a:solidFill>
                </a:rPr>
                <a:t>code execute when history change</a:t>
              </a:r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14" name="Rechteck 15"/>
            <p:cNvSpPr/>
            <p:nvPr/>
          </p:nvSpPr>
          <p:spPr>
            <a:xfrm>
              <a:off x="2143108" y="3357562"/>
              <a:ext cx="3214710" cy="2952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CH" dirty="0" err="1"/>
                <a:t>HistoryListenerImpl</a:t>
              </a:r>
              <a:endParaRPr lang="de-CH" dirty="0"/>
            </a:p>
          </p:txBody>
        </p:sp>
      </p:grpSp>
      <p:cxnSp>
        <p:nvCxnSpPr>
          <p:cNvPr id="15" name="Gerade Verbindung mit Pfeil 20"/>
          <p:cNvCxnSpPr/>
          <p:nvPr/>
        </p:nvCxnSpPr>
        <p:spPr>
          <a:xfrm>
            <a:off x="3038475" y="3056763"/>
            <a:ext cx="21431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24"/>
          <p:cNvCxnSpPr/>
          <p:nvPr/>
        </p:nvCxnSpPr>
        <p:spPr>
          <a:xfrm rot="5400000" flipH="1" flipV="1">
            <a:off x="5894387" y="4192607"/>
            <a:ext cx="928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nhaltsplatzhalter 5"/>
          <p:cNvSpPr txBox="1">
            <a:spLocks/>
          </p:cNvSpPr>
          <p:nvPr/>
        </p:nvSpPr>
        <p:spPr>
          <a:xfrm>
            <a:off x="6397624" y="4050525"/>
            <a:ext cx="2143125" cy="28575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CH" sz="2200" dirty="0" smtClean="0"/>
              <a:t>implements</a:t>
            </a:r>
            <a:endParaRPr lang="de-CH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9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– Junit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Unit test class </a:t>
            </a:r>
            <a:r>
              <a:rPr lang="en-US" dirty="0"/>
              <a:t>musts extends </a:t>
            </a:r>
            <a:r>
              <a:rPr lang="en-US" dirty="0" err="1" smtClean="0"/>
              <a:t>GWTTestCase</a:t>
            </a:r>
            <a:r>
              <a:rPr lang="en-US" dirty="0" smtClean="0"/>
              <a:t> class.</a:t>
            </a:r>
          </a:p>
          <a:p>
            <a:r>
              <a:rPr lang="en-US" dirty="0"/>
              <a:t>You can create additional test cases by extending this class.</a:t>
            </a:r>
            <a:endParaRPr lang="en-US" b="1" dirty="0" smtClean="0"/>
          </a:p>
          <a:p>
            <a:r>
              <a:rPr lang="en-US" dirty="0"/>
              <a:t>Acts as a bridge between the JUnit environment and the GWT environment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getModuleName</a:t>
            </a:r>
            <a:r>
              <a:rPr lang="en-US" dirty="0" smtClean="0"/>
              <a:t> method in Test class must </a:t>
            </a:r>
            <a:r>
              <a:rPr lang="en-US" dirty="0"/>
              <a:t>return exact </a:t>
            </a:r>
            <a:r>
              <a:rPr lang="en-US" dirty="0" smtClean="0"/>
              <a:t>the name </a:t>
            </a:r>
            <a:r>
              <a:rPr lang="en-US" dirty="0"/>
              <a:t>of the GWT </a:t>
            </a:r>
            <a:r>
              <a:rPr lang="en-US" dirty="0" smtClean="0"/>
              <a:t>module going to be tested.</a:t>
            </a:r>
          </a:p>
          <a:p>
            <a:r>
              <a:rPr lang="en-US" dirty="0"/>
              <a:t>More details: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www.gwtproject.org/doc/latest/tutorial/JUnit.html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approach as with Swing, AWT, SWT, Android</a:t>
            </a:r>
          </a:p>
          <a:p>
            <a:pPr marL="45720" indent="0">
              <a:buNone/>
            </a:pPr>
            <a:r>
              <a:rPr lang="en-US" dirty="0" smtClean="0"/>
              <a:t>=&gt; Handler will be attached to Widget, Event triggered and being captured by Handler. Handler will handle that event for specific manner.</a:t>
            </a:r>
          </a:p>
          <a:p>
            <a:r>
              <a:rPr lang="en-US" dirty="0" smtClean="0"/>
              <a:t>Write event handlers using the same way as desktop java GUI programming</a:t>
            </a:r>
          </a:p>
          <a:p>
            <a:r>
              <a:rPr lang="en-US" dirty="0" smtClean="0"/>
              <a:t>The code will get compile to JavaScript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2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Event Handling –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153400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a control: </a:t>
            </a:r>
          </a:p>
          <a:p>
            <a:pPr marL="365760" lvl="1" indent="0">
              <a:buNone/>
            </a:pP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= new </a:t>
            </a:r>
            <a:r>
              <a:rPr lang="en-US" dirty="0" err="1" smtClean="0"/>
              <a:t>TextBox</a:t>
            </a:r>
            <a:r>
              <a:rPr lang="en-US" dirty="0" smtClean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Attach Event handler to it (3 alternative ways)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separate class or named inner class that implement </a:t>
            </a:r>
            <a:r>
              <a:rPr lang="en-US" dirty="0" err="1" smtClean="0"/>
              <a:t>KeyUpHandler</a:t>
            </a:r>
            <a:endParaRPr lang="en-US" dirty="0" smtClean="0"/>
          </a:p>
          <a:p>
            <a:pPr marL="365760" lvl="1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800" dirty="0" err="1" smtClean="0"/>
              <a:t>textField.addKeyUpHandler</a:t>
            </a:r>
            <a:r>
              <a:rPr lang="en-US" sz="1800" dirty="0" smtClean="0"/>
              <a:t>(new </a:t>
            </a:r>
            <a:r>
              <a:rPr lang="en-US" sz="1800" dirty="0" err="1"/>
              <a:t>MyKeyUpHandler</a:t>
            </a:r>
            <a:r>
              <a:rPr lang="en-US" sz="1800" dirty="0" smtClean="0"/>
              <a:t>());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 container class hold </a:t>
            </a:r>
            <a:r>
              <a:rPr lang="en-US" dirty="0" err="1"/>
              <a:t>textField</a:t>
            </a:r>
            <a:r>
              <a:rPr lang="en-US" dirty="0"/>
              <a:t> and implement </a:t>
            </a:r>
            <a:r>
              <a:rPr lang="en-US" dirty="0" err="1"/>
              <a:t>KeyUpHandler</a:t>
            </a:r>
            <a:endParaRPr lang="en-US" dirty="0"/>
          </a:p>
          <a:p>
            <a:pPr marL="365760" lvl="1" indent="0"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 smtClean="0"/>
              <a:t>textField.addKeyUpHandler</a:t>
            </a:r>
            <a:r>
              <a:rPr lang="en-US" sz="1800" dirty="0" smtClean="0"/>
              <a:t>(this);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anonymous inner class during attachment </a:t>
            </a:r>
          </a:p>
          <a:p>
            <a:pPr marL="365760" lvl="1" indent="0">
              <a:buNone/>
            </a:pPr>
            <a:r>
              <a:rPr lang="en-US" sz="1800" dirty="0" err="1" smtClean="0"/>
              <a:t>Eg</a:t>
            </a:r>
            <a:r>
              <a:rPr lang="en-US" sz="1800" dirty="0"/>
              <a:t>: </a:t>
            </a:r>
            <a:r>
              <a:rPr lang="en-US" sz="1800" dirty="0" err="1"/>
              <a:t>textField.addKeyUpHandler</a:t>
            </a:r>
            <a:r>
              <a:rPr lang="en-US" sz="1800" dirty="0"/>
              <a:t>(new </a:t>
            </a:r>
            <a:r>
              <a:rPr lang="en-US" sz="1800" dirty="0" err="1"/>
              <a:t>KeyUpHandler</a:t>
            </a:r>
            <a:r>
              <a:rPr lang="en-US" sz="1800" dirty="0" smtClean="0"/>
              <a:t>() {…..});</a:t>
            </a:r>
            <a:endParaRPr lang="en-US" sz="1800" dirty="0"/>
          </a:p>
          <a:p>
            <a:pPr marL="36576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1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GWT Family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3009106"/>
            <a:ext cx="5857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1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Laying out Windows with Panels – Simple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09800"/>
            <a:ext cx="8534400" cy="4343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Panel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VerticalPanel</a:t>
            </a:r>
            <a:r>
              <a:rPr lang="en-US" dirty="0" smtClean="0"/>
              <a:t> (to put widget side by side)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HorizontalPanel</a:t>
            </a:r>
            <a:r>
              <a:rPr lang="en-US" dirty="0" smtClean="0"/>
              <a:t> (to put </a:t>
            </a:r>
            <a:r>
              <a:rPr lang="en-US" dirty="0" err="1" smtClean="0"/>
              <a:t>wiget</a:t>
            </a:r>
            <a:r>
              <a:rPr lang="en-US" dirty="0" smtClean="0"/>
              <a:t> on top of each other)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FlowPanel</a:t>
            </a:r>
            <a:r>
              <a:rPr lang="en-US" dirty="0" smtClean="0"/>
              <a:t> (layout widgets as natural HTML div flow)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Grid (put widgets in tabular with fixed cell size)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FlexTable</a:t>
            </a:r>
            <a:r>
              <a:rPr lang="en-US" dirty="0" smtClean="0"/>
              <a:t> (same with Grid + dynamic resize when</a:t>
            </a:r>
          </a:p>
          <a:p>
            <a:pPr marL="365760" lvl="1" indent="0">
              <a:buNone/>
            </a:pPr>
            <a:r>
              <a:rPr lang="en-US" dirty="0" smtClean="0"/>
              <a:t>add row or column on the fly + support multiple</a:t>
            </a:r>
          </a:p>
          <a:p>
            <a:pPr marL="365760" lvl="1" indent="0">
              <a:buNone/>
            </a:pPr>
            <a:r>
              <a:rPr lang="en-US" dirty="0" smtClean="0"/>
              <a:t> column and row span)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590800"/>
            <a:ext cx="3114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2" y="3124200"/>
            <a:ext cx="1323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68737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16462"/>
            <a:ext cx="2438400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6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Windows with </a:t>
            </a:r>
            <a:r>
              <a:rPr lang="en-US" dirty="0" smtClean="0"/>
              <a:t>Panels – Layout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sz="2400" b="1" dirty="0" smtClean="0"/>
              <a:t>HTML-Based 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Write HTML by hand, designate places for individual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HTML body contains a lot of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Best when GWT used for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 traditional web app with some pieces of Ajax-enabled content for GWT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Complex page where HTML layout does not change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You need the HTML content indexed by a search engine</a:t>
            </a:r>
          </a:p>
        </p:txBody>
      </p:sp>
    </p:spTree>
    <p:extLst>
      <p:ext uri="{BB962C8B-B14F-4D97-AF65-F5344CB8AC3E}">
        <p14:creationId xmlns:p14="http://schemas.microsoft.com/office/powerpoint/2010/main" val="41382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 dirty="0"/>
              <a:t>HTML-Based </a:t>
            </a:r>
            <a:r>
              <a:rPr lang="en-US" dirty="0" smtClean="0"/>
              <a:t>Layout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724400" cy="362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9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Windows with Panels – Layout </a:t>
            </a:r>
            <a:r>
              <a:rPr lang="en-US" dirty="0" smtClean="0"/>
              <a:t>Strategies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438400"/>
            <a:ext cx="8077200" cy="3886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Java-Based </a:t>
            </a:r>
            <a:r>
              <a:rPr lang="en-US" sz="2400" b="1" dirty="0"/>
              <a:t>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Attach main layout panel to HTML &lt;body&gt; element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Java uses Panels to build up overall 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Attach widgets into panels to form the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Best when GWT used </a:t>
            </a:r>
            <a:r>
              <a:rPr lang="en-US" dirty="0" smtClean="0"/>
              <a:t>for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Control the code based like Java Desktop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Create an application where HTML change on-fly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OOP the layout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13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Java-Based Layout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905000"/>
            <a:ext cx="52673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66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Windows with Panels – Layout Strategies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3058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Declarative layout - </a:t>
            </a:r>
            <a:r>
              <a:rPr lang="en-US" sz="2400" b="1" dirty="0" err="1" smtClean="0"/>
              <a:t>UiBinder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XML file to layout content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represent HTML or a Widget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Java class that represent of that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that Java class in GWT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Benefits: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make complex layout using HTML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Graphic Web designers can be involved in from design to maintenance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Separate of concerns, UI layout and UI functionality no longer mashed together.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Big Disadvantage: </a:t>
            </a:r>
            <a:r>
              <a:rPr lang="en-US" b="1" dirty="0" smtClean="0">
                <a:solidFill>
                  <a:srgbClr val="FF0000"/>
                </a:solidFill>
              </a:rPr>
              <a:t>there are at least two files for every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More Details: </a:t>
            </a:r>
            <a:r>
              <a:rPr lang="en-US" sz="2100" dirty="0">
                <a:hlinkClick r:id="rId2"/>
              </a:rPr>
              <a:t>http://</a:t>
            </a:r>
            <a:r>
              <a:rPr lang="en-US" sz="2100" dirty="0" smtClean="0">
                <a:hlinkClick r:id="rId2"/>
              </a:rPr>
              <a:t>www.gwtproject.org/doc/latest/DevGuideUiBinder.html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3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1143000"/>
          </a:xfrm>
        </p:spPr>
        <p:txBody>
          <a:bodyPr/>
          <a:lstStyle/>
          <a:p>
            <a:r>
              <a:rPr lang="en-US" dirty="0" smtClean="0"/>
              <a:t>Method supported by Most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077200" cy="4953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dd(Widget 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a widget to panel. Where it get inserted depends on the Panel type.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Most Panels supports “insert” to put Widget in specific place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All Panels support “remove” (one widget) or “clear” (all)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widget that you add can itself be a Panel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Panels have specialized versions of add method with extra </a:t>
            </a:r>
            <a:r>
              <a:rPr lang="en-US" dirty="0" err="1" smtClean="0"/>
              <a:t>args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setSize</a:t>
            </a:r>
            <a:r>
              <a:rPr lang="en-US" b="1" dirty="0" smtClean="0"/>
              <a:t>, </a:t>
            </a:r>
            <a:r>
              <a:rPr lang="en-US" b="1" dirty="0" err="1" smtClean="0"/>
              <a:t>setWidth</a:t>
            </a:r>
            <a:r>
              <a:rPr lang="en-US" b="1" dirty="0" smtClean="0"/>
              <a:t>, </a:t>
            </a:r>
            <a:r>
              <a:rPr lang="en-US" b="1" dirty="0" err="1" smtClean="0"/>
              <a:t>setHeight</a:t>
            </a:r>
            <a:r>
              <a:rPr lang="en-US" b="1" dirty="0" smtClean="0"/>
              <a:t>(String value)</a:t>
            </a:r>
            <a:r>
              <a:rPr lang="en-US" dirty="0" smtClean="0"/>
              <a:t>: take CSS-style size descriptors as parameter (String 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addStyleName</a:t>
            </a:r>
            <a:r>
              <a:rPr lang="en-US" dirty="0" smtClean="0"/>
              <a:t>: for </a:t>
            </a:r>
            <a:r>
              <a:rPr lang="en-US" dirty="0" err="1" smtClean="0"/>
              <a:t>css</a:t>
            </a:r>
            <a:r>
              <a:rPr lang="en-US" dirty="0" smtClean="0"/>
              <a:t> styling, this will set class name for apply </a:t>
            </a:r>
            <a:r>
              <a:rPr lang="en-US" dirty="0" err="1" smtClean="0"/>
              <a:t>css</a:t>
            </a:r>
            <a:r>
              <a:rPr lang="en-US" dirty="0" smtClean="0"/>
              <a:t> on the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getChildren</a:t>
            </a:r>
            <a:r>
              <a:rPr lang="en-US" dirty="0" smtClean="0"/>
              <a:t>, </a:t>
            </a:r>
            <a:r>
              <a:rPr lang="en-US" dirty="0" err="1" smtClean="0"/>
              <a:t>getWidget</a:t>
            </a:r>
            <a:r>
              <a:rPr lang="en-US" dirty="0" smtClean="0"/>
              <a:t>, </a:t>
            </a:r>
            <a:r>
              <a:rPr lang="en-US" dirty="0" err="1" smtClean="0"/>
              <a:t>getWidgetCount</a:t>
            </a:r>
            <a:r>
              <a:rPr lang="en-US" dirty="0" smtClean="0"/>
              <a:t>: look up information about the widgets already inside the Panel.</a:t>
            </a:r>
          </a:p>
        </p:txBody>
      </p:sp>
    </p:spTree>
    <p:extLst>
      <p:ext uri="{BB962C8B-B14F-4D97-AF65-F5344CB8AC3E}">
        <p14:creationId xmlns:p14="http://schemas.microsoft.com/office/powerpoint/2010/main" val="1937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438400"/>
            <a:ext cx="3769311" cy="16764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7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GWT Root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524000"/>
            <a:ext cx="83724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143000"/>
          </a:xfrm>
        </p:spPr>
        <p:txBody>
          <a:bodyPr/>
          <a:lstStyle/>
          <a:p>
            <a:pPr algn="l"/>
            <a:r>
              <a:rPr lang="en-US" dirty="0" smtClean="0"/>
              <a:t>Basic flow of development</a:t>
            </a:r>
            <a:endParaRPr lang="en-US" dirty="0"/>
          </a:p>
        </p:txBody>
      </p:sp>
      <p:graphicFrame>
        <p:nvGraphicFramePr>
          <p:cNvPr id="4" name="Diagramm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7908276"/>
              </p:ext>
            </p:extLst>
          </p:nvPr>
        </p:nvGraphicFramePr>
        <p:xfrm>
          <a:off x="1219200" y="1409741"/>
          <a:ext cx="6400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70341"/>
            <a:ext cx="4171950" cy="303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7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-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5000"/>
            <a:ext cx="6400800" cy="3703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Leverage existing IDEs and Tools</a:t>
            </a:r>
          </a:p>
          <a:p>
            <a:r>
              <a:rPr lang="en-US" dirty="0" smtClean="0"/>
              <a:t>Minimize refresh time between codes changes</a:t>
            </a:r>
          </a:p>
          <a:p>
            <a:r>
              <a:rPr lang="en-US" dirty="0" smtClean="0"/>
              <a:t>Use Java language for develop web UI (like the Java Swing)</a:t>
            </a:r>
          </a:p>
          <a:p>
            <a:r>
              <a:rPr lang="en-US" dirty="0" smtClean="0"/>
              <a:t>Easy to control the project structure as Java project</a:t>
            </a:r>
          </a:p>
          <a:p>
            <a:r>
              <a:rPr lang="en-US" dirty="0" smtClean="0"/>
              <a:t>Reduce coding typo mistake… (since you’re not deal with JavaScript code) </a:t>
            </a:r>
          </a:p>
          <a:p>
            <a:r>
              <a:rPr lang="en-US" dirty="0" smtClean="0"/>
              <a:t>Reduce compatible browser bug fixing effort =&gt; </a:t>
            </a:r>
            <a:r>
              <a:rPr lang="en-US" dirty="0" smtClean="0">
                <a:solidFill>
                  <a:srgbClr val="FF0000"/>
                </a:solidFill>
              </a:rPr>
              <a:t>increase productivity</a:t>
            </a:r>
          </a:p>
        </p:txBody>
      </p:sp>
    </p:spTree>
    <p:extLst>
      <p:ext uri="{BB962C8B-B14F-4D97-AF65-F5344CB8AC3E}">
        <p14:creationId xmlns:p14="http://schemas.microsoft.com/office/powerpoint/2010/main" val="23210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/>
            <a:r>
              <a:rPr lang="en-US" dirty="0" smtClean="0"/>
              <a:t>JS Code: Can you find the typo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57071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1143000"/>
          </a:xfrm>
        </p:spPr>
        <p:txBody>
          <a:bodyPr/>
          <a:lstStyle/>
          <a:p>
            <a:r>
              <a:rPr lang="en-US" dirty="0" smtClean="0"/>
              <a:t>Code in Java Code: Easy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60599"/>
            <a:ext cx="6400800" cy="381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3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GWT Components and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812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1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Components - </a:t>
            </a:r>
            <a:r>
              <a:rPr lang="en-US" dirty="0"/>
              <a:t>JavaScript Compilers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6553200" cy="355092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GWT Compiler </a:t>
            </a:r>
            <a:r>
              <a:rPr lang="en-US" sz="1800" dirty="0"/>
              <a:t>converts Java code into JavaScript </a:t>
            </a:r>
            <a:r>
              <a:rPr lang="en-US" sz="1800" dirty="0" smtClean="0"/>
              <a:t>code</a:t>
            </a:r>
          </a:p>
          <a:p>
            <a:pPr lvl="2"/>
            <a:r>
              <a:rPr lang="de-CH" altLang="en-US" b="1" dirty="0">
                <a:solidFill>
                  <a:srgbClr val="FF0000"/>
                </a:solidFill>
              </a:rPr>
              <a:t>Bytecode won‘t </a:t>
            </a:r>
            <a:r>
              <a:rPr lang="de-CH" altLang="en-US" b="1" dirty="0" smtClean="0">
                <a:solidFill>
                  <a:srgbClr val="FF0000"/>
                </a:solidFill>
              </a:rPr>
              <a:t>work! (.java classes sourcecode only)</a:t>
            </a:r>
          </a:p>
          <a:p>
            <a:pPr lvl="2"/>
            <a:r>
              <a:rPr lang="de-CH" sz="1600" dirty="0"/>
              <a:t>Javascript generated was </a:t>
            </a:r>
            <a:r>
              <a:rPr lang="de-CH" sz="1600" b="1" dirty="0"/>
              <a:t>optimized</a:t>
            </a:r>
          </a:p>
          <a:p>
            <a:pPr lvl="2"/>
            <a:r>
              <a:rPr lang="en-US" sz="1600" dirty="0"/>
              <a:t>Dead code removal, Type tighten, </a:t>
            </a:r>
            <a:r>
              <a:rPr lang="en-US" sz="1600" dirty="0" err="1"/>
              <a:t>inlining</a:t>
            </a:r>
            <a:r>
              <a:rPr lang="en-US" sz="1600" dirty="0"/>
              <a:t>, </a:t>
            </a:r>
            <a:r>
              <a:rPr lang="en-US" sz="1600" dirty="0" smtClean="0"/>
              <a:t>aggressive </a:t>
            </a:r>
            <a:r>
              <a:rPr lang="en-US" sz="1600" dirty="0"/>
              <a:t>obfuscation, etc…</a:t>
            </a:r>
          </a:p>
          <a:p>
            <a:pPr lvl="1"/>
            <a:r>
              <a:rPr lang="en-US" sz="1800" dirty="0" smtClean="0"/>
              <a:t>Java </a:t>
            </a:r>
            <a:r>
              <a:rPr lang="en-US" sz="1800" dirty="0"/>
              <a:t>codes which are suppose to be compiled in to JavaScript needed to be </a:t>
            </a:r>
            <a:r>
              <a:rPr lang="en-US" sz="1800" dirty="0" smtClean="0"/>
              <a:t>JDK </a:t>
            </a:r>
            <a:r>
              <a:rPr lang="en-US" sz="1800" dirty="0"/>
              <a:t>(Java Development Kit) </a:t>
            </a:r>
            <a:r>
              <a:rPr lang="en-US" sz="1800" dirty="0" smtClean="0"/>
              <a:t>1.5 </a:t>
            </a:r>
            <a:r>
              <a:rPr lang="en-US" sz="1800" dirty="0"/>
              <a:t>compliant </a:t>
            </a:r>
            <a:endParaRPr lang="en-US" sz="1800" dirty="0" smtClean="0"/>
          </a:p>
          <a:p>
            <a:pPr lvl="1"/>
            <a:r>
              <a:rPr lang="en-US" sz="1800" dirty="0" smtClean="0"/>
              <a:t>Generate </a:t>
            </a:r>
            <a:r>
              <a:rPr lang="de-CH" altLang="en-US" sz="1800" dirty="0"/>
              <a:t>Bootstrap- </a:t>
            </a:r>
            <a:r>
              <a:rPr lang="de-CH" altLang="en-US" sz="1800" dirty="0" smtClean="0"/>
              <a:t>script (</a:t>
            </a:r>
            <a:r>
              <a:rPr lang="de-CH" altLang="en-US" sz="1800" b="1" dirty="0" smtClean="0"/>
              <a:t>*.</a:t>
            </a:r>
            <a:r>
              <a:rPr lang="en-US" sz="1800" b="1" dirty="0" smtClean="0"/>
              <a:t>nocache.js</a:t>
            </a:r>
            <a:r>
              <a:rPr lang="de-CH" altLang="en-US" sz="1800" dirty="0" smtClean="0"/>
              <a:t>)</a:t>
            </a:r>
            <a:endParaRPr lang="en-US" altLang="en-US" sz="1800" dirty="0" smtClean="0"/>
          </a:p>
          <a:p>
            <a:pPr lvl="1"/>
            <a:r>
              <a:rPr lang="de-CH" altLang="en-US" sz="1800" dirty="0" smtClean="0"/>
              <a:t>Three </a:t>
            </a:r>
            <a:r>
              <a:rPr lang="de-CH" altLang="en-US" sz="1800" dirty="0"/>
              <a:t>style modes for compile:</a:t>
            </a:r>
          </a:p>
          <a:p>
            <a:pPr lvl="2">
              <a:buFont typeface="Calibri" pitchFamily="34" charset="0"/>
              <a:buAutoNum type="arabicPeriod"/>
            </a:pPr>
            <a:r>
              <a:rPr lang="de-CH" altLang="en-US" sz="1100" dirty="0" smtClean="0"/>
              <a:t>Obfuscate (compact) </a:t>
            </a:r>
            <a:r>
              <a:rPr lang="en-US" sz="1100" b="1" dirty="0" smtClean="0"/>
              <a:t>everything is compressed </a:t>
            </a:r>
            <a:endParaRPr lang="de-CH" altLang="en-US" sz="1100" b="1" dirty="0" smtClean="0"/>
          </a:p>
          <a:p>
            <a:pPr lvl="2">
              <a:buFont typeface="Calibri" pitchFamily="34" charset="0"/>
              <a:buAutoNum type="arabicPeriod"/>
            </a:pPr>
            <a:r>
              <a:rPr lang="de-CH" altLang="en-US" sz="1100" dirty="0" smtClean="0"/>
              <a:t>Pretty </a:t>
            </a:r>
            <a:r>
              <a:rPr lang="de-CH" altLang="en-US" sz="1100" dirty="0"/>
              <a:t>(methods)</a:t>
            </a:r>
          </a:p>
          <a:p>
            <a:pPr lvl="2">
              <a:buFont typeface="Calibri" pitchFamily="34" charset="0"/>
              <a:buAutoNum type="arabicPeriod"/>
            </a:pPr>
            <a:r>
              <a:rPr lang="de-CH" altLang="en-US" sz="1100" dirty="0"/>
              <a:t>Detailed (meth. &amp; qualified class name)</a:t>
            </a:r>
            <a:br>
              <a:rPr lang="de-CH" altLang="en-US" sz="1100" dirty="0"/>
            </a:br>
            <a:r>
              <a:rPr lang="de-CH" altLang="en-US" sz="1100" dirty="0"/>
              <a:t>e.g. function java_lang_Object_toString__(){…</a:t>
            </a:r>
          </a:p>
          <a:p>
            <a:pPr marL="914400" lvl="3" indent="0">
              <a:buNone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10200"/>
            <a:ext cx="293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1087</TotalTime>
  <Words>1562</Words>
  <Application>Microsoft Office PowerPoint</Application>
  <PresentationFormat>On-screen Show (4:3)</PresentationFormat>
  <Paragraphs>223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Slipstream</vt:lpstr>
      <vt:lpstr>Google Web Tool Kit     (aka GWT)  The Fundamentals</vt:lpstr>
      <vt:lpstr>GWT Overview</vt:lpstr>
      <vt:lpstr>GWT Family</vt:lpstr>
      <vt:lpstr>Basic flow of development</vt:lpstr>
      <vt:lpstr>Benefits - Developers</vt:lpstr>
      <vt:lpstr>JS Code: Can you find the typo bug</vt:lpstr>
      <vt:lpstr>Code in Java Code: Easy to find</vt:lpstr>
      <vt:lpstr>GWT Components and APIs</vt:lpstr>
      <vt:lpstr>Components - JavaScript Compilers</vt:lpstr>
      <vt:lpstr>Components - JavaScript Compilers cont</vt:lpstr>
      <vt:lpstr>Components - JSNI (JavaScript Native Interface)  </vt:lpstr>
      <vt:lpstr>Components - JSNI (JavaScript Native Interface) cont</vt:lpstr>
      <vt:lpstr>DOM programming through Java Overlay types Example </vt:lpstr>
      <vt:lpstr>Components – JRE Emulation Library</vt:lpstr>
      <vt:lpstr>Components - Widgets and Panels </vt:lpstr>
      <vt:lpstr>Widget and Panel Java Hierarchy</vt:lpstr>
      <vt:lpstr>Components – I18N (Internalization)</vt:lpstr>
      <vt:lpstr>Components – AJAX Communication</vt:lpstr>
      <vt:lpstr>Components – AJAX Communication cont</vt:lpstr>
      <vt:lpstr>Components – AJAX Communication - RPC</vt:lpstr>
      <vt:lpstr>Components – AJAX Communication – RPC cont</vt:lpstr>
      <vt:lpstr>Components – AJAX Communication – HTTP Types</vt:lpstr>
      <vt:lpstr>Components – XML Parser</vt:lpstr>
      <vt:lpstr>Components - History Management</vt:lpstr>
      <vt:lpstr>Components - History Management cont</vt:lpstr>
      <vt:lpstr>Components - History Management cont</vt:lpstr>
      <vt:lpstr>Component – Junit Integration</vt:lpstr>
      <vt:lpstr>Widget Event Handling</vt:lpstr>
      <vt:lpstr>Widget Event Handling – General Approach</vt:lpstr>
      <vt:lpstr>Laying out Windows with Panels – Simple Panel</vt:lpstr>
      <vt:lpstr>Laying out Windows with Panels – Layout Strategies</vt:lpstr>
      <vt:lpstr>HTML-Based Layout Example </vt:lpstr>
      <vt:lpstr>Laying out Windows with Panels – Layout Strategies cont</vt:lpstr>
      <vt:lpstr>Java-Based Layout Example </vt:lpstr>
      <vt:lpstr>Laying out Windows with Panels – Layout Strategies cont</vt:lpstr>
      <vt:lpstr>Method supported by Most Panels</vt:lpstr>
      <vt:lpstr>Questions</vt:lpstr>
      <vt:lpstr>Example: GWT Root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Web Tool Kit     (aka GWT)</dc:title>
  <dc:creator>Sh4d0w</dc:creator>
  <cp:lastModifiedBy>Sh4d0w</cp:lastModifiedBy>
  <cp:revision>79</cp:revision>
  <dcterms:created xsi:type="dcterms:W3CDTF">2006-08-16T00:00:00Z</dcterms:created>
  <dcterms:modified xsi:type="dcterms:W3CDTF">2014-12-22T14:20:44Z</dcterms:modified>
</cp:coreProperties>
</file>