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87" r:id="rId3"/>
    <p:sldId id="258" r:id="rId4"/>
    <p:sldId id="274" r:id="rId5"/>
    <p:sldId id="272" r:id="rId6"/>
    <p:sldId id="278" r:id="rId7"/>
    <p:sldId id="291" r:id="rId8"/>
    <p:sldId id="295" r:id="rId9"/>
    <p:sldId id="296" r:id="rId10"/>
    <p:sldId id="293" r:id="rId11"/>
    <p:sldId id="294" r:id="rId12"/>
    <p:sldId id="292" r:id="rId13"/>
    <p:sldId id="308" r:id="rId14"/>
    <p:sldId id="297" r:id="rId15"/>
    <p:sldId id="298" r:id="rId16"/>
    <p:sldId id="299" r:id="rId17"/>
    <p:sldId id="300" r:id="rId18"/>
    <p:sldId id="301" r:id="rId19"/>
    <p:sldId id="302" r:id="rId20"/>
    <p:sldId id="303" r:id="rId21"/>
    <p:sldId id="304" r:id="rId22"/>
    <p:sldId id="305" r:id="rId23"/>
    <p:sldId id="306" r:id="rId24"/>
    <p:sldId id="307" r:id="rId25"/>
    <p:sldId id="28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XlZZlLYPeNgH/+ccsFmalSvH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018F8-684C-4949-AFBB-6D3B47F987D8}">
  <a:tblStyle styleId="{21E018F8-684C-4949-AFBB-6D3B47F987D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7304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175875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2E716-F4C7-F1D7-76DF-4B3229C4B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CC893-625B-2A95-2E58-AB7A43AFE4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FDD84C-9053-4AAF-3C95-5A1C324BD3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409E08-1583-1A05-10D2-BB8815FA9E09}"/>
              </a:ext>
            </a:extLst>
          </p:cNvPr>
          <p:cNvSpPr>
            <a:spLocks noGrp="1"/>
          </p:cNvSpPr>
          <p:nvPr>
            <p:ph type="sldNum" sz="quarter" idx="10"/>
          </p:nvPr>
        </p:nvSpPr>
        <p:spPr/>
        <p:txBody>
          <a:bodyPr/>
          <a:lstStyle/>
          <a:p>
            <a:fld id="{74B619BE-95E0-4293-B64B-49B0F5D4CEDD}" type="slidenum">
              <a:rPr lang="en-IN" smtClean="0"/>
              <a:pPr/>
              <a:t>11</a:t>
            </a:fld>
            <a:endParaRPr lang="en-IN"/>
          </a:p>
        </p:txBody>
      </p:sp>
    </p:spTree>
    <p:extLst>
      <p:ext uri="{BB962C8B-B14F-4D97-AF65-F5344CB8AC3E}">
        <p14:creationId xmlns:p14="http://schemas.microsoft.com/office/powerpoint/2010/main" val="3373255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04A68-D5F8-A828-58AE-811B3BFFD6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7DEA8-B1E5-739B-64DD-876DAE9D0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125C1-B13C-9705-E569-B5A4A5A523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8AB96B-F79B-485D-2E46-B56B928742CF}"/>
              </a:ext>
            </a:extLst>
          </p:cNvPr>
          <p:cNvSpPr>
            <a:spLocks noGrp="1"/>
          </p:cNvSpPr>
          <p:nvPr>
            <p:ph type="sldNum" sz="quarter" idx="10"/>
          </p:nvPr>
        </p:nvSpPr>
        <p:spPr/>
        <p:txBody>
          <a:bodyPr/>
          <a:lstStyle/>
          <a:p>
            <a:fld id="{74B619BE-95E0-4293-B64B-49B0F5D4CEDD}" type="slidenum">
              <a:rPr lang="en-IN" smtClean="0"/>
              <a:pPr/>
              <a:t>12</a:t>
            </a:fld>
            <a:endParaRPr lang="en-IN"/>
          </a:p>
        </p:txBody>
      </p:sp>
    </p:spTree>
    <p:extLst>
      <p:ext uri="{BB962C8B-B14F-4D97-AF65-F5344CB8AC3E}">
        <p14:creationId xmlns:p14="http://schemas.microsoft.com/office/powerpoint/2010/main" val="75849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B4A98-D154-FEBE-7DBA-8CFC7F2A33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EA98D-910A-0E6C-AE6E-AE0F25924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56FF48-A795-1806-B7BE-A2ACE30C605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1E5A17-434D-6AA9-6B46-008683BB0D92}"/>
              </a:ext>
            </a:extLst>
          </p:cNvPr>
          <p:cNvSpPr>
            <a:spLocks noGrp="1"/>
          </p:cNvSpPr>
          <p:nvPr>
            <p:ph type="sldNum" sz="quarter" idx="10"/>
          </p:nvPr>
        </p:nvSpPr>
        <p:spPr/>
        <p:txBody>
          <a:bodyPr/>
          <a:lstStyle/>
          <a:p>
            <a:fld id="{74B619BE-95E0-4293-B64B-49B0F5D4CEDD}" type="slidenum">
              <a:rPr lang="en-IN" smtClean="0"/>
              <a:pPr/>
              <a:t>13</a:t>
            </a:fld>
            <a:endParaRPr lang="en-IN"/>
          </a:p>
        </p:txBody>
      </p:sp>
    </p:spTree>
    <p:extLst>
      <p:ext uri="{BB962C8B-B14F-4D97-AF65-F5344CB8AC3E}">
        <p14:creationId xmlns:p14="http://schemas.microsoft.com/office/powerpoint/2010/main" val="51778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5FB33-0C6F-7C68-771C-477F946C1E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A2C0D7-0599-5BD5-5ABB-1AA43C732F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B0887-A9CE-634F-8A83-43E1F89447E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6722948-13D3-C0DD-2402-DABF455CB73B}"/>
              </a:ext>
            </a:extLst>
          </p:cNvPr>
          <p:cNvSpPr>
            <a:spLocks noGrp="1"/>
          </p:cNvSpPr>
          <p:nvPr>
            <p:ph type="sldNum" sz="quarter" idx="10"/>
          </p:nvPr>
        </p:nvSpPr>
        <p:spPr/>
        <p:txBody>
          <a:bodyPr/>
          <a:lstStyle/>
          <a:p>
            <a:fld id="{74B619BE-95E0-4293-B64B-49B0F5D4CEDD}" type="slidenum">
              <a:rPr lang="en-IN" smtClean="0"/>
              <a:pPr/>
              <a:t>14</a:t>
            </a:fld>
            <a:endParaRPr lang="en-IN"/>
          </a:p>
        </p:txBody>
      </p:sp>
    </p:spTree>
    <p:extLst>
      <p:ext uri="{BB962C8B-B14F-4D97-AF65-F5344CB8AC3E}">
        <p14:creationId xmlns:p14="http://schemas.microsoft.com/office/powerpoint/2010/main" val="111143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BE1BE-5A2A-B099-4C31-0C1909315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3E517-9337-DE6E-01FD-B70480789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2EFA4-11C9-8B57-B965-3A6CD42CC8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017F2D7-E062-A686-BB23-E3D26111FA09}"/>
              </a:ext>
            </a:extLst>
          </p:cNvPr>
          <p:cNvSpPr>
            <a:spLocks noGrp="1"/>
          </p:cNvSpPr>
          <p:nvPr>
            <p:ph type="sldNum" sz="quarter" idx="10"/>
          </p:nvPr>
        </p:nvSpPr>
        <p:spPr/>
        <p:txBody>
          <a:bodyPr/>
          <a:lstStyle/>
          <a:p>
            <a:fld id="{74B619BE-95E0-4293-B64B-49B0F5D4CEDD}" type="slidenum">
              <a:rPr lang="en-IN" smtClean="0"/>
              <a:pPr/>
              <a:t>15</a:t>
            </a:fld>
            <a:endParaRPr lang="en-IN"/>
          </a:p>
        </p:txBody>
      </p:sp>
    </p:spTree>
    <p:extLst>
      <p:ext uri="{BB962C8B-B14F-4D97-AF65-F5344CB8AC3E}">
        <p14:creationId xmlns:p14="http://schemas.microsoft.com/office/powerpoint/2010/main" val="140265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44A0B-E613-8781-5CA7-41BBC9529B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4C6D3-AEDA-B277-B0BE-2DFB30857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6B729-58BE-E9D5-EE11-D728ABA7A3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2A2059D-6D11-23D8-AFF0-C11F460FAD32}"/>
              </a:ext>
            </a:extLst>
          </p:cNvPr>
          <p:cNvSpPr>
            <a:spLocks noGrp="1"/>
          </p:cNvSpPr>
          <p:nvPr>
            <p:ph type="sldNum" sz="quarter" idx="10"/>
          </p:nvPr>
        </p:nvSpPr>
        <p:spPr/>
        <p:txBody>
          <a:bodyPr/>
          <a:lstStyle/>
          <a:p>
            <a:fld id="{74B619BE-95E0-4293-B64B-49B0F5D4CEDD}" type="slidenum">
              <a:rPr lang="en-IN" smtClean="0"/>
              <a:pPr/>
              <a:t>16</a:t>
            </a:fld>
            <a:endParaRPr lang="en-IN"/>
          </a:p>
        </p:txBody>
      </p:sp>
    </p:spTree>
    <p:extLst>
      <p:ext uri="{BB962C8B-B14F-4D97-AF65-F5344CB8AC3E}">
        <p14:creationId xmlns:p14="http://schemas.microsoft.com/office/powerpoint/2010/main" val="174568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A38C0-19E0-BE69-FB4E-1A13D304E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31082-D8B7-4B95-32DC-9DBFC866AD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689840-A8A7-0CE3-3B27-D057887DC3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B62848-8D0C-EA11-9508-E09D8CF503A6}"/>
              </a:ext>
            </a:extLst>
          </p:cNvPr>
          <p:cNvSpPr>
            <a:spLocks noGrp="1"/>
          </p:cNvSpPr>
          <p:nvPr>
            <p:ph type="sldNum" sz="quarter" idx="10"/>
          </p:nvPr>
        </p:nvSpPr>
        <p:spPr/>
        <p:txBody>
          <a:bodyPr/>
          <a:lstStyle/>
          <a:p>
            <a:fld id="{74B619BE-95E0-4293-B64B-49B0F5D4CEDD}" type="slidenum">
              <a:rPr lang="en-IN" smtClean="0"/>
              <a:pPr/>
              <a:t>17</a:t>
            </a:fld>
            <a:endParaRPr lang="en-IN"/>
          </a:p>
        </p:txBody>
      </p:sp>
    </p:spTree>
    <p:extLst>
      <p:ext uri="{BB962C8B-B14F-4D97-AF65-F5344CB8AC3E}">
        <p14:creationId xmlns:p14="http://schemas.microsoft.com/office/powerpoint/2010/main" val="571737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08D5F-F09F-F8FE-AD05-5CBF3115E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75A4C-AFD8-D288-93C0-15FCF187F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631E2-14F2-ACAA-9BC3-9CA805B40A6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3D6247-7B4F-D84C-3B4E-F2F7A7503D44}"/>
              </a:ext>
            </a:extLst>
          </p:cNvPr>
          <p:cNvSpPr>
            <a:spLocks noGrp="1"/>
          </p:cNvSpPr>
          <p:nvPr>
            <p:ph type="sldNum" sz="quarter" idx="10"/>
          </p:nvPr>
        </p:nvSpPr>
        <p:spPr/>
        <p:txBody>
          <a:bodyPr/>
          <a:lstStyle/>
          <a:p>
            <a:fld id="{74B619BE-95E0-4293-B64B-49B0F5D4CEDD}" type="slidenum">
              <a:rPr lang="en-IN" smtClean="0"/>
              <a:pPr/>
              <a:t>18</a:t>
            </a:fld>
            <a:endParaRPr lang="en-IN"/>
          </a:p>
        </p:txBody>
      </p:sp>
    </p:spTree>
    <p:extLst>
      <p:ext uri="{BB962C8B-B14F-4D97-AF65-F5344CB8AC3E}">
        <p14:creationId xmlns:p14="http://schemas.microsoft.com/office/powerpoint/2010/main" val="1702862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8A051-56A0-4A7E-FFAC-75CC11FE31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043FE-3B5C-FB6F-711F-47AFE7F51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41FDB4-F421-FED1-BCEF-DAFD7C21055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217368-6913-0575-F580-C593ACC50F1A}"/>
              </a:ext>
            </a:extLst>
          </p:cNvPr>
          <p:cNvSpPr>
            <a:spLocks noGrp="1"/>
          </p:cNvSpPr>
          <p:nvPr>
            <p:ph type="sldNum" sz="quarter" idx="10"/>
          </p:nvPr>
        </p:nvSpPr>
        <p:spPr/>
        <p:txBody>
          <a:bodyPr/>
          <a:lstStyle/>
          <a:p>
            <a:fld id="{74B619BE-95E0-4293-B64B-49B0F5D4CEDD}" type="slidenum">
              <a:rPr lang="en-IN" smtClean="0"/>
              <a:pPr/>
              <a:t>19</a:t>
            </a:fld>
            <a:endParaRPr lang="en-IN"/>
          </a:p>
        </p:txBody>
      </p:sp>
    </p:spTree>
    <p:extLst>
      <p:ext uri="{BB962C8B-B14F-4D97-AF65-F5344CB8AC3E}">
        <p14:creationId xmlns:p14="http://schemas.microsoft.com/office/powerpoint/2010/main" val="3683295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0F480-E85F-AF2F-5C46-1BB47852D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0730A-6138-CE55-7334-063B30E71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B9019-39AC-17C7-2660-43CA5510026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12D2BB-AB3E-4BB8-7C42-ECA80E99B3C9}"/>
              </a:ext>
            </a:extLst>
          </p:cNvPr>
          <p:cNvSpPr>
            <a:spLocks noGrp="1"/>
          </p:cNvSpPr>
          <p:nvPr>
            <p:ph type="sldNum" sz="quarter" idx="10"/>
          </p:nvPr>
        </p:nvSpPr>
        <p:spPr/>
        <p:txBody>
          <a:bodyPr/>
          <a:lstStyle/>
          <a:p>
            <a:fld id="{74B619BE-95E0-4293-B64B-49B0F5D4CEDD}" type="slidenum">
              <a:rPr lang="en-IN" smtClean="0"/>
              <a:pPr/>
              <a:t>20</a:t>
            </a:fld>
            <a:endParaRPr lang="en-IN"/>
          </a:p>
        </p:txBody>
      </p:sp>
    </p:spTree>
    <p:extLst>
      <p:ext uri="{BB962C8B-B14F-4D97-AF65-F5344CB8AC3E}">
        <p14:creationId xmlns:p14="http://schemas.microsoft.com/office/powerpoint/2010/main" val="5256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693985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E74A9-722A-E582-77D5-4228066AA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7C8CEF-D589-E8BA-47F4-FF2EE00A15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B2EC6F-CC47-BAC5-3CC0-D379156797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3CD0F0-433A-56C4-02D3-4DF5EC1535E3}"/>
              </a:ext>
            </a:extLst>
          </p:cNvPr>
          <p:cNvSpPr>
            <a:spLocks noGrp="1"/>
          </p:cNvSpPr>
          <p:nvPr>
            <p:ph type="sldNum" sz="quarter" idx="10"/>
          </p:nvPr>
        </p:nvSpPr>
        <p:spPr/>
        <p:txBody>
          <a:bodyPr/>
          <a:lstStyle/>
          <a:p>
            <a:fld id="{74B619BE-95E0-4293-B64B-49B0F5D4CEDD}" type="slidenum">
              <a:rPr lang="en-IN" smtClean="0"/>
              <a:pPr/>
              <a:t>21</a:t>
            </a:fld>
            <a:endParaRPr lang="en-IN"/>
          </a:p>
        </p:txBody>
      </p:sp>
    </p:spTree>
    <p:extLst>
      <p:ext uri="{BB962C8B-B14F-4D97-AF65-F5344CB8AC3E}">
        <p14:creationId xmlns:p14="http://schemas.microsoft.com/office/powerpoint/2010/main" val="301141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AA507-ACB3-08D9-A1DF-8C8238B36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0E64E-B23F-A030-5623-B1A504093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B9D6F7-4F0E-FDBC-5BAC-2D622156B2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83752D-8FF0-D248-E048-AF568D2E9A74}"/>
              </a:ext>
            </a:extLst>
          </p:cNvPr>
          <p:cNvSpPr>
            <a:spLocks noGrp="1"/>
          </p:cNvSpPr>
          <p:nvPr>
            <p:ph type="sldNum" sz="quarter" idx="10"/>
          </p:nvPr>
        </p:nvSpPr>
        <p:spPr/>
        <p:txBody>
          <a:bodyPr/>
          <a:lstStyle/>
          <a:p>
            <a:fld id="{74B619BE-95E0-4293-B64B-49B0F5D4CEDD}" type="slidenum">
              <a:rPr lang="en-IN" smtClean="0"/>
              <a:pPr/>
              <a:t>22</a:t>
            </a:fld>
            <a:endParaRPr lang="en-IN"/>
          </a:p>
        </p:txBody>
      </p:sp>
    </p:spTree>
    <p:extLst>
      <p:ext uri="{BB962C8B-B14F-4D97-AF65-F5344CB8AC3E}">
        <p14:creationId xmlns:p14="http://schemas.microsoft.com/office/powerpoint/2010/main" val="34270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1404-8C0A-F24E-68D4-39314F79C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D5543F-DAB7-9CD0-4CDC-B5B3C81C5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259AC-FA8D-DC40-B0D5-83A73F3CC6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FC8F83-AEBC-B7D9-00D6-E61C118DDB77}"/>
              </a:ext>
            </a:extLst>
          </p:cNvPr>
          <p:cNvSpPr>
            <a:spLocks noGrp="1"/>
          </p:cNvSpPr>
          <p:nvPr>
            <p:ph type="sldNum" sz="quarter" idx="10"/>
          </p:nvPr>
        </p:nvSpPr>
        <p:spPr/>
        <p:txBody>
          <a:bodyPr/>
          <a:lstStyle/>
          <a:p>
            <a:fld id="{74B619BE-95E0-4293-B64B-49B0F5D4CEDD}" type="slidenum">
              <a:rPr lang="en-IN" smtClean="0"/>
              <a:pPr/>
              <a:t>23</a:t>
            </a:fld>
            <a:endParaRPr lang="en-IN"/>
          </a:p>
        </p:txBody>
      </p:sp>
    </p:spTree>
    <p:extLst>
      <p:ext uri="{BB962C8B-B14F-4D97-AF65-F5344CB8AC3E}">
        <p14:creationId xmlns:p14="http://schemas.microsoft.com/office/powerpoint/2010/main" val="2941859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44E6D-4A33-CCCA-35EA-DB6F39B8D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17825-CD90-8048-9B83-2FB9B394B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A504D-1CC3-15F4-8394-4AB4C95273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AB0233-8157-704F-0B18-09C7D62F952A}"/>
              </a:ext>
            </a:extLst>
          </p:cNvPr>
          <p:cNvSpPr>
            <a:spLocks noGrp="1"/>
          </p:cNvSpPr>
          <p:nvPr>
            <p:ph type="sldNum" sz="quarter" idx="10"/>
          </p:nvPr>
        </p:nvSpPr>
        <p:spPr/>
        <p:txBody>
          <a:bodyPr/>
          <a:lstStyle/>
          <a:p>
            <a:fld id="{74B619BE-95E0-4293-B64B-49B0F5D4CEDD}" type="slidenum">
              <a:rPr lang="en-IN" smtClean="0"/>
              <a:pPr/>
              <a:t>24</a:t>
            </a:fld>
            <a:endParaRPr lang="en-IN"/>
          </a:p>
        </p:txBody>
      </p:sp>
    </p:spTree>
    <p:extLst>
      <p:ext uri="{BB962C8B-B14F-4D97-AF65-F5344CB8AC3E}">
        <p14:creationId xmlns:p14="http://schemas.microsoft.com/office/powerpoint/2010/main" val="2599966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25</a:t>
            </a:fld>
            <a:endParaRPr lang="en-IN"/>
          </a:p>
        </p:txBody>
      </p:sp>
    </p:spTree>
    <p:extLst>
      <p:ext uri="{BB962C8B-B14F-4D97-AF65-F5344CB8AC3E}">
        <p14:creationId xmlns:p14="http://schemas.microsoft.com/office/powerpoint/2010/main" val="320179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a:t>
            </a:fld>
            <a:endParaRPr lang="en-IN"/>
          </a:p>
        </p:txBody>
      </p:sp>
    </p:spTree>
    <p:extLst>
      <p:ext uri="{BB962C8B-B14F-4D97-AF65-F5344CB8AC3E}">
        <p14:creationId xmlns:p14="http://schemas.microsoft.com/office/powerpoint/2010/main" val="65207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4</a:t>
            </a:fld>
            <a:endParaRPr lang="en-IN"/>
          </a:p>
        </p:txBody>
      </p:sp>
    </p:spTree>
    <p:extLst>
      <p:ext uri="{BB962C8B-B14F-4D97-AF65-F5344CB8AC3E}">
        <p14:creationId xmlns:p14="http://schemas.microsoft.com/office/powerpoint/2010/main" val="289177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5</a:t>
            </a:fld>
            <a:endParaRPr lang="en-IN"/>
          </a:p>
        </p:txBody>
      </p:sp>
    </p:spTree>
    <p:extLst>
      <p:ext uri="{BB962C8B-B14F-4D97-AF65-F5344CB8AC3E}">
        <p14:creationId xmlns:p14="http://schemas.microsoft.com/office/powerpoint/2010/main" val="84822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6</a:t>
            </a:fld>
            <a:endParaRPr lang="en-IN"/>
          </a:p>
        </p:txBody>
      </p:sp>
    </p:spTree>
    <p:extLst>
      <p:ext uri="{BB962C8B-B14F-4D97-AF65-F5344CB8AC3E}">
        <p14:creationId xmlns:p14="http://schemas.microsoft.com/office/powerpoint/2010/main" val="289390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814B3-62D9-E1A7-9929-5E5C18F8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2EC883-C9E4-3982-AF01-8B052679D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7C6BB8-2C23-A371-9435-F8BD437346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EF109A-57E8-DF48-1551-0626F73E2300}"/>
              </a:ext>
            </a:extLst>
          </p:cNvPr>
          <p:cNvSpPr>
            <a:spLocks noGrp="1"/>
          </p:cNvSpPr>
          <p:nvPr>
            <p:ph type="sldNum" sz="quarter" idx="10"/>
          </p:nvPr>
        </p:nvSpPr>
        <p:spPr/>
        <p:txBody>
          <a:bodyPr/>
          <a:lstStyle/>
          <a:p>
            <a:fld id="{74B619BE-95E0-4293-B64B-49B0F5D4CEDD}" type="slidenum">
              <a:rPr lang="en-IN" smtClean="0"/>
              <a:pPr/>
              <a:t>8</a:t>
            </a:fld>
            <a:endParaRPr lang="en-IN"/>
          </a:p>
        </p:txBody>
      </p:sp>
    </p:spTree>
    <p:extLst>
      <p:ext uri="{BB962C8B-B14F-4D97-AF65-F5344CB8AC3E}">
        <p14:creationId xmlns:p14="http://schemas.microsoft.com/office/powerpoint/2010/main" val="335424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18472-A1CB-69A6-1D55-B991700756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097CE-BCF9-546C-79CD-DB74A7B048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E13245-8ECC-2CDA-B77C-75CFF31A366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3D526B-E0F3-F418-F3D9-3F9AF0B8316D}"/>
              </a:ext>
            </a:extLst>
          </p:cNvPr>
          <p:cNvSpPr>
            <a:spLocks noGrp="1"/>
          </p:cNvSpPr>
          <p:nvPr>
            <p:ph type="sldNum" sz="quarter" idx="10"/>
          </p:nvPr>
        </p:nvSpPr>
        <p:spPr/>
        <p:txBody>
          <a:bodyPr/>
          <a:lstStyle/>
          <a:p>
            <a:fld id="{74B619BE-95E0-4293-B64B-49B0F5D4CEDD}" type="slidenum">
              <a:rPr lang="en-IN" smtClean="0"/>
              <a:pPr/>
              <a:t>9</a:t>
            </a:fld>
            <a:endParaRPr lang="en-IN"/>
          </a:p>
        </p:txBody>
      </p:sp>
    </p:spTree>
    <p:extLst>
      <p:ext uri="{BB962C8B-B14F-4D97-AF65-F5344CB8AC3E}">
        <p14:creationId xmlns:p14="http://schemas.microsoft.com/office/powerpoint/2010/main" val="263876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9F6E5-7CF8-2C1A-0E05-A1283E084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24560F-9FF4-20BF-7125-EEF651934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9DECA-D2A4-6871-6679-A6E9CDB033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FA6428-246F-DEAC-70C9-6C1F5CC45716}"/>
              </a:ext>
            </a:extLst>
          </p:cNvPr>
          <p:cNvSpPr>
            <a:spLocks noGrp="1"/>
          </p:cNvSpPr>
          <p:nvPr>
            <p:ph type="sldNum" sz="quarter" idx="10"/>
          </p:nvPr>
        </p:nvSpPr>
        <p:spPr/>
        <p:txBody>
          <a:bodyPr/>
          <a:lstStyle/>
          <a:p>
            <a:fld id="{74B619BE-95E0-4293-B64B-49B0F5D4CEDD}" type="slidenum">
              <a:rPr lang="en-IN" smtClean="0"/>
              <a:pPr/>
              <a:t>10</a:t>
            </a:fld>
            <a:endParaRPr lang="en-IN"/>
          </a:p>
        </p:txBody>
      </p:sp>
    </p:spTree>
    <p:extLst>
      <p:ext uri="{BB962C8B-B14F-4D97-AF65-F5344CB8AC3E}">
        <p14:creationId xmlns:p14="http://schemas.microsoft.com/office/powerpoint/2010/main" val="303065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4"/>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15" y="6334316"/>
            <a:ext cx="12188825" cy="64008"/>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4"/>
          <p:cNvSpPr txBox="1">
            <a:spLocks noGrp="1"/>
          </p:cNvSpPr>
          <p:nvPr>
            <p:ph type="dt" idx="10"/>
          </p:nvPr>
        </p:nvSpPr>
        <p:spPr>
          <a:xfrm>
            <a:off x="1097280" y="6459785"/>
            <a:ext cx="2472271" cy="365125"/>
          </a:xfrm>
          <a:prstGeom prst="rect">
            <a:avLst/>
          </a:prstGeom>
          <a:solidFill>
            <a:srgbClr val="0070C0"/>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686185" y="6459785"/>
            <a:ext cx="4822804" cy="365125"/>
          </a:xfrm>
          <a:prstGeom prst="rect">
            <a:avLst/>
          </a:prstGeom>
          <a:solidFill>
            <a:srgbClr val="0070C0"/>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9900458" y="6459785"/>
            <a:ext cx="1312025" cy="365125"/>
          </a:xfrm>
          <a:prstGeom prst="rect">
            <a:avLst/>
          </a:prstGeom>
          <a:solidFill>
            <a:srgbClr val="0070C0"/>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8"/>
        <p:cNvGrpSpPr/>
        <p:nvPr/>
      </p:nvGrpSpPr>
      <p:grpSpPr>
        <a:xfrm>
          <a:off x="0" y="0"/>
          <a:ext cx="0" cy="0"/>
          <a:chOff x="0" y="0"/>
          <a:chExt cx="0" cy="0"/>
        </a:xfrm>
      </p:grpSpPr>
      <p:sp>
        <p:nvSpPr>
          <p:cNvPr id="69" name="Google Shape;69;p11"/>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1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11"/>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1" name="Google Shape;81;p12"/>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2" name="Google Shape;82;p12"/>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3" name="Google Shape;83;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7" name="Google Shape;17;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pPr marL="0" lvl="0" indent="0" algn="r" rtl="0">
                <a:spcBef>
                  <a:spcPts val="0"/>
                </a:spcBef>
                <a:spcAft>
                  <a:spcPts val="0"/>
                </a:spcAft>
                <a:buNone/>
              </a:pPr>
              <a:t>1</a:t>
            </a:fld>
            <a:endParaRPr sz="2000"/>
          </a:p>
        </p:txBody>
      </p:sp>
      <p:sp>
        <p:nvSpPr>
          <p:cNvPr id="106" name="Google Shape;106;p1"/>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07" name="Google Shape;107;p1"/>
          <p:cNvPicPr preferRelativeResize="0"/>
          <p:nvPr/>
        </p:nvPicPr>
        <p:blipFill rotWithShape="1">
          <a:blip r:embed="rId3">
            <a:alphaModFix/>
          </a:blip>
          <a:srcRect/>
          <a:stretch/>
        </p:blipFill>
        <p:spPr>
          <a:xfrm>
            <a:off x="8721665" y="37033"/>
            <a:ext cx="3470335" cy="689927"/>
          </a:xfrm>
          <a:prstGeom prst="rect">
            <a:avLst/>
          </a:prstGeom>
          <a:noFill/>
          <a:ln>
            <a:noFill/>
          </a:ln>
        </p:spPr>
      </p:pic>
      <p:pic>
        <p:nvPicPr>
          <p:cNvPr id="108" name="Google Shape;108;p1"/>
          <p:cNvPicPr preferRelativeResize="0"/>
          <p:nvPr/>
        </p:nvPicPr>
        <p:blipFill rotWithShape="1">
          <a:blip r:embed="rId4">
            <a:alphaModFix/>
          </a:blip>
          <a:srcRect/>
          <a:stretch/>
        </p:blipFill>
        <p:spPr>
          <a:xfrm>
            <a:off x="0" y="5704366"/>
            <a:ext cx="1153634" cy="1153634"/>
          </a:xfrm>
          <a:prstGeom prst="rect">
            <a:avLst/>
          </a:prstGeom>
          <a:noFill/>
          <a:ln>
            <a:noFill/>
          </a:ln>
        </p:spPr>
      </p:pic>
      <p:graphicFrame>
        <p:nvGraphicFramePr>
          <p:cNvPr id="109" name="Google Shape;109;p1"/>
          <p:cNvGraphicFramePr/>
          <p:nvPr>
            <p:extLst>
              <p:ext uri="{D42A27DB-BD31-4B8C-83A1-F6EECF244321}">
                <p14:modId xmlns:p14="http://schemas.microsoft.com/office/powerpoint/2010/main" val="3833503389"/>
              </p:ext>
            </p:extLst>
          </p:nvPr>
        </p:nvGraphicFramePr>
        <p:xfrm>
          <a:off x="959207" y="2603529"/>
          <a:ext cx="10809650" cy="2859468"/>
        </p:xfrm>
        <a:graphic>
          <a:graphicData uri="http://schemas.openxmlformats.org/drawingml/2006/table">
            <a:tbl>
              <a:tblPr>
                <a:noFill/>
                <a:tableStyleId>{21E018F8-684C-4949-AFBB-6D3B47F987D8}</a:tableStyleId>
              </a:tblPr>
              <a:tblGrid>
                <a:gridCol w="1131375">
                  <a:extLst>
                    <a:ext uri="{9D8B030D-6E8A-4147-A177-3AD203B41FA5}">
                      <a16:colId xmlns:a16="http://schemas.microsoft.com/office/drawing/2014/main" val="20000"/>
                    </a:ext>
                  </a:extLst>
                </a:gridCol>
                <a:gridCol w="3705025">
                  <a:extLst>
                    <a:ext uri="{9D8B030D-6E8A-4147-A177-3AD203B41FA5}">
                      <a16:colId xmlns:a16="http://schemas.microsoft.com/office/drawing/2014/main" val="20001"/>
                    </a:ext>
                  </a:extLst>
                </a:gridCol>
                <a:gridCol w="5973250">
                  <a:extLst>
                    <a:ext uri="{9D8B030D-6E8A-4147-A177-3AD203B41FA5}">
                      <a16:colId xmlns:a16="http://schemas.microsoft.com/office/drawing/2014/main" val="20002"/>
                    </a:ext>
                  </a:extLst>
                </a:gridCol>
              </a:tblGrid>
              <a:tr h="378150">
                <a:tc>
                  <a:txBody>
                    <a:bodyPr/>
                    <a:lstStyle/>
                    <a:p>
                      <a:pPr marL="0" marR="0" lvl="0" indent="0" algn="ctr" rtl="0">
                        <a:lnSpc>
                          <a:spcPct val="115000"/>
                        </a:lnSpc>
                        <a:spcBef>
                          <a:spcPts val="0"/>
                        </a:spcBef>
                        <a:spcAft>
                          <a:spcPts val="0"/>
                        </a:spcAft>
                        <a:buNone/>
                      </a:pPr>
                      <a:r>
                        <a:rPr lang="en-US" sz="2400" b="1" u="none" strike="noStrike" cap="none" dirty="0">
                          <a:latin typeface="Times New Roman"/>
                          <a:ea typeface="Times New Roman"/>
                          <a:cs typeface="Times New Roman"/>
                          <a:sym typeface="Times New Roman"/>
                        </a:rPr>
                        <a:t>S. No.</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dirty="0">
                          <a:latin typeface="Times New Roman"/>
                          <a:ea typeface="Times New Roman"/>
                          <a:cs typeface="Times New Roman"/>
                          <a:sym typeface="Times New Roman"/>
                        </a:rPr>
                        <a:t>Register number</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a:latin typeface="Times New Roman"/>
                          <a:ea typeface="Times New Roman"/>
                          <a:cs typeface="Times New Roman"/>
                          <a:sym typeface="Times New Roman"/>
                        </a:rPr>
                        <a:t>Name of the Student</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440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1</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 U21CC038</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SANJAI J </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2</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 U21CC039</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SARAVANAN K </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3</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 U21CC019</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HARI VIKAS M </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a:ea typeface="Times New Roman"/>
                          <a:cs typeface="Times New Roman"/>
                          <a:sym typeface="Times New Roman"/>
                        </a:rPr>
                        <a:t> U21CC018</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HARIHARAN S </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1" name="Google Shape;111;p1"/>
          <p:cNvSpPr/>
          <p:nvPr/>
        </p:nvSpPr>
        <p:spPr>
          <a:xfrm>
            <a:off x="1384879" y="5583604"/>
            <a:ext cx="796559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GUIDED BY: </a:t>
            </a:r>
            <a:r>
              <a:rPr lang="en-US" sz="2400" i="0" u="none" strike="noStrike" cap="none" dirty="0" err="1">
                <a:solidFill>
                  <a:schemeClr val="dk1"/>
                </a:solidFill>
                <a:latin typeface="Calibri"/>
                <a:ea typeface="Calibri"/>
                <a:cs typeface="Calibri"/>
                <a:sym typeface="Calibri"/>
              </a:rPr>
              <a:t>DR.L.Godlin</a:t>
            </a:r>
            <a:r>
              <a:rPr lang="en-US" sz="2400" i="0" u="none" strike="noStrike" cap="none" dirty="0">
                <a:solidFill>
                  <a:schemeClr val="dk1"/>
                </a:solidFill>
                <a:latin typeface="Calibri"/>
                <a:ea typeface="Calibri"/>
                <a:cs typeface="Calibri"/>
                <a:sym typeface="Calibri"/>
              </a:rPr>
              <a:t> Atlas</a:t>
            </a:r>
            <a:endParaRPr sz="2400" dirty="0">
              <a:solidFill>
                <a:schemeClr val="dk1"/>
              </a:solidFill>
              <a:latin typeface="Calibri"/>
              <a:ea typeface="Calibri"/>
              <a:cs typeface="Calibri"/>
              <a:sym typeface="Calibri"/>
            </a:endParaRPr>
          </a:p>
        </p:txBody>
      </p:sp>
      <p:sp>
        <p:nvSpPr>
          <p:cNvPr id="11" name="Rectangle 2"/>
          <p:cNvSpPr>
            <a:spLocks noChangeArrowheads="1"/>
          </p:cNvSpPr>
          <p:nvPr/>
        </p:nvSpPr>
        <p:spPr bwMode="auto">
          <a:xfrm>
            <a:off x="0" y="625331"/>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a:t>
            </a:r>
            <a:r>
              <a:rPr kumimoji="0" lang="en-US" altLang="zh-CN" sz="2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CS10</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p:txBody>
      </p:sp>
      <p:sp>
        <p:nvSpPr>
          <p:cNvPr id="12" name="Rectangle 2"/>
          <p:cNvSpPr>
            <a:spLocks noChangeArrowheads="1"/>
          </p:cNvSpPr>
          <p:nvPr/>
        </p:nvSpPr>
        <p:spPr bwMode="auto">
          <a:xfrm>
            <a:off x="0" y="116043"/>
            <a:ext cx="7802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IN" sz="2400" b="1" dirty="0">
                <a:latin typeface="Times New Roman" panose="02020603050405020304" pitchFamily="18" charset="0"/>
                <a:ea typeface="Calibri" panose="020F0502020204030204" pitchFamily="34" charset="0"/>
                <a:cs typeface="Times New Roman" panose="02020603050405020304" pitchFamily="18" charset="0"/>
              </a:rPr>
              <a:t>U20CSPR02</a:t>
            </a:r>
            <a:r>
              <a:rPr lang="en-IN" sz="2400" dirty="0"/>
              <a:t>-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MAJOR PROJECT</a:t>
            </a:r>
            <a:endParaRPr kumimoji="0" lang="en-US" altLang="zh-CN" sz="2400" b="0" i="0" u="none" strike="noStrike" cap="none" normalizeH="0" baseline="0" dirty="0">
              <a:ln>
                <a:noFill/>
              </a:ln>
              <a:solidFill>
                <a:schemeClr val="tx1"/>
              </a:solidFill>
              <a:effectLst/>
            </a:endParaRPr>
          </a:p>
        </p:txBody>
      </p:sp>
      <p:sp>
        <p:nvSpPr>
          <p:cNvPr id="13" name="Rectangle 12"/>
          <p:cNvSpPr/>
          <p:nvPr/>
        </p:nvSpPr>
        <p:spPr>
          <a:xfrm>
            <a:off x="0" y="1197067"/>
            <a:ext cx="4431021"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DOMAIN:</a:t>
            </a:r>
            <a:r>
              <a:rPr lang="en-IN" sz="2400" dirty="0">
                <a:latin typeface="Times New Roman" panose="02020603050405020304" pitchFamily="18" charset="0"/>
                <a:ea typeface="Calibri" panose="020F0502020204030204" pitchFamily="34" charset="0"/>
                <a:cs typeface="Times New Roman" panose="02020603050405020304" pitchFamily="18" charset="0"/>
              </a:rPr>
              <a:t>CYBER SECURITY </a:t>
            </a:r>
          </a:p>
        </p:txBody>
      </p:sp>
      <p:sp>
        <p:nvSpPr>
          <p:cNvPr id="14" name="Rectangle 13"/>
          <p:cNvSpPr/>
          <p:nvPr/>
        </p:nvSpPr>
        <p:spPr>
          <a:xfrm>
            <a:off x="0" y="1768803"/>
            <a:ext cx="11367214"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PROJECT TITLE :</a:t>
            </a:r>
            <a:r>
              <a:rPr lang="en-IN" sz="2400" dirty="0">
                <a:latin typeface="Times New Roman" panose="02020603050405020304" pitchFamily="18" charset="0"/>
                <a:ea typeface="Calibri" panose="020F0502020204030204" pitchFamily="34" charset="0"/>
                <a:cs typeface="Times New Roman" panose="02020603050405020304" pitchFamily="18" charset="0"/>
              </a:rPr>
              <a:t>Autonomous Exploitation via Malware Injection using Raspberry Pi  </a:t>
            </a:r>
          </a:p>
        </p:txBody>
      </p:sp>
      <p:sp>
        <p:nvSpPr>
          <p:cNvPr id="3" name="TextBox 2">
            <a:extLst>
              <a:ext uri="{FF2B5EF4-FFF2-40B4-BE49-F238E27FC236}">
                <a16:creationId xmlns:a16="http://schemas.microsoft.com/office/drawing/2014/main" id="{A8E9AD99-05E6-7974-67B2-EDFDF9A1ED95}"/>
              </a:ext>
            </a:extLst>
          </p:cNvPr>
          <p:cNvSpPr txBox="1"/>
          <p:nvPr/>
        </p:nvSpPr>
        <p:spPr>
          <a:xfrm>
            <a:off x="2974258" y="3287402"/>
            <a:ext cx="6145160" cy="307777"/>
          </a:xfrm>
          <a:prstGeom prst="rect">
            <a:avLst/>
          </a:prstGeom>
          <a:noFill/>
        </p:spPr>
        <p:txBody>
          <a:bodyPr wrap="square">
            <a:spAutoFit/>
          </a:bodyPr>
          <a:lstStyle/>
          <a:p>
            <a:r>
              <a:rPr kumimoji="0" lang="en-US" altLang="zh-CN"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79341-4163-C99E-DB1B-CE532A5C9882}"/>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3F389AB-5811-3EA7-2152-F90A4E4AFE48}"/>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10</a:t>
            </a:fld>
            <a:endParaRPr lang="en-US" sz="2000" dirty="0"/>
          </a:p>
        </p:txBody>
      </p:sp>
      <p:sp>
        <p:nvSpPr>
          <p:cNvPr id="5" name="Footer Placeholder 4">
            <a:extLst>
              <a:ext uri="{FF2B5EF4-FFF2-40B4-BE49-F238E27FC236}">
                <a16:creationId xmlns:a16="http://schemas.microsoft.com/office/drawing/2014/main" id="{11681F5F-3AFD-436A-B6AA-49F20506F199}"/>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769115F7-6D80-0106-55AA-F526A8FA4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83E70B86-4141-5D05-C9A2-79B98479129E}"/>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DBF544D8-90DF-A02A-5DFC-D072BA0CB746}"/>
              </a:ext>
            </a:extLst>
          </p:cNvPr>
          <p:cNvSpPr txBox="1"/>
          <p:nvPr/>
        </p:nvSpPr>
        <p:spPr>
          <a:xfrm>
            <a:off x="430379" y="465350"/>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Methodology of the proposed work</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D18EC5-D3CA-E2EA-881B-C31DD13CCB95}"/>
              </a:ext>
            </a:extLst>
          </p:cNvPr>
          <p:cNvSpPr txBox="1"/>
          <p:nvPr/>
        </p:nvSpPr>
        <p:spPr>
          <a:xfrm>
            <a:off x="805108" y="1187853"/>
            <a:ext cx="11244138" cy="4739759"/>
          </a:xfrm>
          <a:prstGeom prst="rect">
            <a:avLst/>
          </a:prstGeom>
          <a:noFill/>
        </p:spPr>
        <p:txBody>
          <a:bodyPr wrap="square" rtlCol="0">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Research &amp; Requirement Analysis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Study various USB-based exploitation techniques and their impact on different operating systems.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Identify potential vulnerabilities in Windows/Linux machines that can be targeted.</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Choose effective exploitation techniques, including </a:t>
            </a:r>
            <a:r>
              <a:rPr lang="en-US" sz="1800" b="1" dirty="0">
                <a:latin typeface="Times New Roman" panose="02020603050405020304" pitchFamily="18" charset="0"/>
                <a:cs typeface="Times New Roman" panose="02020603050405020304" pitchFamily="18" charset="0"/>
              </a:rPr>
              <a:t>keystroke injection, credential harvesting, and remote access payloads</a:t>
            </a:r>
            <a:r>
              <a:rPr lang="en-US" sz="1800" dirty="0"/>
              <a:t>.</a:t>
            </a:r>
            <a:endParaRPr lang="en-US" sz="2400" b="1" dirty="0">
              <a:latin typeface="Times New Roman" panose="02020603050405020304" pitchFamily="18" charset="0"/>
              <a:cs typeface="Times New Roman" panose="02020603050405020304" pitchFamily="18" charset="0"/>
            </a:endParaRPr>
          </a:p>
          <a:p>
            <a:pPr algn="just">
              <a:lnSpc>
                <a:spcPct val="150000"/>
              </a:lnSpc>
              <a:buNone/>
            </a:pPr>
            <a:r>
              <a:rPr lang="en-US" sz="2400" b="1" dirty="0">
                <a:latin typeface="Times New Roman" panose="02020603050405020304" pitchFamily="18" charset="0"/>
                <a:cs typeface="Times New Roman" panose="02020603050405020304" pitchFamily="18" charset="0"/>
              </a:rPr>
              <a:t>Design &amp; Development</a:t>
            </a:r>
          </a:p>
          <a:p>
            <a:pPr algn="just">
              <a:lnSpc>
                <a:spcPct val="150000"/>
              </a:lnSpc>
              <a:buNone/>
            </a:pPr>
            <a:r>
              <a:rPr lang="en-US" sz="2000" b="1" dirty="0">
                <a:latin typeface="Times New Roman" panose="02020603050405020304" pitchFamily="18" charset="0"/>
                <a:cs typeface="Times New Roman" panose="02020603050405020304" pitchFamily="18" charset="0"/>
              </a:rPr>
              <a:t>Setting Up the Attack Platform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Install and configure a lightweight Linux-based OS on Raspberry Pi.</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 custom payloads to execute attacks efficiently.</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Enable network capabilities to allow remote control and data exfiltration.</a:t>
            </a:r>
          </a:p>
          <a:p>
            <a:endParaRPr lang="en-IN" dirty="0"/>
          </a:p>
        </p:txBody>
      </p:sp>
    </p:spTree>
    <p:extLst>
      <p:ext uri="{BB962C8B-B14F-4D97-AF65-F5344CB8AC3E}">
        <p14:creationId xmlns:p14="http://schemas.microsoft.com/office/powerpoint/2010/main" val="90053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0E1C1-F008-CA2C-6086-ABBE0FECF47B}"/>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1FAD1D2-45B7-7206-517F-A9B0AC039329}"/>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5" name="Footer Placeholder 4">
            <a:extLst>
              <a:ext uri="{FF2B5EF4-FFF2-40B4-BE49-F238E27FC236}">
                <a16:creationId xmlns:a16="http://schemas.microsoft.com/office/drawing/2014/main" id="{2CF7D61E-DDE3-FDED-F1FA-514062476A1A}"/>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FA4A2A8B-BBDF-426E-4FFE-7CEC14468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270D4CED-7DF9-3EFF-9815-2B9EAEDCAF0E}"/>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5A12C79E-2653-B1C5-283E-4E8B46EB1175}"/>
              </a:ext>
            </a:extLst>
          </p:cNvPr>
          <p:cNvSpPr txBox="1"/>
          <p:nvPr/>
        </p:nvSpPr>
        <p:spPr>
          <a:xfrm>
            <a:off x="430379" y="465350"/>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Methodology of the proposed work</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1A080C-7C3A-3CAF-6AA9-B715395526A3}"/>
              </a:ext>
            </a:extLst>
          </p:cNvPr>
          <p:cNvSpPr txBox="1"/>
          <p:nvPr/>
        </p:nvSpPr>
        <p:spPr>
          <a:xfrm>
            <a:off x="805108" y="1187853"/>
            <a:ext cx="10963749" cy="4832092"/>
          </a:xfrm>
          <a:prstGeom prst="rect">
            <a:avLst/>
          </a:prstGeom>
          <a:noFill/>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Testing &amp; Validation</a:t>
            </a:r>
          </a:p>
          <a:p>
            <a:pPr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Deploy attack payloads in a controlled test environment.</a:t>
            </a:r>
          </a:p>
          <a:p>
            <a:pPr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Measure </a:t>
            </a:r>
            <a:r>
              <a:rPr lang="en-US" sz="1800" b="1" dirty="0">
                <a:latin typeface="Times New Roman" panose="02020603050405020304" pitchFamily="18" charset="0"/>
                <a:cs typeface="Times New Roman" panose="02020603050405020304" pitchFamily="18" charset="0"/>
              </a:rPr>
              <a:t>execution speed, success rate, and detection probability</a:t>
            </a:r>
            <a:r>
              <a:rPr lang="en-US" sz="1800" dirty="0">
                <a:latin typeface="Times New Roman" panose="02020603050405020304" pitchFamily="18" charset="0"/>
                <a:cs typeface="Times New Roman" panose="02020603050405020304" pitchFamily="18" charset="0"/>
              </a:rPr>
              <a:t>.</a:t>
            </a:r>
          </a:p>
          <a:p>
            <a:pPr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Analyze evasion techniques against </a:t>
            </a:r>
            <a:r>
              <a:rPr lang="en-US" sz="1800" b="1" dirty="0">
                <a:latin typeface="Times New Roman" panose="02020603050405020304" pitchFamily="18" charset="0"/>
                <a:cs typeface="Times New Roman" panose="02020603050405020304" pitchFamily="18" charset="0"/>
              </a:rPr>
              <a:t>antivirus and endpoint security solutions</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Mitigation &amp; Countermeasures</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Restrict USB Device Usage</a:t>
            </a:r>
            <a:r>
              <a:rPr lang="en-US" sz="1800" dirty="0">
                <a:latin typeface="Times New Roman" panose="02020603050405020304" pitchFamily="18" charset="0"/>
                <a:cs typeface="Times New Roman" panose="02020603050405020304" pitchFamily="18" charset="0"/>
              </a:rPr>
              <a:t> by enforcing policies that block unauthorized peripherals.</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Implement Endpoint Protection</a:t>
            </a:r>
            <a:r>
              <a:rPr lang="en-US" sz="1800" dirty="0">
                <a:latin typeface="Times New Roman" panose="02020603050405020304" pitchFamily="18" charset="0"/>
                <a:cs typeface="Times New Roman" panose="02020603050405020304" pitchFamily="18" charset="0"/>
              </a:rPr>
              <a:t> to detect and block suspicious keystroke patterns.</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Regular Security Updates &amp; Patches</a:t>
            </a:r>
            <a:r>
              <a:rPr lang="en-US" sz="1800" dirty="0">
                <a:latin typeface="Times New Roman" panose="02020603050405020304" pitchFamily="18" charset="0"/>
                <a:cs typeface="Times New Roman" panose="02020603050405020304" pitchFamily="18" charset="0"/>
              </a:rPr>
              <a:t> to eliminate vulnerabilities before they can be exploited.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308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6D9FB-AC10-844F-68B6-6AE49E251117}"/>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C7B3C26-43BC-93A0-1E60-727A04487A83}"/>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5" name="Footer Placeholder 4">
            <a:extLst>
              <a:ext uri="{FF2B5EF4-FFF2-40B4-BE49-F238E27FC236}">
                <a16:creationId xmlns:a16="http://schemas.microsoft.com/office/drawing/2014/main" id="{08566D21-CC35-2C06-2574-9B5D9E5A98D2}"/>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9DBE76E8-D778-91E1-7878-884753CD7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919C37DC-6CCF-1549-0304-B29B7404CD58}"/>
              </a:ext>
            </a:extLst>
          </p:cNvPr>
          <p:cNvPicPr>
            <a:picLocks noChangeAspect="1"/>
          </p:cNvPicPr>
          <p:nvPr/>
        </p:nvPicPr>
        <p:blipFill>
          <a:blip r:embed="rId4"/>
          <a:stretch>
            <a:fillRect/>
          </a:stretch>
        </p:blipFill>
        <p:spPr>
          <a:xfrm>
            <a:off x="0" y="5704366"/>
            <a:ext cx="1153634" cy="1153634"/>
          </a:xfrm>
          <a:prstGeom prst="rect">
            <a:avLst/>
          </a:prstGeom>
        </p:spPr>
      </p:pic>
      <p:sp>
        <p:nvSpPr>
          <p:cNvPr id="2" name="TextBox 1">
            <a:extLst>
              <a:ext uri="{FF2B5EF4-FFF2-40B4-BE49-F238E27FC236}">
                <a16:creationId xmlns:a16="http://schemas.microsoft.com/office/drawing/2014/main" id="{F210AFD6-D91A-BD87-FEF8-9CD35B33BF8A}"/>
              </a:ext>
            </a:extLst>
          </p:cNvPr>
          <p:cNvSpPr txBox="1"/>
          <p:nvPr/>
        </p:nvSpPr>
        <p:spPr>
          <a:xfrm>
            <a:off x="304800" y="265471"/>
            <a:ext cx="470965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Design Methodology</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7135BA-DB96-4A9C-98D0-FB3F934792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5525" y="577642"/>
            <a:ext cx="4437933" cy="5498693"/>
          </a:xfrm>
          <a:prstGeom prst="rect">
            <a:avLst/>
          </a:prstGeom>
        </p:spPr>
      </p:pic>
    </p:spTree>
    <p:extLst>
      <p:ext uri="{BB962C8B-B14F-4D97-AF65-F5344CB8AC3E}">
        <p14:creationId xmlns:p14="http://schemas.microsoft.com/office/powerpoint/2010/main" val="339358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62CF6-7DF6-88C0-716D-683685A661D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D4512B-0048-92BF-FEDE-9042E4EEF171}"/>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5" name="Footer Placeholder 4">
            <a:extLst>
              <a:ext uri="{FF2B5EF4-FFF2-40B4-BE49-F238E27FC236}">
                <a16:creationId xmlns:a16="http://schemas.microsoft.com/office/drawing/2014/main" id="{3B54E7BE-8CA7-061C-86FB-49FB516CA6EA}"/>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688D3DED-D983-B8DB-268E-FCCD28C6B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077760C3-AF9D-DA5B-F459-403321DF78BB}"/>
              </a:ext>
            </a:extLst>
          </p:cNvPr>
          <p:cNvPicPr>
            <a:picLocks noChangeAspect="1"/>
          </p:cNvPicPr>
          <p:nvPr/>
        </p:nvPicPr>
        <p:blipFill>
          <a:blip r:embed="rId4"/>
          <a:stretch>
            <a:fillRect/>
          </a:stretch>
        </p:blipFill>
        <p:spPr>
          <a:xfrm>
            <a:off x="0" y="5704366"/>
            <a:ext cx="1153634" cy="1153634"/>
          </a:xfrm>
          <a:prstGeom prst="rect">
            <a:avLst/>
          </a:prstGeom>
        </p:spPr>
      </p:pic>
      <p:sp>
        <p:nvSpPr>
          <p:cNvPr id="2" name="TextBox 1">
            <a:extLst>
              <a:ext uri="{FF2B5EF4-FFF2-40B4-BE49-F238E27FC236}">
                <a16:creationId xmlns:a16="http://schemas.microsoft.com/office/drawing/2014/main" id="{1B015DD0-4270-DF87-5AF2-1D8240A25BCA}"/>
              </a:ext>
            </a:extLst>
          </p:cNvPr>
          <p:cNvSpPr txBox="1"/>
          <p:nvPr/>
        </p:nvSpPr>
        <p:spPr>
          <a:xfrm>
            <a:off x="304800" y="265471"/>
            <a:ext cx="470965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9F437C-97F4-4711-D5C4-4351CFE336AE}"/>
              </a:ext>
            </a:extLst>
          </p:cNvPr>
          <p:cNvPicPr>
            <a:picLocks noChangeAspect="1"/>
          </p:cNvPicPr>
          <p:nvPr/>
        </p:nvPicPr>
        <p:blipFill rotWithShape="1">
          <a:blip r:embed="rId5"/>
          <a:srcRect b="15035"/>
          <a:stretch/>
        </p:blipFill>
        <p:spPr bwMode="auto">
          <a:xfrm>
            <a:off x="3346450" y="1871662"/>
            <a:ext cx="5499100" cy="3114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629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184D3-466B-0FC2-AC22-DCBA56B05EB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8A71C41-8C55-056A-2B88-5F965ADBA24D}"/>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5" name="Footer Placeholder 4">
            <a:extLst>
              <a:ext uri="{FF2B5EF4-FFF2-40B4-BE49-F238E27FC236}">
                <a16:creationId xmlns:a16="http://schemas.microsoft.com/office/drawing/2014/main" id="{D36F9289-9A1A-224B-032F-C03745CD6342}"/>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CF60DF1-C109-DECA-1E14-186B8D65F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4154AF8D-1F3E-BBE9-895F-1F1A5CDF43B7}"/>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E952079E-C2C5-4E50-431F-65C77D666947}"/>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B94E6F-C091-88C7-4F18-49A7BF214E2C}"/>
              </a:ext>
            </a:extLst>
          </p:cNvPr>
          <p:cNvSpPr txBox="1"/>
          <p:nvPr/>
        </p:nvSpPr>
        <p:spPr>
          <a:xfrm>
            <a:off x="1069431" y="922171"/>
            <a:ext cx="9718174" cy="239706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HID-Based Keystroke Injection Module</a:t>
            </a:r>
          </a:p>
          <a:p>
            <a:pPr algn="just">
              <a:lnSpc>
                <a:spcPct val="150000"/>
              </a:lnSpc>
              <a:buNone/>
            </a:pPr>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Emulates a USB keyboard to inject malicious keystrokes automatically.</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Executes </a:t>
            </a:r>
            <a:r>
              <a:rPr lang="en-US" sz="1800" b="1" dirty="0">
                <a:latin typeface="Times New Roman" panose="02020603050405020304" pitchFamily="18" charset="0"/>
                <a:cs typeface="Times New Roman" panose="02020603050405020304" pitchFamily="18" charset="0"/>
              </a:rPr>
              <a:t>predefined PowerShell, Bash, or Python scripts</a:t>
            </a:r>
            <a:r>
              <a:rPr lang="en-US" sz="1800" dirty="0">
                <a:latin typeface="Times New Roman" panose="02020603050405020304" pitchFamily="18" charset="0"/>
                <a:cs typeface="Times New Roman" panose="02020603050405020304" pitchFamily="18" charset="0"/>
              </a:rPr>
              <a:t> on the target system.</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Bypasses security controls by appearing as a legitimate input device</a:t>
            </a:r>
          </a:p>
        </p:txBody>
      </p:sp>
      <p:sp>
        <p:nvSpPr>
          <p:cNvPr id="9" name="TextBox 8">
            <a:extLst>
              <a:ext uri="{FF2B5EF4-FFF2-40B4-BE49-F238E27FC236}">
                <a16:creationId xmlns:a16="http://schemas.microsoft.com/office/drawing/2014/main" id="{45E2C7EF-4EA5-3AAF-38AC-256F4A8B698C}"/>
              </a:ext>
            </a:extLst>
          </p:cNvPr>
          <p:cNvSpPr txBox="1"/>
          <p:nvPr/>
        </p:nvSpPr>
        <p:spPr>
          <a:xfrm>
            <a:off x="1069430" y="3545611"/>
            <a:ext cx="9718173" cy="239706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Reverse Shell &amp; Remote Access Module</a:t>
            </a:r>
          </a:p>
          <a:p>
            <a:pPr algn="just">
              <a:lnSpc>
                <a:spcPct val="150000"/>
              </a:lnSpc>
              <a:buNone/>
            </a:pPr>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Establishes a </a:t>
            </a:r>
            <a:r>
              <a:rPr lang="en-US" sz="1800" b="1" dirty="0">
                <a:latin typeface="Times New Roman" panose="02020603050405020304" pitchFamily="18" charset="0"/>
                <a:cs typeface="Times New Roman" panose="02020603050405020304" pitchFamily="18" charset="0"/>
              </a:rPr>
              <a:t>reverse shell</a:t>
            </a:r>
            <a:r>
              <a:rPr lang="en-US" sz="1800" dirty="0">
                <a:latin typeface="Times New Roman" panose="02020603050405020304" pitchFamily="18" charset="0"/>
                <a:cs typeface="Times New Roman" panose="02020603050405020304" pitchFamily="18" charset="0"/>
              </a:rPr>
              <a:t> for persistent remote access.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Enables command execution on the compromised machine.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Supports </a:t>
            </a:r>
            <a:r>
              <a:rPr lang="en-US" sz="1800" b="1" dirty="0" err="1">
                <a:latin typeface="Times New Roman" panose="02020603050405020304" pitchFamily="18" charset="0"/>
                <a:cs typeface="Times New Roman" panose="02020603050405020304" pitchFamily="18" charset="0"/>
              </a:rPr>
              <a:t>Netcat</a:t>
            </a:r>
            <a:r>
              <a:rPr lang="en-US" sz="1800" b="1" dirty="0">
                <a:latin typeface="Times New Roman" panose="02020603050405020304" pitchFamily="18" charset="0"/>
                <a:cs typeface="Times New Roman" panose="02020603050405020304" pitchFamily="18" charset="0"/>
              </a:rPr>
              <a:t>, PowerShell reverse shells, or SSH tunnels</a:t>
            </a:r>
            <a:r>
              <a:rPr lang="en-US" dirty="0"/>
              <a:t>.</a:t>
            </a:r>
          </a:p>
        </p:txBody>
      </p:sp>
    </p:spTree>
    <p:extLst>
      <p:ext uri="{BB962C8B-B14F-4D97-AF65-F5344CB8AC3E}">
        <p14:creationId xmlns:p14="http://schemas.microsoft.com/office/powerpoint/2010/main" val="30342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1D5FD-0C97-6ED4-F941-3847725E8CB1}"/>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59FFED0-C4DD-A277-D81B-BC9723CBE7C8}"/>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5" name="Footer Placeholder 4">
            <a:extLst>
              <a:ext uri="{FF2B5EF4-FFF2-40B4-BE49-F238E27FC236}">
                <a16:creationId xmlns:a16="http://schemas.microsoft.com/office/drawing/2014/main" id="{D029387F-661C-37B5-38F4-B29D43D33B92}"/>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05CD2122-50A0-7A50-800F-C552BF3F4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B26F9C5C-846E-F802-9B46-1CAC6E0F16C5}"/>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BBCA2E74-684D-C30E-EA97-AAFD38AF5C97}"/>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0DBDF1-9E81-F3F6-018A-B8D13AD2DE69}"/>
              </a:ext>
            </a:extLst>
          </p:cNvPr>
          <p:cNvSpPr txBox="1"/>
          <p:nvPr/>
        </p:nvSpPr>
        <p:spPr>
          <a:xfrm>
            <a:off x="988407" y="803015"/>
            <a:ext cx="8178741" cy="239706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Credential Harvesting Module</a:t>
            </a:r>
          </a:p>
          <a:p>
            <a:pPr algn="just">
              <a:lnSpc>
                <a:spcPct val="150000"/>
              </a:lnSpc>
              <a:buNone/>
            </a:pPr>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Extracts stored passwords from the target system.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Retrieves </a:t>
            </a:r>
            <a:r>
              <a:rPr lang="en-US" sz="1800" b="1" dirty="0" err="1">
                <a:latin typeface="Times New Roman" panose="02020603050405020304" pitchFamily="18" charset="0"/>
                <a:cs typeface="Times New Roman" panose="02020603050405020304" pitchFamily="18" charset="0"/>
              </a:rPr>
              <a:t>WiFi</a:t>
            </a:r>
            <a:r>
              <a:rPr lang="en-US" sz="1800" b="1" dirty="0">
                <a:latin typeface="Times New Roman" panose="02020603050405020304" pitchFamily="18" charset="0"/>
                <a:cs typeface="Times New Roman" panose="02020603050405020304" pitchFamily="18" charset="0"/>
              </a:rPr>
              <a:t> credentials, browser-saved passwords, and Windows hashes</a:t>
            </a:r>
            <a:r>
              <a:rPr lang="en-US"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Saves or exfiltrates stolen credentials for later use.</a:t>
            </a:r>
          </a:p>
        </p:txBody>
      </p:sp>
      <p:sp>
        <p:nvSpPr>
          <p:cNvPr id="10" name="TextBox 9">
            <a:extLst>
              <a:ext uri="{FF2B5EF4-FFF2-40B4-BE49-F238E27FC236}">
                <a16:creationId xmlns:a16="http://schemas.microsoft.com/office/drawing/2014/main" id="{A7E235C8-60B6-8104-D5A1-E6DE0FC2872D}"/>
              </a:ext>
            </a:extLst>
          </p:cNvPr>
          <p:cNvSpPr txBox="1"/>
          <p:nvPr/>
        </p:nvSpPr>
        <p:spPr>
          <a:xfrm>
            <a:off x="988407" y="3307300"/>
            <a:ext cx="9468425" cy="239706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Payload Deployment &amp; Execution Module</a:t>
            </a:r>
          </a:p>
          <a:p>
            <a:pPr algn="just">
              <a:lnSpc>
                <a:spcPct val="150000"/>
              </a:lnSpc>
              <a:buNone/>
            </a:pPr>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Manages and deploys different attack payloads based on the target system.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Supports </a:t>
            </a:r>
            <a:r>
              <a:rPr lang="en-US" sz="1800" b="1" dirty="0">
                <a:latin typeface="Times New Roman" panose="02020603050405020304" pitchFamily="18" charset="0"/>
                <a:cs typeface="Times New Roman" panose="02020603050405020304" pitchFamily="18" charset="0"/>
              </a:rPr>
              <a:t>custom script execution, malware injection, and exploit deployment</a:t>
            </a:r>
            <a:r>
              <a:rPr lang="en-US"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Uses </a:t>
            </a:r>
            <a:r>
              <a:rPr lang="en-US" sz="1800" b="1" dirty="0">
                <a:latin typeface="Times New Roman" panose="02020603050405020304" pitchFamily="18" charset="0"/>
                <a:cs typeface="Times New Roman" panose="02020603050405020304" pitchFamily="18" charset="0"/>
              </a:rPr>
              <a:t>bash, Python, and PowerShell scripts</a:t>
            </a:r>
            <a:r>
              <a:rPr lang="en-US" sz="1800" dirty="0">
                <a:latin typeface="Times New Roman" panose="02020603050405020304" pitchFamily="18" charset="0"/>
                <a:cs typeface="Times New Roman" panose="02020603050405020304" pitchFamily="18" charset="0"/>
              </a:rPr>
              <a:t> to automate attacks.</a:t>
            </a:r>
          </a:p>
        </p:txBody>
      </p:sp>
    </p:spTree>
    <p:extLst>
      <p:ext uri="{BB962C8B-B14F-4D97-AF65-F5344CB8AC3E}">
        <p14:creationId xmlns:p14="http://schemas.microsoft.com/office/powerpoint/2010/main" val="340711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70F00-68E9-5E80-9607-1EFF8B0C442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A0C9AA1-6908-4266-C219-851392E2AE8D}"/>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16</a:t>
            </a:fld>
            <a:endParaRPr lang="en-US" sz="2000" dirty="0"/>
          </a:p>
        </p:txBody>
      </p:sp>
      <p:sp>
        <p:nvSpPr>
          <p:cNvPr id="5" name="Footer Placeholder 4">
            <a:extLst>
              <a:ext uri="{FF2B5EF4-FFF2-40B4-BE49-F238E27FC236}">
                <a16:creationId xmlns:a16="http://schemas.microsoft.com/office/drawing/2014/main" id="{576B4F15-210F-1B76-8782-CC2DE62244EB}"/>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41C02F89-C8C4-49A4-39EA-B65FC971A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222EC5D7-B309-7E82-706B-3211A3DD51B2}"/>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B00304C1-095F-7A98-2E86-B4BBB8EED1C2}"/>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B0DAC3-3A1A-D69E-80DB-A4A1D59559FE}"/>
              </a:ext>
            </a:extLst>
          </p:cNvPr>
          <p:cNvSpPr txBox="1"/>
          <p:nvPr/>
        </p:nvSpPr>
        <p:spPr>
          <a:xfrm>
            <a:off x="1069431" y="726960"/>
            <a:ext cx="8731146" cy="2397066"/>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Anti-Detection &amp; Evasion Module</a:t>
            </a:r>
          </a:p>
          <a:p>
            <a:pPr algn="just">
              <a:lnSpc>
                <a:spcPct val="150000"/>
              </a:lnSpc>
            </a:pPr>
            <a:r>
              <a:rPr lang="en-IN" sz="2400" b="1" dirty="0">
                <a:latin typeface="Times New Roman" panose="02020603050405020304" pitchFamily="18" charset="0"/>
                <a:cs typeface="Times New Roman" panose="02020603050405020304" pitchFamily="18" charset="0"/>
              </a:rPr>
              <a:t>Functionality:</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Implements techniques to bypass antivirus and endpoint detection systems (EDR).</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Uses </a:t>
            </a:r>
            <a:r>
              <a:rPr lang="en-IN" sz="1800" b="1" dirty="0">
                <a:latin typeface="Times New Roman" panose="02020603050405020304" pitchFamily="18" charset="0"/>
                <a:cs typeface="Times New Roman" panose="02020603050405020304" pitchFamily="18" charset="0"/>
              </a:rPr>
              <a:t>obfuscated scripts, sandbox evasion, and process injection</a:t>
            </a:r>
            <a:r>
              <a:rPr lang="en-IN"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Randomizes execution patterns to avoid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-based detection.</a:t>
            </a:r>
          </a:p>
        </p:txBody>
      </p:sp>
      <p:sp>
        <p:nvSpPr>
          <p:cNvPr id="9" name="TextBox 8">
            <a:extLst>
              <a:ext uri="{FF2B5EF4-FFF2-40B4-BE49-F238E27FC236}">
                <a16:creationId xmlns:a16="http://schemas.microsoft.com/office/drawing/2014/main" id="{1B35457D-151C-6A28-6B52-753DA968196F}"/>
              </a:ext>
            </a:extLst>
          </p:cNvPr>
          <p:cNvSpPr txBox="1"/>
          <p:nvPr/>
        </p:nvSpPr>
        <p:spPr>
          <a:xfrm>
            <a:off x="1069431" y="3307300"/>
            <a:ext cx="8731145" cy="239706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User Interface &amp; Control Module</a:t>
            </a:r>
          </a:p>
          <a:p>
            <a:pPr algn="just">
              <a:lnSpc>
                <a:spcPct val="150000"/>
              </a:lnSpc>
              <a:buNone/>
            </a:pPr>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Provides an interface to configure and control attack payloads.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Allows users to </a:t>
            </a:r>
            <a:r>
              <a:rPr lang="en-US" sz="1800" b="1" dirty="0">
                <a:latin typeface="Times New Roman" panose="02020603050405020304" pitchFamily="18" charset="0"/>
                <a:cs typeface="Times New Roman" panose="02020603050405020304" pitchFamily="18" charset="0"/>
              </a:rPr>
              <a:t>select, modify, and execute different exploit scripts</a:t>
            </a:r>
            <a:r>
              <a:rPr lang="en-US"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Displays </a:t>
            </a:r>
            <a:r>
              <a:rPr lang="en-US" sz="1800" b="1" dirty="0">
                <a:latin typeface="Times New Roman" panose="02020603050405020304" pitchFamily="18" charset="0"/>
                <a:cs typeface="Times New Roman" panose="02020603050405020304" pitchFamily="18" charset="0"/>
              </a:rPr>
              <a:t>logs, attack success rates, and exfiltrated data</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764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788AF-8A0B-4E8B-1773-A8D49BEBE8D1}"/>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29DD834-7786-F472-7A1B-06FA59E10E7B}"/>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17</a:t>
            </a:fld>
            <a:endParaRPr lang="en-US" sz="2000" dirty="0"/>
          </a:p>
        </p:txBody>
      </p:sp>
      <p:sp>
        <p:nvSpPr>
          <p:cNvPr id="5" name="Footer Placeholder 4">
            <a:extLst>
              <a:ext uri="{FF2B5EF4-FFF2-40B4-BE49-F238E27FC236}">
                <a16:creationId xmlns:a16="http://schemas.microsoft.com/office/drawing/2014/main" id="{D1FB9F1A-121B-85E1-8EDA-11DBC9B96926}"/>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E63B960E-4D4D-9F2B-F355-BE9EBA882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17E429D9-816A-10AB-71D2-4DE5732128D6}"/>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D300AD8C-54CA-BB6D-A165-53DBE3041ABF}"/>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Source Code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7DABEE-E4BB-264B-6C96-2314A1B3414D}"/>
              </a:ext>
            </a:extLst>
          </p:cNvPr>
          <p:cNvSpPr txBox="1"/>
          <p:nvPr/>
        </p:nvSpPr>
        <p:spPr>
          <a:xfrm>
            <a:off x="430379" y="792829"/>
            <a:ext cx="6096000" cy="584775"/>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Keyboard and Consumer Control Handling</a:t>
            </a:r>
          </a:p>
          <a:p>
            <a:r>
              <a:rPr lang="en-US" sz="1600" dirty="0">
                <a:latin typeface="Times New Roman" panose="02020603050405020304" pitchFamily="18" charset="0"/>
                <a:cs typeface="Times New Roman" panose="02020603050405020304" pitchFamily="18" charset="0"/>
              </a:rPr>
              <a:t>Handles key presses and consumer control actions (e.g., volume control</a:t>
            </a:r>
            <a:r>
              <a:rPr lang="en-US" dirty="0"/>
              <a:t>)</a:t>
            </a:r>
          </a:p>
        </p:txBody>
      </p:sp>
      <p:sp>
        <p:nvSpPr>
          <p:cNvPr id="7" name="TextBox 6">
            <a:extLst>
              <a:ext uri="{FF2B5EF4-FFF2-40B4-BE49-F238E27FC236}">
                <a16:creationId xmlns:a16="http://schemas.microsoft.com/office/drawing/2014/main" id="{7E46DA8B-6EAE-B316-E7A1-DFD9718A12CA}"/>
              </a:ext>
            </a:extLst>
          </p:cNvPr>
          <p:cNvSpPr txBox="1"/>
          <p:nvPr/>
        </p:nvSpPr>
        <p:spPr>
          <a:xfrm>
            <a:off x="2035277" y="1522465"/>
            <a:ext cx="4975123" cy="4708981"/>
          </a:xfrm>
          <a:prstGeom prst="rect">
            <a:avLst/>
          </a:prstGeom>
          <a:noFill/>
        </p:spPr>
        <p:txBody>
          <a:bodyPr wrap="square">
            <a:spAutoFit/>
          </a:bodyPr>
          <a:lstStyle/>
          <a:p>
            <a:r>
              <a:rPr lang="en-IN" sz="1200" dirty="0">
                <a:solidFill>
                  <a:srgbClr val="0070C0"/>
                </a:solidFill>
                <a:latin typeface="+mn-lt"/>
              </a:rPr>
              <a:t>import </a:t>
            </a:r>
            <a:r>
              <a:rPr lang="en-IN" sz="1200" dirty="0" err="1">
                <a:solidFill>
                  <a:srgbClr val="0070C0"/>
                </a:solidFill>
                <a:latin typeface="+mn-lt"/>
              </a:rPr>
              <a:t>usb_hid</a:t>
            </a:r>
            <a:endParaRPr lang="en-IN" sz="1200" dirty="0">
              <a:solidFill>
                <a:srgbClr val="0070C0"/>
              </a:solidFill>
              <a:latin typeface="+mn-lt"/>
            </a:endParaRPr>
          </a:p>
          <a:p>
            <a:r>
              <a:rPr lang="en-IN" sz="1200" dirty="0">
                <a:solidFill>
                  <a:srgbClr val="0070C0"/>
                </a:solidFill>
                <a:latin typeface="+mn-lt"/>
              </a:rPr>
              <a:t>from </a:t>
            </a:r>
            <a:r>
              <a:rPr lang="en-IN" sz="1200" dirty="0" err="1">
                <a:solidFill>
                  <a:srgbClr val="0070C0"/>
                </a:solidFill>
                <a:latin typeface="+mn-lt"/>
              </a:rPr>
              <a:t>adafruit_hid.keyboard</a:t>
            </a:r>
            <a:r>
              <a:rPr lang="en-IN" sz="1200" dirty="0">
                <a:solidFill>
                  <a:srgbClr val="0070C0"/>
                </a:solidFill>
                <a:latin typeface="+mn-lt"/>
              </a:rPr>
              <a:t> import Keyboard</a:t>
            </a:r>
          </a:p>
          <a:p>
            <a:r>
              <a:rPr lang="en-IN" sz="1200" dirty="0">
                <a:solidFill>
                  <a:srgbClr val="0070C0"/>
                </a:solidFill>
                <a:latin typeface="+mn-lt"/>
              </a:rPr>
              <a:t>from </a:t>
            </a:r>
            <a:r>
              <a:rPr lang="en-IN" sz="1200" dirty="0" err="1">
                <a:solidFill>
                  <a:srgbClr val="0070C0"/>
                </a:solidFill>
                <a:latin typeface="+mn-lt"/>
              </a:rPr>
              <a:t>adafruit_hid.consumer_control</a:t>
            </a:r>
            <a:r>
              <a:rPr lang="en-IN" sz="1200" dirty="0">
                <a:solidFill>
                  <a:srgbClr val="0070C0"/>
                </a:solidFill>
                <a:latin typeface="+mn-lt"/>
              </a:rPr>
              <a:t> import </a:t>
            </a:r>
            <a:r>
              <a:rPr lang="en-IN" sz="1200" dirty="0" err="1">
                <a:solidFill>
                  <a:srgbClr val="0070C0"/>
                </a:solidFill>
                <a:latin typeface="+mn-lt"/>
              </a:rPr>
              <a:t>ConsumerControl</a:t>
            </a:r>
            <a:endParaRPr lang="en-IN" sz="1200" dirty="0">
              <a:solidFill>
                <a:srgbClr val="0070C0"/>
              </a:solidFill>
              <a:latin typeface="+mn-lt"/>
            </a:endParaRPr>
          </a:p>
          <a:p>
            <a:r>
              <a:rPr lang="en-IN" sz="1200" dirty="0">
                <a:solidFill>
                  <a:srgbClr val="0070C0"/>
                </a:solidFill>
                <a:latin typeface="+mn-lt"/>
              </a:rPr>
              <a:t>from </a:t>
            </a:r>
            <a:r>
              <a:rPr lang="en-IN" sz="1200" dirty="0" err="1">
                <a:solidFill>
                  <a:srgbClr val="0070C0"/>
                </a:solidFill>
                <a:latin typeface="+mn-lt"/>
              </a:rPr>
              <a:t>adafruit_hid.consumer_control_code</a:t>
            </a:r>
            <a:r>
              <a:rPr lang="en-IN" sz="1200" dirty="0">
                <a:solidFill>
                  <a:srgbClr val="0070C0"/>
                </a:solidFill>
                <a:latin typeface="+mn-lt"/>
              </a:rPr>
              <a:t> import </a:t>
            </a:r>
            <a:r>
              <a:rPr lang="en-IN" sz="1200" dirty="0" err="1">
                <a:solidFill>
                  <a:srgbClr val="0070C0"/>
                </a:solidFill>
                <a:latin typeface="+mn-lt"/>
              </a:rPr>
              <a:t>ConsumerControlCode</a:t>
            </a:r>
            <a:endParaRPr lang="en-IN" sz="1200" dirty="0">
              <a:solidFill>
                <a:srgbClr val="0070C0"/>
              </a:solidFill>
              <a:latin typeface="+mn-lt"/>
            </a:endParaRPr>
          </a:p>
          <a:p>
            <a:r>
              <a:rPr lang="en-IN" sz="1200" dirty="0">
                <a:solidFill>
                  <a:srgbClr val="0070C0"/>
                </a:solidFill>
                <a:latin typeface="+mn-lt"/>
              </a:rPr>
              <a:t>from </a:t>
            </a:r>
            <a:r>
              <a:rPr lang="en-IN" sz="1200" dirty="0" err="1">
                <a:solidFill>
                  <a:srgbClr val="0070C0"/>
                </a:solidFill>
                <a:latin typeface="+mn-lt"/>
              </a:rPr>
              <a:t>adafruit_hid.keycode</a:t>
            </a:r>
            <a:r>
              <a:rPr lang="en-IN" sz="1200" dirty="0">
                <a:solidFill>
                  <a:srgbClr val="0070C0"/>
                </a:solidFill>
                <a:latin typeface="+mn-lt"/>
              </a:rPr>
              <a:t> import Keycode</a:t>
            </a:r>
          </a:p>
          <a:p>
            <a:endParaRPr lang="en-IN" sz="1200" dirty="0">
              <a:solidFill>
                <a:srgbClr val="0070C0"/>
              </a:solidFill>
              <a:latin typeface="+mn-lt"/>
            </a:endParaRPr>
          </a:p>
          <a:p>
            <a:r>
              <a:rPr lang="en-IN" sz="1200" dirty="0" err="1">
                <a:solidFill>
                  <a:srgbClr val="0070C0"/>
                </a:solidFill>
                <a:latin typeface="+mn-lt"/>
              </a:rPr>
              <a:t>kbd</a:t>
            </a:r>
            <a:r>
              <a:rPr lang="en-IN" sz="1200" dirty="0">
                <a:solidFill>
                  <a:srgbClr val="0070C0"/>
                </a:solidFill>
                <a:latin typeface="+mn-lt"/>
              </a:rPr>
              <a:t> = Keyboard(</a:t>
            </a:r>
            <a:r>
              <a:rPr lang="en-IN" sz="1200" dirty="0" err="1">
                <a:solidFill>
                  <a:srgbClr val="0070C0"/>
                </a:solidFill>
                <a:latin typeface="+mn-lt"/>
              </a:rPr>
              <a:t>usb_hid.devices</a:t>
            </a:r>
            <a:r>
              <a:rPr lang="en-IN" sz="1200" dirty="0">
                <a:solidFill>
                  <a:srgbClr val="0070C0"/>
                </a:solidFill>
                <a:latin typeface="+mn-lt"/>
              </a:rPr>
              <a:t>)</a:t>
            </a:r>
          </a:p>
          <a:p>
            <a:r>
              <a:rPr lang="en-IN" sz="1200" dirty="0" err="1">
                <a:solidFill>
                  <a:srgbClr val="0070C0"/>
                </a:solidFill>
                <a:latin typeface="+mn-lt"/>
              </a:rPr>
              <a:t>consumerControl</a:t>
            </a:r>
            <a:r>
              <a:rPr lang="en-IN" sz="1200" dirty="0">
                <a:solidFill>
                  <a:srgbClr val="0070C0"/>
                </a:solidFill>
                <a:latin typeface="+mn-lt"/>
              </a:rPr>
              <a:t> = </a:t>
            </a:r>
            <a:r>
              <a:rPr lang="en-IN" sz="1200" dirty="0" err="1">
                <a:solidFill>
                  <a:srgbClr val="0070C0"/>
                </a:solidFill>
                <a:latin typeface="+mn-lt"/>
              </a:rPr>
              <a:t>ConsumerControl</a:t>
            </a:r>
            <a:r>
              <a:rPr lang="en-IN" sz="1200" dirty="0">
                <a:solidFill>
                  <a:srgbClr val="0070C0"/>
                </a:solidFill>
                <a:latin typeface="+mn-lt"/>
              </a:rPr>
              <a:t>(</a:t>
            </a:r>
            <a:r>
              <a:rPr lang="en-IN" sz="1200" dirty="0" err="1">
                <a:solidFill>
                  <a:srgbClr val="0070C0"/>
                </a:solidFill>
                <a:latin typeface="+mn-lt"/>
              </a:rPr>
              <a:t>usb_hid.devices</a:t>
            </a:r>
            <a:r>
              <a:rPr lang="en-IN" sz="1200" dirty="0">
                <a:solidFill>
                  <a:srgbClr val="0070C0"/>
                </a:solidFill>
                <a:latin typeface="+mn-lt"/>
              </a:rPr>
              <a:t>)</a:t>
            </a:r>
          </a:p>
          <a:p>
            <a:endParaRPr lang="en-IN" sz="1200" dirty="0">
              <a:solidFill>
                <a:srgbClr val="0070C0"/>
              </a:solidFill>
              <a:latin typeface="+mn-lt"/>
            </a:endParaRPr>
          </a:p>
          <a:p>
            <a:r>
              <a:rPr lang="en-IN" sz="1200" dirty="0">
                <a:solidFill>
                  <a:srgbClr val="0070C0"/>
                </a:solidFill>
                <a:latin typeface="+mn-lt"/>
              </a:rPr>
              <a:t>def </a:t>
            </a:r>
            <a:r>
              <a:rPr lang="en-IN" sz="1200" dirty="0" err="1">
                <a:solidFill>
                  <a:srgbClr val="0070C0"/>
                </a:solidFill>
                <a:latin typeface="+mn-lt"/>
              </a:rPr>
              <a:t>runScriptLine</a:t>
            </a:r>
            <a:r>
              <a:rPr lang="en-IN" sz="1200" dirty="0">
                <a:solidFill>
                  <a:srgbClr val="0070C0"/>
                </a:solidFill>
                <a:latin typeface="+mn-lt"/>
              </a:rPr>
              <a:t>(line):</a:t>
            </a:r>
          </a:p>
          <a:p>
            <a:r>
              <a:rPr lang="en-IN" sz="1200" dirty="0">
                <a:solidFill>
                  <a:srgbClr val="0070C0"/>
                </a:solidFill>
                <a:latin typeface="+mn-lt"/>
              </a:rPr>
              <a:t>    keys = </a:t>
            </a:r>
            <a:r>
              <a:rPr lang="en-IN" sz="1200" dirty="0" err="1">
                <a:solidFill>
                  <a:srgbClr val="0070C0"/>
                </a:solidFill>
                <a:latin typeface="+mn-lt"/>
              </a:rPr>
              <a:t>convertLine</a:t>
            </a:r>
            <a:r>
              <a:rPr lang="en-IN" sz="1200" dirty="0">
                <a:solidFill>
                  <a:srgbClr val="0070C0"/>
                </a:solidFill>
                <a:latin typeface="+mn-lt"/>
              </a:rPr>
              <a:t>(line)</a:t>
            </a:r>
          </a:p>
          <a:p>
            <a:r>
              <a:rPr lang="en-IN" sz="1200" dirty="0">
                <a:solidFill>
                  <a:srgbClr val="0070C0"/>
                </a:solidFill>
                <a:latin typeface="+mn-lt"/>
              </a:rPr>
              <a:t>    for k in keys:</a:t>
            </a:r>
          </a:p>
          <a:p>
            <a:r>
              <a:rPr lang="en-IN" sz="1200" dirty="0">
                <a:solidFill>
                  <a:srgbClr val="0070C0"/>
                </a:solidFill>
                <a:latin typeface="+mn-lt"/>
              </a:rPr>
              <a:t>        if k &gt; 1000:</a:t>
            </a:r>
          </a:p>
          <a:p>
            <a:r>
              <a:rPr lang="en-IN" sz="1200" dirty="0">
                <a:solidFill>
                  <a:srgbClr val="0070C0"/>
                </a:solidFill>
                <a:latin typeface="+mn-lt"/>
              </a:rPr>
              <a:t>            </a:t>
            </a:r>
            <a:r>
              <a:rPr lang="en-IN" sz="1200" dirty="0" err="1">
                <a:solidFill>
                  <a:srgbClr val="0070C0"/>
                </a:solidFill>
                <a:latin typeface="+mn-lt"/>
              </a:rPr>
              <a:t>consumerControl.press</a:t>
            </a:r>
            <a:r>
              <a:rPr lang="en-IN" sz="1200" dirty="0">
                <a:solidFill>
                  <a:srgbClr val="0070C0"/>
                </a:solidFill>
                <a:latin typeface="+mn-lt"/>
              </a:rPr>
              <a:t>(int(k-1000))</a:t>
            </a:r>
          </a:p>
          <a:p>
            <a:r>
              <a:rPr lang="en-IN" sz="1200" dirty="0">
                <a:solidFill>
                  <a:srgbClr val="0070C0"/>
                </a:solidFill>
                <a:latin typeface="+mn-lt"/>
              </a:rPr>
              <a:t>        else:</a:t>
            </a:r>
          </a:p>
          <a:p>
            <a:r>
              <a:rPr lang="en-IN" sz="1200" dirty="0">
                <a:solidFill>
                  <a:srgbClr val="0070C0"/>
                </a:solidFill>
                <a:latin typeface="+mn-lt"/>
              </a:rPr>
              <a:t>            </a:t>
            </a:r>
            <a:r>
              <a:rPr lang="en-IN" sz="1200" dirty="0" err="1">
                <a:solidFill>
                  <a:srgbClr val="0070C0"/>
                </a:solidFill>
                <a:latin typeface="+mn-lt"/>
              </a:rPr>
              <a:t>kbd.press</a:t>
            </a:r>
            <a:r>
              <a:rPr lang="en-IN" sz="1200" dirty="0">
                <a:solidFill>
                  <a:srgbClr val="0070C0"/>
                </a:solidFill>
                <a:latin typeface="+mn-lt"/>
              </a:rPr>
              <a:t>(k)</a:t>
            </a:r>
          </a:p>
          <a:p>
            <a:r>
              <a:rPr lang="en-IN" sz="1200" dirty="0">
                <a:solidFill>
                  <a:srgbClr val="0070C0"/>
                </a:solidFill>
                <a:latin typeface="+mn-lt"/>
              </a:rPr>
              <a:t>    for k in reversed(keys):</a:t>
            </a:r>
          </a:p>
          <a:p>
            <a:r>
              <a:rPr lang="en-IN" sz="1200" dirty="0">
                <a:solidFill>
                  <a:srgbClr val="0070C0"/>
                </a:solidFill>
                <a:latin typeface="+mn-lt"/>
              </a:rPr>
              <a:t>        if k &gt; 1000:</a:t>
            </a:r>
          </a:p>
          <a:p>
            <a:r>
              <a:rPr lang="en-IN" sz="1200" dirty="0">
                <a:solidFill>
                  <a:srgbClr val="0070C0"/>
                </a:solidFill>
                <a:latin typeface="+mn-lt"/>
              </a:rPr>
              <a:t>            </a:t>
            </a:r>
            <a:r>
              <a:rPr lang="en-IN" sz="1200" dirty="0" err="1">
                <a:solidFill>
                  <a:srgbClr val="0070C0"/>
                </a:solidFill>
                <a:latin typeface="+mn-lt"/>
              </a:rPr>
              <a:t>consumerControl.release</a:t>
            </a:r>
            <a:r>
              <a:rPr lang="en-IN" sz="1200" dirty="0">
                <a:solidFill>
                  <a:srgbClr val="0070C0"/>
                </a:solidFill>
                <a:latin typeface="+mn-lt"/>
              </a:rPr>
              <a:t>()</a:t>
            </a:r>
          </a:p>
          <a:p>
            <a:r>
              <a:rPr lang="en-IN" sz="1200" dirty="0">
                <a:solidFill>
                  <a:srgbClr val="0070C0"/>
                </a:solidFill>
                <a:latin typeface="+mn-lt"/>
              </a:rPr>
              <a:t>        else:</a:t>
            </a:r>
          </a:p>
          <a:p>
            <a:r>
              <a:rPr lang="en-IN" sz="1200" dirty="0">
                <a:solidFill>
                  <a:srgbClr val="0070C0"/>
                </a:solidFill>
                <a:latin typeface="+mn-lt"/>
              </a:rPr>
              <a:t>            </a:t>
            </a:r>
            <a:r>
              <a:rPr lang="en-IN" sz="1200" dirty="0" err="1">
                <a:solidFill>
                  <a:srgbClr val="0070C0"/>
                </a:solidFill>
                <a:latin typeface="+mn-lt"/>
              </a:rPr>
              <a:t>kbd.release</a:t>
            </a:r>
            <a:r>
              <a:rPr lang="en-IN" sz="1200" dirty="0">
                <a:solidFill>
                  <a:srgbClr val="0070C0"/>
                </a:solidFill>
                <a:latin typeface="+mn-lt"/>
              </a:rPr>
              <a:t>(k)</a:t>
            </a:r>
          </a:p>
          <a:p>
            <a:endParaRPr lang="en-IN" sz="1200" dirty="0">
              <a:solidFill>
                <a:srgbClr val="0070C0"/>
              </a:solidFill>
              <a:latin typeface="+mn-lt"/>
            </a:endParaRPr>
          </a:p>
          <a:p>
            <a:r>
              <a:rPr lang="en-IN" sz="1200" dirty="0">
                <a:solidFill>
                  <a:srgbClr val="0070C0"/>
                </a:solidFill>
                <a:latin typeface="+mn-lt"/>
              </a:rPr>
              <a:t>def </a:t>
            </a:r>
            <a:r>
              <a:rPr lang="en-IN" sz="1200" dirty="0" err="1">
                <a:solidFill>
                  <a:srgbClr val="0070C0"/>
                </a:solidFill>
                <a:latin typeface="+mn-lt"/>
              </a:rPr>
              <a:t>sendString</a:t>
            </a:r>
            <a:r>
              <a:rPr lang="en-IN" sz="1200" dirty="0">
                <a:solidFill>
                  <a:srgbClr val="0070C0"/>
                </a:solidFill>
                <a:latin typeface="+mn-lt"/>
              </a:rPr>
              <a:t>(line):</a:t>
            </a:r>
          </a:p>
          <a:p>
            <a:r>
              <a:rPr lang="en-IN" sz="1200" dirty="0">
                <a:solidFill>
                  <a:srgbClr val="0070C0"/>
                </a:solidFill>
                <a:latin typeface="+mn-lt"/>
              </a:rPr>
              <a:t>    </a:t>
            </a:r>
            <a:r>
              <a:rPr lang="en-IN" sz="1200" dirty="0" err="1">
                <a:solidFill>
                  <a:srgbClr val="0070C0"/>
                </a:solidFill>
                <a:latin typeface="+mn-lt"/>
              </a:rPr>
              <a:t>layout.write</a:t>
            </a:r>
            <a:r>
              <a:rPr lang="en-IN" sz="1200" dirty="0">
                <a:solidFill>
                  <a:srgbClr val="0070C0"/>
                </a:solidFill>
                <a:latin typeface="+mn-lt"/>
              </a:rPr>
              <a:t>(line)</a:t>
            </a:r>
          </a:p>
        </p:txBody>
      </p:sp>
    </p:spTree>
    <p:extLst>
      <p:ext uri="{BB962C8B-B14F-4D97-AF65-F5344CB8AC3E}">
        <p14:creationId xmlns:p14="http://schemas.microsoft.com/office/powerpoint/2010/main" val="2167639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3EB00-7A10-2BD3-E87D-C5A0CC86083F}"/>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800F41D-8005-12C5-6EEA-2910BE04227B}"/>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18</a:t>
            </a:fld>
            <a:endParaRPr lang="en-US" sz="2000" dirty="0"/>
          </a:p>
        </p:txBody>
      </p:sp>
      <p:sp>
        <p:nvSpPr>
          <p:cNvPr id="5" name="Footer Placeholder 4">
            <a:extLst>
              <a:ext uri="{FF2B5EF4-FFF2-40B4-BE49-F238E27FC236}">
                <a16:creationId xmlns:a16="http://schemas.microsoft.com/office/drawing/2014/main" id="{55575888-0775-7960-48E9-51BA01AB4823}"/>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2007B9AE-6404-6768-8252-6E6F56951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8EDB0C6C-5D83-D780-5D2A-D8DCC3099ACA}"/>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CD7280A6-874C-BBA7-61B5-ED025ECBD529}"/>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Source Code</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468819-980C-0273-7178-9E24EDEEB655}"/>
              </a:ext>
            </a:extLst>
          </p:cNvPr>
          <p:cNvSpPr txBox="1"/>
          <p:nvPr/>
        </p:nvSpPr>
        <p:spPr>
          <a:xfrm>
            <a:off x="430379" y="830203"/>
            <a:ext cx="9677182" cy="584775"/>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Encrypted Payload Execution</a:t>
            </a:r>
          </a:p>
          <a:p>
            <a:r>
              <a:rPr lang="en-US" sz="1600" dirty="0">
                <a:latin typeface="Times New Roman" panose="02020603050405020304" pitchFamily="18" charset="0"/>
                <a:cs typeface="Times New Roman" panose="02020603050405020304" pitchFamily="18" charset="0"/>
              </a:rPr>
              <a:t>This module encrypts and decrypts payloads before execution, ensuring they remain hidden from detection.</a:t>
            </a:r>
          </a:p>
        </p:txBody>
      </p:sp>
      <p:sp>
        <p:nvSpPr>
          <p:cNvPr id="10" name="TextBox 9">
            <a:extLst>
              <a:ext uri="{FF2B5EF4-FFF2-40B4-BE49-F238E27FC236}">
                <a16:creationId xmlns:a16="http://schemas.microsoft.com/office/drawing/2014/main" id="{A2144E5A-8FDC-2BB7-1B81-857ABD1EFD3E}"/>
              </a:ext>
            </a:extLst>
          </p:cNvPr>
          <p:cNvSpPr txBox="1"/>
          <p:nvPr/>
        </p:nvSpPr>
        <p:spPr>
          <a:xfrm>
            <a:off x="2589442" y="1675232"/>
            <a:ext cx="6096000" cy="4154984"/>
          </a:xfrm>
          <a:prstGeom prst="rect">
            <a:avLst/>
          </a:prstGeom>
          <a:noFill/>
        </p:spPr>
        <p:txBody>
          <a:bodyPr wrap="square">
            <a:spAutoFit/>
          </a:bodyPr>
          <a:lstStyle/>
          <a:p>
            <a:r>
              <a:rPr lang="en-IN" sz="1200" dirty="0">
                <a:solidFill>
                  <a:srgbClr val="0070C0"/>
                </a:solidFill>
              </a:rPr>
              <a:t>from </a:t>
            </a:r>
            <a:r>
              <a:rPr lang="en-IN" sz="1200" dirty="0" err="1">
                <a:solidFill>
                  <a:srgbClr val="0070C0"/>
                </a:solidFill>
              </a:rPr>
              <a:t>cryptography.fernet</a:t>
            </a:r>
            <a:r>
              <a:rPr lang="en-IN" sz="1200" dirty="0">
                <a:solidFill>
                  <a:srgbClr val="0070C0"/>
                </a:solidFill>
              </a:rPr>
              <a:t> import Fernet</a:t>
            </a:r>
          </a:p>
          <a:p>
            <a:r>
              <a:rPr lang="en-IN" sz="1200" dirty="0">
                <a:solidFill>
                  <a:srgbClr val="0070C0"/>
                </a:solidFill>
              </a:rPr>
              <a:t>import base64</a:t>
            </a:r>
          </a:p>
          <a:p>
            <a:endParaRPr lang="en-IN" sz="1200" dirty="0">
              <a:solidFill>
                <a:srgbClr val="0070C0"/>
              </a:solidFill>
            </a:endParaRPr>
          </a:p>
          <a:p>
            <a:r>
              <a:rPr lang="en-IN" sz="1200" dirty="0">
                <a:solidFill>
                  <a:srgbClr val="0070C0"/>
                </a:solidFill>
              </a:rPr>
              <a:t># Generate and store the key securely</a:t>
            </a:r>
          </a:p>
          <a:p>
            <a:r>
              <a:rPr lang="en-IN" sz="1200" dirty="0">
                <a:solidFill>
                  <a:srgbClr val="0070C0"/>
                </a:solidFill>
              </a:rPr>
              <a:t>def </a:t>
            </a:r>
            <a:r>
              <a:rPr lang="en-IN" sz="1200" dirty="0" err="1">
                <a:solidFill>
                  <a:srgbClr val="0070C0"/>
                </a:solidFill>
              </a:rPr>
              <a:t>generate_key</a:t>
            </a:r>
            <a:r>
              <a:rPr lang="en-IN" sz="1200" dirty="0">
                <a:solidFill>
                  <a:srgbClr val="0070C0"/>
                </a:solidFill>
              </a:rPr>
              <a:t>():</a:t>
            </a:r>
          </a:p>
          <a:p>
            <a:r>
              <a:rPr lang="en-IN" sz="1200" dirty="0">
                <a:solidFill>
                  <a:srgbClr val="0070C0"/>
                </a:solidFill>
              </a:rPr>
              <a:t>    return base64.urlsafe_b64encode(</a:t>
            </a:r>
            <a:r>
              <a:rPr lang="en-IN" sz="1200" dirty="0" err="1">
                <a:solidFill>
                  <a:srgbClr val="0070C0"/>
                </a:solidFill>
              </a:rPr>
              <a:t>Fernet.generate_key</a:t>
            </a:r>
            <a:r>
              <a:rPr lang="en-IN" sz="1200" dirty="0">
                <a:solidFill>
                  <a:srgbClr val="0070C0"/>
                </a:solidFill>
              </a:rPr>
              <a:t>())</a:t>
            </a:r>
          </a:p>
          <a:p>
            <a:endParaRPr lang="en-IN" sz="1200" dirty="0">
              <a:solidFill>
                <a:srgbClr val="0070C0"/>
              </a:solidFill>
            </a:endParaRPr>
          </a:p>
          <a:p>
            <a:r>
              <a:rPr lang="en-IN" sz="1200" dirty="0">
                <a:solidFill>
                  <a:srgbClr val="0070C0"/>
                </a:solidFill>
              </a:rPr>
              <a:t># Encrypt payload</a:t>
            </a:r>
          </a:p>
          <a:p>
            <a:r>
              <a:rPr lang="en-IN" sz="1200" dirty="0">
                <a:solidFill>
                  <a:srgbClr val="0070C0"/>
                </a:solidFill>
              </a:rPr>
              <a:t>def </a:t>
            </a:r>
            <a:r>
              <a:rPr lang="en-IN" sz="1200" dirty="0" err="1">
                <a:solidFill>
                  <a:srgbClr val="0070C0"/>
                </a:solidFill>
              </a:rPr>
              <a:t>encrypt_payload</a:t>
            </a:r>
            <a:r>
              <a:rPr lang="en-IN" sz="1200" dirty="0">
                <a:solidFill>
                  <a:srgbClr val="0070C0"/>
                </a:solidFill>
              </a:rPr>
              <a:t>(payload, key):</a:t>
            </a:r>
          </a:p>
          <a:p>
            <a:r>
              <a:rPr lang="en-IN" sz="1200" dirty="0">
                <a:solidFill>
                  <a:srgbClr val="0070C0"/>
                </a:solidFill>
              </a:rPr>
              <a:t>    cipher = Fernet(key)</a:t>
            </a:r>
          </a:p>
          <a:p>
            <a:r>
              <a:rPr lang="en-IN" sz="1200" dirty="0">
                <a:solidFill>
                  <a:srgbClr val="0070C0"/>
                </a:solidFill>
              </a:rPr>
              <a:t>    return </a:t>
            </a:r>
            <a:r>
              <a:rPr lang="en-IN" sz="1200" dirty="0" err="1">
                <a:solidFill>
                  <a:srgbClr val="0070C0"/>
                </a:solidFill>
              </a:rPr>
              <a:t>cipher.encrypt</a:t>
            </a:r>
            <a:r>
              <a:rPr lang="en-IN" sz="1200" dirty="0">
                <a:solidFill>
                  <a:srgbClr val="0070C0"/>
                </a:solidFill>
              </a:rPr>
              <a:t>(</a:t>
            </a:r>
            <a:r>
              <a:rPr lang="en-IN" sz="1200" dirty="0" err="1">
                <a:solidFill>
                  <a:srgbClr val="0070C0"/>
                </a:solidFill>
              </a:rPr>
              <a:t>payload.encode</a:t>
            </a:r>
            <a:r>
              <a:rPr lang="en-IN" sz="1200" dirty="0">
                <a:solidFill>
                  <a:srgbClr val="0070C0"/>
                </a:solidFill>
              </a:rPr>
              <a:t>())</a:t>
            </a:r>
          </a:p>
          <a:p>
            <a:endParaRPr lang="en-IN" sz="1200" dirty="0">
              <a:solidFill>
                <a:srgbClr val="0070C0"/>
              </a:solidFill>
            </a:endParaRPr>
          </a:p>
          <a:p>
            <a:r>
              <a:rPr lang="en-IN" sz="1200" dirty="0">
                <a:solidFill>
                  <a:srgbClr val="0070C0"/>
                </a:solidFill>
              </a:rPr>
              <a:t># Decrypt and execute payload</a:t>
            </a:r>
          </a:p>
          <a:p>
            <a:r>
              <a:rPr lang="en-IN" sz="1200" dirty="0">
                <a:solidFill>
                  <a:srgbClr val="0070C0"/>
                </a:solidFill>
              </a:rPr>
              <a:t>def </a:t>
            </a:r>
            <a:r>
              <a:rPr lang="en-IN" sz="1200" dirty="0" err="1">
                <a:solidFill>
                  <a:srgbClr val="0070C0"/>
                </a:solidFill>
              </a:rPr>
              <a:t>execute_encrypted_payload</a:t>
            </a:r>
            <a:r>
              <a:rPr lang="en-IN" sz="1200" dirty="0">
                <a:solidFill>
                  <a:srgbClr val="0070C0"/>
                </a:solidFill>
              </a:rPr>
              <a:t>(</a:t>
            </a:r>
            <a:r>
              <a:rPr lang="en-IN" sz="1200" dirty="0" err="1">
                <a:solidFill>
                  <a:srgbClr val="0070C0"/>
                </a:solidFill>
              </a:rPr>
              <a:t>encrypted_payload</a:t>
            </a:r>
            <a:r>
              <a:rPr lang="en-IN" sz="1200" dirty="0">
                <a:solidFill>
                  <a:srgbClr val="0070C0"/>
                </a:solidFill>
              </a:rPr>
              <a:t>, key):</a:t>
            </a:r>
          </a:p>
          <a:p>
            <a:r>
              <a:rPr lang="en-IN" sz="1200" dirty="0">
                <a:solidFill>
                  <a:srgbClr val="0070C0"/>
                </a:solidFill>
              </a:rPr>
              <a:t>    cipher = Fernet(key)</a:t>
            </a:r>
          </a:p>
          <a:p>
            <a:r>
              <a:rPr lang="en-IN" sz="1200" dirty="0">
                <a:solidFill>
                  <a:srgbClr val="0070C0"/>
                </a:solidFill>
              </a:rPr>
              <a:t>    </a:t>
            </a:r>
            <a:r>
              <a:rPr lang="en-IN" sz="1200" dirty="0" err="1">
                <a:solidFill>
                  <a:srgbClr val="0070C0"/>
                </a:solidFill>
              </a:rPr>
              <a:t>decrypted_payload</a:t>
            </a:r>
            <a:r>
              <a:rPr lang="en-IN" sz="1200" dirty="0">
                <a:solidFill>
                  <a:srgbClr val="0070C0"/>
                </a:solidFill>
              </a:rPr>
              <a:t> = </a:t>
            </a:r>
            <a:r>
              <a:rPr lang="en-IN" sz="1200" dirty="0" err="1">
                <a:solidFill>
                  <a:srgbClr val="0070C0"/>
                </a:solidFill>
              </a:rPr>
              <a:t>cipher.decrypt</a:t>
            </a:r>
            <a:r>
              <a:rPr lang="en-IN" sz="1200" dirty="0">
                <a:solidFill>
                  <a:srgbClr val="0070C0"/>
                </a:solidFill>
              </a:rPr>
              <a:t>(</a:t>
            </a:r>
            <a:r>
              <a:rPr lang="en-IN" sz="1200" dirty="0" err="1">
                <a:solidFill>
                  <a:srgbClr val="0070C0"/>
                </a:solidFill>
              </a:rPr>
              <a:t>encrypted_payload</a:t>
            </a:r>
            <a:r>
              <a:rPr lang="en-IN" sz="1200" dirty="0">
                <a:solidFill>
                  <a:srgbClr val="0070C0"/>
                </a:solidFill>
              </a:rPr>
              <a:t>).decode()</a:t>
            </a:r>
          </a:p>
          <a:p>
            <a:r>
              <a:rPr lang="en-IN" sz="1200" dirty="0">
                <a:solidFill>
                  <a:srgbClr val="0070C0"/>
                </a:solidFill>
              </a:rPr>
              <a:t>    exec(</a:t>
            </a:r>
            <a:r>
              <a:rPr lang="en-IN" sz="1200" dirty="0" err="1">
                <a:solidFill>
                  <a:srgbClr val="0070C0"/>
                </a:solidFill>
              </a:rPr>
              <a:t>decrypted_payload</a:t>
            </a:r>
            <a:r>
              <a:rPr lang="en-IN" sz="1200" dirty="0">
                <a:solidFill>
                  <a:srgbClr val="0070C0"/>
                </a:solidFill>
              </a:rPr>
              <a:t>)  # Execute payload dynamically</a:t>
            </a:r>
          </a:p>
          <a:p>
            <a:endParaRPr lang="en-IN" sz="1200" dirty="0">
              <a:solidFill>
                <a:srgbClr val="0070C0"/>
              </a:solidFill>
            </a:endParaRPr>
          </a:p>
          <a:p>
            <a:r>
              <a:rPr lang="en-IN" sz="1200" dirty="0">
                <a:solidFill>
                  <a:srgbClr val="0070C0"/>
                </a:solidFill>
              </a:rPr>
              <a:t># Example usage</a:t>
            </a:r>
          </a:p>
          <a:p>
            <a:r>
              <a:rPr lang="en-IN" sz="1200" dirty="0">
                <a:solidFill>
                  <a:srgbClr val="0070C0"/>
                </a:solidFill>
              </a:rPr>
              <a:t>key = </a:t>
            </a:r>
            <a:r>
              <a:rPr lang="en-IN" sz="1200" dirty="0" err="1">
                <a:solidFill>
                  <a:srgbClr val="0070C0"/>
                </a:solidFill>
              </a:rPr>
              <a:t>generate_key</a:t>
            </a:r>
            <a:r>
              <a:rPr lang="en-IN" sz="1200" dirty="0">
                <a:solidFill>
                  <a:srgbClr val="0070C0"/>
                </a:solidFill>
              </a:rPr>
              <a:t>()</a:t>
            </a:r>
          </a:p>
          <a:p>
            <a:r>
              <a:rPr lang="en-IN" sz="1200" dirty="0">
                <a:solidFill>
                  <a:srgbClr val="0070C0"/>
                </a:solidFill>
              </a:rPr>
              <a:t>encrypted = </a:t>
            </a:r>
            <a:r>
              <a:rPr lang="en-IN" sz="1200" dirty="0" err="1">
                <a:solidFill>
                  <a:srgbClr val="0070C0"/>
                </a:solidFill>
              </a:rPr>
              <a:t>encrypt_payload</a:t>
            </a:r>
            <a:r>
              <a:rPr lang="en-IN" sz="1200" dirty="0">
                <a:solidFill>
                  <a:srgbClr val="0070C0"/>
                </a:solidFill>
              </a:rPr>
              <a:t>("print('Executing hidden payload...')", key)</a:t>
            </a:r>
          </a:p>
          <a:p>
            <a:r>
              <a:rPr lang="en-IN" sz="1200" dirty="0" err="1">
                <a:solidFill>
                  <a:srgbClr val="0070C0"/>
                </a:solidFill>
              </a:rPr>
              <a:t>execute_encrypted_payload</a:t>
            </a:r>
            <a:r>
              <a:rPr lang="en-IN" sz="1200" dirty="0">
                <a:solidFill>
                  <a:srgbClr val="0070C0"/>
                </a:solidFill>
              </a:rPr>
              <a:t>(encrypted, key)</a:t>
            </a:r>
          </a:p>
        </p:txBody>
      </p:sp>
    </p:spTree>
    <p:extLst>
      <p:ext uri="{BB962C8B-B14F-4D97-AF65-F5344CB8AC3E}">
        <p14:creationId xmlns:p14="http://schemas.microsoft.com/office/powerpoint/2010/main" val="141969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787-6ADF-A719-C6C2-4C08134395B1}"/>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AD69033-7437-FBE4-0262-845938FB3C97}"/>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19</a:t>
            </a:fld>
            <a:endParaRPr lang="en-US" sz="2000" dirty="0"/>
          </a:p>
        </p:txBody>
      </p:sp>
      <p:sp>
        <p:nvSpPr>
          <p:cNvPr id="5" name="Footer Placeholder 4">
            <a:extLst>
              <a:ext uri="{FF2B5EF4-FFF2-40B4-BE49-F238E27FC236}">
                <a16:creationId xmlns:a16="http://schemas.microsoft.com/office/drawing/2014/main" id="{5A749BF9-8CE5-BFD9-3103-94D2338501B0}"/>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20894291-47F5-9413-55AF-B01C8638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83B19C20-CD23-00E0-FB0D-1DC43426A3E4}"/>
              </a:ext>
            </a:extLst>
          </p:cNvPr>
          <p:cNvPicPr>
            <a:picLocks noChangeAspect="1"/>
          </p:cNvPicPr>
          <p:nvPr/>
        </p:nvPicPr>
        <p:blipFill>
          <a:blip r:embed="rId4"/>
          <a:stretch>
            <a:fillRect/>
          </a:stretch>
        </p:blipFill>
        <p:spPr>
          <a:xfrm>
            <a:off x="0" y="5704366"/>
            <a:ext cx="1153634" cy="1153634"/>
          </a:xfrm>
          <a:prstGeom prst="rect">
            <a:avLst/>
          </a:prstGeom>
        </p:spPr>
      </p:pic>
      <p:sp>
        <p:nvSpPr>
          <p:cNvPr id="4" name="TextBox 3">
            <a:extLst>
              <a:ext uri="{FF2B5EF4-FFF2-40B4-BE49-F238E27FC236}">
                <a16:creationId xmlns:a16="http://schemas.microsoft.com/office/drawing/2014/main" id="{15C6D296-8F68-DB80-6A96-1E9B8A19A9F4}"/>
              </a:ext>
            </a:extLst>
          </p:cNvPr>
          <p:cNvSpPr txBox="1"/>
          <p:nvPr/>
        </p:nvSpPr>
        <p:spPr>
          <a:xfrm rot="10800000" flipH="1" flipV="1">
            <a:off x="450202" y="151163"/>
            <a:ext cx="311890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0717C6-CA0E-F55A-9B4D-94441A39E346}"/>
              </a:ext>
            </a:extLst>
          </p:cNvPr>
          <p:cNvPicPr>
            <a:picLocks noChangeAspect="1"/>
          </p:cNvPicPr>
          <p:nvPr/>
        </p:nvPicPr>
        <p:blipFill>
          <a:blip r:embed="rId5"/>
          <a:stretch>
            <a:fillRect/>
          </a:stretch>
        </p:blipFill>
        <p:spPr>
          <a:xfrm>
            <a:off x="6632379" y="988982"/>
            <a:ext cx="5016755" cy="3306540"/>
          </a:xfrm>
          <a:prstGeom prst="rect">
            <a:avLst/>
          </a:prstGeom>
        </p:spPr>
      </p:pic>
      <p:pic>
        <p:nvPicPr>
          <p:cNvPr id="13" name="Picture 12">
            <a:extLst>
              <a:ext uri="{FF2B5EF4-FFF2-40B4-BE49-F238E27FC236}">
                <a16:creationId xmlns:a16="http://schemas.microsoft.com/office/drawing/2014/main" id="{25D81F8A-8B69-C876-6FFF-F9CE56E29B6A}"/>
              </a:ext>
            </a:extLst>
          </p:cNvPr>
          <p:cNvPicPr>
            <a:picLocks noChangeAspect="1"/>
          </p:cNvPicPr>
          <p:nvPr/>
        </p:nvPicPr>
        <p:blipFill>
          <a:blip r:embed="rId6"/>
          <a:stretch>
            <a:fillRect/>
          </a:stretch>
        </p:blipFill>
        <p:spPr>
          <a:xfrm>
            <a:off x="836688" y="988981"/>
            <a:ext cx="4285919" cy="3429000"/>
          </a:xfrm>
          <a:prstGeom prst="rect">
            <a:avLst/>
          </a:prstGeom>
        </p:spPr>
      </p:pic>
      <p:sp>
        <p:nvSpPr>
          <p:cNvPr id="14" name="TextBox 13">
            <a:extLst>
              <a:ext uri="{FF2B5EF4-FFF2-40B4-BE49-F238E27FC236}">
                <a16:creationId xmlns:a16="http://schemas.microsoft.com/office/drawing/2014/main" id="{3A875481-5A61-0B23-F8FF-EFAEB63C1AD8}"/>
              </a:ext>
            </a:extLst>
          </p:cNvPr>
          <p:cNvSpPr txBox="1"/>
          <p:nvPr/>
        </p:nvSpPr>
        <p:spPr>
          <a:xfrm>
            <a:off x="2123768" y="4588679"/>
            <a:ext cx="257605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Fig-1: Raspberry pi</a:t>
            </a:r>
            <a:endParaRPr lang="en-IN" sz="11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DB33B1B-2011-EB0C-DB2B-C8C88247883C}"/>
              </a:ext>
            </a:extLst>
          </p:cNvPr>
          <p:cNvSpPr txBox="1"/>
          <p:nvPr/>
        </p:nvSpPr>
        <p:spPr>
          <a:xfrm>
            <a:off x="8465574" y="4467706"/>
            <a:ext cx="235931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Fig-2:HID attack</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58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pPr marL="0" lvl="0" indent="0" algn="r" rtl="0">
                <a:spcBef>
                  <a:spcPts val="0"/>
                </a:spcBef>
                <a:spcAft>
                  <a:spcPts val="0"/>
                </a:spcAft>
                <a:buNone/>
              </a:pPr>
              <a:t>2</a:t>
            </a:fld>
            <a:endParaRPr sz="2000"/>
          </a:p>
        </p:txBody>
      </p:sp>
      <p:sp>
        <p:nvSpPr>
          <p:cNvPr id="122" name="Google Shape;122;p2"/>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23" name="Google Shape;123;p2"/>
          <p:cNvPicPr preferRelativeResize="0"/>
          <p:nvPr/>
        </p:nvPicPr>
        <p:blipFill rotWithShape="1">
          <a:blip r:embed="rId3">
            <a:alphaModFix/>
          </a:blip>
          <a:srcRect/>
          <a:stretch/>
        </p:blipFill>
        <p:spPr>
          <a:xfrm>
            <a:off x="8721665" y="37033"/>
            <a:ext cx="3470335" cy="689927"/>
          </a:xfrm>
          <a:prstGeom prst="rect">
            <a:avLst/>
          </a:prstGeom>
          <a:noFill/>
          <a:ln>
            <a:noFill/>
          </a:ln>
        </p:spPr>
      </p:pic>
      <p:pic>
        <p:nvPicPr>
          <p:cNvPr id="124" name="Google Shape;124;p2"/>
          <p:cNvPicPr preferRelativeResize="0"/>
          <p:nvPr/>
        </p:nvPicPr>
        <p:blipFill rotWithShape="1">
          <a:blip r:embed="rId4">
            <a:alphaModFix/>
          </a:blip>
          <a:srcRect/>
          <a:stretch/>
        </p:blipFill>
        <p:spPr>
          <a:xfrm>
            <a:off x="0" y="5704366"/>
            <a:ext cx="1153634" cy="1153634"/>
          </a:xfrm>
          <a:prstGeom prst="rect">
            <a:avLst/>
          </a:prstGeom>
          <a:noFill/>
          <a:ln>
            <a:noFill/>
          </a:ln>
        </p:spPr>
      </p:pic>
      <p:sp>
        <p:nvSpPr>
          <p:cNvPr id="125" name="Google Shape;125;p2"/>
          <p:cNvSpPr/>
          <p:nvPr/>
        </p:nvSpPr>
        <p:spPr>
          <a:xfrm>
            <a:off x="3230880" y="0"/>
            <a:ext cx="3603463"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dirty="0">
                <a:solidFill>
                  <a:schemeClr val="dk1"/>
                </a:solidFill>
                <a:latin typeface="Times New Roman"/>
                <a:ea typeface="Times New Roman"/>
                <a:cs typeface="Times New Roman"/>
                <a:sym typeface="Times New Roman"/>
              </a:rPr>
              <a:t>CONTENTS</a:t>
            </a:r>
            <a:r>
              <a:rPr lang="en-US" sz="2400" b="1" i="0" u="none" strike="noStrike" cap="none" dirty="0">
                <a:solidFill>
                  <a:schemeClr val="dk1"/>
                </a:solidFill>
                <a:latin typeface="Times New Roman"/>
                <a:ea typeface="Times New Roman"/>
                <a:cs typeface="Times New Roman"/>
                <a:sym typeface="Times New Roman"/>
              </a:rPr>
              <a:t> </a:t>
            </a:r>
            <a:endParaRPr dirty="0"/>
          </a:p>
        </p:txBody>
      </p:sp>
      <p:sp>
        <p:nvSpPr>
          <p:cNvPr id="4" name="TextBox 3">
            <a:extLst>
              <a:ext uri="{FF2B5EF4-FFF2-40B4-BE49-F238E27FC236}">
                <a16:creationId xmlns:a16="http://schemas.microsoft.com/office/drawing/2014/main" id="{E36D5193-8CA3-AD5F-3E3D-A5EB30629E32}"/>
              </a:ext>
            </a:extLst>
          </p:cNvPr>
          <p:cNvSpPr txBox="1"/>
          <p:nvPr/>
        </p:nvSpPr>
        <p:spPr>
          <a:xfrm>
            <a:off x="1391920" y="356711"/>
            <a:ext cx="7536180" cy="6500306"/>
          </a:xfrm>
          <a:prstGeom prst="rect">
            <a:avLst/>
          </a:prstGeom>
          <a:noFill/>
        </p:spPr>
        <p:txBody>
          <a:bodyPr wrap="square">
            <a:spAutoFit/>
          </a:bodyPr>
          <a:lstStyle/>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Abstract</a:t>
            </a: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a:t>
            </a: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L="285750" lvl="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Existing System</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System </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System Architecture</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Modules</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Implementation</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Results and Discussion</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 and Future Scope</a:t>
            </a: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a:p>
            <a:pPr marR="0" lvl="0" algn="l" rtl="0">
              <a:lnSpc>
                <a:spcPct val="150000"/>
              </a:lnSpc>
              <a:spcBef>
                <a:spcPts val="0"/>
              </a:spcBef>
              <a:spcAft>
                <a:spcPts val="0"/>
              </a:spcAft>
              <a:buClr>
                <a:srgbClr val="FF0000"/>
              </a:buClr>
            </a:pPr>
            <a:endPar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868761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D12EB-3494-79E6-50FC-FDC4237CCBC0}"/>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9FDE5DC-0DC0-C6EF-EE0F-4BC82E0B132B}"/>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20</a:t>
            </a:fld>
            <a:endParaRPr lang="en-US" sz="2000" dirty="0"/>
          </a:p>
        </p:txBody>
      </p:sp>
      <p:sp>
        <p:nvSpPr>
          <p:cNvPr id="5" name="Footer Placeholder 4">
            <a:extLst>
              <a:ext uri="{FF2B5EF4-FFF2-40B4-BE49-F238E27FC236}">
                <a16:creationId xmlns:a16="http://schemas.microsoft.com/office/drawing/2014/main" id="{44F28D38-2FE0-5707-10EC-B3E34FA03024}"/>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0076F11F-DF71-E2BE-3B3C-0F54ECA82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C5F2C15D-0BA7-E584-96CD-0F014BD7C547}"/>
              </a:ext>
            </a:extLst>
          </p:cNvPr>
          <p:cNvPicPr>
            <a:picLocks noChangeAspect="1"/>
          </p:cNvPicPr>
          <p:nvPr/>
        </p:nvPicPr>
        <p:blipFill>
          <a:blip r:embed="rId4"/>
          <a:stretch>
            <a:fillRect/>
          </a:stretch>
        </p:blipFill>
        <p:spPr>
          <a:xfrm>
            <a:off x="0" y="5704366"/>
            <a:ext cx="1153634" cy="1153634"/>
          </a:xfrm>
          <a:prstGeom prst="rect">
            <a:avLst/>
          </a:prstGeom>
        </p:spPr>
      </p:pic>
      <p:sp>
        <p:nvSpPr>
          <p:cNvPr id="4" name="TextBox 3">
            <a:extLst>
              <a:ext uri="{FF2B5EF4-FFF2-40B4-BE49-F238E27FC236}">
                <a16:creationId xmlns:a16="http://schemas.microsoft.com/office/drawing/2014/main" id="{AB9381DA-2B62-8132-7B23-48659965A8FE}"/>
              </a:ext>
            </a:extLst>
          </p:cNvPr>
          <p:cNvSpPr txBox="1"/>
          <p:nvPr/>
        </p:nvSpPr>
        <p:spPr>
          <a:xfrm rot="10800000" flipH="1" flipV="1">
            <a:off x="450202" y="151163"/>
            <a:ext cx="311890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B5EB78-6F2D-1636-F750-0878F55757B0}"/>
              </a:ext>
            </a:extLst>
          </p:cNvPr>
          <p:cNvPicPr>
            <a:picLocks noChangeAspect="1"/>
          </p:cNvPicPr>
          <p:nvPr/>
        </p:nvPicPr>
        <p:blipFill>
          <a:blip r:embed="rId5"/>
          <a:stretch>
            <a:fillRect/>
          </a:stretch>
        </p:blipFill>
        <p:spPr>
          <a:xfrm>
            <a:off x="2288610" y="865239"/>
            <a:ext cx="6433055" cy="3795251"/>
          </a:xfrm>
          <a:prstGeom prst="rect">
            <a:avLst/>
          </a:prstGeom>
        </p:spPr>
      </p:pic>
      <p:sp>
        <p:nvSpPr>
          <p:cNvPr id="6" name="TextBox 5">
            <a:extLst>
              <a:ext uri="{FF2B5EF4-FFF2-40B4-BE49-F238E27FC236}">
                <a16:creationId xmlns:a16="http://schemas.microsoft.com/office/drawing/2014/main" id="{2E79CB89-6583-3388-C622-65C18E23CA92}"/>
              </a:ext>
            </a:extLst>
          </p:cNvPr>
          <p:cNvSpPr txBox="1"/>
          <p:nvPr/>
        </p:nvSpPr>
        <p:spPr>
          <a:xfrm>
            <a:off x="4369081" y="4818433"/>
            <a:ext cx="253672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Fig-3:Wifi authentication</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2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EC195-85D9-91FB-AFB5-C07BB1A0425F}"/>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16492E7-D206-AC41-A55E-C25A2D629449}"/>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21</a:t>
            </a:fld>
            <a:endParaRPr lang="en-US" sz="2000" dirty="0"/>
          </a:p>
        </p:txBody>
      </p:sp>
      <p:sp>
        <p:nvSpPr>
          <p:cNvPr id="5" name="Footer Placeholder 4">
            <a:extLst>
              <a:ext uri="{FF2B5EF4-FFF2-40B4-BE49-F238E27FC236}">
                <a16:creationId xmlns:a16="http://schemas.microsoft.com/office/drawing/2014/main" id="{22E16C2A-B20F-B2E7-FF6D-257257DFFF83}"/>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B4954D56-F5C0-4076-137C-040145FE7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287D1B4F-B8B5-7F48-17AE-23FCC21EE2C7}"/>
              </a:ext>
            </a:extLst>
          </p:cNvPr>
          <p:cNvPicPr>
            <a:picLocks noChangeAspect="1"/>
          </p:cNvPicPr>
          <p:nvPr/>
        </p:nvPicPr>
        <p:blipFill>
          <a:blip r:embed="rId4"/>
          <a:stretch>
            <a:fillRect/>
          </a:stretch>
        </p:blipFill>
        <p:spPr>
          <a:xfrm>
            <a:off x="0" y="5704366"/>
            <a:ext cx="1153634" cy="1153634"/>
          </a:xfrm>
          <a:prstGeom prst="rect">
            <a:avLst/>
          </a:prstGeom>
        </p:spPr>
      </p:pic>
      <p:sp>
        <p:nvSpPr>
          <p:cNvPr id="2" name="TextBox 1">
            <a:extLst>
              <a:ext uri="{FF2B5EF4-FFF2-40B4-BE49-F238E27FC236}">
                <a16:creationId xmlns:a16="http://schemas.microsoft.com/office/drawing/2014/main" id="{3D50ACD6-7D40-DBCB-F396-69731B1769BA}"/>
              </a:ext>
            </a:extLst>
          </p:cNvPr>
          <p:cNvSpPr txBox="1"/>
          <p:nvPr/>
        </p:nvSpPr>
        <p:spPr>
          <a:xfrm>
            <a:off x="285135" y="196645"/>
            <a:ext cx="3962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RESULTS AND DISCUSSION</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6B70C6A-4D04-C503-941D-543391560137}"/>
              </a:ext>
            </a:extLst>
          </p:cNvPr>
          <p:cNvSpPr txBox="1"/>
          <p:nvPr/>
        </p:nvSpPr>
        <p:spPr>
          <a:xfrm>
            <a:off x="576817" y="1030746"/>
            <a:ext cx="9501248" cy="4197559"/>
          </a:xfrm>
          <a:prstGeom prst="rect">
            <a:avLst/>
          </a:prstGeom>
          <a:noFill/>
        </p:spPr>
        <p:txBody>
          <a:bodyPr wrap="square">
            <a:spAutoFit/>
          </a:bodyPr>
          <a:lstStyle/>
          <a:p>
            <a:pPr algn="just">
              <a:lnSpc>
                <a:spcPct val="150000"/>
              </a:lnSpc>
              <a:buNone/>
            </a:pPr>
            <a:r>
              <a:rPr lang="en-IN" sz="1800" b="1" dirty="0">
                <a:latin typeface="Times New Roman" panose="02020603050405020304" pitchFamily="18" charset="0"/>
                <a:cs typeface="Times New Roman" panose="02020603050405020304" pitchFamily="18" charset="0"/>
              </a:rPr>
              <a:t>Key Findings</a:t>
            </a:r>
          </a:p>
          <a:p>
            <a:pPr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Successful Payload Execution</a:t>
            </a:r>
            <a:r>
              <a:rPr lang="en-IN" sz="18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Automated keystroke injection for credential theft and persistence.</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Payloads executed efficiently on various operating systems.</a:t>
            </a:r>
          </a:p>
          <a:p>
            <a:pPr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Bypassing Security Measures</a:t>
            </a:r>
            <a:r>
              <a:rPr lang="en-IN" sz="18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Antivirus evasion tested with obfuscated scripts.</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UAC (User Account Control) bypass achieved in specific Windows configurations.</a:t>
            </a:r>
          </a:p>
          <a:p>
            <a:pPr algn="just">
              <a:lnSpc>
                <a:spcPct val="150000"/>
              </a:lnSpc>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 Exfiltration &amp; Reverse Shell Access</a:t>
            </a:r>
            <a:r>
              <a:rPr lang="en-IN" sz="18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Encrypted payloads exfiltrated data without detection.</a:t>
            </a:r>
          </a:p>
          <a:p>
            <a:pPr marL="742950" lvl="1"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Remote shell established via covert communication channels.</a:t>
            </a:r>
          </a:p>
        </p:txBody>
      </p:sp>
    </p:spTree>
    <p:extLst>
      <p:ext uri="{BB962C8B-B14F-4D97-AF65-F5344CB8AC3E}">
        <p14:creationId xmlns:p14="http://schemas.microsoft.com/office/powerpoint/2010/main" val="366865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1CADB-27A4-686A-4ADB-91AA6D38EB36}"/>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D19831F-E369-3E34-30F4-7708E40A2B38}"/>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22</a:t>
            </a:fld>
            <a:endParaRPr lang="en-US" sz="2000" dirty="0"/>
          </a:p>
        </p:txBody>
      </p:sp>
      <p:sp>
        <p:nvSpPr>
          <p:cNvPr id="5" name="Footer Placeholder 4">
            <a:extLst>
              <a:ext uri="{FF2B5EF4-FFF2-40B4-BE49-F238E27FC236}">
                <a16:creationId xmlns:a16="http://schemas.microsoft.com/office/drawing/2014/main" id="{904AA1A8-ED91-43B6-7A70-0326F384ACE4}"/>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909ACA3A-CA32-9937-9313-CC998B162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DE3E1CC0-FE91-C228-E05C-DA905073A26C}"/>
              </a:ext>
            </a:extLst>
          </p:cNvPr>
          <p:cNvPicPr>
            <a:picLocks noChangeAspect="1"/>
          </p:cNvPicPr>
          <p:nvPr/>
        </p:nvPicPr>
        <p:blipFill>
          <a:blip r:embed="rId4"/>
          <a:stretch>
            <a:fillRect/>
          </a:stretch>
        </p:blipFill>
        <p:spPr>
          <a:xfrm>
            <a:off x="0" y="5704366"/>
            <a:ext cx="1153634" cy="1153634"/>
          </a:xfrm>
          <a:prstGeom prst="rect">
            <a:avLst/>
          </a:prstGeom>
        </p:spPr>
      </p:pic>
      <p:sp>
        <p:nvSpPr>
          <p:cNvPr id="2" name="TextBox 1">
            <a:extLst>
              <a:ext uri="{FF2B5EF4-FFF2-40B4-BE49-F238E27FC236}">
                <a16:creationId xmlns:a16="http://schemas.microsoft.com/office/drawing/2014/main" id="{6160518D-FBFE-CE26-884F-C26DB9020697}"/>
              </a:ext>
            </a:extLst>
          </p:cNvPr>
          <p:cNvSpPr txBox="1"/>
          <p:nvPr/>
        </p:nvSpPr>
        <p:spPr>
          <a:xfrm>
            <a:off x="285135" y="196645"/>
            <a:ext cx="3962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RESULTS AND DISCUSSION</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5268E2-3C65-89D3-C8EF-DDDF4D1382B6}"/>
              </a:ext>
            </a:extLst>
          </p:cNvPr>
          <p:cNvSpPr txBox="1"/>
          <p:nvPr/>
        </p:nvSpPr>
        <p:spPr>
          <a:xfrm>
            <a:off x="717754" y="1094353"/>
            <a:ext cx="8888361" cy="3782061"/>
          </a:xfrm>
          <a:prstGeom prst="rect">
            <a:avLst/>
          </a:prstGeom>
          <a:noFill/>
        </p:spPr>
        <p:txBody>
          <a:bodyPr wrap="square">
            <a:spAutoFit/>
          </a:bodyPr>
          <a:lstStyle/>
          <a:p>
            <a:pPr algn="just">
              <a:lnSpc>
                <a:spcPct val="150000"/>
              </a:lnSpc>
              <a:buNone/>
            </a:pPr>
            <a:r>
              <a:rPr lang="en-US" sz="1800" b="1" dirty="0">
                <a:latin typeface="Times New Roman" panose="02020603050405020304" pitchFamily="18" charset="0"/>
                <a:cs typeface="Times New Roman" panose="02020603050405020304" pitchFamily="18" charset="0"/>
              </a:rPr>
              <a:t>Strengths &amp; Limitations</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Strengths</a:t>
            </a:r>
            <a:r>
              <a:rPr lang="en-US" sz="18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Highly customizable payloads for different attack vectors.</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Works on </a:t>
            </a:r>
            <a:r>
              <a:rPr lang="en-US" sz="1800" b="1" dirty="0">
                <a:latin typeface="Times New Roman" panose="02020603050405020304" pitchFamily="18" charset="0"/>
                <a:cs typeface="Times New Roman" panose="02020603050405020304" pitchFamily="18" charset="0"/>
              </a:rPr>
              <a:t>Raspberry Pi Zero 2W</a:t>
            </a:r>
            <a:r>
              <a:rPr lang="en-US" sz="1800" dirty="0">
                <a:latin typeface="Times New Roman" panose="02020603050405020304" pitchFamily="18" charset="0"/>
                <a:cs typeface="Times New Roman" panose="02020603050405020304" pitchFamily="18" charset="0"/>
              </a:rPr>
              <a:t>, making it portable and stealthy.</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Open-source framework enables continuous improvement.</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Limitations</a:t>
            </a:r>
            <a:r>
              <a:rPr lang="en-US" sz="18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Requires </a:t>
            </a:r>
            <a:r>
              <a:rPr lang="en-US" sz="1800" b="1" dirty="0">
                <a:latin typeface="Times New Roman" panose="02020603050405020304" pitchFamily="18" charset="0"/>
                <a:cs typeface="Times New Roman" panose="02020603050405020304" pitchFamily="18" charset="0"/>
              </a:rPr>
              <a:t>physical access</a:t>
            </a:r>
            <a:r>
              <a:rPr lang="en-US" sz="1800" dirty="0">
                <a:latin typeface="Times New Roman" panose="02020603050405020304" pitchFamily="18" charset="0"/>
                <a:cs typeface="Times New Roman" panose="02020603050405020304" pitchFamily="18" charset="0"/>
              </a:rPr>
              <a:t> for initial exploitation.</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security tools detect known payload signatures.</a:t>
            </a: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Ethical concerns limit real-world use cases to testing and research.</a:t>
            </a:r>
          </a:p>
        </p:txBody>
      </p:sp>
    </p:spTree>
    <p:extLst>
      <p:ext uri="{BB962C8B-B14F-4D97-AF65-F5344CB8AC3E}">
        <p14:creationId xmlns:p14="http://schemas.microsoft.com/office/powerpoint/2010/main" val="4058271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C8048-3E64-0199-78B6-3F70FD14175E}"/>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979739B-B266-2D69-DCF3-3C9AD240FD9D}"/>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23</a:t>
            </a:fld>
            <a:endParaRPr lang="en-US" sz="2000" dirty="0"/>
          </a:p>
        </p:txBody>
      </p:sp>
      <p:sp>
        <p:nvSpPr>
          <p:cNvPr id="5" name="Footer Placeholder 4">
            <a:extLst>
              <a:ext uri="{FF2B5EF4-FFF2-40B4-BE49-F238E27FC236}">
                <a16:creationId xmlns:a16="http://schemas.microsoft.com/office/drawing/2014/main" id="{11E24427-5BEF-1878-D232-D8E0B8735B7A}"/>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06D0664C-C935-464E-5FD0-89EC373BE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43AC5353-3AA6-7E1E-C869-1598DE0CEB08}"/>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7824829F-EB8A-90CF-8DF9-DB1F5231BE0F}"/>
              </a:ext>
            </a:extLst>
          </p:cNvPr>
          <p:cNvSpPr txBox="1"/>
          <p:nvPr/>
        </p:nvSpPr>
        <p:spPr>
          <a:xfrm>
            <a:off x="580103" y="363794"/>
            <a:ext cx="47293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CONCLUSION AND FUTURE SCOPE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DC5425-42F0-483D-8874-2C8D38FB4173}"/>
              </a:ext>
            </a:extLst>
          </p:cNvPr>
          <p:cNvSpPr txBox="1"/>
          <p:nvPr/>
        </p:nvSpPr>
        <p:spPr>
          <a:xfrm>
            <a:off x="859180" y="1098411"/>
            <a:ext cx="10473640" cy="4197559"/>
          </a:xfrm>
          <a:prstGeom prst="rect">
            <a:avLst/>
          </a:prstGeom>
          <a:noFill/>
        </p:spPr>
        <p:txBody>
          <a:bodyPr wrap="square">
            <a:spAutoFit/>
          </a:bodyPr>
          <a:lstStyle/>
          <a:p>
            <a:pPr algn="just">
              <a:lnSpc>
                <a:spcPct val="150000"/>
              </a:lnSpc>
              <a:buNone/>
            </a:pPr>
            <a:r>
              <a:rPr lang="en-US" sz="1800" b="1" dirty="0">
                <a:latin typeface="Times New Roman" panose="02020603050405020304" pitchFamily="18" charset="0"/>
                <a:cs typeface="Times New Roman" panose="02020603050405020304" pitchFamily="18" charset="0"/>
              </a:rPr>
              <a:t>Conclusion</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Effective Cybersecurity Testing Tool</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P4wnP1 A.L.O.A. demonstrates the power of </a:t>
            </a:r>
            <a:r>
              <a:rPr lang="en-US" sz="1800" b="1" dirty="0">
                <a:latin typeface="Times New Roman" panose="02020603050405020304" pitchFamily="18" charset="0"/>
                <a:cs typeface="Times New Roman" panose="02020603050405020304" pitchFamily="18" charset="0"/>
              </a:rPr>
              <a:t>HID (Human Interface Device) attacks</a:t>
            </a:r>
            <a:r>
              <a:rPr lang="en-US" sz="1800" dirty="0">
                <a:latin typeface="Times New Roman" panose="02020603050405020304" pitchFamily="18" charset="0"/>
                <a:cs typeface="Times New Roman" panose="02020603050405020304" pitchFamily="18" charset="0"/>
              </a:rPr>
              <a:t>, showing real-world vulnerabilities in USB security.</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Bypassing Security Mechanisms</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Successfully exploits weaknesses in OS security, </a:t>
            </a:r>
            <a:r>
              <a:rPr lang="en-US" sz="1800" b="1" dirty="0">
                <a:latin typeface="Times New Roman" panose="02020603050405020304" pitchFamily="18" charset="0"/>
                <a:cs typeface="Times New Roman" panose="02020603050405020304" pitchFamily="18" charset="0"/>
              </a:rPr>
              <a:t>bypassing UAC, AV detection, and executing hidden payloads</a:t>
            </a:r>
            <a:r>
              <a:rPr lang="en-US" sz="1800"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Ethical and Research Use</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powerful, it should be used for </a:t>
            </a:r>
            <a:r>
              <a:rPr lang="en-US" sz="1800" b="1" dirty="0">
                <a:latin typeface="Times New Roman" panose="02020603050405020304" pitchFamily="18" charset="0"/>
                <a:cs typeface="Times New Roman" panose="02020603050405020304" pitchFamily="18" charset="0"/>
              </a:rPr>
              <a:t>penetration testing, Red Team assessments, and security research</a:t>
            </a:r>
            <a:r>
              <a:rPr lang="en-US" sz="1800" dirty="0">
                <a:latin typeface="Times New Roman" panose="02020603050405020304" pitchFamily="18" charset="0"/>
                <a:cs typeface="Times New Roman" panose="02020603050405020304" pitchFamily="18" charset="0"/>
              </a:rPr>
              <a:t>, not malicious activities.</a:t>
            </a:r>
          </a:p>
        </p:txBody>
      </p:sp>
    </p:spTree>
    <p:extLst>
      <p:ext uri="{BB962C8B-B14F-4D97-AF65-F5344CB8AC3E}">
        <p14:creationId xmlns:p14="http://schemas.microsoft.com/office/powerpoint/2010/main" val="235179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E1D24-CBC7-5C89-139B-52D2776AE8C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13E393E-8803-6F14-B118-32DDA72BE5F7}"/>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24</a:t>
            </a:fld>
            <a:endParaRPr lang="en-US" sz="2000" dirty="0"/>
          </a:p>
        </p:txBody>
      </p:sp>
      <p:sp>
        <p:nvSpPr>
          <p:cNvPr id="5" name="Footer Placeholder 4">
            <a:extLst>
              <a:ext uri="{FF2B5EF4-FFF2-40B4-BE49-F238E27FC236}">
                <a16:creationId xmlns:a16="http://schemas.microsoft.com/office/drawing/2014/main" id="{AD0E1F3A-FB68-0755-11B6-2A6BBB591CF1}"/>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2C4F580C-733B-08AE-B6CA-556B5D5EF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11F1CF3D-B68A-A834-17EF-323D1ADB107D}"/>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4A4BCDE2-5E01-784B-AAC7-1DCDF5727787}"/>
              </a:ext>
            </a:extLst>
          </p:cNvPr>
          <p:cNvSpPr txBox="1"/>
          <p:nvPr/>
        </p:nvSpPr>
        <p:spPr>
          <a:xfrm>
            <a:off x="580103" y="363794"/>
            <a:ext cx="47293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CONCLUSION AND FUTURE SCOPE</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D419A7-E234-E12D-BDFB-BE6964AE1BC7}"/>
              </a:ext>
            </a:extLst>
          </p:cNvPr>
          <p:cNvSpPr txBox="1"/>
          <p:nvPr/>
        </p:nvSpPr>
        <p:spPr>
          <a:xfrm>
            <a:off x="963561" y="1307244"/>
            <a:ext cx="9792929" cy="4197559"/>
          </a:xfrm>
          <a:prstGeom prst="rect">
            <a:avLst/>
          </a:prstGeom>
          <a:noFill/>
        </p:spPr>
        <p:txBody>
          <a:bodyPr wrap="square">
            <a:spAutoFit/>
          </a:bodyPr>
          <a:lstStyle/>
          <a:p>
            <a:pPr algn="just">
              <a:lnSpc>
                <a:spcPct val="150000"/>
              </a:lnSpc>
              <a:buNone/>
            </a:pPr>
            <a:r>
              <a:rPr lang="en-US" sz="1800" b="1" dirty="0">
                <a:latin typeface="Times New Roman" panose="02020603050405020304" pitchFamily="18" charset="0"/>
                <a:cs typeface="Times New Roman" panose="02020603050405020304" pitchFamily="18" charset="0"/>
              </a:rPr>
              <a:t>Future Scope</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Enhanced Evasion Techniques</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Implementing AI-based </a:t>
            </a:r>
            <a:r>
              <a:rPr lang="en-US" sz="1800" b="1" dirty="0">
                <a:latin typeface="Times New Roman" panose="02020603050405020304" pitchFamily="18" charset="0"/>
                <a:cs typeface="Times New Roman" panose="02020603050405020304" pitchFamily="18" charset="0"/>
              </a:rPr>
              <a:t>adaptive payloads</a:t>
            </a:r>
            <a:r>
              <a:rPr lang="en-US" sz="1800" dirty="0">
                <a:latin typeface="Times New Roman" panose="02020603050405020304" pitchFamily="18" charset="0"/>
                <a:cs typeface="Times New Roman" panose="02020603050405020304" pitchFamily="18" charset="0"/>
              </a:rPr>
              <a:t> that modify behavior to evade detection dynamically.</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Improved Anti-Forensic Capabilities</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Developing stealth mechanisms to </a:t>
            </a:r>
            <a:r>
              <a:rPr lang="en-US" sz="1800" b="1" dirty="0">
                <a:latin typeface="Times New Roman" panose="02020603050405020304" pitchFamily="18" charset="0"/>
                <a:cs typeface="Times New Roman" panose="02020603050405020304" pitchFamily="18" charset="0"/>
              </a:rPr>
              <a:t>erase execution traces</a:t>
            </a:r>
            <a:r>
              <a:rPr lang="en-US" sz="1800" dirty="0">
                <a:latin typeface="Times New Roman" panose="02020603050405020304" pitchFamily="18" charset="0"/>
                <a:cs typeface="Times New Roman" panose="02020603050405020304" pitchFamily="18" charset="0"/>
              </a:rPr>
              <a:t> after payload deployment.</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Wireless Exploitation &amp; Automation</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Expanding capabilities to </a:t>
            </a:r>
            <a:r>
              <a:rPr lang="en-US" sz="1800" b="1" dirty="0">
                <a:latin typeface="Times New Roman" panose="02020603050405020304" pitchFamily="18" charset="0"/>
                <a:cs typeface="Times New Roman" panose="02020603050405020304" pitchFamily="18" charset="0"/>
              </a:rPr>
              <a:t>Bluetooth &amp; Wi-Fi-based attacks</a:t>
            </a:r>
            <a:r>
              <a:rPr lang="en-US" sz="1800" dirty="0">
                <a:latin typeface="Times New Roman" panose="02020603050405020304" pitchFamily="18" charset="0"/>
                <a:cs typeface="Times New Roman" panose="02020603050405020304" pitchFamily="18" charset="0"/>
              </a:rPr>
              <a:t> for remote execution.</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Defensive Countermeasures</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Researching </a:t>
            </a:r>
            <a:r>
              <a:rPr lang="en-US" sz="1800" b="1" dirty="0">
                <a:latin typeface="Times New Roman" panose="02020603050405020304" pitchFamily="18" charset="0"/>
                <a:cs typeface="Times New Roman" panose="02020603050405020304" pitchFamily="18" charset="0"/>
              </a:rPr>
              <a:t>automated detection techniques</a:t>
            </a:r>
            <a:r>
              <a:rPr lang="en-US" sz="1800" dirty="0">
                <a:latin typeface="Times New Roman" panose="02020603050405020304" pitchFamily="18" charset="0"/>
                <a:cs typeface="Times New Roman" panose="02020603050405020304" pitchFamily="18" charset="0"/>
              </a:rPr>
              <a:t> to defend against similar USB-based attacks.</a:t>
            </a:r>
          </a:p>
        </p:txBody>
      </p:sp>
    </p:spTree>
    <p:extLst>
      <p:ext uri="{BB962C8B-B14F-4D97-AF65-F5344CB8AC3E}">
        <p14:creationId xmlns:p14="http://schemas.microsoft.com/office/powerpoint/2010/main" val="1786538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215390" y="951473"/>
            <a:ext cx="11885169" cy="579967"/>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p:txBody>
      </p:sp>
      <p:sp>
        <p:nvSpPr>
          <p:cNvPr id="2" name="TextBox 1">
            <a:extLst>
              <a:ext uri="{FF2B5EF4-FFF2-40B4-BE49-F238E27FC236}">
                <a16:creationId xmlns:a16="http://schemas.microsoft.com/office/drawing/2014/main" id="{5E27639F-FF0C-0C66-B167-F13A783C23E4}"/>
              </a:ext>
            </a:extLst>
          </p:cNvPr>
          <p:cNvSpPr txBox="1"/>
          <p:nvPr/>
        </p:nvSpPr>
        <p:spPr>
          <a:xfrm>
            <a:off x="215390" y="1755953"/>
            <a:ext cx="11885169" cy="3931397"/>
          </a:xfrm>
          <a:prstGeom prst="rect">
            <a:avLst/>
          </a:prstGeom>
          <a:noFill/>
        </p:spPr>
        <p:txBody>
          <a:bodyPr wrap="square" rtlCol="0">
            <a:spAutoFit/>
          </a:bodyPr>
          <a:lstStyle/>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S. Kim, ”Anatomy on Malware Distribution Networks,” in IEEE Access, vol. 8, pp. 73919-73930, 2020</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O. A. Aslan and R. Samet, ”A Comprehensive Review on Malware Detection Approaches,” in IEEE Access, vol. 8, pp. 6249-6271, 2020</a:t>
            </a:r>
            <a:r>
              <a:rPr lang="en-US" dirty="0"/>
              <a:t>.</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O. P. </a:t>
            </a:r>
            <a:r>
              <a:rPr lang="en-US" dirty="0" err="1">
                <a:latin typeface="Times New Roman" panose="02020603050405020304" pitchFamily="18" charset="0"/>
                <a:cs typeface="Times New Roman" panose="02020603050405020304" pitchFamily="18" charset="0"/>
              </a:rPr>
              <a:t>Samantray</a:t>
            </a:r>
            <a:r>
              <a:rPr lang="en-US" dirty="0">
                <a:latin typeface="Times New Roman" panose="02020603050405020304" pitchFamily="18" charset="0"/>
                <a:cs typeface="Times New Roman" panose="02020603050405020304" pitchFamily="18" charset="0"/>
              </a:rPr>
              <a:t>, S. N. Tripathy and S. K. Das, ”A study to Understand Malware Behavior through Malware Analysis,” 2019 IEEE International Conference on System, Computation, Automation and Networking (IC SCAN), Pondicherry, India, 2019, pp. 1-5</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Kevin Benton, The Evolution of 802.11 Wireless Security. UNLV Informatics, 2010-04-18 [cit. 2012-01-06].</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E. Cozzi, M. Graziano, Y. </a:t>
            </a:r>
            <a:r>
              <a:rPr lang="en-US" dirty="0" err="1">
                <a:latin typeface="Times New Roman" panose="02020603050405020304" pitchFamily="18" charset="0"/>
                <a:cs typeface="Times New Roman" panose="02020603050405020304" pitchFamily="18" charset="0"/>
              </a:rPr>
              <a:t>Fratantonio</a:t>
            </a:r>
            <a:r>
              <a:rPr lang="en-US" dirty="0">
                <a:latin typeface="Times New Roman" panose="02020603050405020304" pitchFamily="18" charset="0"/>
                <a:cs typeface="Times New Roman" panose="02020603050405020304" pitchFamily="18" charset="0"/>
              </a:rPr>
              <a:t> and D. </a:t>
            </a:r>
            <a:r>
              <a:rPr lang="en-US" dirty="0" err="1">
                <a:latin typeface="Times New Roman" panose="02020603050405020304" pitchFamily="18" charset="0"/>
                <a:cs typeface="Times New Roman" panose="02020603050405020304" pitchFamily="18" charset="0"/>
              </a:rPr>
              <a:t>Balzarotti</a:t>
            </a:r>
            <a:r>
              <a:rPr lang="en-US" dirty="0">
                <a:latin typeface="Times New Roman" panose="02020603050405020304" pitchFamily="18" charset="0"/>
                <a:cs typeface="Times New Roman" panose="02020603050405020304" pitchFamily="18" charset="0"/>
              </a:rPr>
              <a:t>, ”Understanding Linux Malware,” 2018 IEEE Symposium on Security and Privacy.</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O. A. Aslan and R. Samet, ”A Comprehensive Review on Malware Detection Approaches,” in IEEE Access</a:t>
            </a:r>
          </a:p>
          <a:p>
            <a:pPr marL="342900" marR="0" lvl="0" indent="-342900" algn="l" rtl="0">
              <a:lnSpc>
                <a:spcPct val="150000"/>
              </a:lnSpc>
              <a:spcBef>
                <a:spcPts val="0"/>
              </a:spcBef>
              <a:spcAft>
                <a:spcPts val="0"/>
              </a:spcAft>
              <a:buClr>
                <a:srgbClr val="FF0000"/>
              </a:buClr>
              <a:buFont typeface="+mj-lt"/>
              <a:buAutoNum type="arabicPeriod"/>
            </a:pPr>
            <a:r>
              <a:rPr lang="it-IT" dirty="0">
                <a:latin typeface="Times New Roman" panose="02020603050405020304" pitchFamily="18" charset="0"/>
                <a:cs typeface="Times New Roman" panose="02020603050405020304" pitchFamily="18" charset="0"/>
              </a:rPr>
              <a:t>E. Cozzi, M. Graziano, Y. Fratantonio and D. Balzarotti, ”Understanding Linux Malware,” 2018 IEEE</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“Linux wireless [online],” http://linuxwireless.org/en/users/Documentation/iw, 2013 [cit. 2013-01-20].</a:t>
            </a:r>
          </a:p>
          <a:p>
            <a:pPr marL="342900" marR="0" lvl="0" indent="-342900" algn="l" rtl="0">
              <a:lnSpc>
                <a:spcPct val="150000"/>
              </a:lnSpc>
              <a:spcBef>
                <a:spcPts val="0"/>
              </a:spcBef>
              <a:spcAft>
                <a:spcPts val="0"/>
              </a:spcAft>
              <a:buClr>
                <a:srgbClr val="FF0000"/>
              </a:buClr>
              <a:buFont typeface="+mj-lt"/>
              <a:buAutoNum type="arabicPeriod"/>
            </a:pPr>
            <a:r>
              <a:rPr lang="en-US" dirty="0">
                <a:latin typeface="Times New Roman" panose="02020603050405020304" pitchFamily="18" charset="0"/>
                <a:cs typeface="Times New Roman" panose="02020603050405020304" pitchFamily="18" charset="0"/>
              </a:rPr>
              <a:t>S. Kim, ”Anatomy on Malware Distribution Networks,” in IEEE Access, vol. 8, pp. 73919-73930, 2020</a:t>
            </a:r>
          </a:p>
          <a:p>
            <a:pPr marL="342900" marR="0" lvl="0" indent="-342900" algn="l" rtl="0">
              <a:lnSpc>
                <a:spcPct val="150000"/>
              </a:lnSpc>
              <a:spcBef>
                <a:spcPts val="0"/>
              </a:spcBef>
              <a:spcAft>
                <a:spcPts val="0"/>
              </a:spcAft>
              <a:buClr>
                <a:srgbClr val="FF0000"/>
              </a:buClr>
              <a:buFont typeface="+mj-lt"/>
              <a:buAutoNum type="arabicPeriod"/>
            </a:pPr>
            <a:r>
              <a:rPr lang="en-IN" dirty="0">
                <a:latin typeface="Times New Roman" panose="02020603050405020304" pitchFamily="18" charset="0"/>
                <a:cs typeface="Times New Roman" panose="02020603050405020304" pitchFamily="18" charset="0"/>
              </a:rPr>
              <a:t>E. Cozzi, M. Graziano, Y. </a:t>
            </a:r>
            <a:r>
              <a:rPr lang="en-IN" dirty="0" err="1">
                <a:latin typeface="Times New Roman" panose="02020603050405020304" pitchFamily="18" charset="0"/>
                <a:cs typeface="Times New Roman" panose="02020603050405020304" pitchFamily="18" charset="0"/>
              </a:rPr>
              <a:t>Fratantonio</a:t>
            </a:r>
            <a:r>
              <a:rPr lang="en-IN" dirty="0">
                <a:latin typeface="Times New Roman" panose="02020603050405020304" pitchFamily="18" charset="0"/>
                <a:cs typeface="Times New Roman" panose="02020603050405020304" pitchFamily="18" charset="0"/>
              </a:rPr>
              <a:t> and D. </a:t>
            </a:r>
            <a:r>
              <a:rPr lang="en-IN" dirty="0" err="1">
                <a:latin typeface="Times New Roman" panose="02020603050405020304" pitchFamily="18" charset="0"/>
                <a:cs typeface="Times New Roman" panose="02020603050405020304" pitchFamily="18" charset="0"/>
              </a:rPr>
              <a:t>Balzarotti</a:t>
            </a:r>
            <a:r>
              <a:rPr lang="en-IN" dirty="0">
                <a:latin typeface="Times New Roman" panose="02020603050405020304" pitchFamily="18" charset="0"/>
                <a:cs typeface="Times New Roman" panose="02020603050405020304" pitchFamily="18" charset="0"/>
              </a:rPr>
              <a:t>, ”Understanding Linux Malware,” 2018 IEEE Symposium on Security and Privacy (SP), San Francisco, CA, 2018, pp. 161-175.</a:t>
            </a: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9556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609599" y="453633"/>
            <a:ext cx="11159257" cy="5796780"/>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Abstract</a:t>
            </a:r>
          </a:p>
          <a:p>
            <a:pPr>
              <a:lnSpc>
                <a:spcPct val="150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Cyber threats are evolving rapidly, with automated intrusion techniques posing significant risks to modern systems. This project explores </a:t>
            </a:r>
            <a:r>
              <a:rPr lang="en-US" sz="1600" b="1" dirty="0">
                <a:latin typeface="Times New Roman" panose="02020603050405020304" pitchFamily="18" charset="0"/>
                <a:cs typeface="Times New Roman" panose="02020603050405020304" pitchFamily="18" charset="0"/>
              </a:rPr>
              <a:t>autonomous exploitation via malware injection using a Raspberry Pi</a:t>
            </a:r>
            <a:r>
              <a:rPr lang="en-US" sz="1600" dirty="0">
                <a:latin typeface="Times New Roman" panose="02020603050405020304" pitchFamily="18" charset="0"/>
                <a:cs typeface="Times New Roman" panose="02020603050405020304" pitchFamily="18" charset="0"/>
              </a:rPr>
              <a:t>, demonstrating how small, low-cost devices can be leveraged for offensive cybersecurity research. The system is designed to autonomously scan, identify vulnerabilities, and deploy malicious payloads to compromise target machines. Key components include network reconnaissance, vulnerability assessment, and malware execution, enabling hands-free exploitation with minimal human intervention. By integrating tools like, the Raspberry Pi serves as an automated cyber weapon capable of bypassing traditional security mechanisms. The study also discusses potential countermeasures, highlighting the need for robust threat detection and mitigation strategies. While this project aims to </a:t>
            </a:r>
            <a:r>
              <a:rPr lang="en-US" sz="1600" b="1" dirty="0">
                <a:latin typeface="Times New Roman" panose="02020603050405020304" pitchFamily="18" charset="0"/>
                <a:cs typeface="Times New Roman" panose="02020603050405020304" pitchFamily="18" charset="0"/>
              </a:rPr>
              <a:t>understand and mitigate autonomous cyber threats</a:t>
            </a:r>
            <a:r>
              <a:rPr lang="en-US" sz="1600" dirty="0">
                <a:latin typeface="Times New Roman" panose="02020603050405020304" pitchFamily="18" charset="0"/>
                <a:cs typeface="Times New Roman" panose="02020603050405020304" pitchFamily="18" charset="0"/>
              </a:rPr>
              <a:t>, it also raises ethical concerns about the misuse of AI-driven exploitation techniques in real-world cyberattacks.</a:t>
            </a:r>
          </a:p>
          <a:p>
            <a:pPr>
              <a:lnSpc>
                <a:spcPct val="150000"/>
              </a:lnSpc>
            </a:pPr>
            <a:endParaRPr lang="en-US" sz="2400" dirty="0"/>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61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205231" y="321553"/>
            <a:ext cx="10020870" cy="1318631"/>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B707DC9D-97BD-8292-3C9E-C8549CD5905C}"/>
              </a:ext>
            </a:extLst>
          </p:cNvPr>
          <p:cNvSpPr>
            <a:spLocks noChangeArrowheads="1"/>
          </p:cNvSpPr>
          <p:nvPr/>
        </p:nvSpPr>
        <p:spPr bwMode="auto">
          <a:xfrm>
            <a:off x="695011" y="1525715"/>
            <a:ext cx="10801978"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the increasing sophistication of cyber threats, attackers are leveraging automation and low-cost hardware to exploit system vulnerabilities efficiently. Traditional security measures often struggle to detect and prevent </a:t>
            </a:r>
            <a:r>
              <a:rPr lang="en-US" sz="1600" b="1" dirty="0">
                <a:latin typeface="Times New Roman" panose="02020603050405020304" pitchFamily="18" charset="0"/>
                <a:cs typeface="Times New Roman" panose="02020603050405020304" pitchFamily="18" charset="0"/>
              </a:rPr>
              <a:t>autonomous malware-driven attacks</a:t>
            </a:r>
            <a:r>
              <a:rPr lang="en-US" sz="1600" dirty="0">
                <a:latin typeface="Times New Roman" panose="02020603050405020304" pitchFamily="18" charset="0"/>
                <a:cs typeface="Times New Roman" panose="02020603050405020304" pitchFamily="18" charset="0"/>
              </a:rPr>
              <a:t>, especially those executed via compact, inconspicuous devices like the </a:t>
            </a:r>
            <a:r>
              <a:rPr lang="en-US" sz="1600" b="1" dirty="0">
                <a:latin typeface="Times New Roman" panose="02020603050405020304" pitchFamily="18" charset="0"/>
                <a:cs typeface="Times New Roman" panose="02020603050405020304" pitchFamily="18" charset="0"/>
              </a:rPr>
              <a:t>Raspberry Pi</a:t>
            </a:r>
            <a:r>
              <a:rPr lang="en-US" sz="1600" dirty="0">
                <a:latin typeface="Times New Roman" panose="02020603050405020304" pitchFamily="18" charset="0"/>
                <a:cs typeface="Times New Roman" panose="02020603050405020304" pitchFamily="18" charset="0"/>
              </a:rPr>
              <a:t>. This raises a critical concern: </a:t>
            </a:r>
            <a:r>
              <a:rPr lang="en-US" sz="1600" b="1" dirty="0">
                <a:latin typeface="Times New Roman" panose="02020603050405020304" pitchFamily="18" charset="0"/>
                <a:cs typeface="Times New Roman" panose="02020603050405020304" pitchFamily="18" charset="0"/>
              </a:rPr>
              <a:t>how can autonomous exploitation through malware injection bypass traditional security defenses, and what countermeasures can effectively mitigate such threats? </a:t>
            </a:r>
            <a:r>
              <a:rPr lang="en-US" sz="1600" dirty="0">
                <a:latin typeface="Times New Roman" panose="02020603050405020304" pitchFamily="18" charset="0"/>
                <a:cs typeface="Times New Roman" panose="02020603050405020304" pitchFamily="18" charset="0"/>
              </a:rPr>
              <a:t>This project investigates how a Raspberry Pi can be programmed to autonomously </a:t>
            </a:r>
            <a:r>
              <a:rPr lang="en-US" sz="1600" b="1" dirty="0">
                <a:latin typeface="Times New Roman" panose="02020603050405020304" pitchFamily="18" charset="0"/>
                <a:cs typeface="Times New Roman" panose="02020603050405020304" pitchFamily="18" charset="0"/>
              </a:rPr>
              <a:t>identify, exploit, and compromise</a:t>
            </a:r>
            <a:r>
              <a:rPr lang="en-US" sz="1600" dirty="0">
                <a:latin typeface="Times New Roman" panose="02020603050405020304" pitchFamily="18" charset="0"/>
                <a:cs typeface="Times New Roman" panose="02020603050405020304" pitchFamily="18" charset="0"/>
              </a:rPr>
              <a:t> vulnerable systems through malware injection. It examines the </a:t>
            </a:r>
            <a:r>
              <a:rPr lang="en-US" sz="1600" b="1" dirty="0">
                <a:latin typeface="Times New Roman" panose="02020603050405020304" pitchFamily="18" charset="0"/>
                <a:cs typeface="Times New Roman" panose="02020603050405020304" pitchFamily="18" charset="0"/>
              </a:rPr>
              <a:t>efficacy of automated cyberattacks</a:t>
            </a:r>
            <a:r>
              <a:rPr lang="en-US" sz="1600" dirty="0">
                <a:latin typeface="Times New Roman" panose="02020603050405020304" pitchFamily="18" charset="0"/>
                <a:cs typeface="Times New Roman" panose="02020603050405020304" pitchFamily="18" charset="0"/>
              </a:rPr>
              <a:t>, the security loopholes they exploit, and the limitations of conventional defense mechanisms. The study aims to highlight the growing risks posed by ultimately providing insights into </a:t>
            </a:r>
            <a:r>
              <a:rPr lang="en-US" sz="1600" b="1" dirty="0">
                <a:latin typeface="Times New Roman" panose="02020603050405020304" pitchFamily="18" charset="0"/>
                <a:cs typeface="Times New Roman" panose="02020603050405020304" pitchFamily="18" charset="0"/>
              </a:rPr>
              <a:t>improving intrusion detection, real-time threat mitigation, and proactive cybersecurity measures</a:t>
            </a:r>
            <a:r>
              <a:rPr lang="en-US" sz="16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658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294049" y="627964"/>
            <a:ext cx="10020870" cy="1318631"/>
          </a:xfrm>
          <a:prstGeom prst="rect">
            <a:avLst/>
          </a:prstGeom>
          <a:noFill/>
        </p:spPr>
        <p:txBody>
          <a:bodyPr wrap="square" rtlCol="0">
            <a:spAutoFit/>
          </a:bodyPr>
          <a:lstStyle/>
          <a:p>
            <a:pPr>
              <a:lnSpc>
                <a:spcPct val="150000"/>
              </a:lnSpc>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a:t>
            </a:r>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A87A5B2B-B4B7-01B9-C388-F2A967492EFA}"/>
              </a:ext>
            </a:extLst>
          </p:cNvPr>
          <p:cNvSpPr>
            <a:spLocks noChangeArrowheads="1"/>
          </p:cNvSpPr>
          <p:nvPr/>
        </p:nvSpPr>
        <p:spPr bwMode="auto">
          <a:xfrm>
            <a:off x="576817" y="1860464"/>
            <a:ext cx="1086825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Autonomous Exploitation Framework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Create a Raspberry Pi-based system using custom scripts to autonomously scan, identify vulnerabilities, and inject malware for system exploitation.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Script-Based Network Reconnaissance &amp; Exploitation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Write Python and Bash scripts to detect open ports, analyze system weaknesses, and execute malware payloads without relying on external tools.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Security Vulnerabilities &amp; Defense Limitations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Evaluate how script-based autonomous attacks exploit system flaws and analyze the gaps in conventional cybersecurity defenses.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 Countermeasures &amp; Mitigation Strategies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and recommend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intrusion detection, script-based threat mitigation, and proactive security measures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prevent automated cyber intrusions.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09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800496" y="-115411"/>
            <a:ext cx="10005707" cy="2426626"/>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7" name="Table 6">
            <a:extLst>
              <a:ext uri="{FF2B5EF4-FFF2-40B4-BE49-F238E27FC236}">
                <a16:creationId xmlns:a16="http://schemas.microsoft.com/office/drawing/2014/main" id="{8D9F16D1-BE1C-5990-889F-B7BE4F9A5F6A}"/>
              </a:ext>
            </a:extLst>
          </p:cNvPr>
          <p:cNvGraphicFramePr>
            <a:graphicFrameLocks noGrp="1"/>
          </p:cNvGraphicFramePr>
          <p:nvPr>
            <p:extLst>
              <p:ext uri="{D42A27DB-BD31-4B8C-83A1-F6EECF244321}">
                <p14:modId xmlns:p14="http://schemas.microsoft.com/office/powerpoint/2010/main" val="2460378384"/>
              </p:ext>
            </p:extLst>
          </p:nvPr>
        </p:nvGraphicFramePr>
        <p:xfrm>
          <a:off x="611819" y="1144927"/>
          <a:ext cx="10968361" cy="4218536"/>
        </p:xfrm>
        <a:graphic>
          <a:graphicData uri="http://schemas.openxmlformats.org/drawingml/2006/table">
            <a:tbl>
              <a:tblPr firstRow="1" bandRow="1">
                <a:tableStyleId>{21E018F8-684C-4949-AFBB-6D3B47F987D8}</a:tableStyleId>
              </a:tblPr>
              <a:tblGrid>
                <a:gridCol w="917128">
                  <a:extLst>
                    <a:ext uri="{9D8B030D-6E8A-4147-A177-3AD203B41FA5}">
                      <a16:colId xmlns:a16="http://schemas.microsoft.com/office/drawing/2014/main" val="3434449495"/>
                    </a:ext>
                  </a:extLst>
                </a:gridCol>
                <a:gridCol w="4400566">
                  <a:extLst>
                    <a:ext uri="{9D8B030D-6E8A-4147-A177-3AD203B41FA5}">
                      <a16:colId xmlns:a16="http://schemas.microsoft.com/office/drawing/2014/main" val="1375833229"/>
                    </a:ext>
                  </a:extLst>
                </a:gridCol>
                <a:gridCol w="3108932">
                  <a:extLst>
                    <a:ext uri="{9D8B030D-6E8A-4147-A177-3AD203B41FA5}">
                      <a16:colId xmlns:a16="http://schemas.microsoft.com/office/drawing/2014/main" val="1676465955"/>
                    </a:ext>
                  </a:extLst>
                </a:gridCol>
                <a:gridCol w="2541735">
                  <a:extLst>
                    <a:ext uri="{9D8B030D-6E8A-4147-A177-3AD203B41FA5}">
                      <a16:colId xmlns:a16="http://schemas.microsoft.com/office/drawing/2014/main" val="2766921096"/>
                    </a:ext>
                  </a:extLst>
                </a:gridCol>
              </a:tblGrid>
              <a:tr h="955273">
                <a:tc>
                  <a:txBody>
                    <a:bodyPr/>
                    <a:lstStyle/>
                    <a:p>
                      <a:pPr marL="0" lvl="0" indent="0" algn="ctr" rtl="0">
                        <a:spcBef>
                          <a:spcPts val="0"/>
                        </a:spcBef>
                        <a:spcAft>
                          <a:spcPts val="0"/>
                        </a:spcAft>
                        <a:buNone/>
                      </a:pPr>
                      <a:endParaRPr lang="en-US" sz="18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S. No.</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endParaRPr lang="en-US" sz="18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800" b="1" dirty="0">
                          <a:latin typeface="Times New Roman" panose="02020603050405020304" pitchFamily="18" charset="0"/>
                          <a:cs typeface="Times New Roman" panose="02020603050405020304" pitchFamily="18" charset="0"/>
                        </a:rPr>
                        <a:t>Paper Title, Author </a:t>
                      </a:r>
                      <a:r>
                        <a:rPr lang="en-US" sz="1800" b="1" dirty="0" err="1">
                          <a:latin typeface="Times New Roman" panose="02020603050405020304" pitchFamily="18" charset="0"/>
                          <a:cs typeface="Times New Roman" panose="02020603050405020304" pitchFamily="18" charset="0"/>
                        </a:rPr>
                        <a:t>Name,Year</a:t>
                      </a:r>
                      <a:r>
                        <a:rPr lang="en-US" sz="1800" b="1" dirty="0">
                          <a:latin typeface="Times New Roman" panose="02020603050405020304" pitchFamily="18" charset="0"/>
                          <a:cs typeface="Times New Roman" panose="02020603050405020304" pitchFamily="18" charset="0"/>
                        </a:rPr>
                        <a:t> &amp; Journal name</a:t>
                      </a:r>
                      <a:endParaRPr sz="18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algn="ctr">
                        <a:lnSpc>
                          <a:spcPct val="115000"/>
                        </a:lnSpc>
                        <a:spcBef>
                          <a:spcPts val="0"/>
                        </a:spcBef>
                        <a:spcAft>
                          <a:spcPts val="0"/>
                        </a:spcAft>
                      </a:pPr>
                      <a:endParaRPr lang="en-US" sz="1800" b="1" dirty="0">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Techniques Used </a:t>
                      </a:r>
                      <a:endParaRPr lang="en-US" sz="1800" dirty="0">
                        <a:latin typeface="Times New Roman" panose="02020603050405020304" pitchFamily="18" charset="0"/>
                        <a:ea typeface="Calibri"/>
                        <a:cs typeface="Times New Roman" panose="02020603050405020304" pitchFamily="18" charset="0"/>
                      </a:endParaRPr>
                    </a:p>
                  </a:txBody>
                  <a:tcPr marL="59087" marR="59087" marT="0" marB="0"/>
                </a:tc>
                <a:tc>
                  <a:txBody>
                    <a:bodyPr/>
                    <a:lstStyle/>
                    <a:p>
                      <a:pPr marL="0" marR="0" algn="ctr">
                        <a:lnSpc>
                          <a:spcPct val="115000"/>
                        </a:lnSpc>
                        <a:spcBef>
                          <a:spcPts val="0"/>
                        </a:spcBef>
                        <a:spcAft>
                          <a:spcPts val="0"/>
                        </a:spcAft>
                      </a:pPr>
                      <a:endParaRPr lang="en-US" sz="1800" b="1" dirty="0">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800" b="1" dirty="0">
                          <a:latin typeface="Times New Roman" panose="02020603050405020304" pitchFamily="18" charset="0"/>
                          <a:ea typeface="Calibri"/>
                          <a:cs typeface="Times New Roman" panose="02020603050405020304" pitchFamily="18" charset="0"/>
                        </a:rPr>
                        <a:t>Observations</a:t>
                      </a:r>
                      <a:endParaRPr lang="en-US" sz="1800" dirty="0">
                        <a:latin typeface="Times New Roman" panose="02020603050405020304" pitchFamily="18" charset="0"/>
                        <a:ea typeface="Calibri"/>
                        <a:cs typeface="Times New Roman" panose="02020603050405020304" pitchFamily="18" charset="0"/>
                      </a:endParaRPr>
                    </a:p>
                  </a:txBody>
                  <a:tcPr marL="59087" marR="59087" marT="0" marB="0"/>
                </a:tc>
                <a:extLst>
                  <a:ext uri="{0D108BD9-81ED-4DB2-BD59-A6C34878D82A}">
                    <a16:rowId xmlns:a16="http://schemas.microsoft.com/office/drawing/2014/main" val="657007698"/>
                  </a:ext>
                </a:extLst>
              </a:tr>
              <a:tr h="955302">
                <a:tc>
                  <a:txBody>
                    <a:bodyPr/>
                    <a:lstStyle/>
                    <a:p>
                      <a:pPr algn="ctr"/>
                      <a:r>
                        <a:rPr lang="en-IN" b="1" dirty="0"/>
                        <a:t>1</a:t>
                      </a:r>
                    </a:p>
                  </a:txBody>
                  <a:tcPr/>
                </a:tc>
                <a:tc>
                  <a:txBody>
                    <a:bodyPr/>
                    <a:lstStyle/>
                    <a:p>
                      <a:r>
                        <a:rPr lang="en-US" sz="1400" dirty="0">
                          <a:latin typeface="Times New Roman" panose="02020603050405020304" pitchFamily="18" charset="0"/>
                          <a:cs typeface="Times New Roman" panose="02020603050405020304" pitchFamily="18" charset="0"/>
                        </a:rPr>
                        <a:t>Malware Injection in Operational Technology Networks</a:t>
                      </a:r>
                    </a:p>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Mayuri </a:t>
                      </a:r>
                      <a:r>
                        <a:rPr lang="en-IN" sz="1200" dirty="0" err="1">
                          <a:latin typeface="Times New Roman" panose="02020603050405020304" pitchFamily="18" charset="0"/>
                          <a:cs typeface="Times New Roman" panose="02020603050405020304" pitchFamily="18" charset="0"/>
                        </a:rPr>
                        <a:t>Khadpe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Pranita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Binnar</a:t>
                      </a:r>
                      <a:r>
                        <a:rPr lang="en-IN" sz="1200" dirty="0">
                          <a:latin typeface="Times New Roman" panose="02020603050405020304" pitchFamily="18" charset="0"/>
                          <a:cs typeface="Times New Roman" panose="02020603050405020304" pitchFamily="18" charset="0"/>
                        </a:rPr>
                        <a:t>, Dr. Faruk Kazi</a:t>
                      </a:r>
                    </a:p>
                  </a:txBody>
                  <a:tcPr/>
                </a:tc>
                <a:tc>
                  <a:txBody>
                    <a:bodyPr/>
                    <a:lstStyle/>
                    <a:p>
                      <a:r>
                        <a:rPr lang="en-US" sz="1200" dirty="0">
                          <a:latin typeface="Times New Roman" panose="02020603050405020304" pitchFamily="18" charset="0"/>
                          <a:cs typeface="Times New Roman" panose="02020603050405020304" pitchFamily="18" charset="0"/>
                        </a:rPr>
                        <a:t>Write a python code as per the requirement of Attack. A code which contain 3 Function or Module such as Network Scanning function which collect all IP address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paper is only focusing on performing an attack but it is important to prevent it also. To monitor different types of threat in Industry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803764"/>
                  </a:ext>
                </a:extLst>
              </a:tr>
              <a:tr h="955302">
                <a:tc>
                  <a:txBody>
                    <a:bodyPr/>
                    <a:lstStyle/>
                    <a:p>
                      <a:pPr algn="ctr"/>
                      <a:r>
                        <a:rPr lang="en-IN" b="1" dirty="0"/>
                        <a:t>2</a:t>
                      </a:r>
                    </a:p>
                  </a:txBody>
                  <a:tcPr/>
                </a:tc>
                <a:tc>
                  <a:txBody>
                    <a:bodyPr/>
                    <a:lstStyle/>
                    <a:p>
                      <a:r>
                        <a:rPr lang="en-US" dirty="0">
                          <a:latin typeface="Times New Roman" panose="02020603050405020304" pitchFamily="18" charset="0"/>
                          <a:cs typeface="Times New Roman" panose="02020603050405020304" pitchFamily="18" charset="0"/>
                        </a:rPr>
                        <a:t>E</a:t>
                      </a:r>
                      <a:r>
                        <a:rPr lang="en-IN" dirty="0" err="1">
                          <a:latin typeface="Times New Roman" panose="02020603050405020304" pitchFamily="18" charset="0"/>
                          <a:cs typeface="Times New Roman" panose="02020603050405020304" pitchFamily="18" charset="0"/>
                        </a:rPr>
                        <a:t>thical</a:t>
                      </a:r>
                      <a:r>
                        <a:rPr lang="en-IN" dirty="0">
                          <a:latin typeface="Times New Roman" panose="02020603050405020304" pitchFamily="18" charset="0"/>
                          <a:cs typeface="Times New Roman" panose="02020603050405020304" pitchFamily="18" charset="0"/>
                        </a:rPr>
                        <a:t> Hacking and Penetration Testing Using Raspberry PI</a:t>
                      </a:r>
                    </a:p>
                    <a:p>
                      <a:endParaRPr lang="en-IN"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Maryna </a:t>
                      </a:r>
                      <a:r>
                        <a:rPr lang="en-IN" sz="1100" dirty="0" err="1">
                          <a:latin typeface="Times New Roman" panose="02020603050405020304" pitchFamily="18" charset="0"/>
                          <a:cs typeface="Times New Roman" panose="02020603050405020304" pitchFamily="18" charset="0"/>
                        </a:rPr>
                        <a:t>Yevdokymenko</a:t>
                      </a:r>
                      <a:r>
                        <a:rPr lang="en-IN" sz="1100" dirty="0">
                          <a:latin typeface="Times New Roman" panose="02020603050405020304" pitchFamily="18" charset="0"/>
                          <a:cs typeface="Times New Roman" panose="02020603050405020304" pitchFamily="18" charset="0"/>
                        </a:rPr>
                        <a:t>, Elsayed Mohamed, Paul </a:t>
                      </a:r>
                      <a:r>
                        <a:rPr lang="en-IN" sz="1100" dirty="0" err="1">
                          <a:latin typeface="Times New Roman" panose="02020603050405020304" pitchFamily="18" charset="0"/>
                          <a:cs typeface="Times New Roman" panose="02020603050405020304" pitchFamily="18" charset="0"/>
                        </a:rPr>
                        <a:t>Onwuakpa</a:t>
                      </a:r>
                      <a:r>
                        <a:rPr lang="en-IN" sz="1100" dirty="0">
                          <a:latin typeface="Times New Roman" panose="02020603050405020304" pitchFamily="18" charset="0"/>
                          <a:cs typeface="Times New Roman" panose="02020603050405020304" pitchFamily="18" charset="0"/>
                        </a:rPr>
                        <a:t> Arinze</a:t>
                      </a:r>
                    </a:p>
                  </a:txBody>
                  <a:tcPr/>
                </a:tc>
                <a:tc>
                  <a:txBody>
                    <a:bodyPr/>
                    <a:lstStyle/>
                    <a:p>
                      <a:r>
                        <a:rPr lang="en-US" sz="1200" dirty="0">
                          <a:latin typeface="Times New Roman" panose="02020603050405020304" pitchFamily="18" charset="0"/>
                          <a:cs typeface="Times New Roman" panose="02020603050405020304" pitchFamily="18" charset="0"/>
                        </a:rPr>
                        <a:t>It implements a virtual environment of how a hacker attack a </a:t>
                      </a:r>
                      <a:r>
                        <a:rPr lang="en-US" sz="1200" dirty="0" err="1">
                          <a:latin typeface="Times New Roman" panose="02020603050405020304" pitchFamily="18" charset="0"/>
                          <a:cs typeface="Times New Roman" panose="02020603050405020304" pitchFamily="18" charset="0"/>
                        </a:rPr>
                        <a:t>system.It</a:t>
                      </a:r>
                      <a:r>
                        <a:rPr lang="en-US" sz="1200" dirty="0">
                          <a:latin typeface="Times New Roman" panose="02020603050405020304" pitchFamily="18" charset="0"/>
                          <a:cs typeface="Times New Roman" panose="02020603050405020304" pitchFamily="18" charset="0"/>
                        </a:rPr>
                        <a:t> point out the holes where an intruder or a attacker may take advantage of and use it to attack.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Pentesting</a:t>
                      </a:r>
                      <a:r>
                        <a:rPr lang="en-US" sz="1200" dirty="0">
                          <a:latin typeface="Times New Roman" panose="02020603050405020304" pitchFamily="18" charset="0"/>
                          <a:cs typeface="Times New Roman" panose="02020603050405020304" pitchFamily="18" charset="0"/>
                        </a:rPr>
                        <a:t> is one of the most affective approaches to study the security parameters of a network of any size and it helps to analyze the security level of a network.</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1356513"/>
                  </a:ext>
                </a:extLst>
              </a:tr>
              <a:tr h="1201046">
                <a:tc>
                  <a:txBody>
                    <a:bodyPr/>
                    <a:lstStyle/>
                    <a:p>
                      <a:pPr algn="ctr"/>
                      <a:r>
                        <a:rPr lang="en-IN" b="1" dirty="0"/>
                        <a:t>3</a:t>
                      </a:r>
                    </a:p>
                  </a:txBody>
                  <a:tcPr/>
                </a:tc>
                <a:tc>
                  <a:txBody>
                    <a:bodyPr/>
                    <a:lstStyle/>
                    <a:p>
                      <a:r>
                        <a:rPr lang="en-US" dirty="0">
                          <a:latin typeface="Times New Roman" panose="02020603050405020304" pitchFamily="18" charset="0"/>
                          <a:cs typeface="Times New Roman" panose="02020603050405020304" pitchFamily="18" charset="0"/>
                        </a:rPr>
                        <a:t>Malware Injection in Wireless Networks</a:t>
                      </a:r>
                    </a:p>
                    <a:p>
                      <a:endParaRPr lang="en-US"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Matej </a:t>
                      </a:r>
                      <a:r>
                        <a:rPr lang="en-IN" sz="1200" dirty="0" err="1">
                          <a:latin typeface="Times New Roman" panose="02020603050405020304" pitchFamily="18" charset="0"/>
                          <a:cs typeface="Times New Roman" panose="02020603050405020304" pitchFamily="18" charset="0"/>
                        </a:rPr>
                        <a:t>Kacic</a:t>
                      </a:r>
                      <a:r>
                        <a:rPr lang="en-IN" sz="1200" dirty="0">
                          <a:latin typeface="Times New Roman" panose="02020603050405020304" pitchFamily="18" charset="0"/>
                          <a:cs typeface="Times New Roman" panose="02020603050405020304" pitchFamily="18" charset="0"/>
                        </a:rPr>
                        <a:t> , Petr </a:t>
                      </a:r>
                      <a:r>
                        <a:rPr lang="en-IN" sz="1200" dirty="0" err="1">
                          <a:latin typeface="Times New Roman" panose="02020603050405020304" pitchFamily="18" charset="0"/>
                          <a:cs typeface="Times New Roman" panose="02020603050405020304" pitchFamily="18" charset="0"/>
                        </a:rPr>
                        <a:t>Hanacek</a:t>
                      </a:r>
                      <a:r>
                        <a:rPr lang="en-IN" sz="1200" dirty="0">
                          <a:latin typeface="Times New Roman" panose="02020603050405020304" pitchFamily="18" charset="0"/>
                          <a:cs typeface="Times New Roman" panose="02020603050405020304" pitchFamily="18" charset="0"/>
                        </a:rPr>
                        <a:t> , Martin </a:t>
                      </a:r>
                      <a:r>
                        <a:rPr lang="en-IN" sz="1200" dirty="0" err="1">
                          <a:latin typeface="Times New Roman" panose="02020603050405020304" pitchFamily="18" charset="0"/>
                          <a:cs typeface="Times New Roman" panose="02020603050405020304" pitchFamily="18" charset="0"/>
                        </a:rPr>
                        <a:t>Henzl</a:t>
                      </a:r>
                      <a:r>
                        <a:rPr lang="en-IN" sz="1200" dirty="0">
                          <a:latin typeface="Times New Roman" panose="02020603050405020304" pitchFamily="18" charset="0"/>
                          <a:cs typeface="Times New Roman" panose="02020603050405020304" pitchFamily="18" charset="0"/>
                        </a:rPr>
                        <a:t> , Peter </a:t>
                      </a:r>
                      <a:r>
                        <a:rPr lang="en-IN" sz="1200" dirty="0" err="1">
                          <a:latin typeface="Times New Roman" panose="02020603050405020304" pitchFamily="18" charset="0"/>
                          <a:cs typeface="Times New Roman" panose="02020603050405020304" pitchFamily="18" charset="0"/>
                        </a:rPr>
                        <a:t>Jurnecka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part describes our idea of how to inject malware to specific wireless client with purpose, for example, buffer overflow insertion attack to specific network application.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main function of this service is to listen on some port and wait for IP packet with specific payload from network.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7687383"/>
                  </a:ext>
                </a:extLst>
              </a:tr>
            </a:tbl>
          </a:graphicData>
        </a:graphic>
      </p:graphicFrame>
    </p:spTree>
    <p:extLst>
      <p:ext uri="{BB962C8B-B14F-4D97-AF65-F5344CB8AC3E}">
        <p14:creationId xmlns:p14="http://schemas.microsoft.com/office/powerpoint/2010/main" val="377185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D883A1-9E3E-AD43-8E3F-A2640CC77500}"/>
              </a:ext>
            </a:extLst>
          </p:cNvPr>
          <p:cNvSpPr>
            <a:spLocks noGrp="1"/>
          </p:cNvSpPr>
          <p:nvPr>
            <p:ph type="sldNum" idx="12"/>
          </p:nvPr>
        </p:nvSpPr>
        <p:spPr>
          <a:xfrm>
            <a:off x="10205454" y="6425975"/>
            <a:ext cx="1312025" cy="365125"/>
          </a:xfrm>
        </p:spPr>
        <p:txBody>
          <a:bodyPr/>
          <a:lstStyle/>
          <a:p>
            <a:pPr marL="0" lvl="0" indent="0" algn="r" rtl="0">
              <a:spcBef>
                <a:spcPts val="0"/>
              </a:spcBef>
              <a:spcAft>
                <a:spcPts val="0"/>
              </a:spcAft>
              <a:buNone/>
            </a:pPr>
            <a:r>
              <a:rPr lang="en-US" sz="1800" dirty="0"/>
              <a:t>8</a:t>
            </a:r>
          </a:p>
        </p:txBody>
      </p:sp>
      <p:pic>
        <p:nvPicPr>
          <p:cNvPr id="5" name="Picture 4">
            <a:extLst>
              <a:ext uri="{FF2B5EF4-FFF2-40B4-BE49-F238E27FC236}">
                <a16:creationId xmlns:a16="http://schemas.microsoft.com/office/drawing/2014/main" id="{61DDABDA-0182-078A-E415-00A356EB1FE1}"/>
              </a:ext>
            </a:extLst>
          </p:cNvPr>
          <p:cNvPicPr>
            <a:picLocks noChangeAspect="1"/>
          </p:cNvPicPr>
          <p:nvPr/>
        </p:nvPicPr>
        <p:blipFill>
          <a:blip r:embed="rId2"/>
          <a:stretch>
            <a:fillRect/>
          </a:stretch>
        </p:blipFill>
        <p:spPr>
          <a:xfrm>
            <a:off x="0" y="5704366"/>
            <a:ext cx="1153634" cy="1153634"/>
          </a:xfrm>
          <a:prstGeom prst="rect">
            <a:avLst/>
          </a:prstGeom>
        </p:spPr>
      </p:pic>
      <p:pic>
        <p:nvPicPr>
          <p:cNvPr id="6" name="Picture 5">
            <a:extLst>
              <a:ext uri="{FF2B5EF4-FFF2-40B4-BE49-F238E27FC236}">
                <a16:creationId xmlns:a16="http://schemas.microsoft.com/office/drawing/2014/main" id="{766A8D34-71AD-B160-534F-E15E3D2BA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
        <p:nvSpPr>
          <p:cNvPr id="7" name="Footer Placeholder 4">
            <a:extLst>
              <a:ext uri="{FF2B5EF4-FFF2-40B4-BE49-F238E27FC236}">
                <a16:creationId xmlns:a16="http://schemas.microsoft.com/office/drawing/2014/main" id="{6AC0AEBE-E777-897C-05D6-FD1D856AE038}"/>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graphicFrame>
        <p:nvGraphicFramePr>
          <p:cNvPr id="9" name="Table 8">
            <a:extLst>
              <a:ext uri="{FF2B5EF4-FFF2-40B4-BE49-F238E27FC236}">
                <a16:creationId xmlns:a16="http://schemas.microsoft.com/office/drawing/2014/main" id="{F11EEC43-A74E-4A24-CC6F-9A4FC8058002}"/>
              </a:ext>
            </a:extLst>
          </p:cNvPr>
          <p:cNvGraphicFramePr>
            <a:graphicFrameLocks noGrp="1"/>
          </p:cNvGraphicFramePr>
          <p:nvPr>
            <p:extLst>
              <p:ext uri="{D42A27DB-BD31-4B8C-83A1-F6EECF244321}">
                <p14:modId xmlns:p14="http://schemas.microsoft.com/office/powerpoint/2010/main" val="2297670852"/>
              </p:ext>
            </p:extLst>
          </p:nvPr>
        </p:nvGraphicFramePr>
        <p:xfrm>
          <a:off x="1153634" y="1539240"/>
          <a:ext cx="10626887" cy="3931920"/>
        </p:xfrm>
        <a:graphic>
          <a:graphicData uri="http://schemas.openxmlformats.org/drawingml/2006/table">
            <a:tbl>
              <a:tblPr firstRow="1" bandRow="1">
                <a:tableStyleId>{21E018F8-684C-4949-AFBB-6D3B47F987D8}</a:tableStyleId>
              </a:tblPr>
              <a:tblGrid>
                <a:gridCol w="1254286">
                  <a:extLst>
                    <a:ext uri="{9D8B030D-6E8A-4147-A177-3AD203B41FA5}">
                      <a16:colId xmlns:a16="http://schemas.microsoft.com/office/drawing/2014/main" val="2379883438"/>
                    </a:ext>
                  </a:extLst>
                </a:gridCol>
                <a:gridCol w="3794760">
                  <a:extLst>
                    <a:ext uri="{9D8B030D-6E8A-4147-A177-3AD203B41FA5}">
                      <a16:colId xmlns:a16="http://schemas.microsoft.com/office/drawing/2014/main" val="3027776630"/>
                    </a:ext>
                  </a:extLst>
                </a:gridCol>
                <a:gridCol w="2921119">
                  <a:extLst>
                    <a:ext uri="{9D8B030D-6E8A-4147-A177-3AD203B41FA5}">
                      <a16:colId xmlns:a16="http://schemas.microsoft.com/office/drawing/2014/main" val="3300547545"/>
                    </a:ext>
                  </a:extLst>
                </a:gridCol>
                <a:gridCol w="2656722">
                  <a:extLst>
                    <a:ext uri="{9D8B030D-6E8A-4147-A177-3AD203B41FA5}">
                      <a16:colId xmlns:a16="http://schemas.microsoft.com/office/drawing/2014/main" val="930705176"/>
                    </a:ext>
                  </a:extLst>
                </a:gridCol>
              </a:tblGrid>
              <a:tr h="823958">
                <a:tc>
                  <a:txBody>
                    <a:bodyPr/>
                    <a:lstStyle/>
                    <a:p>
                      <a:endParaRPr lang="en-US" sz="1800" b="1" dirty="0"/>
                    </a:p>
                    <a:p>
                      <a:r>
                        <a:rPr lang="en-US" sz="1800" b="1" dirty="0"/>
                        <a:t>      S.N0</a:t>
                      </a:r>
                      <a:endParaRPr lang="en-IN" sz="18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Times New Roman" panose="02020603050405020304" pitchFamily="18" charset="0"/>
                          <a:cs typeface="Times New Roman" panose="02020603050405020304" pitchFamily="18" charset="0"/>
                        </a:rPr>
                        <a:t>Paper Title, Author </a:t>
                      </a:r>
                      <a:r>
                        <a:rPr lang="en-US" sz="1800" b="1" dirty="0" err="1">
                          <a:latin typeface="Times New Roman" panose="02020603050405020304" pitchFamily="18" charset="0"/>
                          <a:cs typeface="Times New Roman" panose="02020603050405020304" pitchFamily="18" charset="0"/>
                        </a:rPr>
                        <a:t>Name,Year</a:t>
                      </a:r>
                      <a:r>
                        <a:rPr lang="en-US" sz="1800" b="1" dirty="0">
                          <a:latin typeface="Times New Roman" panose="02020603050405020304" pitchFamily="18" charset="0"/>
                          <a:cs typeface="Times New Roman" panose="02020603050405020304" pitchFamily="18" charset="0"/>
                        </a:rPr>
                        <a:t> &amp; Journal name</a:t>
                      </a: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latin typeface="Times New Roman" panose="02020603050405020304" pitchFamily="18" charset="0"/>
                        <a:ea typeface="Calibr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Times New Roman" panose="02020603050405020304" pitchFamily="18" charset="0"/>
                          <a:ea typeface="Calibri"/>
                          <a:cs typeface="Times New Roman" panose="02020603050405020304" pitchFamily="18" charset="0"/>
                        </a:rPr>
                        <a:t>   Techniques Used </a:t>
                      </a:r>
                      <a:endParaRPr lang="en-US" sz="1800" dirty="0">
                        <a:latin typeface="Times New Roman" panose="02020603050405020304" pitchFamily="18" charset="0"/>
                        <a:ea typeface="Calibri"/>
                        <a:cs typeface="Times New Roman" panose="02020603050405020304" pitchFamily="18" charset="0"/>
                      </a:endParaRP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a:latin typeface="Times New Roman" panose="02020603050405020304" pitchFamily="18" charset="0"/>
                        <a:ea typeface="Calibr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latin typeface="Times New Roman" panose="02020603050405020304" pitchFamily="18" charset="0"/>
                          <a:ea typeface="Calibri"/>
                          <a:cs typeface="Times New Roman" panose="02020603050405020304" pitchFamily="18" charset="0"/>
                        </a:rPr>
                        <a:t>     Observations</a:t>
                      </a:r>
                      <a:endParaRPr lang="en-US" sz="2000" dirty="0">
                        <a:latin typeface="Times New Roman" panose="02020603050405020304" pitchFamily="18" charset="0"/>
                        <a:ea typeface="Calibri"/>
                        <a:cs typeface="Times New Roman" panose="02020603050405020304" pitchFamily="18" charset="0"/>
                      </a:endParaRPr>
                    </a:p>
                    <a:p>
                      <a:endParaRPr lang="en-IN" dirty="0"/>
                    </a:p>
                  </a:txBody>
                  <a:tcPr/>
                </a:tc>
                <a:extLst>
                  <a:ext uri="{0D108BD9-81ED-4DB2-BD59-A6C34878D82A}">
                    <a16:rowId xmlns:a16="http://schemas.microsoft.com/office/drawing/2014/main" val="2122671582"/>
                  </a:ext>
                </a:extLst>
              </a:tr>
              <a:tr h="821831">
                <a:tc>
                  <a:txBody>
                    <a:bodyPr/>
                    <a:lstStyle/>
                    <a:p>
                      <a:r>
                        <a:rPr lang="en-US" dirty="0"/>
                        <a:t>        4</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Stealthy Information Leakage Through Peripheral Exploitation in Modern Embedded Systems</a:t>
                      </a:r>
                    </a:p>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Dimitrios </a:t>
                      </a:r>
                      <a:r>
                        <a:rPr lang="en-IN" sz="1200" dirty="0" err="1">
                          <a:latin typeface="Times New Roman" panose="02020603050405020304" pitchFamily="18" charset="0"/>
                          <a:cs typeface="Times New Roman" panose="02020603050405020304" pitchFamily="18" charset="0"/>
                        </a:rPr>
                        <a:t>Tychalas</a:t>
                      </a:r>
                      <a:r>
                        <a:rPr lang="en-IN" sz="1200" dirty="0">
                          <a:latin typeface="Times New Roman" panose="02020603050405020304" pitchFamily="18" charset="0"/>
                          <a:cs typeface="Times New Roman" panose="02020603050405020304" pitchFamily="18" charset="0"/>
                        </a:rPr>
                        <a:t>, Anastasis </a:t>
                      </a:r>
                      <a:r>
                        <a:rPr lang="en-IN" sz="1200" dirty="0" err="1">
                          <a:latin typeface="Times New Roman" panose="02020603050405020304" pitchFamily="18" charset="0"/>
                          <a:cs typeface="Times New Roman" panose="02020603050405020304" pitchFamily="18" charset="0"/>
                        </a:rPr>
                        <a:t>Keliris</a:t>
                      </a:r>
                      <a:r>
                        <a:rPr lang="en-IN" sz="1200" dirty="0">
                          <a:latin typeface="Times New Roman" panose="02020603050405020304" pitchFamily="18" charset="0"/>
                          <a:cs typeface="Times New Roman" panose="02020603050405020304" pitchFamily="18" charset="0"/>
                        </a:rPr>
                        <a:t>, Michail </a:t>
                      </a:r>
                      <a:r>
                        <a:rPr lang="en-IN" sz="1200" dirty="0" err="1">
                          <a:latin typeface="Times New Roman" panose="02020603050405020304" pitchFamily="18" charset="0"/>
                          <a:cs typeface="Times New Roman" panose="02020603050405020304" pitchFamily="18" charset="0"/>
                        </a:rPr>
                        <a:t>Maniatakos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Our proposed attack is a malware designed to break air gapped PLC devices and expose information through some available analog output, identified by automatically parsing the Device Tree.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The attack can be deployed to a device either remotely, or directly through physical interaction. In our end-to-end case study, data from arbitrary memory locations are transmitted through available LED.</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0005032"/>
                  </a:ext>
                </a:extLst>
              </a:tr>
              <a:tr h="974231">
                <a:tc>
                  <a:txBody>
                    <a:bodyPr/>
                    <a:lstStyle/>
                    <a:p>
                      <a:r>
                        <a:rPr lang="en-US" dirty="0"/>
                        <a:t>        5</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Raspberry PI and role of IoT in Education </a:t>
                      </a:r>
                    </a:p>
                    <a:p>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Salman Mahmood, </a:t>
                      </a:r>
                      <a:r>
                        <a:rPr lang="en-IN" sz="1200" dirty="0" err="1">
                          <a:latin typeface="Times New Roman" panose="02020603050405020304" pitchFamily="18" charset="0"/>
                          <a:cs typeface="Times New Roman" panose="02020603050405020304" pitchFamily="18" charset="0"/>
                        </a:rPr>
                        <a:t>Puttaswamy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Malali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Rajegowda</a:t>
                      </a:r>
                      <a:r>
                        <a:rPr lang="en-IN" sz="1200" dirty="0">
                          <a:latin typeface="Times New Roman" panose="02020603050405020304" pitchFamily="18" charset="0"/>
                          <a:cs typeface="Times New Roman" panose="02020603050405020304" pitchFamily="18" charset="0"/>
                        </a:rPr>
                        <a:t> , Kamal Uddin Sarker </a:t>
                      </a:r>
                    </a:p>
                  </a:txBody>
                  <a:tcPr/>
                </a:tc>
                <a:tc>
                  <a:txBody>
                    <a:bodyPr/>
                    <a:lstStyle/>
                    <a:p>
                      <a:r>
                        <a:rPr lang="en-US" sz="1200" dirty="0">
                          <a:latin typeface="Times New Roman" panose="02020603050405020304" pitchFamily="18" charset="0"/>
                          <a:cs typeface="Times New Roman" panose="02020603050405020304" pitchFamily="18" charset="0"/>
                        </a:rPr>
                        <a:t>There are different methods for feature extraction like appearance-based method, geometric based method, texture based method and so forth.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To achieve the investigating procedure more efficiently, a smart algorithm plays an important role to do it in an automated manner. To deal with these automated algorithm machine learning is the field that comes under the umbrella of artificial intelligence.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644802"/>
                  </a:ext>
                </a:extLst>
              </a:tr>
            </a:tbl>
          </a:graphicData>
        </a:graphic>
      </p:graphicFrame>
      <p:sp>
        <p:nvSpPr>
          <p:cNvPr id="10" name="TextBox 9">
            <a:extLst>
              <a:ext uri="{FF2B5EF4-FFF2-40B4-BE49-F238E27FC236}">
                <a16:creationId xmlns:a16="http://schemas.microsoft.com/office/drawing/2014/main" id="{48F07932-A8E9-D166-DC3A-E2566E07463A}"/>
              </a:ext>
            </a:extLst>
          </p:cNvPr>
          <p:cNvSpPr txBox="1"/>
          <p:nvPr/>
        </p:nvSpPr>
        <p:spPr>
          <a:xfrm>
            <a:off x="855759" y="210482"/>
            <a:ext cx="10005707" cy="2426626"/>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3743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00FC9-B003-FDE0-490A-2E0DB69587AE}"/>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878DE21-92BC-A484-8BAC-9A8B82291ABB}"/>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5" name="Footer Placeholder 4">
            <a:extLst>
              <a:ext uri="{FF2B5EF4-FFF2-40B4-BE49-F238E27FC236}">
                <a16:creationId xmlns:a16="http://schemas.microsoft.com/office/drawing/2014/main" id="{FAA3991A-D601-FE5B-71E0-0773DB399B1C}"/>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D49CB443-567D-D3BC-527F-F491F9E55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AA54467D-3A60-DABF-7165-5BBC2A0120FA}"/>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62962E46-E483-2D17-A9AA-56ED8122FE2F}"/>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Feasibility of the Project Proposal</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9A9F32-2A68-8516-6902-42BDCBCC1F3E}"/>
              </a:ext>
            </a:extLst>
          </p:cNvPr>
          <p:cNvSpPr txBox="1"/>
          <p:nvPr/>
        </p:nvSpPr>
        <p:spPr>
          <a:xfrm>
            <a:off x="797872" y="726960"/>
            <a:ext cx="10963749" cy="6540252"/>
          </a:xfrm>
          <a:prstGeom prst="rect">
            <a:avLst/>
          </a:prstGeom>
          <a:noFill/>
        </p:spPr>
        <p:txBody>
          <a:bodyPr wrap="square" rtlCol="0">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Technical Feasibility</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Hardware Requirements</a:t>
            </a:r>
            <a:r>
              <a:rPr lang="en-US" sz="1800" dirty="0">
                <a:latin typeface="Times New Roman" panose="02020603050405020304" pitchFamily="18" charset="0"/>
                <a:cs typeface="Times New Roman" panose="02020603050405020304" pitchFamily="18" charset="0"/>
              </a:rPr>
              <a:t>: Uses a </a:t>
            </a:r>
            <a:r>
              <a:rPr lang="en-US" sz="1800" b="1" dirty="0">
                <a:latin typeface="Times New Roman" panose="02020603050405020304" pitchFamily="18" charset="0"/>
                <a:cs typeface="Times New Roman" panose="02020603050405020304" pitchFamily="18" charset="0"/>
              </a:rPr>
              <a:t>Raspberry Pi Zero, microSD card, and power source</a:t>
            </a:r>
            <a:r>
              <a:rPr lang="en-US" sz="1800" dirty="0">
                <a:latin typeface="Times New Roman" panose="02020603050405020304" pitchFamily="18" charset="0"/>
                <a:cs typeface="Times New Roman" panose="02020603050405020304" pitchFamily="18" charset="0"/>
              </a:rPr>
              <a:t>, making it a low-cost solution.</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Software Compatibility</a:t>
            </a:r>
            <a:r>
              <a:rPr lang="en-US" sz="1800" dirty="0">
                <a:latin typeface="Times New Roman" panose="02020603050405020304" pitchFamily="18" charset="0"/>
                <a:cs typeface="Times New Roman" panose="02020603050405020304" pitchFamily="18" charset="0"/>
              </a:rPr>
              <a:t>: Supports </a:t>
            </a:r>
            <a:r>
              <a:rPr lang="en-US" sz="1800" b="1" dirty="0">
                <a:latin typeface="Times New Roman" panose="02020603050405020304" pitchFamily="18" charset="0"/>
                <a:cs typeface="Times New Roman" panose="02020603050405020304" pitchFamily="18" charset="0"/>
              </a:rPr>
              <a:t>Linux-based OS</a:t>
            </a:r>
            <a:r>
              <a:rPr lang="en-US" sz="1800" dirty="0">
                <a:latin typeface="Times New Roman" panose="02020603050405020304" pitchFamily="18" charset="0"/>
                <a:cs typeface="Times New Roman" panose="02020603050405020304" pitchFamily="18" charset="0"/>
              </a:rPr>
              <a:t>, scripting languages (</a:t>
            </a:r>
            <a:r>
              <a:rPr lang="en-US" sz="1800" b="1" dirty="0">
                <a:latin typeface="Times New Roman" panose="02020603050405020304" pitchFamily="18" charset="0"/>
                <a:cs typeface="Times New Roman" panose="02020603050405020304" pitchFamily="18" charset="0"/>
              </a:rPr>
              <a:t>Bash, Python, JavaScript</a:t>
            </a:r>
            <a:r>
              <a:rPr lang="en-US" sz="1800" dirty="0">
                <a:latin typeface="Times New Roman" panose="02020603050405020304" pitchFamily="18" charset="0"/>
                <a:cs typeface="Times New Roman" panose="02020603050405020304" pitchFamily="18" charset="0"/>
              </a:rPr>
              <a:t>), and networking tools (</a:t>
            </a:r>
            <a:r>
              <a:rPr lang="en-US" sz="1800" b="1" dirty="0" err="1">
                <a:latin typeface="Times New Roman" panose="02020603050405020304" pitchFamily="18" charset="0"/>
                <a:cs typeface="Times New Roman" panose="02020603050405020304" pitchFamily="18" charset="0"/>
              </a:rPr>
              <a:t>Netcat</a:t>
            </a:r>
            <a:r>
              <a:rPr lang="en-US" sz="1800" b="1" dirty="0">
                <a:latin typeface="Times New Roman" panose="02020603050405020304" pitchFamily="18" charset="0"/>
                <a:cs typeface="Times New Roman" panose="02020603050405020304" pitchFamily="18" charset="0"/>
              </a:rPr>
              <a:t>, PowerShell</a:t>
            </a:r>
            <a:r>
              <a:rPr lang="en-US"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Automation &amp; Execution</a:t>
            </a:r>
            <a:r>
              <a:rPr lang="en-US" sz="1800" dirty="0">
                <a:latin typeface="Times New Roman" panose="02020603050405020304" pitchFamily="18" charset="0"/>
                <a:cs typeface="Times New Roman" panose="02020603050405020304" pitchFamily="18" charset="0"/>
              </a:rPr>
              <a:t>: Scripts can be preloaded for </a:t>
            </a:r>
            <a:r>
              <a:rPr lang="en-US" sz="1800" b="1" dirty="0">
                <a:latin typeface="Times New Roman" panose="02020603050405020304" pitchFamily="18" charset="0"/>
                <a:cs typeface="Times New Roman" panose="02020603050405020304" pitchFamily="18" charset="0"/>
              </a:rPr>
              <a:t>autonomous execution</a:t>
            </a:r>
            <a:r>
              <a:rPr lang="en-US" sz="1800" dirty="0">
                <a:latin typeface="Times New Roman" panose="02020603050405020304" pitchFamily="18" charset="0"/>
                <a:cs typeface="Times New Roman" panose="02020603050405020304" pitchFamily="18" charset="0"/>
              </a:rPr>
              <a:t>, reducing manual effort.</a:t>
            </a:r>
            <a:endParaRPr lang="en-US" sz="2400" dirty="0">
              <a:latin typeface="Times New Roman" panose="02020603050405020304" pitchFamily="18" charset="0"/>
              <a:cs typeface="Times New Roman" panose="02020603050405020304" pitchFamily="18" charset="0"/>
            </a:endParaRPr>
          </a:p>
          <a:p>
            <a:pPr>
              <a:lnSpc>
                <a:spcPct val="150000"/>
              </a:lnSpc>
              <a:buNone/>
            </a:pPr>
            <a:r>
              <a:rPr lang="en-US" sz="2400" b="1" dirty="0">
                <a:latin typeface="Times New Roman" panose="02020603050405020304" pitchFamily="18" charset="0"/>
                <a:cs typeface="Times New Roman" panose="02020603050405020304" pitchFamily="18" charset="0"/>
              </a:rPr>
              <a:t>Operational Feasibility</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Ease of Deployment</a:t>
            </a:r>
            <a:r>
              <a:rPr lang="en-US" sz="1800" dirty="0">
                <a:latin typeface="Times New Roman" panose="02020603050405020304" pitchFamily="18" charset="0"/>
                <a:cs typeface="Times New Roman" panose="02020603050405020304" pitchFamily="18" charset="0"/>
              </a:rPr>
              <a:t>: Simple </a:t>
            </a:r>
            <a:r>
              <a:rPr lang="en-US" sz="1800" b="1" dirty="0">
                <a:latin typeface="Times New Roman" panose="02020603050405020304" pitchFamily="18" charset="0"/>
                <a:cs typeface="Times New Roman" panose="02020603050405020304" pitchFamily="18" charset="0"/>
              </a:rPr>
              <a:t>plug-and-play</a:t>
            </a:r>
            <a:r>
              <a:rPr lang="en-US" sz="1800" dirty="0">
                <a:latin typeface="Times New Roman" panose="02020603050405020304" pitchFamily="18" charset="0"/>
                <a:cs typeface="Times New Roman" panose="02020603050405020304" pitchFamily="18" charset="0"/>
              </a:rPr>
              <a:t> approach requires minimal configuration.</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Attack Capabilities</a:t>
            </a:r>
            <a:r>
              <a:rPr lang="en-US" sz="1800" dirty="0">
                <a:latin typeface="Times New Roman" panose="02020603050405020304" pitchFamily="18" charset="0"/>
                <a:cs typeface="Times New Roman" panose="02020603050405020304" pitchFamily="18" charset="0"/>
              </a:rPr>
              <a:t>: Performs various exploits like </a:t>
            </a:r>
            <a:r>
              <a:rPr lang="en-US" sz="1800" b="1" dirty="0">
                <a:latin typeface="Times New Roman" panose="02020603050405020304" pitchFamily="18" charset="0"/>
                <a:cs typeface="Times New Roman" panose="02020603050405020304" pitchFamily="18" charset="0"/>
              </a:rPr>
              <a:t>HID-based keystroke injection, reverse shell attacks, and credential theft</a:t>
            </a:r>
            <a:r>
              <a:rPr lang="en-US" sz="18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Stealth &amp; Adaptability</a:t>
            </a:r>
            <a:r>
              <a:rPr lang="en-US" sz="1800" dirty="0">
                <a:latin typeface="Times New Roman" panose="02020603050405020304" pitchFamily="18" charset="0"/>
                <a:cs typeface="Times New Roman" panose="02020603050405020304" pitchFamily="18" charset="0"/>
              </a:rPr>
              <a:t>: Can be customized to evade security defenses, making it practical for cybersecurity testing</a:t>
            </a:r>
            <a:r>
              <a:rPr lang="en-US" dirty="0"/>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042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1E77E-1967-15A9-2097-3F2A710F9E4C}"/>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61BDBB7-14D7-A840-584E-437BF844F49F}"/>
              </a:ext>
            </a:extLst>
          </p:cNvPr>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5" name="Footer Placeholder 4">
            <a:extLst>
              <a:ext uri="{FF2B5EF4-FFF2-40B4-BE49-F238E27FC236}">
                <a16:creationId xmlns:a16="http://schemas.microsoft.com/office/drawing/2014/main" id="{56FB6157-CEA5-3119-8A75-DDE1E086D34C}"/>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526A7F47-E45D-BFE0-DE04-EE7CF9BC9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a:extLst>
              <a:ext uri="{FF2B5EF4-FFF2-40B4-BE49-F238E27FC236}">
                <a16:creationId xmlns:a16="http://schemas.microsoft.com/office/drawing/2014/main" id="{3831FD1D-8A0F-1974-EB50-3F64F6E82116}"/>
              </a:ext>
            </a:extLst>
          </p:cNvPr>
          <p:cNvPicPr>
            <a:picLocks noChangeAspect="1"/>
          </p:cNvPicPr>
          <p:nvPr/>
        </p:nvPicPr>
        <p:blipFill>
          <a:blip r:embed="rId4"/>
          <a:stretch>
            <a:fillRect/>
          </a:stretch>
        </p:blipFill>
        <p:spPr>
          <a:xfrm>
            <a:off x="0" y="5704366"/>
            <a:ext cx="1153634" cy="1153634"/>
          </a:xfrm>
          <a:prstGeom prst="rect">
            <a:avLst/>
          </a:prstGeom>
        </p:spPr>
      </p:pic>
      <p:sp>
        <p:nvSpPr>
          <p:cNvPr id="3" name="TextBox 2">
            <a:extLst>
              <a:ext uri="{FF2B5EF4-FFF2-40B4-BE49-F238E27FC236}">
                <a16:creationId xmlns:a16="http://schemas.microsoft.com/office/drawing/2014/main" id="{001AE0C2-649A-C933-5C1B-E34656280429}"/>
              </a:ext>
            </a:extLst>
          </p:cNvPr>
          <p:cNvSpPr txBox="1"/>
          <p:nvPr/>
        </p:nvSpPr>
        <p:spPr>
          <a:xfrm>
            <a:off x="430379" y="172577"/>
            <a:ext cx="72267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Feasibility of the Project Proposal</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F9FA1C-9451-E02C-6FE7-9F3EF00F051B}"/>
              </a:ext>
            </a:extLst>
          </p:cNvPr>
          <p:cNvSpPr txBox="1"/>
          <p:nvPr/>
        </p:nvSpPr>
        <p:spPr>
          <a:xfrm>
            <a:off x="797872" y="726960"/>
            <a:ext cx="10963749" cy="6124754"/>
          </a:xfrm>
          <a:prstGeom prst="rect">
            <a:avLst/>
          </a:prstGeom>
          <a:noFill/>
        </p:spPr>
        <p:txBody>
          <a:bodyPr wrap="square" rtlCol="0">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Economic Feasibility</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Low Cost</a:t>
            </a:r>
            <a:r>
              <a:rPr lang="en-US" sz="1800" dirty="0">
                <a:latin typeface="Times New Roman" panose="02020603050405020304" pitchFamily="18" charset="0"/>
                <a:cs typeface="Times New Roman" panose="02020603050405020304" pitchFamily="18" charset="0"/>
              </a:rPr>
              <a:t>: Implementation requires minimal investment (</a:t>
            </a:r>
            <a:r>
              <a:rPr lang="en-US" sz="1800" b="1" dirty="0">
                <a:latin typeface="Times New Roman" panose="02020603050405020304" pitchFamily="18" charset="0"/>
                <a:cs typeface="Times New Roman" panose="02020603050405020304" pitchFamily="18" charset="0"/>
              </a:rPr>
              <a:t>under $50</a:t>
            </a:r>
            <a:r>
              <a:rPr lang="en-US" sz="1800" dirty="0">
                <a:latin typeface="Times New Roman" panose="02020603050405020304" pitchFamily="18" charset="0"/>
                <a:cs typeface="Times New Roman" panose="02020603050405020304" pitchFamily="18" charset="0"/>
              </a:rPr>
              <a:t>), making it cost-effective for research.</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 High-End Infrastructure Needed</a:t>
            </a:r>
            <a:r>
              <a:rPr lang="en-US" sz="1800" dirty="0">
                <a:latin typeface="Times New Roman" panose="02020603050405020304" pitchFamily="18" charset="0"/>
                <a:cs typeface="Times New Roman" panose="02020603050405020304" pitchFamily="18" charset="0"/>
              </a:rPr>
              <a:t>: Runs independently without expensive cloud services or enterprise security tools.</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High ROI for Security Testing</a:t>
            </a:r>
            <a:r>
              <a:rPr lang="en-US" sz="1800" dirty="0">
                <a:latin typeface="Times New Roman" panose="02020603050405020304" pitchFamily="18" charset="0"/>
                <a:cs typeface="Times New Roman" panose="02020603050405020304" pitchFamily="18" charset="0"/>
              </a:rPr>
              <a:t>: Offers penetration testing capabilities at a fraction of the cost of commercial alternatives.</a:t>
            </a:r>
          </a:p>
          <a:p>
            <a:pPr algn="just">
              <a:lnSpc>
                <a:spcPct val="150000"/>
              </a:lnSpc>
              <a:buNone/>
            </a:pPr>
            <a:r>
              <a:rPr lang="en-US" sz="2400" b="1" dirty="0">
                <a:latin typeface="Times New Roman" panose="02020603050405020304" pitchFamily="18" charset="0"/>
                <a:cs typeface="Times New Roman" panose="02020603050405020304" pitchFamily="18" charset="0"/>
              </a:rPr>
              <a:t>Legal &amp; Ethical Feasibility</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Ethical Use in Security Research</a:t>
            </a:r>
            <a:r>
              <a:rPr lang="en-US" sz="1800" dirty="0">
                <a:latin typeface="Times New Roman" panose="02020603050405020304" pitchFamily="18" charset="0"/>
                <a:cs typeface="Times New Roman" panose="02020603050405020304" pitchFamily="18" charset="0"/>
              </a:rPr>
              <a:t>: Should only be used in </a:t>
            </a:r>
            <a:r>
              <a:rPr lang="en-US" sz="1800" b="1" dirty="0">
                <a:latin typeface="Times New Roman" panose="02020603050405020304" pitchFamily="18" charset="0"/>
                <a:cs typeface="Times New Roman" panose="02020603050405020304" pitchFamily="18" charset="0"/>
              </a:rPr>
              <a:t>authorized penetration testing</a:t>
            </a:r>
            <a:r>
              <a:rPr lang="en-US" sz="1800" dirty="0">
                <a:latin typeface="Times New Roman" panose="02020603050405020304" pitchFamily="18" charset="0"/>
                <a:cs typeface="Times New Roman" panose="02020603050405020304" pitchFamily="18" charset="0"/>
              </a:rPr>
              <a:t> environments.</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Legal Considerations</a:t>
            </a:r>
            <a:r>
              <a:rPr lang="en-US" sz="1800" dirty="0">
                <a:latin typeface="Times New Roman" panose="02020603050405020304" pitchFamily="18" charset="0"/>
                <a:cs typeface="Times New Roman" panose="02020603050405020304" pitchFamily="18" charset="0"/>
              </a:rPr>
              <a:t>: Unauthorized exploitation can violate </a:t>
            </a:r>
            <a:r>
              <a:rPr lang="en-US" sz="1800" b="1" dirty="0">
                <a:latin typeface="Times New Roman" panose="02020603050405020304" pitchFamily="18" charset="0"/>
                <a:cs typeface="Times New Roman" panose="02020603050405020304" pitchFamily="18" charset="0"/>
              </a:rPr>
              <a:t>cybersecurity laws (e.g., Computer Fraud and Abuse Act - CFAA)</a:t>
            </a:r>
            <a:r>
              <a:rPr lang="en-US" sz="18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Mitigation of Risks</a:t>
            </a:r>
            <a:r>
              <a:rPr lang="en-US" sz="1800" dirty="0">
                <a:latin typeface="Times New Roman" panose="02020603050405020304" pitchFamily="18" charset="0"/>
                <a:cs typeface="Times New Roman" panose="02020603050405020304" pitchFamily="18" charset="0"/>
              </a:rPr>
              <a:t>: Users must obtain </a:t>
            </a:r>
            <a:r>
              <a:rPr lang="en-US" sz="1800" b="1" dirty="0">
                <a:latin typeface="Times New Roman" panose="02020603050405020304" pitchFamily="18" charset="0"/>
                <a:cs typeface="Times New Roman" panose="02020603050405020304" pitchFamily="18" charset="0"/>
              </a:rPr>
              <a:t>legal consent</a:t>
            </a:r>
            <a:r>
              <a:rPr lang="en-US" sz="1800" dirty="0">
                <a:latin typeface="Times New Roman" panose="02020603050405020304" pitchFamily="18" charset="0"/>
                <a:cs typeface="Times New Roman" panose="02020603050405020304" pitchFamily="18" charset="0"/>
              </a:rPr>
              <a:t> before deploying the system for ethical hacking.</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919404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13367</TotalTime>
  <Words>2711</Words>
  <Application>Microsoft Office PowerPoint</Application>
  <PresentationFormat>Widescreen</PresentationFormat>
  <Paragraphs>355</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Sanjai J</cp:lastModifiedBy>
  <cp:revision>40</cp:revision>
  <dcterms:created xsi:type="dcterms:W3CDTF">2019-12-31T08:10:00Z</dcterms:created>
  <dcterms:modified xsi:type="dcterms:W3CDTF">2025-04-21T05:12:42Z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