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19"/>
  </p:notesMasterIdLst>
  <p:handoutMasterIdLst>
    <p:handoutMasterId r:id="rId20"/>
  </p:handoutMasterIdLst>
  <p:sldIdLst>
    <p:sldId id="446" r:id="rId5"/>
    <p:sldId id="447" r:id="rId6"/>
    <p:sldId id="449" r:id="rId7"/>
    <p:sldId id="427" r:id="rId8"/>
    <p:sldId id="441" r:id="rId9"/>
    <p:sldId id="453" r:id="rId10"/>
    <p:sldId id="454" r:id="rId11"/>
    <p:sldId id="455" r:id="rId12"/>
    <p:sldId id="456" r:id="rId13"/>
    <p:sldId id="445" r:id="rId14"/>
    <p:sldId id="457" r:id="rId15"/>
    <p:sldId id="458" r:id="rId16"/>
    <p:sldId id="459" r:id="rId17"/>
    <p:sldId id="46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62"/>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4/25/2022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4/25/2022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2744080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extLst>
      <p:ext uri="{BB962C8B-B14F-4D97-AF65-F5344CB8AC3E}">
        <p14:creationId xmlns:p14="http://schemas.microsoft.com/office/powerpoint/2010/main" val="1667921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4/25/2022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4/25/2022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4/25/2022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4/25/2022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199" y="279920"/>
            <a:ext cx="8276254" cy="2363528"/>
          </a:xfrm>
        </p:spPr>
        <p:txBody>
          <a:bodyPr anchor="t" anchorCtr="0">
            <a:normAutofit/>
          </a:bodyPr>
          <a:lstStyle/>
          <a:p>
            <a:r>
              <a:rPr lang="en-US" sz="2700" b="1" dirty="0">
                <a:latin typeface="Calibri" panose="020F0502020204030204" pitchFamily="34" charset="0"/>
                <a:ea typeface="Calibri" panose="020F0502020204030204" pitchFamily="34" charset="0"/>
                <a:cs typeface="Calibri" panose="020F0502020204030204" pitchFamily="34" charset="0"/>
              </a:rPr>
              <a:t>case study</a:t>
            </a:r>
            <a:br>
              <a:rPr lang="en-US" dirty="0"/>
            </a:br>
            <a:r>
              <a:rPr lang="en-US" b="1" dirty="0">
                <a:latin typeface="Arial" panose="020B0604020202020204" pitchFamily="34" charset="0"/>
                <a:cs typeface="Arial" panose="020B0604020202020204" pitchFamily="34" charset="0"/>
              </a:rPr>
              <a:t>Database encryption using asymmetric keys</a:t>
            </a:r>
          </a:p>
        </p:txBody>
      </p:sp>
      <p:sp>
        <p:nvSpPr>
          <p:cNvPr id="2" name="TextBox 1">
            <a:extLst>
              <a:ext uri="{FF2B5EF4-FFF2-40B4-BE49-F238E27FC236}">
                <a16:creationId xmlns:a16="http://schemas.microsoft.com/office/drawing/2014/main" id="{4E7A3249-0AE2-4A3E-93C3-7046C3C5E71A}"/>
              </a:ext>
            </a:extLst>
          </p:cNvPr>
          <p:cNvSpPr txBox="1"/>
          <p:nvPr/>
        </p:nvSpPr>
        <p:spPr>
          <a:xfrm>
            <a:off x="8335234" y="5100753"/>
            <a:ext cx="3856766" cy="1477328"/>
          </a:xfrm>
          <a:prstGeom prst="rect">
            <a:avLst/>
          </a:prstGeom>
          <a:noFill/>
        </p:spPr>
        <p:txBody>
          <a:bodyPr wrap="square" rtlCol="0">
            <a:spAutoFit/>
          </a:bodyPr>
          <a:lstStyle/>
          <a:p>
            <a:r>
              <a:rPr lang="en-IN" b="1" dirty="0">
                <a:solidFill>
                  <a:schemeClr val="bg1"/>
                </a:solidFill>
                <a:latin typeface="Arial" panose="020B0604020202020204" pitchFamily="34" charset="0"/>
                <a:cs typeface="Arial" panose="020B0604020202020204" pitchFamily="34" charset="0"/>
              </a:rPr>
              <a:t>By</a:t>
            </a:r>
          </a:p>
          <a:p>
            <a:r>
              <a:rPr lang="en-IN" b="1" dirty="0">
                <a:solidFill>
                  <a:schemeClr val="bg1"/>
                </a:solidFill>
                <a:latin typeface="Arial" panose="020B0604020202020204" pitchFamily="34" charset="0"/>
                <a:cs typeface="Arial" panose="020B0604020202020204" pitchFamily="34" charset="0"/>
              </a:rPr>
              <a:t>Nigel Fernandes (8868)</a:t>
            </a:r>
            <a:br>
              <a:rPr lang="en-IN" b="1" dirty="0">
                <a:solidFill>
                  <a:schemeClr val="bg1"/>
                </a:solidFill>
                <a:latin typeface="Arial" panose="020B0604020202020204" pitchFamily="34" charset="0"/>
                <a:cs typeface="Arial" panose="020B0604020202020204" pitchFamily="34" charset="0"/>
              </a:rPr>
            </a:br>
            <a:r>
              <a:rPr lang="en-IN" b="1" dirty="0">
                <a:solidFill>
                  <a:schemeClr val="bg1"/>
                </a:solidFill>
                <a:latin typeface="Arial" panose="020B0604020202020204" pitchFamily="34" charset="0"/>
                <a:cs typeface="Arial" panose="020B0604020202020204" pitchFamily="34" charset="0"/>
              </a:rPr>
              <a:t>Happy Varughese Cherian (8870)</a:t>
            </a:r>
            <a:br>
              <a:rPr lang="en-IN" b="1" dirty="0">
                <a:solidFill>
                  <a:schemeClr val="bg1"/>
                </a:solidFill>
                <a:latin typeface="Arial" panose="020B0604020202020204" pitchFamily="34" charset="0"/>
                <a:cs typeface="Arial" panose="020B0604020202020204" pitchFamily="34" charset="0"/>
              </a:rPr>
            </a:br>
            <a:r>
              <a:rPr lang="en-IN" b="1" dirty="0">
                <a:solidFill>
                  <a:schemeClr val="bg1"/>
                </a:solidFill>
                <a:latin typeface="Arial" panose="020B0604020202020204" pitchFamily="34" charset="0"/>
                <a:cs typeface="Arial" panose="020B0604020202020204" pitchFamily="34" charset="0"/>
              </a:rPr>
              <a:t>Upmanyu Jha (8875)</a:t>
            </a:r>
            <a:br>
              <a:rPr lang="en-IN" b="1" dirty="0">
                <a:solidFill>
                  <a:schemeClr val="bg1"/>
                </a:solidFill>
                <a:latin typeface="Arial" panose="020B0604020202020204" pitchFamily="34" charset="0"/>
                <a:cs typeface="Arial" panose="020B0604020202020204" pitchFamily="34" charset="0"/>
              </a:rPr>
            </a:br>
            <a:r>
              <a:rPr lang="en-IN" b="1" dirty="0">
                <a:solidFill>
                  <a:schemeClr val="bg1"/>
                </a:solidFill>
                <a:latin typeface="Arial" panose="020B0604020202020204" pitchFamily="34" charset="0"/>
                <a:cs typeface="Arial" panose="020B0604020202020204" pitchFamily="34" charset="0"/>
              </a:rPr>
              <a:t>Natasha Lobo (8881)</a:t>
            </a:r>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4EF4-8D58-4BFD-9454-26C0FB623C94}"/>
              </a:ext>
            </a:extLst>
          </p:cNvPr>
          <p:cNvSpPr>
            <a:spLocks noGrp="1"/>
          </p:cNvSpPr>
          <p:nvPr>
            <p:ph type="title"/>
          </p:nvPr>
        </p:nvSpPr>
        <p:spPr>
          <a:xfrm>
            <a:off x="335901" y="307910"/>
            <a:ext cx="5477070" cy="606490"/>
          </a:xfrm>
        </p:spPr>
        <p:txBody>
          <a:bodyPr>
            <a:noAutofit/>
          </a:bodyPr>
          <a:lstStyle/>
          <a:p>
            <a:r>
              <a:rPr lang="en-IN" dirty="0"/>
              <a:t>IMPLEMENTATION DETAILS</a:t>
            </a:r>
            <a:endParaRPr lang="en-US" dirty="0"/>
          </a:p>
        </p:txBody>
      </p:sp>
      <p:sp>
        <p:nvSpPr>
          <p:cNvPr id="3" name="Content Placeholder 2">
            <a:extLst>
              <a:ext uri="{FF2B5EF4-FFF2-40B4-BE49-F238E27FC236}">
                <a16:creationId xmlns:a16="http://schemas.microsoft.com/office/drawing/2014/main" id="{28D8AA20-608C-4737-B926-56858E7E7E7C}"/>
              </a:ext>
            </a:extLst>
          </p:cNvPr>
          <p:cNvSpPr>
            <a:spLocks noGrp="1"/>
          </p:cNvSpPr>
          <p:nvPr>
            <p:ph type="body" sz="quarter" idx="14"/>
          </p:nvPr>
        </p:nvSpPr>
        <p:spPr>
          <a:xfrm>
            <a:off x="292976" y="914400"/>
            <a:ext cx="11109032" cy="5458408"/>
          </a:xfrm>
        </p:spPr>
        <p:txBody>
          <a:bodyPr tIns="0" bIns="0">
            <a:noAutofit/>
          </a:bodyPr>
          <a:lstStyle/>
          <a:p>
            <a:pPr marL="0" indent="0">
              <a:buNone/>
            </a:pPr>
            <a:r>
              <a:rPr lang="en-US" dirty="0"/>
              <a:t>A Java application was developed to test the algorithms on a database. </a:t>
            </a:r>
          </a:p>
          <a:p>
            <a:pPr marL="0" indent="0">
              <a:buNone/>
            </a:pPr>
            <a:endParaRPr lang="en-US" dirty="0"/>
          </a:p>
          <a:p>
            <a:pPr marL="0" indent="0">
              <a:buNone/>
            </a:pPr>
            <a:r>
              <a:rPr lang="en-US" dirty="0"/>
              <a:t>The technologies used for developing the application are: </a:t>
            </a:r>
          </a:p>
          <a:p>
            <a:pPr marL="0" indent="0">
              <a:buNone/>
            </a:pPr>
            <a:r>
              <a:rPr lang="en-US" dirty="0"/>
              <a:t>Java 16, </a:t>
            </a:r>
          </a:p>
          <a:p>
            <a:pPr marL="0" indent="0">
              <a:buNone/>
            </a:pPr>
            <a:r>
              <a:rPr lang="en-US" dirty="0"/>
              <a:t>Java SWT for the graphic part and </a:t>
            </a:r>
          </a:p>
          <a:p>
            <a:pPr marL="0" indent="0">
              <a:buNone/>
            </a:pPr>
            <a:r>
              <a:rPr lang="en-US" dirty="0"/>
              <a:t>MySQL 8.0.28 as database engine. </a:t>
            </a:r>
          </a:p>
          <a:p>
            <a:pPr marL="0" indent="0">
              <a:buNone/>
            </a:pPr>
            <a:endParaRPr lang="en-US" dirty="0"/>
          </a:p>
          <a:p>
            <a:pPr marL="0" indent="0">
              <a:buNone/>
            </a:pPr>
            <a:r>
              <a:rPr lang="en-US" dirty="0"/>
              <a:t>The test application allows a user, depending on the assigned role, to read data from specific columns in standard or encrypted format. </a:t>
            </a:r>
          </a:p>
          <a:p>
            <a:pPr marL="0" indent="0">
              <a:buNone/>
            </a:pPr>
            <a:r>
              <a:rPr lang="en-US" dirty="0"/>
              <a:t>If the assigned role contains the appropriate privileges, users can read, write and can execute filtering, comparison and aggregation operations on the encrypted columns. </a:t>
            </a:r>
          </a:p>
          <a:p>
            <a:pPr marL="0" indent="0">
              <a:buNone/>
            </a:pPr>
            <a:endParaRPr lang="en-US" dirty="0"/>
          </a:p>
          <a:p>
            <a:pPr marL="0" indent="0">
              <a:buNone/>
            </a:pPr>
            <a:r>
              <a:rPr lang="en-US" dirty="0"/>
              <a:t>For the tests, two database schemes were used: </a:t>
            </a:r>
          </a:p>
          <a:p>
            <a:pPr marL="0" indent="0">
              <a:buNone/>
            </a:pPr>
            <a:r>
              <a:rPr lang="en-US" dirty="0"/>
              <a:t>a database schema for the encrypted data and another for application logic. </a:t>
            </a:r>
          </a:p>
        </p:txBody>
      </p:sp>
    </p:spTree>
    <p:extLst>
      <p:ext uri="{BB962C8B-B14F-4D97-AF65-F5344CB8AC3E}">
        <p14:creationId xmlns:p14="http://schemas.microsoft.com/office/powerpoint/2010/main" val="366443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D8AA20-608C-4737-B926-56858E7E7E7C}"/>
              </a:ext>
            </a:extLst>
          </p:cNvPr>
          <p:cNvSpPr>
            <a:spLocks noGrp="1"/>
          </p:cNvSpPr>
          <p:nvPr>
            <p:ph type="body" sz="quarter" idx="14"/>
          </p:nvPr>
        </p:nvSpPr>
        <p:spPr>
          <a:xfrm>
            <a:off x="292976" y="401216"/>
            <a:ext cx="11109032" cy="5691674"/>
          </a:xfrm>
        </p:spPr>
        <p:txBody>
          <a:bodyPr tIns="0" bIns="0">
            <a:noAutofit/>
          </a:bodyPr>
          <a:lstStyle/>
          <a:p>
            <a:pPr marL="0" indent="0">
              <a:buNone/>
            </a:pPr>
            <a:r>
              <a:rPr lang="en-US" dirty="0"/>
              <a:t>The application consists of several sub-modules: </a:t>
            </a:r>
          </a:p>
          <a:p>
            <a:pPr marL="0" indent="0">
              <a:buNone/>
            </a:pPr>
            <a:r>
              <a:rPr lang="en-US" dirty="0"/>
              <a:t>• Operational database module - for running SQL queries. </a:t>
            </a:r>
          </a:p>
          <a:p>
            <a:pPr marL="0" indent="0">
              <a:buNone/>
            </a:pPr>
            <a:r>
              <a:rPr lang="en-US" dirty="0"/>
              <a:t>• Confidential data module - for read/write operations on encrypted columns. </a:t>
            </a:r>
          </a:p>
          <a:p>
            <a:pPr marL="0" indent="0">
              <a:buNone/>
            </a:pPr>
            <a:r>
              <a:rPr lang="en-US" dirty="0"/>
              <a:t>• Cryptographic module - for data encryption/decryption; </a:t>
            </a:r>
          </a:p>
          <a:p>
            <a:pPr marL="0" indent="0">
              <a:buNone/>
            </a:pPr>
            <a:r>
              <a:rPr lang="en-US" dirty="0"/>
              <a:t>• Key management module - for the management of encryption/decryption keys. </a:t>
            </a:r>
          </a:p>
          <a:p>
            <a:pPr marL="0" indent="0">
              <a:buNone/>
            </a:pPr>
            <a:r>
              <a:rPr lang="en-US" dirty="0"/>
              <a:t>• Users and roles management module - designed to manage users and roles assigned to them. </a:t>
            </a:r>
          </a:p>
          <a:p>
            <a:pPr marL="0" indent="0">
              <a:buNone/>
            </a:pPr>
            <a:r>
              <a:rPr lang="en-US" dirty="0"/>
              <a:t>• Front-end module - contains the graphical user interface. Users can log in and use the functionalities of the application. </a:t>
            </a:r>
            <a:endParaRPr lang="en-US" sz="1050" dirty="0"/>
          </a:p>
          <a:p>
            <a:pPr marL="0" indent="0">
              <a:lnSpc>
                <a:spcPct val="100000"/>
              </a:lnSpc>
              <a:buNone/>
            </a:pPr>
            <a:endParaRPr lang="en-US" sz="1050" dirty="0"/>
          </a:p>
          <a:p>
            <a:pPr marL="0" indent="0">
              <a:lnSpc>
                <a:spcPct val="100000"/>
              </a:lnSpc>
              <a:buNone/>
            </a:pPr>
            <a:endParaRPr lang="en-US" sz="1050" dirty="0"/>
          </a:p>
          <a:p>
            <a:pPr marL="0" indent="0">
              <a:lnSpc>
                <a:spcPct val="100000"/>
              </a:lnSpc>
              <a:buNone/>
            </a:pPr>
            <a:r>
              <a:rPr lang="en-US" dirty="0"/>
              <a:t>The main menu has the following basic features: navigation through the database, report generation and setting of confidential columns (only for manager role). </a:t>
            </a:r>
            <a:endParaRPr lang="en-US" sz="700" dirty="0"/>
          </a:p>
          <a:p>
            <a:pPr marL="0" indent="0">
              <a:lnSpc>
                <a:spcPct val="100000"/>
              </a:lnSpc>
              <a:buNone/>
            </a:pPr>
            <a:endParaRPr lang="en-US" sz="700" dirty="0"/>
          </a:p>
          <a:p>
            <a:pPr marL="0" indent="0">
              <a:lnSpc>
                <a:spcPct val="100000"/>
              </a:lnSpc>
              <a:buNone/>
            </a:pPr>
            <a:endParaRPr lang="en-US" sz="700" dirty="0"/>
          </a:p>
          <a:p>
            <a:pPr marL="0" indent="0">
              <a:lnSpc>
                <a:spcPct val="100000"/>
              </a:lnSpc>
              <a:buNone/>
            </a:pPr>
            <a:r>
              <a:rPr lang="en-US" dirty="0"/>
              <a:t>A user with administrator privileges will be able to generate graphs showing algorithms performances and then, depending on the result, can choose the algorithm and the asymmetric key for the cryptographic operations on confidential columns in the database. </a:t>
            </a:r>
            <a:endParaRPr lang="en-US" sz="900" dirty="0"/>
          </a:p>
          <a:p>
            <a:pPr marL="0" indent="0">
              <a:lnSpc>
                <a:spcPct val="100000"/>
              </a:lnSpc>
              <a:buNone/>
            </a:pPr>
            <a:endParaRPr lang="en-US" sz="900" dirty="0"/>
          </a:p>
          <a:p>
            <a:pPr marL="0" indent="0">
              <a:lnSpc>
                <a:spcPct val="100000"/>
              </a:lnSpc>
              <a:buNone/>
            </a:pPr>
            <a:endParaRPr lang="en-US" sz="900" dirty="0"/>
          </a:p>
          <a:p>
            <a:pPr marL="0" indent="0">
              <a:buNone/>
            </a:pPr>
            <a:r>
              <a:rPr lang="en-US" dirty="0"/>
              <a:t>Figure 6 shows the application diagram and the connections between modules. </a:t>
            </a:r>
          </a:p>
        </p:txBody>
      </p:sp>
    </p:spTree>
    <p:extLst>
      <p:ext uri="{BB962C8B-B14F-4D97-AF65-F5344CB8AC3E}">
        <p14:creationId xmlns:p14="http://schemas.microsoft.com/office/powerpoint/2010/main" val="210851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D8AA20-608C-4737-B926-56858E7E7E7C}"/>
              </a:ext>
            </a:extLst>
          </p:cNvPr>
          <p:cNvSpPr>
            <a:spLocks noGrp="1"/>
          </p:cNvSpPr>
          <p:nvPr>
            <p:ph type="body" sz="quarter" idx="14"/>
          </p:nvPr>
        </p:nvSpPr>
        <p:spPr>
          <a:xfrm>
            <a:off x="292976" y="401216"/>
            <a:ext cx="11109032" cy="5691674"/>
          </a:xfrm>
        </p:spPr>
        <p:txBody>
          <a:bodyPr tIns="0" bIns="0">
            <a:noAutofit/>
          </a:bodyPr>
          <a:lstStyle/>
          <a:p>
            <a:pPr marL="0" indent="0">
              <a:buNone/>
            </a:pPr>
            <a:r>
              <a:rPr lang="en-US" dirty="0"/>
              <a:t>To implement the application functionalities, besides the tables containing the encrypted and unencrypted data, the following additional tables were created: </a:t>
            </a:r>
          </a:p>
          <a:p>
            <a:pPr marL="571500" lvl="2"/>
            <a:r>
              <a:rPr lang="en-US" sz="1800" dirty="0"/>
              <a:t>• DB USERS - contains user’s name and password for all application accounts. </a:t>
            </a:r>
          </a:p>
          <a:p>
            <a:pPr marL="571500" lvl="2"/>
            <a:r>
              <a:rPr lang="en-US" sz="1800" dirty="0"/>
              <a:t>• DB ROLES - contains possible user roles. </a:t>
            </a:r>
          </a:p>
          <a:p>
            <a:pPr marL="571500" lvl="2"/>
            <a:r>
              <a:rPr lang="en-US" sz="1800" dirty="0"/>
              <a:t>• USER ROLE TABLE - contains the association between users and all its roles. </a:t>
            </a:r>
          </a:p>
          <a:p>
            <a:pPr marL="571500" lvl="2"/>
            <a:r>
              <a:rPr lang="en-US" sz="1800" dirty="0"/>
              <a:t>• ENCRYPTED COLUMNS - contains table names and column names that contain encrypted data. </a:t>
            </a:r>
          </a:p>
          <a:p>
            <a:pPr marL="571500" lvl="2"/>
            <a:endParaRPr lang="en-US" sz="1800" dirty="0"/>
          </a:p>
          <a:p>
            <a:pPr marL="571500" lvl="2"/>
            <a:endParaRPr lang="en-US" sz="1800" dirty="0"/>
          </a:p>
          <a:p>
            <a:pPr marL="571500" lvl="2"/>
            <a:endParaRPr lang="en-US" sz="1800" dirty="0"/>
          </a:p>
          <a:p>
            <a:pPr marL="0" indent="0">
              <a:buNone/>
            </a:pPr>
            <a:r>
              <a:rPr lang="en-US" dirty="0"/>
              <a:t>There are four possible roles for a user: </a:t>
            </a:r>
          </a:p>
          <a:p>
            <a:pPr marL="571500" lvl="2"/>
            <a:r>
              <a:rPr lang="en-US" sz="1800" dirty="0"/>
              <a:t>• ADMINISTRATOR - permission to add/delete columns in the ENCRYPTED COLUMNS table. </a:t>
            </a:r>
          </a:p>
          <a:p>
            <a:pPr marL="571500" lvl="2"/>
            <a:r>
              <a:rPr lang="en-US" sz="1800" dirty="0"/>
              <a:t>• HR MANAGER - permission to generate reports on confidential data (can see decrypted values of encrypted columns such as salary or commission of an employee). </a:t>
            </a:r>
          </a:p>
          <a:p>
            <a:pPr marL="571500" lvl="2"/>
            <a:r>
              <a:rPr lang="en-US" sz="1800" dirty="0"/>
              <a:t>• GENERAL MANAGER - permission to access all data. </a:t>
            </a:r>
          </a:p>
          <a:p>
            <a:pPr marL="571500" lvl="2"/>
            <a:r>
              <a:rPr lang="en-US" sz="1800" dirty="0"/>
              <a:t>• HR EMPLOYEE - permission to generate reports and filter confidential data but without access to decrypted atomic data (but can see aggregated values such as average salary per department and so on).</a:t>
            </a:r>
          </a:p>
        </p:txBody>
      </p:sp>
    </p:spTree>
    <p:extLst>
      <p:ext uri="{BB962C8B-B14F-4D97-AF65-F5344CB8AC3E}">
        <p14:creationId xmlns:p14="http://schemas.microsoft.com/office/powerpoint/2010/main" val="1143269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4A47765-2A18-444C-BE7E-8315CE8807B9}"/>
              </a:ext>
            </a:extLst>
          </p:cNvPr>
          <p:cNvPicPr>
            <a:picLocks noChangeAspect="1"/>
          </p:cNvPicPr>
          <p:nvPr/>
        </p:nvPicPr>
        <p:blipFill>
          <a:blip r:embed="rId2"/>
          <a:stretch>
            <a:fillRect/>
          </a:stretch>
        </p:blipFill>
        <p:spPr>
          <a:xfrm>
            <a:off x="1642823" y="3110887"/>
            <a:ext cx="8906353" cy="3148293"/>
          </a:xfrm>
          <a:prstGeom prst="rect">
            <a:avLst/>
          </a:prstGeom>
        </p:spPr>
      </p:pic>
      <p:sp>
        <p:nvSpPr>
          <p:cNvPr id="8" name="TextBox 7">
            <a:extLst>
              <a:ext uri="{FF2B5EF4-FFF2-40B4-BE49-F238E27FC236}">
                <a16:creationId xmlns:a16="http://schemas.microsoft.com/office/drawing/2014/main" id="{95C1E936-1AF0-466D-B72F-9BA8E59E966E}"/>
              </a:ext>
            </a:extLst>
          </p:cNvPr>
          <p:cNvSpPr txBox="1"/>
          <p:nvPr/>
        </p:nvSpPr>
        <p:spPr>
          <a:xfrm>
            <a:off x="286917" y="598820"/>
            <a:ext cx="5591369" cy="1800814"/>
          </a:xfrm>
          <a:prstGeom prst="rect">
            <a:avLst/>
          </a:prstGeom>
          <a:noFill/>
        </p:spPr>
        <p:txBody>
          <a:bodyPr wrap="square">
            <a:spAutoFit/>
          </a:bodyPr>
          <a:lstStyle/>
          <a:p>
            <a:r>
              <a:rPr lang="en-US" dirty="0"/>
              <a:t>In Figure 7 following application features are shown: </a:t>
            </a:r>
          </a:p>
          <a:p>
            <a:pPr>
              <a:lnSpc>
                <a:spcPct val="150000"/>
              </a:lnSpc>
            </a:pPr>
            <a:r>
              <a:rPr lang="en-US" sz="1600" dirty="0"/>
              <a:t>• View system encryption key. </a:t>
            </a:r>
          </a:p>
          <a:p>
            <a:pPr>
              <a:lnSpc>
                <a:spcPct val="150000"/>
              </a:lnSpc>
            </a:pPr>
            <a:r>
              <a:rPr lang="en-US" sz="1600" dirty="0"/>
              <a:t>• Changing the system encryption key. </a:t>
            </a:r>
          </a:p>
          <a:p>
            <a:pPr>
              <a:lnSpc>
                <a:spcPct val="150000"/>
              </a:lnSpc>
            </a:pPr>
            <a:r>
              <a:rPr lang="en-US" sz="1600" dirty="0"/>
              <a:t>• Generate table entries for Employees table. </a:t>
            </a:r>
          </a:p>
          <a:p>
            <a:pPr>
              <a:lnSpc>
                <a:spcPct val="150000"/>
              </a:lnSpc>
            </a:pPr>
            <a:r>
              <a:rPr lang="en-US" sz="1600" dirty="0"/>
              <a:t>• Delete data in the table (for testing purposes). </a:t>
            </a:r>
            <a:endParaRPr lang="en-IN" sz="1600" dirty="0"/>
          </a:p>
        </p:txBody>
      </p:sp>
      <p:pic>
        <p:nvPicPr>
          <p:cNvPr id="10" name="Picture 9">
            <a:extLst>
              <a:ext uri="{FF2B5EF4-FFF2-40B4-BE49-F238E27FC236}">
                <a16:creationId xmlns:a16="http://schemas.microsoft.com/office/drawing/2014/main" id="{035D7D3A-C591-40B7-AC17-33F1F68BEA43}"/>
              </a:ext>
            </a:extLst>
          </p:cNvPr>
          <p:cNvPicPr>
            <a:picLocks noChangeAspect="1"/>
          </p:cNvPicPr>
          <p:nvPr/>
        </p:nvPicPr>
        <p:blipFill>
          <a:blip r:embed="rId3"/>
          <a:stretch>
            <a:fillRect/>
          </a:stretch>
        </p:blipFill>
        <p:spPr>
          <a:xfrm>
            <a:off x="5972313" y="727788"/>
            <a:ext cx="5765361" cy="2020340"/>
          </a:xfrm>
          <a:prstGeom prst="rect">
            <a:avLst/>
          </a:prstGeom>
        </p:spPr>
      </p:pic>
    </p:spTree>
    <p:extLst>
      <p:ext uri="{BB962C8B-B14F-4D97-AF65-F5344CB8AC3E}">
        <p14:creationId xmlns:p14="http://schemas.microsoft.com/office/powerpoint/2010/main" val="3362637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D8AA20-608C-4737-B926-56858E7E7E7C}"/>
              </a:ext>
            </a:extLst>
          </p:cNvPr>
          <p:cNvSpPr>
            <a:spLocks noGrp="1"/>
          </p:cNvSpPr>
          <p:nvPr>
            <p:ph type="body" sz="quarter" idx="14"/>
          </p:nvPr>
        </p:nvSpPr>
        <p:spPr>
          <a:xfrm>
            <a:off x="292976" y="1259633"/>
            <a:ext cx="11109032" cy="5141168"/>
          </a:xfrm>
        </p:spPr>
        <p:txBody>
          <a:bodyPr tIns="0" bIns="0">
            <a:noAutofit/>
          </a:bodyPr>
          <a:lstStyle/>
          <a:p>
            <a:pPr marL="285750" indent="-285750" algn="just">
              <a:buFont typeface="Wingdings" panose="05000000000000000000" pitchFamily="2" charset="2"/>
              <a:buChar char="q"/>
            </a:pPr>
            <a:r>
              <a:rPr lang="en-US" dirty="0"/>
              <a:t>Several criteria should considered when choosing an encryption algorithm suitable for a database. </a:t>
            </a:r>
          </a:p>
          <a:p>
            <a:pPr marL="285750" indent="-285750" algn="just">
              <a:buFont typeface="Wingdings" panose="05000000000000000000" pitchFamily="2" charset="2"/>
              <a:buChar char="q"/>
            </a:pPr>
            <a:r>
              <a:rPr lang="en-US" dirty="0"/>
              <a:t>The most important criterion is the level of security. </a:t>
            </a:r>
          </a:p>
          <a:p>
            <a:pPr marL="285750" indent="-285750" algn="just">
              <a:buFont typeface="Wingdings" panose="05000000000000000000" pitchFamily="2" charset="2"/>
              <a:buChar char="q"/>
            </a:pPr>
            <a:r>
              <a:rPr lang="en-US" dirty="0"/>
              <a:t>An algorithm with fewer security breaches may involve a higher encryption/decryption time, depending on the size of the encryption key. </a:t>
            </a:r>
          </a:p>
          <a:p>
            <a:pPr marL="285750" indent="-285750" algn="just">
              <a:buFont typeface="Wingdings" panose="05000000000000000000" pitchFamily="2" charset="2"/>
              <a:buChar char="q"/>
            </a:pPr>
            <a:r>
              <a:rPr lang="en-US" dirty="0"/>
              <a:t>This leads to significant decreases in performances or on-line applications that work with large volumes of data or a large number of users acting in parallel. </a:t>
            </a:r>
          </a:p>
          <a:p>
            <a:pPr marL="285750" indent="-285750" algn="just">
              <a:buFont typeface="Wingdings" panose="05000000000000000000" pitchFamily="2" charset="2"/>
              <a:buChar char="q"/>
            </a:pPr>
            <a:r>
              <a:rPr lang="en-US" dirty="0"/>
              <a:t>Encryption also involves additional consumption of resources on the server, and the data storage space for encrypted data will be larger due to the padding. </a:t>
            </a:r>
          </a:p>
          <a:p>
            <a:pPr marL="285750" indent="-285750" algn="just">
              <a:buFont typeface="Wingdings" panose="05000000000000000000" pitchFamily="2" charset="2"/>
              <a:buChar char="q"/>
            </a:pPr>
            <a:r>
              <a:rPr lang="en-US" dirty="0"/>
              <a:t>Controlling data privacy can be achieved by assigning roles to the users, roles for both the unencrypted and encrypted data. Another important aspect is the key management because decryption can be made only with a valid key at the time of encryption. </a:t>
            </a:r>
          </a:p>
          <a:p>
            <a:pPr marL="285750" indent="-285750" algn="just">
              <a:buFont typeface="Wingdings" panose="05000000000000000000" pitchFamily="2" charset="2"/>
              <a:buChar char="q"/>
            </a:pPr>
            <a:r>
              <a:rPr lang="en-US" dirty="0"/>
              <a:t>There is also the risk of losing the data if the key administration is flawed, especially for older archives. In this case, the whole database is compromised.</a:t>
            </a:r>
            <a:endParaRPr lang="en-US" sz="1800" dirty="0"/>
          </a:p>
        </p:txBody>
      </p:sp>
      <p:sp>
        <p:nvSpPr>
          <p:cNvPr id="2" name="TextBox 1">
            <a:extLst>
              <a:ext uri="{FF2B5EF4-FFF2-40B4-BE49-F238E27FC236}">
                <a16:creationId xmlns:a16="http://schemas.microsoft.com/office/drawing/2014/main" id="{5323B362-E3BA-4AA0-8F88-9EAC67AE2070}"/>
              </a:ext>
            </a:extLst>
          </p:cNvPr>
          <p:cNvSpPr txBox="1"/>
          <p:nvPr/>
        </p:nvSpPr>
        <p:spPr>
          <a:xfrm>
            <a:off x="292976" y="366947"/>
            <a:ext cx="4450702" cy="646331"/>
          </a:xfrm>
          <a:prstGeom prst="rect">
            <a:avLst/>
          </a:prstGeom>
          <a:noFill/>
        </p:spPr>
        <p:txBody>
          <a:bodyPr wrap="square" rtlCol="0">
            <a:spAutoFit/>
          </a:bodyPr>
          <a:lstStyle/>
          <a:p>
            <a:r>
              <a:rPr lang="en-IN" sz="3600" dirty="0"/>
              <a:t>CONCLUSION:</a:t>
            </a:r>
            <a:endParaRPr lang="en-IN" dirty="0"/>
          </a:p>
        </p:txBody>
      </p:sp>
    </p:spTree>
    <p:extLst>
      <p:ext uri="{BB962C8B-B14F-4D97-AF65-F5344CB8AC3E}">
        <p14:creationId xmlns:p14="http://schemas.microsoft.com/office/powerpoint/2010/main" val="3299588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erson standing on a rock while looking at the ocean wave with outstretched arms">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a:lstStyle/>
          <a:p>
            <a:r>
              <a:rPr lang="en-US" dirty="0"/>
              <a:t>Abstract</a:t>
            </a:r>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1149927" y="1818167"/>
            <a:ext cx="6346767" cy="4197096"/>
          </a:xfrm>
        </p:spPr>
        <p:txBody>
          <a:bodyPr/>
          <a:lstStyle/>
          <a:p>
            <a:pPr algn="just"/>
            <a:r>
              <a:rPr lang="en-US" dirty="0"/>
              <a:t>Data security has become an issue of increasing importance, especially for Web applications and distributed databases. One solution is using cryptographic algorithms whose improvement has become a constant concern. The increasing complexity of these algorithms involves higher execution times, leading to an application performance decrease. </a:t>
            </a:r>
          </a:p>
          <a:p>
            <a:pPr algn="just"/>
            <a:endParaRPr lang="en-US" dirty="0"/>
          </a:p>
          <a:p>
            <a:pPr algn="just"/>
            <a:r>
              <a:rPr lang="en-US" dirty="0"/>
              <a:t>This presentation comparison of execution times for three algorithms using asymmetric keys, depending on the size of the encryption/decryption keys: RSA, </a:t>
            </a:r>
            <a:r>
              <a:rPr lang="en-US" dirty="0" err="1"/>
              <a:t>ElGamal</a:t>
            </a:r>
            <a:r>
              <a:rPr lang="en-US" dirty="0"/>
              <a:t>, and ECIES. For this algorithms comparison, a benchmark using Java APIs and an application for testing them on a test database was created.</a:t>
            </a:r>
          </a:p>
        </p:txBody>
      </p:sp>
    </p:spTree>
    <p:extLst>
      <p:ext uri="{BB962C8B-B14F-4D97-AF65-F5344CB8AC3E}">
        <p14:creationId xmlns:p14="http://schemas.microsoft.com/office/powerpoint/2010/main" val="3898511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219A53-983C-4CAC-81BB-5FADEB962F35}"/>
              </a:ext>
            </a:extLst>
          </p:cNvPr>
          <p:cNvSpPr>
            <a:spLocks noGrp="1"/>
          </p:cNvSpPr>
          <p:nvPr>
            <p:ph type="title"/>
          </p:nvPr>
        </p:nvSpPr>
        <p:spPr>
          <a:xfrm>
            <a:off x="457199" y="2569464"/>
            <a:ext cx="3619501" cy="1179576"/>
          </a:xfrm>
        </p:spPr>
        <p:txBody>
          <a:bodyPr>
            <a:normAutofit/>
          </a:bodyPr>
          <a:lstStyle/>
          <a:p>
            <a:r>
              <a:rPr lang="en-US" dirty="0"/>
              <a:t>Introduction</a:t>
            </a:r>
          </a:p>
        </p:txBody>
      </p:sp>
      <p:sp>
        <p:nvSpPr>
          <p:cNvPr id="22" name="TextBox 21">
            <a:extLst>
              <a:ext uri="{FF2B5EF4-FFF2-40B4-BE49-F238E27FC236}">
                <a16:creationId xmlns:a16="http://schemas.microsoft.com/office/drawing/2014/main" id="{79574D77-205A-413C-AAA0-FCAA4F2328E6}"/>
              </a:ext>
            </a:extLst>
          </p:cNvPr>
          <p:cNvSpPr txBox="1"/>
          <p:nvPr/>
        </p:nvSpPr>
        <p:spPr>
          <a:xfrm>
            <a:off x="4076700" y="242596"/>
            <a:ext cx="7763070" cy="646330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Data can be encrypted at the storage level, a very suitable technique for protecting files and folders. </a:t>
            </a:r>
          </a:p>
          <a:p>
            <a:pPr marL="285750" indent="-285750" algn="just">
              <a:buFont typeface="Wingdings" panose="05000000000000000000" pitchFamily="2" charset="2"/>
              <a:buChar char="q"/>
            </a:pPr>
            <a:r>
              <a:rPr lang="en-US" dirty="0"/>
              <a:t>However, the storage subsystem is not related to the database schema and the user, therefore, cannot implement security policies (privileges). </a:t>
            </a:r>
          </a:p>
          <a:p>
            <a:pPr marL="285750" indent="-285750" algn="just">
              <a:buFont typeface="Wingdings" panose="05000000000000000000" pitchFamily="2" charset="2"/>
              <a:buChar char="q"/>
            </a:pPr>
            <a:r>
              <a:rPr lang="en-US" dirty="0"/>
              <a:t>The level of encryption is determined by the granularity of the system files, therefore non-confidential data is also encrypted. </a:t>
            </a:r>
          </a:p>
          <a:p>
            <a:pPr marL="285750" indent="-285750" algn="just">
              <a:buFont typeface="Wingdings" panose="05000000000000000000" pitchFamily="2" charset="2"/>
              <a:buChar char="q"/>
            </a:pPr>
            <a:r>
              <a:rPr lang="en-US" dirty="0"/>
              <a:t>Moreover, some logs or temporary files may include unencrypted data blocks. </a:t>
            </a:r>
          </a:p>
          <a:p>
            <a:pPr marL="285750" indent="-285750" algn="just">
              <a:buFont typeface="Wingdings" panose="05000000000000000000" pitchFamily="2" charset="2"/>
              <a:buChar char="q"/>
            </a:pPr>
            <a:r>
              <a:rPr lang="en-US" dirty="0"/>
              <a:t>Encryption at the database level provides more flexibility in terms of granularity of encryption and can map the database schema. </a:t>
            </a:r>
          </a:p>
          <a:p>
            <a:pPr marL="285750" indent="-285750" algn="just">
              <a:buFont typeface="Wingdings" panose="05000000000000000000" pitchFamily="2" charset="2"/>
              <a:buChar char="q"/>
            </a:pPr>
            <a:r>
              <a:rPr lang="en-US" dirty="0"/>
              <a:t>Data can be encrypted at the table level, row level or column level.</a:t>
            </a:r>
          </a:p>
          <a:p>
            <a:pPr marL="285750" indent="-285750" algn="just">
              <a:buFont typeface="Wingdings" panose="05000000000000000000" pitchFamily="2" charset="2"/>
              <a:buChar char="q"/>
            </a:pPr>
            <a:r>
              <a:rPr lang="en-US" dirty="0"/>
              <a:t>This type of encryption affects the indexes and need special retrieving queries using indexes that can work with such encrypted data. </a:t>
            </a:r>
          </a:p>
          <a:p>
            <a:pPr marL="285750" indent="-285750" algn="just">
              <a:buFont typeface="Wingdings" panose="05000000000000000000" pitchFamily="2" charset="2"/>
              <a:buChar char="q"/>
            </a:pPr>
            <a:r>
              <a:rPr lang="en-US" dirty="0"/>
              <a:t>Specific algorithms for database encryption use: </a:t>
            </a:r>
          </a:p>
          <a:p>
            <a:endParaRPr lang="en-US" dirty="0"/>
          </a:p>
          <a:p>
            <a:pPr lvl="2"/>
            <a:r>
              <a:rPr lang="en-US" dirty="0"/>
              <a:t>• Homomorphic encryption </a:t>
            </a:r>
          </a:p>
          <a:p>
            <a:pPr lvl="2"/>
            <a:r>
              <a:rPr lang="en-US" dirty="0"/>
              <a:t>• Encryption preserving the database schema </a:t>
            </a:r>
          </a:p>
          <a:p>
            <a:pPr lvl="2"/>
            <a:r>
              <a:rPr lang="en-US" dirty="0"/>
              <a:t>• Fast comparison encryption</a:t>
            </a:r>
          </a:p>
          <a:p>
            <a:endParaRPr lang="en-US" dirty="0"/>
          </a:p>
          <a:p>
            <a:pPr marL="285750" indent="-285750" algn="just">
              <a:buFont typeface="Wingdings" panose="05000000000000000000" pitchFamily="2" charset="2"/>
              <a:buChar char="q"/>
            </a:pPr>
            <a:r>
              <a:rPr lang="en-US" dirty="0"/>
              <a:t>This presentation </a:t>
            </a:r>
            <a:r>
              <a:rPr lang="en-IN" dirty="0"/>
              <a:t>presents a comparative study between three asymmetric keys encryption algorithms used in database domain: Rivest-Shamir-Adleman (RSA), </a:t>
            </a:r>
            <a:r>
              <a:rPr lang="en-IN" dirty="0" err="1"/>
              <a:t>ElGamal</a:t>
            </a:r>
            <a:r>
              <a:rPr lang="en-IN" dirty="0"/>
              <a:t> and Elliptic Curve Integrated Encryption Scheme (ECIES).</a:t>
            </a:r>
            <a:endParaRPr lang="en-US" dirty="0"/>
          </a:p>
        </p:txBody>
      </p:sp>
    </p:spTree>
    <p:extLst>
      <p:ext uri="{BB962C8B-B14F-4D97-AF65-F5344CB8AC3E}">
        <p14:creationId xmlns:p14="http://schemas.microsoft.com/office/powerpoint/2010/main" val="2382148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4986A6-583D-4323-BBE6-0C4C3B1464BF}"/>
              </a:ext>
            </a:extLst>
          </p:cNvPr>
          <p:cNvSpPr>
            <a:spLocks noGrp="1"/>
          </p:cNvSpPr>
          <p:nvPr>
            <p:ph type="title"/>
          </p:nvPr>
        </p:nvSpPr>
        <p:spPr>
          <a:xfrm>
            <a:off x="457199" y="1399032"/>
            <a:ext cx="3619501" cy="877824"/>
          </a:xfrm>
        </p:spPr>
        <p:txBody>
          <a:bodyPr/>
          <a:lstStyle/>
          <a:p>
            <a:r>
              <a:rPr lang="en-US" dirty="0"/>
              <a:t>Brief Overview</a:t>
            </a:r>
          </a:p>
        </p:txBody>
      </p:sp>
      <p:sp>
        <p:nvSpPr>
          <p:cNvPr id="3" name="Text Placeholder 2">
            <a:extLst>
              <a:ext uri="{FF2B5EF4-FFF2-40B4-BE49-F238E27FC236}">
                <a16:creationId xmlns:a16="http://schemas.microsoft.com/office/drawing/2014/main" id="{7B91B0F8-EDCA-43C7-A602-F46DA2202AA8}"/>
              </a:ext>
            </a:extLst>
          </p:cNvPr>
          <p:cNvSpPr>
            <a:spLocks noGrp="1"/>
          </p:cNvSpPr>
          <p:nvPr>
            <p:ph type="body" sz="quarter" idx="14"/>
          </p:nvPr>
        </p:nvSpPr>
        <p:spPr>
          <a:xfrm>
            <a:off x="4305299" y="121298"/>
            <a:ext cx="7429502" cy="6520802"/>
          </a:xfrm>
        </p:spPr>
        <p:txBody>
          <a:bodyPr>
            <a:noAutofit/>
          </a:bodyPr>
          <a:lstStyle/>
          <a:p>
            <a:pPr algn="just"/>
            <a:r>
              <a:rPr lang="en-US" sz="1600" dirty="0"/>
              <a:t>According to the Internet Security Glossary (RFC 2828, published in 2000), a cryptographic system is defined as ”a set of cryptographic algorithms together with the key management processes that support the use of the algorithms in some application context” </a:t>
            </a:r>
          </a:p>
          <a:p>
            <a:pPr algn="just"/>
            <a:r>
              <a:rPr lang="en-US" sz="1600" dirty="0"/>
              <a:t>1 . But encrypting data can decrease DBMS’s performance due to consumption of resources such as CPU or memory </a:t>
            </a:r>
          </a:p>
          <a:p>
            <a:pPr algn="just"/>
            <a:r>
              <a:rPr lang="en-US" sz="1600" dirty="0"/>
              <a:t>At the same time, the storage space increases because of the encrypted data padding.</a:t>
            </a:r>
          </a:p>
          <a:p>
            <a:pPr algn="just"/>
            <a:r>
              <a:rPr lang="en-US" sz="1600" dirty="0"/>
              <a:t>Padding is a technique used to encrypt messages of given size that the block cipher would not be able to decrypt otherwise. </a:t>
            </a:r>
          </a:p>
          <a:p>
            <a:pPr algn="just"/>
            <a:r>
              <a:rPr lang="en-US" sz="1600" dirty="0"/>
              <a:t>However, there are cases in which queries and indexes are not significantly affected by encrypting data but these cases are rare and, generally, the encryption of data involves at least a decrease of performances for retrieval queries.</a:t>
            </a:r>
          </a:p>
          <a:p>
            <a:pPr algn="just"/>
            <a:r>
              <a:rPr lang="en-US" sz="1600" dirty="0"/>
              <a:t>Along with the migration of data in the cloud, encryption has become a very important security service. In recent years dedicated servers are used to encrypt/decrypt data and this leads to a smaller influence on performance.</a:t>
            </a:r>
          </a:p>
        </p:txBody>
      </p:sp>
      <p:sp>
        <p:nvSpPr>
          <p:cNvPr id="16" name="Rectangle 15">
            <a:extLst>
              <a:ext uri="{FF2B5EF4-FFF2-40B4-BE49-F238E27FC236}">
                <a16:creationId xmlns:a16="http://schemas.microsoft.com/office/drawing/2014/main" id="{F41CB42D-A527-44ED-ADE2-30B3266BAFB1}"/>
              </a:ext>
              <a:ext uri="{C183D7F6-B498-43B3-948B-1728B52AA6E4}">
                <adec:decorative xmlns:adec="http://schemas.microsoft.com/office/drawing/2017/decorative" val="1"/>
              </a:ext>
            </a:extLst>
          </p:cNvPr>
          <p:cNvSpPr/>
          <p:nvPr/>
        </p:nvSpPr>
        <p:spPr>
          <a:xfrm>
            <a:off x="228600" y="241300"/>
            <a:ext cx="11772900" cy="640080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0817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7D823E-45F8-4F3B-90EB-782ED1EAEBAA}"/>
              </a:ext>
            </a:extLst>
          </p:cNvPr>
          <p:cNvSpPr>
            <a:spLocks noGrp="1"/>
          </p:cNvSpPr>
          <p:nvPr>
            <p:ph type="title"/>
          </p:nvPr>
        </p:nvSpPr>
        <p:spPr>
          <a:xfrm>
            <a:off x="317240" y="289249"/>
            <a:ext cx="6484776" cy="724944"/>
          </a:xfrm>
        </p:spPr>
        <p:txBody>
          <a:bodyPr anchor="b" anchorCtr="0">
            <a:normAutofit fontScale="90000"/>
          </a:bodyPr>
          <a:lstStyle/>
          <a:p>
            <a:r>
              <a:rPr lang="en-IN" sz="3600" dirty="0"/>
              <a:t>ALGO</a:t>
            </a:r>
            <a:r>
              <a:rPr lang="en-IN" sz="4000" dirty="0"/>
              <a:t>RITHMS IMPLEMENTATION</a:t>
            </a:r>
            <a:endParaRPr lang="en-US" sz="4000" dirty="0"/>
          </a:p>
        </p:txBody>
      </p:sp>
      <p:sp>
        <p:nvSpPr>
          <p:cNvPr id="19" name="TextBox 18">
            <a:extLst>
              <a:ext uri="{FF2B5EF4-FFF2-40B4-BE49-F238E27FC236}">
                <a16:creationId xmlns:a16="http://schemas.microsoft.com/office/drawing/2014/main" id="{4AD865C7-B2CC-44F9-BB1F-BE930E1A5A04}"/>
              </a:ext>
            </a:extLst>
          </p:cNvPr>
          <p:cNvSpPr txBox="1"/>
          <p:nvPr/>
        </p:nvSpPr>
        <p:spPr>
          <a:xfrm>
            <a:off x="357674" y="1130004"/>
            <a:ext cx="11476652" cy="2031325"/>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t>The algorithms were implemented using the API provided by </a:t>
            </a:r>
            <a:r>
              <a:rPr lang="en-US" dirty="0" err="1"/>
              <a:t>BouncyCastle</a:t>
            </a:r>
            <a:r>
              <a:rPr lang="en-US" dirty="0"/>
              <a:t>, which offers a wide range of algorithms for the Java programming language.</a:t>
            </a:r>
          </a:p>
          <a:p>
            <a:pPr marL="285750" indent="-285750" algn="just">
              <a:buFont typeface="Wingdings" panose="05000000000000000000" pitchFamily="2" charset="2"/>
              <a:buChar char="v"/>
            </a:pPr>
            <a:r>
              <a:rPr lang="en-US" dirty="0"/>
              <a:t>The studied algorithms are RSA, </a:t>
            </a:r>
            <a:r>
              <a:rPr lang="en-US" dirty="0" err="1"/>
              <a:t>ElGamal</a:t>
            </a:r>
            <a:r>
              <a:rPr lang="en-US" dirty="0"/>
              <a:t>, and ECIES. </a:t>
            </a:r>
          </a:p>
          <a:p>
            <a:pPr marL="285750" indent="-285750" algn="just">
              <a:buFont typeface="Wingdings" panose="05000000000000000000" pitchFamily="2" charset="2"/>
              <a:buChar char="v"/>
            </a:pPr>
            <a:r>
              <a:rPr lang="en-US" dirty="0"/>
              <a:t>Each algorithm was run in a separate thread in the global benchmark. </a:t>
            </a:r>
          </a:p>
          <a:p>
            <a:pPr marL="285750" indent="-285750" algn="just">
              <a:buFont typeface="Wingdings" panose="05000000000000000000" pitchFamily="2" charset="2"/>
              <a:buChar char="v"/>
            </a:pPr>
            <a:r>
              <a:rPr lang="en-US" dirty="0"/>
              <a:t>Also, a function that creates a number of threads equal to the number of tested algorithms was used in order to obtain data needed for drawing the charts showing the processing time for each algorithm. </a:t>
            </a:r>
          </a:p>
          <a:p>
            <a:pPr marL="285750" indent="-285750" algn="just">
              <a:buFont typeface="Wingdings" panose="05000000000000000000" pitchFamily="2" charset="2"/>
              <a:buChar char="v"/>
            </a:pPr>
            <a:r>
              <a:rPr lang="en-US" dirty="0"/>
              <a:t>This means that measurements have been made running the algorithms in parallel. </a:t>
            </a:r>
            <a:endParaRPr lang="en-IN" dirty="0"/>
          </a:p>
        </p:txBody>
      </p:sp>
      <p:pic>
        <p:nvPicPr>
          <p:cNvPr id="21" name="Picture 20">
            <a:extLst>
              <a:ext uri="{FF2B5EF4-FFF2-40B4-BE49-F238E27FC236}">
                <a16:creationId xmlns:a16="http://schemas.microsoft.com/office/drawing/2014/main" id="{650289A4-3F16-46E1-AAF9-074FD0B03681}"/>
              </a:ext>
            </a:extLst>
          </p:cNvPr>
          <p:cNvPicPr>
            <a:picLocks noChangeAspect="1"/>
          </p:cNvPicPr>
          <p:nvPr/>
        </p:nvPicPr>
        <p:blipFill>
          <a:blip r:embed="rId2"/>
          <a:stretch>
            <a:fillRect/>
          </a:stretch>
        </p:blipFill>
        <p:spPr>
          <a:xfrm>
            <a:off x="3282820" y="3277140"/>
            <a:ext cx="5626359" cy="3291611"/>
          </a:xfrm>
          <a:prstGeom prst="rect">
            <a:avLst/>
          </a:prstGeom>
        </p:spPr>
      </p:pic>
    </p:spTree>
    <p:extLst>
      <p:ext uri="{BB962C8B-B14F-4D97-AF65-F5344CB8AC3E}">
        <p14:creationId xmlns:p14="http://schemas.microsoft.com/office/powerpoint/2010/main" val="2378376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3B02F85-2CC5-42C0-A156-FBE52B200228}"/>
              </a:ext>
            </a:extLst>
          </p:cNvPr>
          <p:cNvSpPr txBox="1"/>
          <p:nvPr/>
        </p:nvSpPr>
        <p:spPr>
          <a:xfrm>
            <a:off x="270588" y="251927"/>
            <a:ext cx="11523306" cy="923330"/>
          </a:xfrm>
          <a:prstGeom prst="rect">
            <a:avLst/>
          </a:prstGeom>
          <a:noFill/>
        </p:spPr>
        <p:txBody>
          <a:bodyPr wrap="square" rtlCol="0">
            <a:spAutoFit/>
          </a:bodyPr>
          <a:lstStyle/>
          <a:p>
            <a:pPr marL="285750" indent="-285750">
              <a:buFont typeface="Wingdings" panose="05000000000000000000" pitchFamily="2" charset="2"/>
              <a:buChar char="v"/>
            </a:pPr>
            <a:r>
              <a:rPr lang="en-US" dirty="0"/>
              <a:t>Algorithms’ testing was done using several test scenarios for encryption and decryption of strings with length 10, 20 and 30 characters using 192, 256 and 1 024 bits length asymmetric keys for encryption/decryption. </a:t>
            </a:r>
          </a:p>
          <a:p>
            <a:pPr marL="285750" indent="-285750">
              <a:buFont typeface="Wingdings" panose="05000000000000000000" pitchFamily="2" charset="2"/>
              <a:buChar char="v"/>
            </a:pPr>
            <a:r>
              <a:rPr lang="en-US" dirty="0"/>
              <a:t>Time was measured by performing 10 runs on strings of the same length using equal length asymmetric keys</a:t>
            </a:r>
            <a:endParaRPr lang="en-IN" dirty="0"/>
          </a:p>
        </p:txBody>
      </p:sp>
      <p:pic>
        <p:nvPicPr>
          <p:cNvPr id="13" name="Picture 12">
            <a:extLst>
              <a:ext uri="{FF2B5EF4-FFF2-40B4-BE49-F238E27FC236}">
                <a16:creationId xmlns:a16="http://schemas.microsoft.com/office/drawing/2014/main" id="{56BBE187-E135-4E97-9014-DAAA15ABAA12}"/>
              </a:ext>
            </a:extLst>
          </p:cNvPr>
          <p:cNvPicPr>
            <a:picLocks noChangeAspect="1"/>
          </p:cNvPicPr>
          <p:nvPr/>
        </p:nvPicPr>
        <p:blipFill>
          <a:blip r:embed="rId2"/>
          <a:stretch>
            <a:fillRect/>
          </a:stretch>
        </p:blipFill>
        <p:spPr>
          <a:xfrm>
            <a:off x="735033" y="1594264"/>
            <a:ext cx="4729921" cy="3826821"/>
          </a:xfrm>
          <a:prstGeom prst="rect">
            <a:avLst/>
          </a:prstGeom>
        </p:spPr>
      </p:pic>
      <p:pic>
        <p:nvPicPr>
          <p:cNvPr id="15" name="Picture 14">
            <a:extLst>
              <a:ext uri="{FF2B5EF4-FFF2-40B4-BE49-F238E27FC236}">
                <a16:creationId xmlns:a16="http://schemas.microsoft.com/office/drawing/2014/main" id="{9B6FE788-FDDD-4813-9146-C753BCAC24FD}"/>
              </a:ext>
            </a:extLst>
          </p:cNvPr>
          <p:cNvPicPr>
            <a:picLocks noChangeAspect="1"/>
          </p:cNvPicPr>
          <p:nvPr/>
        </p:nvPicPr>
        <p:blipFill>
          <a:blip r:embed="rId3"/>
          <a:stretch>
            <a:fillRect/>
          </a:stretch>
        </p:blipFill>
        <p:spPr>
          <a:xfrm>
            <a:off x="6727046" y="1594265"/>
            <a:ext cx="4729921" cy="3826820"/>
          </a:xfrm>
          <a:prstGeom prst="rect">
            <a:avLst/>
          </a:prstGeom>
        </p:spPr>
      </p:pic>
    </p:spTree>
    <p:extLst>
      <p:ext uri="{BB962C8B-B14F-4D97-AF65-F5344CB8AC3E}">
        <p14:creationId xmlns:p14="http://schemas.microsoft.com/office/powerpoint/2010/main" val="2601981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DCFA300-7B7C-4DAB-A8F5-BA0B33E563EB}"/>
              </a:ext>
            </a:extLst>
          </p:cNvPr>
          <p:cNvSpPr txBox="1"/>
          <p:nvPr/>
        </p:nvSpPr>
        <p:spPr>
          <a:xfrm>
            <a:off x="793102" y="317241"/>
            <a:ext cx="10478278" cy="5940088"/>
          </a:xfrm>
          <a:prstGeom prst="rect">
            <a:avLst/>
          </a:prstGeom>
          <a:noFill/>
        </p:spPr>
        <p:txBody>
          <a:bodyPr wrap="square" rtlCol="0">
            <a:spAutoFit/>
          </a:bodyPr>
          <a:lstStyle/>
          <a:p>
            <a:r>
              <a:rPr lang="en-US" dirty="0"/>
              <a:t>The average time in milliseconds obtained when encrypting strings of 10, 20 and 30 characters is shown in Table I. </a:t>
            </a:r>
          </a:p>
          <a:p>
            <a:endParaRPr lang="en-US" dirty="0"/>
          </a:p>
          <a:p>
            <a:r>
              <a:rPr lang="en-US" dirty="0"/>
              <a:t>The average time in milliseconds obtained when decrypting strings of 10, 20 and 30 characters is shown in Table II. </a:t>
            </a:r>
          </a:p>
          <a:p>
            <a:endParaRPr lang="en-US" dirty="0"/>
          </a:p>
          <a:p>
            <a:r>
              <a:rPr lang="en-US" dirty="0"/>
              <a:t>The analysis of the test results shows that: </a:t>
            </a:r>
          </a:p>
          <a:p>
            <a:r>
              <a:rPr lang="en-US" dirty="0"/>
              <a:t>• Encryption time increases with the number of characters encrypted. The biggest encryption time is for algorithm ECIES and it is about 10 times larger than for algorithm RSA; </a:t>
            </a:r>
            <a:r>
              <a:rPr lang="en-US" dirty="0" err="1"/>
              <a:t>ElGamal</a:t>
            </a:r>
            <a:r>
              <a:rPr lang="en-US" dirty="0"/>
              <a:t> has an encryption time 7 times bigger than RSA for the same number of characters.</a:t>
            </a:r>
            <a:endParaRPr lang="en-US" sz="1100" dirty="0"/>
          </a:p>
          <a:p>
            <a:endParaRPr lang="en-US" sz="1100" dirty="0"/>
          </a:p>
          <a:p>
            <a:r>
              <a:rPr lang="en-US" dirty="0"/>
              <a:t>• The algorithms have encryption time of the same order of magnitude considering the length of the encryption key.</a:t>
            </a:r>
            <a:endParaRPr lang="en-US" sz="1100" dirty="0"/>
          </a:p>
          <a:p>
            <a:endParaRPr lang="en-US" sz="1100" dirty="0"/>
          </a:p>
          <a:p>
            <a:r>
              <a:rPr lang="en-US" dirty="0"/>
              <a:t>• Decryption time is much lower than encryption time for all algorithms (tens of times lower).</a:t>
            </a:r>
            <a:endParaRPr lang="en-US" sz="1100" dirty="0"/>
          </a:p>
          <a:p>
            <a:endParaRPr lang="en-US" sz="1100" dirty="0"/>
          </a:p>
          <a:p>
            <a:r>
              <a:rPr lang="en-US" dirty="0"/>
              <a:t>• For RSA, encryption time varies very little with the number of characters; the greatest variation is for ECIES algorithm where the time encryption varies inversely with the number of characters encrypted, using the same size of the encryption key.</a:t>
            </a:r>
            <a:endParaRPr lang="en-US" sz="1100" dirty="0"/>
          </a:p>
          <a:p>
            <a:endParaRPr lang="en-US" sz="1100" dirty="0"/>
          </a:p>
          <a:p>
            <a:r>
              <a:rPr lang="en-US" dirty="0"/>
              <a:t>• The decryption time increases with the size of the decryption key for all three algorithms, biggest for ECIES and smallest for RSA.</a:t>
            </a:r>
            <a:endParaRPr lang="en-IN" dirty="0"/>
          </a:p>
        </p:txBody>
      </p:sp>
    </p:spTree>
    <p:extLst>
      <p:ext uri="{BB962C8B-B14F-4D97-AF65-F5344CB8AC3E}">
        <p14:creationId xmlns:p14="http://schemas.microsoft.com/office/powerpoint/2010/main" val="711950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A43D4B6-9766-48C8-8415-57957762DC63}"/>
              </a:ext>
            </a:extLst>
          </p:cNvPr>
          <p:cNvPicPr>
            <a:picLocks noChangeAspect="1"/>
          </p:cNvPicPr>
          <p:nvPr/>
        </p:nvPicPr>
        <p:blipFill>
          <a:blip r:embed="rId2"/>
          <a:stretch>
            <a:fillRect/>
          </a:stretch>
        </p:blipFill>
        <p:spPr>
          <a:xfrm>
            <a:off x="480482" y="324010"/>
            <a:ext cx="5220980" cy="6097080"/>
          </a:xfrm>
          <a:prstGeom prst="rect">
            <a:avLst/>
          </a:prstGeom>
        </p:spPr>
      </p:pic>
      <p:pic>
        <p:nvPicPr>
          <p:cNvPr id="14" name="Picture 13">
            <a:extLst>
              <a:ext uri="{FF2B5EF4-FFF2-40B4-BE49-F238E27FC236}">
                <a16:creationId xmlns:a16="http://schemas.microsoft.com/office/drawing/2014/main" id="{6195FC8E-E96D-4C66-83BA-4839AD10C39B}"/>
              </a:ext>
            </a:extLst>
          </p:cNvPr>
          <p:cNvPicPr>
            <a:picLocks noChangeAspect="1"/>
          </p:cNvPicPr>
          <p:nvPr/>
        </p:nvPicPr>
        <p:blipFill>
          <a:blip r:embed="rId3"/>
          <a:stretch>
            <a:fillRect/>
          </a:stretch>
        </p:blipFill>
        <p:spPr>
          <a:xfrm>
            <a:off x="6490536" y="324010"/>
            <a:ext cx="5220981" cy="6063075"/>
          </a:xfrm>
          <a:prstGeom prst="rect">
            <a:avLst/>
          </a:prstGeom>
        </p:spPr>
      </p:pic>
    </p:spTree>
    <p:extLst>
      <p:ext uri="{BB962C8B-B14F-4D97-AF65-F5344CB8AC3E}">
        <p14:creationId xmlns:p14="http://schemas.microsoft.com/office/powerpoint/2010/main" val="2313487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5BF9E8B-F48D-4974-9617-ABFBDB1EFA39}"/>
              </a:ext>
            </a:extLst>
          </p:cNvPr>
          <p:cNvPicPr>
            <a:picLocks noChangeAspect="1"/>
          </p:cNvPicPr>
          <p:nvPr/>
        </p:nvPicPr>
        <p:blipFill>
          <a:blip r:embed="rId2"/>
          <a:stretch>
            <a:fillRect/>
          </a:stretch>
        </p:blipFill>
        <p:spPr>
          <a:xfrm>
            <a:off x="2427565" y="1026931"/>
            <a:ext cx="7336870" cy="5731516"/>
          </a:xfrm>
          <a:prstGeom prst="rect">
            <a:avLst/>
          </a:prstGeom>
        </p:spPr>
      </p:pic>
      <p:sp>
        <p:nvSpPr>
          <p:cNvPr id="13" name="TextBox 12">
            <a:extLst>
              <a:ext uri="{FF2B5EF4-FFF2-40B4-BE49-F238E27FC236}">
                <a16:creationId xmlns:a16="http://schemas.microsoft.com/office/drawing/2014/main" id="{CD347B48-5D3E-4D65-B88B-BA6D42797017}"/>
              </a:ext>
            </a:extLst>
          </p:cNvPr>
          <p:cNvSpPr txBox="1"/>
          <p:nvPr/>
        </p:nvSpPr>
        <p:spPr>
          <a:xfrm>
            <a:off x="503852" y="324625"/>
            <a:ext cx="4917233" cy="584775"/>
          </a:xfrm>
          <a:prstGeom prst="rect">
            <a:avLst/>
          </a:prstGeom>
          <a:noFill/>
        </p:spPr>
        <p:txBody>
          <a:bodyPr wrap="square" rtlCol="0">
            <a:spAutoFit/>
          </a:bodyPr>
          <a:lstStyle/>
          <a:p>
            <a:r>
              <a:rPr lang="en-IN" sz="3200" dirty="0"/>
              <a:t>ARCHITECTURE DIAGRAM</a:t>
            </a:r>
          </a:p>
        </p:txBody>
      </p:sp>
    </p:spTree>
    <p:extLst>
      <p:ext uri="{BB962C8B-B14F-4D97-AF65-F5344CB8AC3E}">
        <p14:creationId xmlns:p14="http://schemas.microsoft.com/office/powerpoint/2010/main" val="68937749"/>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{031B6F1D-1B08-4F75-A305-F4EE8FBBEEDE}tf78479028_win32</Template>
  <TotalTime>210</TotalTime>
  <Words>1566</Words>
  <Application>Microsoft Office PowerPoint</Application>
  <PresentationFormat>Widescreen</PresentationFormat>
  <Paragraphs>110</Paragraphs>
  <Slides>14</Slides>
  <Notes>3</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14</vt:i4>
      </vt:variant>
    </vt:vector>
  </HeadingPairs>
  <TitlesOfParts>
    <vt:vector size="23" baseType="lpstr">
      <vt:lpstr>Arial</vt:lpstr>
      <vt:lpstr>Calibri</vt:lpstr>
      <vt:lpstr>Segoe UI</vt:lpstr>
      <vt:lpstr>Segoe UI Light</vt:lpstr>
      <vt:lpstr>Wingdings</vt:lpstr>
      <vt:lpstr>Balancing Act</vt:lpstr>
      <vt:lpstr>Wellspring</vt:lpstr>
      <vt:lpstr>Star of the show</vt:lpstr>
      <vt:lpstr>Amusements</vt:lpstr>
      <vt:lpstr>case study Database encryption using asymmetric keys</vt:lpstr>
      <vt:lpstr>Abstract</vt:lpstr>
      <vt:lpstr>Introduction</vt:lpstr>
      <vt:lpstr>Brief Overview</vt:lpstr>
      <vt:lpstr>ALGORITHMS IMPLEMENTATION</vt:lpstr>
      <vt:lpstr>PowerPoint Presentation</vt:lpstr>
      <vt:lpstr>PowerPoint Presentation</vt:lpstr>
      <vt:lpstr>PowerPoint Presentation</vt:lpstr>
      <vt:lpstr>PowerPoint Presentation</vt:lpstr>
      <vt:lpstr>IMPLEMENTATION DETAILS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Database encryption using asymmetric keys</dc:title>
  <dc:creator>UPMANYU JHA</dc:creator>
  <cp:lastModifiedBy>UPMANYU JHA</cp:lastModifiedBy>
  <cp:revision>2</cp:revision>
  <dcterms:created xsi:type="dcterms:W3CDTF">2022-04-24T23:37:01Z</dcterms:created>
  <dcterms:modified xsi:type="dcterms:W3CDTF">2022-04-25T03:35:04Z</dcterms:modified>
</cp:coreProperties>
</file>