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419" r:id="rId2"/>
    <p:sldId id="497" r:id="rId3"/>
    <p:sldId id="498" r:id="rId4"/>
    <p:sldId id="492" r:id="rId5"/>
    <p:sldId id="540" r:id="rId6"/>
    <p:sldId id="530" r:id="rId7"/>
    <p:sldId id="539" r:id="rId8"/>
    <p:sldId id="555" r:id="rId9"/>
    <p:sldId id="556" r:id="rId10"/>
    <p:sldId id="557" r:id="rId11"/>
    <p:sldId id="558" r:id="rId12"/>
    <p:sldId id="559" r:id="rId13"/>
    <p:sldId id="560" r:id="rId14"/>
    <p:sldId id="542" r:id="rId15"/>
    <p:sldId id="541" r:id="rId16"/>
    <p:sldId id="544" r:id="rId17"/>
    <p:sldId id="545" r:id="rId18"/>
    <p:sldId id="551" r:id="rId19"/>
    <p:sldId id="552" r:id="rId20"/>
    <p:sldId id="553" r:id="rId21"/>
    <p:sldId id="554" r:id="rId22"/>
    <p:sldId id="537" r:id="rId23"/>
    <p:sldId id="561" r:id="rId24"/>
    <p:sldId id="538" r:id="rId25"/>
  </p:sldIdLst>
  <p:sldSz cx="8997950" cy="5403850"/>
  <p:notesSz cx="6858000" cy="9144000"/>
  <p:defaultTextStyle>
    <a:defPPr>
      <a:defRPr lang="zh-CN"/>
    </a:defPPr>
    <a:lvl1pPr marL="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92C"/>
    <a:srgbClr val="FFCB17"/>
    <a:srgbClr val="CC6600"/>
    <a:srgbClr val="FFCC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0" autoAdjust="0"/>
    <p:restoredTop sz="93907" autoAdjust="0"/>
  </p:normalViewPr>
  <p:slideViewPr>
    <p:cSldViewPr snapToGrid="0" snapToObjects="1">
      <p:cViewPr>
        <p:scale>
          <a:sx n="100" d="100"/>
          <a:sy n="100" d="100"/>
        </p:scale>
        <p:origin x="-324" y="210"/>
      </p:cViewPr>
      <p:guideLst>
        <p:guide orient="horz" pos="1702"/>
        <p:guide pos="2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43BC-0345-D447-BB3C-F7B508E8C809}" type="datetimeFigureOut">
              <a:rPr kumimoji="1" lang="zh-CN" altLang="en-US" smtClean="0"/>
              <a:pPr/>
              <a:t>2012-10-8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685800"/>
            <a:ext cx="570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C9F0-D931-F947-ACB2-6855A89433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066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65BF-3DB1-4375-829E-C5A3D00F633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797" y="3269328"/>
            <a:ext cx="7648258" cy="115832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517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7507" y="999741"/>
            <a:ext cx="8502945" cy="38274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19007" y="148643"/>
            <a:ext cx="8502945" cy="567396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472306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3520" y="216407"/>
            <a:ext cx="2024539" cy="461078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9898" y="216407"/>
            <a:ext cx="5923650" cy="461078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2239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6034"/>
            <a:ext cx="8997950" cy="824799"/>
          </a:xfrm>
          <a:prstGeom prst="rect">
            <a:avLst/>
          </a:prstGeom>
          <a:solidFill>
            <a:schemeClr val="tx2"/>
          </a:solidFill>
        </p:spPr>
        <p:txBody>
          <a:bodyPr vert="horz" lIns="1069848" tIns="41148" rIns="246888" bIns="41148" rtlCol="0" anchor="b" anchorCtr="0">
            <a:normAutofit/>
          </a:bodyPr>
          <a:lstStyle>
            <a:lvl1pPr marL="0" indent="0" algn="l" defTabSz="82296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9500" y="5176188"/>
            <a:ext cx="449898" cy="287705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C1D07E94-B24C-A948-A9BE-DFA2BE20E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714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682" y="130520"/>
            <a:ext cx="7524268" cy="567396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507" y="999741"/>
            <a:ext cx="8502945" cy="38274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144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779" y="3472474"/>
            <a:ext cx="7648258" cy="107326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0779" y="2290389"/>
            <a:ext cx="7648258" cy="11820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44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8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73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8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802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17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9481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507" y="148643"/>
            <a:ext cx="8502945" cy="56739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9900" y="1260900"/>
            <a:ext cx="3974095" cy="356629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964" y="1260900"/>
            <a:ext cx="3974095" cy="356629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8840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507" y="148643"/>
            <a:ext cx="8502945" cy="5673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9898" y="1209614"/>
            <a:ext cx="3975657" cy="504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11468" indent="0">
              <a:buNone/>
              <a:defRPr sz="1800" b="1"/>
            </a:lvl2pPr>
            <a:lvl3pPr marL="822936" indent="0">
              <a:buNone/>
              <a:defRPr sz="1600" b="1"/>
            </a:lvl3pPr>
            <a:lvl4pPr marL="1234403" indent="0">
              <a:buNone/>
              <a:defRPr sz="1400" b="1"/>
            </a:lvl4pPr>
            <a:lvl5pPr marL="1645871" indent="0">
              <a:buNone/>
              <a:defRPr sz="1400" b="1"/>
            </a:lvl5pPr>
            <a:lvl6pPr marL="2057339" indent="0">
              <a:buNone/>
              <a:defRPr sz="1400" b="1"/>
            </a:lvl6pPr>
            <a:lvl7pPr marL="2468806" indent="0">
              <a:buNone/>
              <a:defRPr sz="1400" b="1"/>
            </a:lvl7pPr>
            <a:lvl8pPr marL="2880274" indent="0">
              <a:buNone/>
              <a:defRPr sz="1400" b="1"/>
            </a:lvl8pPr>
            <a:lvl9pPr marL="3291741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898" y="1713721"/>
            <a:ext cx="3975657" cy="311346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0837" y="1209614"/>
            <a:ext cx="3977219" cy="504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11468" indent="0">
              <a:buNone/>
              <a:defRPr sz="1800" b="1"/>
            </a:lvl2pPr>
            <a:lvl3pPr marL="822936" indent="0">
              <a:buNone/>
              <a:defRPr sz="1600" b="1"/>
            </a:lvl3pPr>
            <a:lvl4pPr marL="1234403" indent="0">
              <a:buNone/>
              <a:defRPr sz="1400" b="1"/>
            </a:lvl4pPr>
            <a:lvl5pPr marL="1645871" indent="0">
              <a:buNone/>
              <a:defRPr sz="1400" b="1"/>
            </a:lvl5pPr>
            <a:lvl6pPr marL="2057339" indent="0">
              <a:buNone/>
              <a:defRPr sz="1400" b="1"/>
            </a:lvl6pPr>
            <a:lvl7pPr marL="2468806" indent="0">
              <a:buNone/>
              <a:defRPr sz="1400" b="1"/>
            </a:lvl7pPr>
            <a:lvl8pPr marL="2880274" indent="0">
              <a:buNone/>
              <a:defRPr sz="1400" b="1"/>
            </a:lvl8pPr>
            <a:lvl9pPr marL="3291741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0837" y="1713721"/>
            <a:ext cx="3977219" cy="311346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474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819008" y="148643"/>
            <a:ext cx="7952460" cy="567396"/>
          </a:xfrm>
          <a:prstGeom prst="rect">
            <a:avLst/>
          </a:prstGeom>
        </p:spPr>
        <p:txBody>
          <a:bodyPr/>
          <a:lstStyle>
            <a:lvl1pPr algn="l" defTabSz="822944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94589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3294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904" y="215153"/>
            <a:ext cx="2960264" cy="915652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7951" y="215158"/>
            <a:ext cx="5030104" cy="4612035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9904" y="1130807"/>
            <a:ext cx="2960264" cy="3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11468" indent="0">
              <a:buNone/>
              <a:defRPr sz="1100"/>
            </a:lvl2pPr>
            <a:lvl3pPr marL="822936" indent="0">
              <a:buNone/>
              <a:defRPr sz="900"/>
            </a:lvl3pPr>
            <a:lvl4pPr marL="1234403" indent="0">
              <a:buNone/>
              <a:defRPr sz="800"/>
            </a:lvl4pPr>
            <a:lvl5pPr marL="1645871" indent="0">
              <a:buNone/>
              <a:defRPr sz="800"/>
            </a:lvl5pPr>
            <a:lvl6pPr marL="2057339" indent="0">
              <a:buNone/>
              <a:defRPr sz="800"/>
            </a:lvl6pPr>
            <a:lvl7pPr marL="2468806" indent="0">
              <a:buNone/>
              <a:defRPr sz="800"/>
            </a:lvl7pPr>
            <a:lvl8pPr marL="2880274" indent="0">
              <a:buNone/>
              <a:defRPr sz="800"/>
            </a:lvl8pPr>
            <a:lvl9pPr marL="3291741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4278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62" y="3782699"/>
            <a:ext cx="5398770" cy="446569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62" y="482844"/>
            <a:ext cx="5398770" cy="32423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00"/>
            </a:lvl1pPr>
            <a:lvl2pPr marL="411468" indent="0">
              <a:buNone/>
              <a:defRPr sz="2500"/>
            </a:lvl2pPr>
            <a:lvl3pPr marL="822936" indent="0">
              <a:buNone/>
              <a:defRPr sz="2200"/>
            </a:lvl3pPr>
            <a:lvl4pPr marL="1234403" indent="0">
              <a:buNone/>
              <a:defRPr sz="1800"/>
            </a:lvl4pPr>
            <a:lvl5pPr marL="1645871" indent="0">
              <a:buNone/>
              <a:defRPr sz="1800"/>
            </a:lvl5pPr>
            <a:lvl6pPr marL="2057339" indent="0">
              <a:buNone/>
              <a:defRPr sz="1800"/>
            </a:lvl6pPr>
            <a:lvl7pPr marL="2468806" indent="0">
              <a:buNone/>
              <a:defRPr sz="1800"/>
            </a:lvl7pPr>
            <a:lvl8pPr marL="2880274" indent="0">
              <a:buNone/>
              <a:defRPr sz="1800"/>
            </a:lvl8pPr>
            <a:lvl9pPr marL="3291741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662" y="4229268"/>
            <a:ext cx="5398770" cy="634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11468" indent="0">
              <a:buNone/>
              <a:defRPr sz="1100"/>
            </a:lvl2pPr>
            <a:lvl3pPr marL="822936" indent="0">
              <a:buNone/>
              <a:defRPr sz="900"/>
            </a:lvl3pPr>
            <a:lvl4pPr marL="1234403" indent="0">
              <a:buNone/>
              <a:defRPr sz="800"/>
            </a:lvl4pPr>
            <a:lvl5pPr marL="1645871" indent="0">
              <a:buNone/>
              <a:defRPr sz="800"/>
            </a:lvl5pPr>
            <a:lvl6pPr marL="2057339" indent="0">
              <a:buNone/>
              <a:defRPr sz="800"/>
            </a:lvl6pPr>
            <a:lvl7pPr marL="2468806" indent="0">
              <a:buNone/>
              <a:defRPr sz="800"/>
            </a:lvl7pPr>
            <a:lvl8pPr marL="2880274" indent="0">
              <a:buNone/>
              <a:defRPr sz="800"/>
            </a:lvl8pPr>
            <a:lvl9pPr marL="3291741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9900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530820CF-B880-4189-942D-D702A7CBA730}" type="datetimeFigureOut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2012-10-8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4303" y="5008574"/>
            <a:ext cx="2849351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48536" y="5008574"/>
            <a:ext cx="2099523" cy="287705"/>
          </a:xfrm>
          <a:prstGeom prst="rect">
            <a:avLst/>
          </a:prstGeom>
        </p:spPr>
        <p:txBody>
          <a:bodyPr lIns="82293" tIns="41148" rIns="82293" bIns="41148"/>
          <a:lstStyle/>
          <a:p>
            <a:pPr defTabSz="685717"/>
            <a:fld id="{0C913308-F349-4B6D-A68A-DD1791B4A57B}" type="slidenum">
              <a:rPr lang="zh-CN" altLang="en-US" sz="1300" smtClean="0">
                <a:solidFill>
                  <a:prstClr val="black"/>
                </a:solidFill>
                <a:latin typeface="Calibri"/>
                <a:ea typeface="宋体"/>
              </a:rPr>
              <a:pPr defTabSz="685717"/>
              <a:t>‹#›</a:t>
            </a:fld>
            <a:endParaRPr lang="zh-CN" altLang="en-US" sz="1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2443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:\PRANA COMMUNICATION\Logo\RDK\rdk_logo_white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5598" y="212194"/>
            <a:ext cx="1856732" cy="175391"/>
          </a:xfrm>
          <a:prstGeom prst="rect">
            <a:avLst/>
          </a:prstGeom>
          <a:noFill/>
        </p:spPr>
      </p:pic>
      <p:pic>
        <p:nvPicPr>
          <p:cNvPr id="1031" name="Picture 7" descr="E:\Papa\My Career\Working\PRANA COMMUNICATION\365日历\其他素材\background\left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989424"/>
            <a:ext cx="152400" cy="3644900"/>
          </a:xfrm>
          <a:prstGeom prst="rect">
            <a:avLst/>
          </a:prstGeom>
          <a:noFill/>
        </p:spPr>
      </p:pic>
      <p:pic>
        <p:nvPicPr>
          <p:cNvPr id="1032" name="Picture 8" descr="E:\Papa\My Career\Working\PRANA COMMUNICATION\365日历\其他素材\background\right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832850" y="951716"/>
            <a:ext cx="165100" cy="3581400"/>
          </a:xfrm>
          <a:prstGeom prst="rect">
            <a:avLst/>
          </a:prstGeom>
          <a:noFill/>
        </p:spPr>
      </p:pic>
      <p:pic>
        <p:nvPicPr>
          <p:cNvPr id="15" name="Picture 8" descr="E:\Papa\My Career\Working\PRANA COMMUNICATION\365日历\其他素材\background\right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832846" y="1543968"/>
            <a:ext cx="165100" cy="3581400"/>
          </a:xfrm>
          <a:prstGeom prst="rect">
            <a:avLst/>
          </a:prstGeom>
          <a:noFill/>
        </p:spPr>
      </p:pic>
      <p:pic>
        <p:nvPicPr>
          <p:cNvPr id="14" name="Picture 7" descr="E:\Papa\My Career\Working\PRANA COMMUNICATION\365日历\其他素材\background\left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1545303"/>
            <a:ext cx="152400" cy="3644900"/>
          </a:xfrm>
          <a:prstGeom prst="rect">
            <a:avLst/>
          </a:prstGeom>
          <a:noFill/>
        </p:spPr>
      </p:pic>
      <p:pic>
        <p:nvPicPr>
          <p:cNvPr id="2" name="Picture 1" descr="屏幕快照 2012-08-17 上午11.08.18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" y="0"/>
            <a:ext cx="8997950" cy="5403850"/>
          </a:xfrm>
          <a:prstGeom prst="rect">
            <a:avLst/>
          </a:prstGeom>
        </p:spPr>
      </p:pic>
      <p:pic>
        <p:nvPicPr>
          <p:cNvPr id="18" name="Picture 17" descr="logo-透明底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443" y="5084579"/>
            <a:ext cx="628837" cy="288216"/>
          </a:xfrm>
          <a:prstGeom prst="rect">
            <a:avLst/>
          </a:prstGeom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3869" y="5150494"/>
            <a:ext cx="32852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4320" lvl="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/>
            </a:pPr>
            <a:r>
              <a:rPr lang="en-US" altLang="zh-CN" sz="800" kern="12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2012 </a:t>
            </a:r>
            <a:r>
              <a:rPr lang="en-US" altLang="zh-CN" sz="800" kern="12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EPR Solution for </a:t>
            </a:r>
            <a:r>
              <a:rPr lang="en-US" altLang="zh-CN" sz="800" kern="12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ZTGAME   </a:t>
            </a:r>
            <a:r>
              <a:rPr lang="en-US" altLang="zh-CN" sz="800" kern="12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Provided by </a:t>
            </a:r>
            <a:r>
              <a:rPr lang="en-US" altLang="zh-CN" sz="800" kern="12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AOXPRO</a:t>
            </a:r>
            <a:endParaRPr lang="en-US" altLang="zh-CN" sz="800" kern="12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pic>
        <p:nvPicPr>
          <p:cNvPr id="8" name="Picture 7" descr="未命名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" y="28397"/>
            <a:ext cx="1464525" cy="6386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815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xStyles>
    <p:titleStyle>
      <a:lvl1pPr algn="l" defTabSz="822944" rtl="0" eaLnBrk="1" latinLnBrk="0" hangingPunct="1">
        <a:spcBef>
          <a:spcPct val="0"/>
        </a:spcBef>
        <a:buNone/>
        <a:defRPr sz="2500" kern="1200">
          <a:solidFill>
            <a:srgbClr val="FFC00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08604" indent="-308604" algn="l" defTabSz="82294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68642" indent="-257170" algn="l" defTabSz="82294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679" indent="-205736" algn="l" defTabSz="82294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440151" indent="-205736" algn="l" defTabSz="82294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51622" indent="-205736" algn="l" defTabSz="82294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263095" indent="-205736" algn="l" defTabSz="8229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66" indent="-205736" algn="l" defTabSz="8229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38" indent="-205736" algn="l" defTabSz="8229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10" indent="-205736" algn="l" defTabSz="8229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2" algn="l" defTabSz="822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4" algn="l" defTabSz="822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15" algn="l" defTabSz="822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88" algn="l" defTabSz="822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59" algn="l" defTabSz="822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31" algn="l" defTabSz="822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02" algn="l" defTabSz="822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74" algn="l" defTabSz="822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视频聊天室说明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1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2445" y="1847850"/>
            <a:ext cx="849532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公共聊天显示区域：所有聊天信息在此板块，管理员与主持人可对于内容进行管理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各板块构件详细说明</a:t>
            </a:r>
            <a:endParaRPr lang="zh-CN" altLang="en-US" sz="3200" dirty="0"/>
          </a:p>
        </p:txBody>
      </p:sp>
      <p:pic>
        <p:nvPicPr>
          <p:cNvPr id="45058" name="Picture 2" descr="C:\DOCUME~1\ADMINI~1\LOCALS~1\Temp\ksohtml\wps_clip_image-79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446" y="2207949"/>
            <a:ext cx="5276850" cy="276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2445" y="2857500"/>
            <a:ext cx="8495329" cy="637097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marL="342900" indent="-342900">
              <a:buAutoNum type="alphaLcParenR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聊天室用户区域，显示用户组、管理组名单，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lphaLcParenR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双击用户名称可选择为聊天对象。可看看用户信息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各板块构件详细说明</a:t>
            </a:r>
            <a:endParaRPr lang="zh-CN" altLang="en-US" sz="32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2180147"/>
            <a:ext cx="2152650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2445" y="2261952"/>
            <a:ext cx="5698155" cy="914096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礼品道具区域，显示道具列表、后期可支持分类、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选择道具、数量、赠与对象后即可发送到聊天频道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最终送道具显示效果如下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各板块构件详细说明</a:t>
            </a:r>
            <a:endParaRPr lang="zh-CN" altLang="en-US" sz="32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2020888"/>
            <a:ext cx="2200275" cy="2276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525" y="3392488"/>
            <a:ext cx="5238750" cy="390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3370" y="2038350"/>
            <a:ext cx="5552106" cy="1191095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右上角显示时间，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点开始，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点结束并关闭聊天室，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届时聊天室的关闭行为是自动关闭，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所有用户与服务器链接中断，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并提示聊天室营业时间已到等提示信息。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各板块构件详细说明</a:t>
            </a:r>
            <a:endParaRPr lang="zh-CN" altLang="en-US" sz="32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6300" y="2266950"/>
            <a:ext cx="11049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2446" y="1924050"/>
            <a:ext cx="8238154" cy="146809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仙侠世界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网吧客户端，启动聊天室，进入聊天室大厅登陆界面，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需要输入刷夜卡串码，成功后即可登陆聊天室大厅，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如输入的卡号有误则停留在登陆界面。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刷夜卡串码可反复使用。</a:t>
            </a:r>
          </a:p>
          <a:p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用户流程说明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2446" y="1924050"/>
            <a:ext cx="8238154" cy="1745093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聊天室开放时间为晚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点至早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点，其余时间聊天室出于关闭状态，用户通过游戏进入后，聊天室显示的界面将是非开启时间的提示界面。</a:t>
            </a: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用户登陆聊天室后，显示的昵称是用户在游戏内的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ueserid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，也就是用户在游戏中的角色名称，此功能需要厂商研发团队进行支持，我们想到的方式是带着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ueserid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直接过来，聊天室接收的时候直接将此作为昵称。</a:t>
            </a:r>
          </a:p>
          <a:p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用户流程说明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2446" y="1924050"/>
            <a:ext cx="8238154" cy="1191095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用户进入聊天室后行为说明。用户进入所选定聊天室后，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聊天室窗口是新建立窗口，原有聊天室大厅窗口依然保留。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用户在聊天室中只能进行公共聊天，暂时无私聊功能与频道。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用户流程说明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2446" y="1847850"/>
            <a:ext cx="8238154" cy="3130088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用户进入聊天时后，有两种权限：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不使用活色生香卡：只能看视频，观看到其他人的公共聊天，不能自己发聊天信息，可获得与使用普通道具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使用活色生香卡：能看视频，能观看公共聊天，可以自己发消息，可获得与使用普通道具之外，还可以获得与使用高级道具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聊天室板块划分：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左侧板块为视频主播的视频窗口区域，从上至下为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个窗口，显示主播的视频聊天窗口，左下方显示视频语音设置区域、包含排麦功能（申请讲话视频的功能）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右侧分别为聊天室用户列表、道具栏、公告区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中间部分为公共聊天区域，与系统公告区域（首期聊天室，无私聊功能）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最下方为用户聊天信息输入面板，可编辑字体、颜色、清屏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用户流程说明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3369" y="1990725"/>
            <a:ext cx="8123855" cy="285308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主持人可通过特定客户端或网页登陆聊天室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主持人需要输入账号密码登陆聊天室，账号与密码有我们生成后提供给主持人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主持人进入聊天室后，界面与普通用户大部分相同，区别在于视频开启功能与用户管理功能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主持人可选择关闭或者自己的视频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主持人可以对用户发布的不良信息禁言，禁言时间可设定，用户离开该房间进入其他房间不受影响，用户重新进入该房间依然被禁言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主持人可查看自己的信息，如魅力值、送礼物数量、用户关注数量等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7)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主持人可在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0-8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点之外的时间进入聊天室，以便于准备与测试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主持人使用说明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3369" y="1990725"/>
            <a:ext cx="8123855" cy="914096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网吧老板通过聊天室平台专属页面向用户发布包夜卡</a:t>
            </a: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可由后台验证生龙活虎卡并向用户发放饮料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网吧网管说明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72446" y="973789"/>
            <a:ext cx="64363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游戏角色达到</a:t>
            </a:r>
            <a:r>
              <a:rPr lang="en-US" altLang="zh-CN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级，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神秘模式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12629" y="2987445"/>
            <a:ext cx="3296093" cy="2299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4612629" y="2073349"/>
            <a:ext cx="3655874" cy="1745093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altLang="zh-CN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0—20</a:t>
            </a:r>
            <a:r>
              <a:rPr lang="zh-CN" altLang="en-US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分钟的事。。。。</a:t>
            </a:r>
            <a:endParaRPr lang="en-US" altLang="zh-CN" sz="1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这十分钟后你将会得到什么？？？</a:t>
            </a:r>
            <a:endParaRPr lang="en-US" altLang="zh-CN" sz="1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18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392166" y="1782911"/>
            <a:ext cx="2160882" cy="3343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3369" y="1990725"/>
            <a:ext cx="8123855" cy="914096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管理员进入方式与主持人相同，任意时间通过账号密码进入房间</a:t>
            </a: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管理员可对所有人进行昵称编辑、禁言、封号、解封等操作</a:t>
            </a: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管理员可以查看所有用户的信息并进行编辑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管理员说明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3369" y="1990725"/>
            <a:ext cx="8123855" cy="2022092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未使用包夜卡的用户用户：不能进入聊天室大厅</a:t>
            </a: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使用过包夜卡用户：可进入大厅，可进入聊天室</a:t>
            </a: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未使用活色生香卡的用户：进入聊天室后，只能看不能说，不能使用与获得高级道具</a:t>
            </a: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使用活色生香卡的用户：进入聊天室后，可看可说，可用高级道具</a:t>
            </a: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主持人：需要用账号密码进入、无时间限制、可禁言用户</a:t>
            </a: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管理员：需要账号密码进入，无时间限制、可禁言与编辑所有用户信息与权限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权限说明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6324" y="1871331"/>
            <a:ext cx="1223804" cy="44245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启动网吧客户端</a:t>
            </a:r>
            <a:endParaRPr lang="zh-CN" altLang="en-US" sz="1000" dirty="0"/>
          </a:p>
        </p:txBody>
      </p:sp>
      <p:sp>
        <p:nvSpPr>
          <p:cNvPr id="6" name="剪去同侧角的矩形 5"/>
          <p:cNvSpPr/>
          <p:nvPr/>
        </p:nvSpPr>
        <p:spPr>
          <a:xfrm>
            <a:off x="1722475" y="1871331"/>
            <a:ext cx="1289701" cy="447159"/>
          </a:xfrm>
          <a:prstGeom prst="snip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是否在</a:t>
            </a:r>
            <a:r>
              <a:rPr lang="en-US" altLang="zh-CN" sz="1000" dirty="0" smtClean="0"/>
              <a:t>0—8</a:t>
            </a:r>
            <a:r>
              <a:rPr lang="zh-CN" altLang="en-US" sz="1000" dirty="0" smtClean="0"/>
              <a:t>点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1010093" y="1249325"/>
            <a:ext cx="941388" cy="254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1010093" y="2550041"/>
            <a:ext cx="941388" cy="254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</a:t>
            </a:r>
            <a:endParaRPr lang="zh-CN" altLang="en-US" sz="1000" dirty="0"/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rot="5400000" flipH="1" flipV="1">
            <a:off x="1963289" y="1467294"/>
            <a:ext cx="808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54373" y="563527"/>
            <a:ext cx="1223804" cy="44245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不启动聊天室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1127052" y="2961168"/>
            <a:ext cx="1416790" cy="44245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启动聊天室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提示输入刷夜卡</a:t>
            </a:r>
            <a:r>
              <a:rPr lang="en-US" altLang="zh-CN" sz="1000" dirty="0" smtClean="0"/>
              <a:t>key</a:t>
            </a:r>
            <a:endParaRPr lang="zh-CN" altLang="en-US" sz="1000" dirty="0"/>
          </a:p>
        </p:txBody>
      </p:sp>
      <p:cxnSp>
        <p:nvCxnSpPr>
          <p:cNvPr id="13" name="直接箭头连接符 12"/>
          <p:cNvCxnSpPr>
            <a:stCxn id="6" idx="1"/>
          </p:cNvCxnSpPr>
          <p:nvPr/>
        </p:nvCxnSpPr>
        <p:spPr>
          <a:xfrm rot="16200000" flipH="1">
            <a:off x="2063071" y="2622745"/>
            <a:ext cx="609305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22" idx="1"/>
          </p:cNvCxnSpPr>
          <p:nvPr/>
        </p:nvCxnSpPr>
        <p:spPr>
          <a:xfrm>
            <a:off x="2543842" y="3182394"/>
            <a:ext cx="6352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179136" y="2961168"/>
            <a:ext cx="1416790" cy="44245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输入新老刷夜卡均可进入大厅</a:t>
            </a:r>
            <a:endParaRPr lang="zh-CN" altLang="en-US" sz="1000" dirty="0"/>
          </a:p>
        </p:txBody>
      </p:sp>
      <p:sp>
        <p:nvSpPr>
          <p:cNvPr id="23" name="剪去同侧角的矩形 22"/>
          <p:cNvSpPr/>
          <p:nvPr/>
        </p:nvSpPr>
        <p:spPr>
          <a:xfrm>
            <a:off x="3586297" y="1866623"/>
            <a:ext cx="1289701" cy="447159"/>
          </a:xfrm>
          <a:prstGeom prst="snip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是否使用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活色生香卡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 rot="5400000" flipH="1" flipV="1">
            <a:off x="3905561" y="2642490"/>
            <a:ext cx="6479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3"/>
          </p:cNvCxnSpPr>
          <p:nvPr/>
        </p:nvCxnSpPr>
        <p:spPr>
          <a:xfrm rot="5400000" flipH="1" flipV="1">
            <a:off x="3745519" y="1380994"/>
            <a:ext cx="9712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048684" y="1291089"/>
            <a:ext cx="941388" cy="254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sp>
        <p:nvSpPr>
          <p:cNvPr id="28" name="圆角矩形 27"/>
          <p:cNvSpPr/>
          <p:nvPr/>
        </p:nvSpPr>
        <p:spPr>
          <a:xfrm>
            <a:off x="3372122" y="231688"/>
            <a:ext cx="1223804" cy="6636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不能说话，可看视频、可使用普通道具</a:t>
            </a:r>
            <a:endParaRPr lang="zh-CN" altLang="en-US" sz="1000" dirty="0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312863" y="2882418"/>
            <a:ext cx="1126268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367323" y="3460897"/>
            <a:ext cx="1416790" cy="44245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可视频聊天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并获得高级道具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5015707" y="2422953"/>
            <a:ext cx="365917" cy="254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4381565" y="776300"/>
            <a:ext cx="1757346" cy="132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5784113" y="2422953"/>
            <a:ext cx="1223804" cy="44245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道具可累计使用</a:t>
            </a:r>
            <a:endParaRPr lang="zh-CN" altLang="en-US" sz="1000" dirty="0"/>
          </a:p>
        </p:txBody>
      </p:sp>
      <p:sp>
        <p:nvSpPr>
          <p:cNvPr id="25" name="圆角矩形 24"/>
          <p:cNvSpPr/>
          <p:nvPr/>
        </p:nvSpPr>
        <p:spPr>
          <a:xfrm>
            <a:off x="1951481" y="3445554"/>
            <a:ext cx="1559206" cy="6787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游戏内等级到达</a:t>
            </a:r>
            <a:r>
              <a:rPr lang="en-US" altLang="zh-CN" sz="1000" dirty="0" smtClean="0"/>
              <a:t>20</a:t>
            </a:r>
            <a:r>
              <a:rPr lang="zh-CN" altLang="en-US" sz="1000" dirty="0" smtClean="0"/>
              <a:t>级别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充值</a:t>
            </a:r>
            <a:r>
              <a:rPr lang="en-US" altLang="zh-CN" sz="1000" dirty="0" smtClean="0"/>
              <a:t>100</a:t>
            </a:r>
            <a:r>
              <a:rPr lang="zh-CN" altLang="en-US" sz="1000" dirty="0" smtClean="0"/>
              <a:t>元可领取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活色生香卡</a:t>
            </a:r>
            <a:endParaRPr lang="zh-CN" altLang="en-US" sz="1000" dirty="0"/>
          </a:p>
        </p:txBody>
      </p:sp>
      <p:cxnSp>
        <p:nvCxnSpPr>
          <p:cNvPr id="29" name="直接箭头连接符 28"/>
          <p:cNvCxnSpPr/>
          <p:nvPr/>
        </p:nvCxnSpPr>
        <p:spPr>
          <a:xfrm rot="10800000" flipV="1">
            <a:off x="3510687" y="3667123"/>
            <a:ext cx="8566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5618016" y="3093892"/>
            <a:ext cx="739330" cy="407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剪去同侧角的矩形 41"/>
          <p:cNvSpPr/>
          <p:nvPr/>
        </p:nvSpPr>
        <p:spPr>
          <a:xfrm>
            <a:off x="7572375" y="2418245"/>
            <a:ext cx="1289701" cy="447159"/>
          </a:xfrm>
          <a:prstGeom prst="snip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是否使用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活色生香卡</a:t>
            </a:r>
            <a:endParaRPr lang="zh-CN" altLang="en-US" sz="1000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007917" y="2677128"/>
            <a:ext cx="5644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630987" y="3460897"/>
            <a:ext cx="941388" cy="254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cxnSp>
        <p:nvCxnSpPr>
          <p:cNvPr id="47" name="直接箭头连接符 46"/>
          <p:cNvCxnSpPr>
            <a:endCxn id="31" idx="3"/>
          </p:cNvCxnSpPr>
          <p:nvPr/>
        </p:nvCxnSpPr>
        <p:spPr>
          <a:xfrm rot="10800000" flipV="1">
            <a:off x="5784113" y="2927795"/>
            <a:ext cx="2226412" cy="754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H="1">
            <a:off x="7605255" y="3542349"/>
            <a:ext cx="1163159" cy="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187233" y="3206722"/>
            <a:ext cx="365917" cy="254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</a:t>
            </a:r>
            <a:endParaRPr lang="zh-CN" altLang="en-US" sz="1000" dirty="0"/>
          </a:p>
        </p:txBody>
      </p:sp>
      <p:sp>
        <p:nvSpPr>
          <p:cNvPr id="55" name="圆角矩形 54"/>
          <p:cNvSpPr/>
          <p:nvPr/>
        </p:nvSpPr>
        <p:spPr>
          <a:xfrm>
            <a:off x="7445286" y="4124327"/>
            <a:ext cx="1416790" cy="44245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获得游戏内称号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获得更多高级道具</a:t>
            </a:r>
            <a:endParaRPr lang="zh-CN" altLang="en-US" sz="1000" dirty="0"/>
          </a:p>
        </p:txBody>
      </p:sp>
      <p:cxnSp>
        <p:nvCxnSpPr>
          <p:cNvPr id="56" name="直接箭头连接符 55"/>
          <p:cNvCxnSpPr/>
          <p:nvPr/>
        </p:nvCxnSpPr>
        <p:spPr>
          <a:xfrm rot="10800000" flipV="1">
            <a:off x="6579599" y="4345300"/>
            <a:ext cx="8566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162808" y="4124327"/>
            <a:ext cx="1416790" cy="44245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在网吧处用串码领取饮料</a:t>
            </a:r>
            <a:endParaRPr lang="zh-CN" altLang="en-US" sz="1000" dirty="0"/>
          </a:p>
        </p:txBody>
      </p:sp>
      <p:cxnSp>
        <p:nvCxnSpPr>
          <p:cNvPr id="58" name="直接箭头连接符 57"/>
          <p:cNvCxnSpPr>
            <a:endCxn id="59" idx="3"/>
          </p:cNvCxnSpPr>
          <p:nvPr/>
        </p:nvCxnSpPr>
        <p:spPr>
          <a:xfrm rot="10800000" flipV="1">
            <a:off x="4228766" y="4345299"/>
            <a:ext cx="934042" cy="339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2669560" y="4345299"/>
            <a:ext cx="1559206" cy="6787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游戏内等级到达</a:t>
            </a:r>
            <a:r>
              <a:rPr lang="en-US" altLang="zh-CN" sz="1000" dirty="0" smtClean="0"/>
              <a:t>50</a:t>
            </a:r>
            <a:r>
              <a:rPr lang="zh-CN" altLang="en-US" sz="1000" dirty="0" smtClean="0"/>
              <a:t>级别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充值</a:t>
            </a:r>
            <a:r>
              <a:rPr lang="en-US" altLang="zh-CN" sz="1000" dirty="0" smtClean="0"/>
              <a:t>200</a:t>
            </a:r>
            <a:r>
              <a:rPr lang="zh-CN" altLang="en-US" sz="1000" dirty="0" smtClean="0"/>
              <a:t>元可领取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生龙活虎卡</a:t>
            </a:r>
            <a:endParaRPr lang="zh-CN" altLang="en-US" sz="1000" dirty="0"/>
          </a:p>
        </p:txBody>
      </p:sp>
      <p:sp>
        <p:nvSpPr>
          <p:cNvPr id="61" name="内容占位符 4"/>
          <p:cNvSpPr txBox="1">
            <a:spLocks/>
          </p:cNvSpPr>
          <p:nvPr/>
        </p:nvSpPr>
        <p:spPr>
          <a:xfrm>
            <a:off x="5381624" y="157161"/>
            <a:ext cx="3484351" cy="56673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822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聊天室流程图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1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3369" y="1990725"/>
            <a:ext cx="8123855" cy="2945422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后台地址为固定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登陆需要管理员账号与密码，账号密码有技术负责人生成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后台操作功能如下：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登录系统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编辑用户昵称、权限、送礼数量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5438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编辑排行榜，也是通过修改用户信息完成排行榜的名次，但是希望可以看到排行榜界面进行修改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编辑主持人信息（账号密码、昵称、魅力值）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编辑道具（增减用户的道具种类、数量）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编辑敏感词过滤，对于敏感词语进行添加，避免用户发送敏感信息到聊天室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编辑与删减频道与房间名称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438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言用户、踢下线、封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等功能如果前端不好搞，也可以放在后台来弄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4380" lvl="1" indent="-342900">
              <a:buFont typeface="+mj-lt"/>
              <a:buAutoNum type="arabicPeriod"/>
            </a:pP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视频聊天室后台说</a:t>
            </a:r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40992251"/>
              </p:ext>
            </p:extLst>
          </p:nvPr>
        </p:nvGraphicFramePr>
        <p:xfrm>
          <a:off x="82393" y="1289785"/>
          <a:ext cx="8774805" cy="3565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7592"/>
                <a:gridCol w="911311"/>
                <a:gridCol w="878854"/>
                <a:gridCol w="609202"/>
                <a:gridCol w="783978"/>
                <a:gridCol w="783978"/>
                <a:gridCol w="783978"/>
                <a:gridCol w="783978"/>
                <a:gridCol w="783978"/>
                <a:gridCol w="783978"/>
                <a:gridCol w="783978"/>
              </a:tblGrid>
              <a:tr h="432308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项目名称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获取方式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使用方法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聊天室客户端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聊天室启动时间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看视频广播与打字输入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视频语音聊天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普通道具获得与使用</a:t>
                      </a:r>
                      <a:endParaRPr lang="en-US" sz="800" dirty="0" smtClean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高级道具获得与使用</a:t>
                      </a:r>
                      <a:endParaRPr lang="en-US" sz="800" dirty="0" smtClean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饮料获得</a:t>
                      </a:r>
                      <a:endParaRPr lang="en-US" sz="800" dirty="0" smtClean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游戏内称号获得</a:t>
                      </a:r>
                      <a:endParaRPr lang="en-US" sz="800" dirty="0" smtClean="0"/>
                    </a:p>
                  </a:txBody>
                  <a:tcPr marL="89980" marR="89980" marT="36026" marB="36026"/>
                </a:tc>
              </a:tr>
              <a:tr h="312222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普通仙侠客户端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网络下载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自行安装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无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无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无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无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无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</a:tr>
              <a:tr h="432308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网吧仙侠客户端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网吧预装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直接启动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0-8</a:t>
                      </a:r>
                      <a:r>
                        <a:rPr lang="zh-CN" altLang="en-US" sz="800" dirty="0" smtClean="0"/>
                        <a:t>点每日随客户端启动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无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</a:tr>
              <a:tr h="552394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包夜温馨卡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吧台办理包夜时从网吧主获得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进入聊天室时或进入后均可激活，道具可累积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0-8</a:t>
                      </a:r>
                      <a:r>
                        <a:rPr lang="zh-CN" altLang="en-US" sz="800" dirty="0" smtClean="0"/>
                        <a:t>点每日随客户端启动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</a:tr>
              <a:tr h="912650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活色生香卡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1.</a:t>
                      </a:r>
                      <a:r>
                        <a:rPr lang="zh-CN" altLang="en-US" sz="800" dirty="0" smtClean="0"/>
                        <a:t>游戏内达到</a:t>
                      </a:r>
                      <a:r>
                        <a:rPr lang="en-US" altLang="zh-CN" sz="800" dirty="0" smtClean="0"/>
                        <a:t>20</a:t>
                      </a:r>
                      <a:r>
                        <a:rPr lang="zh-CN" altLang="en-US" sz="800" dirty="0" smtClean="0"/>
                        <a:t>级后从</a:t>
                      </a:r>
                      <a:r>
                        <a:rPr lang="en-US" altLang="zh-CN" sz="800" dirty="0" smtClean="0"/>
                        <a:t>NPC</a:t>
                      </a:r>
                      <a:r>
                        <a:rPr lang="zh-CN" altLang="en-US" sz="800" dirty="0" smtClean="0"/>
                        <a:t>处或者网页上用包夜卡串码领取；</a:t>
                      </a:r>
                      <a:endParaRPr lang="en-US" altLang="zh-CN" sz="800" dirty="0" smtClean="0"/>
                    </a:p>
                    <a:p>
                      <a:r>
                        <a:rPr lang="en-US" altLang="zh-CN" sz="800" dirty="0" smtClean="0"/>
                        <a:t>2.</a:t>
                      </a:r>
                      <a:r>
                        <a:rPr lang="zh-CN" altLang="en-US" sz="800" dirty="0" smtClean="0"/>
                        <a:t>充值</a:t>
                      </a:r>
                      <a:r>
                        <a:rPr lang="en-US" altLang="zh-CN" sz="800" dirty="0" smtClean="0"/>
                        <a:t>100</a:t>
                      </a:r>
                      <a:r>
                        <a:rPr lang="zh-CN" altLang="en-US" sz="800" dirty="0" smtClean="0"/>
                        <a:t>元直接获得；</a:t>
                      </a:r>
                      <a:endParaRPr lang="en-US" altLang="zh-CN" sz="800" dirty="0" smtClean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在聊天室内激活，道具可累积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0-8</a:t>
                      </a:r>
                      <a:r>
                        <a:rPr lang="zh-CN" altLang="en-US" sz="800" dirty="0" smtClean="0"/>
                        <a:t>点每日随客户端启动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</a:tr>
              <a:tr h="912650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生龙活虎卡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1.</a:t>
                      </a:r>
                      <a:r>
                        <a:rPr lang="zh-CN" altLang="en-US" sz="800" dirty="0" smtClean="0"/>
                        <a:t>游戏内达到</a:t>
                      </a:r>
                      <a:r>
                        <a:rPr lang="en-US" altLang="zh-CN" sz="800" dirty="0" smtClean="0"/>
                        <a:t>50</a:t>
                      </a:r>
                      <a:r>
                        <a:rPr lang="zh-CN" altLang="en-US" sz="800" dirty="0" smtClean="0"/>
                        <a:t>级后从</a:t>
                      </a:r>
                      <a:r>
                        <a:rPr lang="en-US" altLang="zh-CN" sz="800" dirty="0" smtClean="0"/>
                        <a:t>NPC</a:t>
                      </a:r>
                      <a:r>
                        <a:rPr lang="zh-CN" altLang="en-US" sz="800" dirty="0" smtClean="0"/>
                        <a:t>处或者网页上用包夜卡串码领取；</a:t>
                      </a:r>
                      <a:endParaRPr lang="en-US" altLang="zh-CN" sz="800" dirty="0" smtClean="0"/>
                    </a:p>
                    <a:p>
                      <a:r>
                        <a:rPr lang="en-US" altLang="zh-CN" sz="800" dirty="0" smtClean="0"/>
                        <a:t>2.</a:t>
                      </a:r>
                      <a:r>
                        <a:rPr lang="zh-CN" altLang="en-US" sz="800" dirty="0" smtClean="0"/>
                        <a:t>充值</a:t>
                      </a:r>
                      <a:r>
                        <a:rPr lang="en-US" altLang="zh-CN" sz="800" dirty="0" smtClean="0"/>
                        <a:t>200</a:t>
                      </a:r>
                      <a:r>
                        <a:rPr lang="zh-CN" altLang="en-US" sz="800" dirty="0" smtClean="0"/>
                        <a:t>元直接获得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在聊天室内激活，道具可累积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0-8</a:t>
                      </a:r>
                      <a:r>
                        <a:rPr lang="zh-CN" altLang="en-US" sz="800" dirty="0" smtClean="0"/>
                        <a:t>点每日随客户端启动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有</a:t>
                      </a:r>
                      <a:endParaRPr lang="en-US" sz="800" dirty="0"/>
                    </a:p>
                  </a:txBody>
                  <a:tcPr marL="89980" marR="89980" marT="36026" marB="36026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6225" y="676275"/>
            <a:ext cx="48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视频聊天室用户权益设计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443724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829946" y="1764382"/>
            <a:ext cx="3655874" cy="637097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刷夜不乏味，妹子陪你夜夜笙歌</a:t>
            </a:r>
            <a:endParaRPr lang="en-US" altLang="zh-CN" sz="1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免费、零门槛、</a:t>
            </a:r>
            <a:r>
              <a:rPr lang="en-US" altLang="zh-CN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分钟！！！</a:t>
            </a:r>
            <a:endParaRPr lang="en-US" sz="18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561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级即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刷夜有妹儿陪模式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500358" y="2646181"/>
            <a:ext cx="4035684" cy="2108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21564" y="1558563"/>
            <a:ext cx="2901630" cy="3410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856510" y="3453810"/>
            <a:ext cx="1486718" cy="1329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/>
          <p:nvPr/>
        </p:nvGrpSpPr>
        <p:grpSpPr>
          <a:xfrm>
            <a:off x="467544" y="1094541"/>
            <a:ext cx="4391535" cy="4309309"/>
            <a:chOff x="417488" y="2182290"/>
            <a:chExt cx="3096284" cy="4470340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17488" y="2182290"/>
              <a:ext cx="3042435" cy="3871710"/>
              <a:chOff x="335" y="1895"/>
              <a:chExt cx="1995" cy="3093"/>
            </a:xfrm>
          </p:grpSpPr>
          <p:sp>
            <p:nvSpPr>
              <p:cNvPr id="15" name="AutoShape 16"/>
              <p:cNvSpPr>
                <a:spLocks noChangeArrowheads="1"/>
              </p:cNvSpPr>
              <p:nvPr/>
            </p:nvSpPr>
            <p:spPr bwMode="auto">
              <a:xfrm>
                <a:off x="335" y="2106"/>
                <a:ext cx="1995" cy="2882"/>
              </a:xfrm>
              <a:prstGeom prst="roundRect">
                <a:avLst>
                  <a:gd name="adj" fmla="val 4690"/>
                </a:avLst>
              </a:prstGeom>
              <a:noFill/>
              <a:ln w="44450">
                <a:solidFill>
                  <a:srgbClr val="5EC4E4">
                    <a:alpha val="44706"/>
                  </a:srgbClr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AutoShape 17"/>
              <p:cNvSpPr>
                <a:spLocks noChangeArrowheads="1"/>
              </p:cNvSpPr>
              <p:nvPr/>
            </p:nvSpPr>
            <p:spPr bwMode="gray">
              <a:xfrm>
                <a:off x="716" y="1895"/>
                <a:ext cx="1208" cy="4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2891AA"/>
                  </a:gs>
                  <a:gs pos="92000">
                    <a:srgbClr val="4DC7ED"/>
                  </a:gs>
                  <a:gs pos="100000">
                    <a:srgbClr val="4DBEE1"/>
                  </a:gs>
                </a:gsLst>
              </a:gradFill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AutoShape 18"/>
              <p:cNvSpPr>
                <a:spLocks noChangeArrowheads="1"/>
              </p:cNvSpPr>
              <p:nvPr/>
            </p:nvSpPr>
            <p:spPr bwMode="auto">
              <a:xfrm flipH="1">
                <a:off x="1791" y="2046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auto">
              <a:xfrm flipH="1">
                <a:off x="801" y="2046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0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404930" y="2234454"/>
              <a:ext cx="1016284" cy="419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聊天室功能概述</a:t>
              </a:r>
              <a:endParaRPr lang="en-US" altLang="zh-CN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33601" y="3142869"/>
              <a:ext cx="2980171" cy="3509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171450" indent="-171450"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只能从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《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仙侠世界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》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客户端进入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提供美女主播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人同时陪聊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通过充值与游戏内奖励获得聊天室道具，可用来与主持人私聊、送花、送礼物等增进沟通的机会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聊天室开启时间为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点到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点，玩家刷夜不寂寞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在聊天室中进行与女主播的互动必须持有包夜卡，或包夜卡串码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聊天室进入门槛低，不充值能玩，但仅限于观赏，如想零距离沟通，需要游戏内冲级获得、或者充值获得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玩家在聊天室的道具不使用则永久保留、可以累加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玩家可使用道具赠送主持人礼物，增加喜爱主持人的魅力值，同时提高自身的道具排行榜名次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玩家只用道具开启，进入聊天室、观看视频、参与聊天等功能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endParaRPr lang="en-US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endParaRPr lang="en-US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>
                <a:buFont typeface="Wingdings" pitchFamily="2" charset="2"/>
                <a:buChar char="Ø"/>
              </a:pPr>
              <a:endParaRPr lang="zh-CN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" name="Picture 7" descr="屏幕快照 2012-08-17 下午3.49.3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04" y="2203433"/>
            <a:ext cx="3638578" cy="1953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矩形 23"/>
          <p:cNvSpPr/>
          <p:nvPr/>
        </p:nvSpPr>
        <p:spPr>
          <a:xfrm>
            <a:off x="5061404" y="1266177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妹子陪你刷夜陪聊！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87412" y="1333500"/>
          <a:ext cx="5508625" cy="3017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3300"/>
                <a:gridCol w="4505325"/>
              </a:tblGrid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名称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说明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/>
                        <a:t>聊天室大厅</a:t>
                      </a:r>
                      <a:endParaRPr lang="zh-CN" altLang="en-US" sz="105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整体布局、内容板块、聊天室列表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/>
                        <a:t>排行榜</a:t>
                      </a:r>
                      <a:endParaRPr lang="zh-CN" altLang="en-US" sz="105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主持人魅力排行、用户送礼物排行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/>
                        <a:t>登陆系统</a:t>
                      </a:r>
                      <a:endParaRPr lang="zh-CN" altLang="en-US" sz="105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针对各用户组区分登陆方式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/>
                        <a:t>聊天室</a:t>
                      </a:r>
                      <a:endParaRPr lang="zh-CN" altLang="en-US" sz="105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聊天室基础结构、功能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/>
                        <a:t>文字聊天</a:t>
                      </a:r>
                      <a:endParaRPr lang="zh-CN" altLang="en-US" sz="105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聊天功能实现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/>
                        <a:t>视频展现</a:t>
                      </a:r>
                      <a:endParaRPr lang="zh-CN" altLang="en-US" sz="105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主持人视频展现，稳定、持久、不频繁掉线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/>
                        <a:t>礼物与道具</a:t>
                      </a:r>
                      <a:endParaRPr lang="zh-CN" altLang="en-US" sz="105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礼品道具获取与使用、送礼的正常使用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/>
                        <a:t>用户权限</a:t>
                      </a:r>
                      <a:endParaRPr lang="zh-CN" altLang="en-US" sz="105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不同用户组的权限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/>
                        <a:t>开放时间</a:t>
                      </a:r>
                      <a:endParaRPr lang="zh-CN" altLang="en-US" sz="1050">
                        <a:latin typeface="Calibr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针对不同用户组聊天室开放的时间不同</a:t>
                      </a:r>
                      <a:endParaRPr lang="zh-CN" altLang="en-US" sz="1050" dirty="0">
                        <a:latin typeface="Calibri"/>
                      </a:endParaRPr>
                    </a:p>
                  </a:txBody>
                  <a:tcPr marL="68580" marR="6858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b="1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6225" y="676275"/>
            <a:ext cx="48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视频聊天室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板块结构简述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443724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90675" y="-4763"/>
            <a:ext cx="7407275" cy="7477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63062" y="157161"/>
            <a:ext cx="6802913" cy="585789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400" b="1" dirty="0" smtClean="0"/>
              <a:t>界面说明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聊天室大厅</a:t>
            </a:r>
            <a:endParaRPr lang="en-US" altLang="zh-CN" sz="2400" b="1" dirty="0" smtClean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105796" y="1217541"/>
            <a:ext cx="997418" cy="502679"/>
          </a:xfrm>
          <a:prstGeom prst="rect">
            <a:avLst/>
          </a:prstGeom>
        </p:spPr>
        <p:txBody>
          <a:bodyPr/>
          <a:lstStyle>
            <a:lvl1pPr marL="308604" indent="-308604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68642" indent="-257170" algn="l" defTabSz="8229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679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440151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51622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63095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66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38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10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zh-CN" altLang="zh-C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832" y="1217541"/>
            <a:ext cx="4969023" cy="347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2554021" y="2203888"/>
            <a:ext cx="3668232" cy="146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95832" y="1217541"/>
            <a:ext cx="1115119" cy="364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95832" y="1582197"/>
            <a:ext cx="750098" cy="276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659849" y="1198747"/>
            <a:ext cx="848905" cy="259118"/>
          </a:xfrm>
          <a:prstGeom prst="borderCallout1">
            <a:avLst>
              <a:gd name="adj1" fmla="val 44787"/>
              <a:gd name="adj2" fmla="val 106935"/>
              <a:gd name="adj3" fmla="val 41265"/>
              <a:gd name="adj4" fmla="val 20595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用户信息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198439" y="1763350"/>
            <a:ext cx="1310316" cy="272482"/>
          </a:xfrm>
          <a:prstGeom prst="borderCallout1">
            <a:avLst>
              <a:gd name="adj1" fmla="val 25168"/>
              <a:gd name="adj2" fmla="val 106935"/>
              <a:gd name="adj3" fmla="val 25029"/>
              <a:gd name="adj4" fmla="val 16714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道具卡激活按钮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198439" y="2356288"/>
            <a:ext cx="1310316" cy="378286"/>
          </a:xfrm>
          <a:prstGeom prst="borderCallout1">
            <a:avLst>
              <a:gd name="adj1" fmla="val 44787"/>
              <a:gd name="adj2" fmla="val 106935"/>
              <a:gd name="adj3" fmla="val 44648"/>
              <a:gd name="adj4" fmla="val 179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聊天室房间入口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711605" y="3694111"/>
            <a:ext cx="756262" cy="300781"/>
          </a:xfrm>
          <a:prstGeom prst="borderCallout1">
            <a:avLst>
              <a:gd name="adj1" fmla="val 44787"/>
              <a:gd name="adj2" fmla="val 106935"/>
              <a:gd name="adj3" fmla="val 48214"/>
              <a:gd name="adj4" fmla="val 24138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广告位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54021" y="3812875"/>
            <a:ext cx="3695715" cy="829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7686894" y="2114454"/>
            <a:ext cx="1043038" cy="361327"/>
          </a:xfrm>
          <a:prstGeom prst="borderCallout1">
            <a:avLst>
              <a:gd name="adj1" fmla="val 50138"/>
              <a:gd name="adj2" fmla="val -287"/>
              <a:gd name="adj3" fmla="val 51781"/>
              <a:gd name="adj4" fmla="val -298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魅力排行榜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49736" y="1839231"/>
            <a:ext cx="1115119" cy="182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49736" y="3820631"/>
            <a:ext cx="1115119" cy="82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线形标注 1 30"/>
          <p:cNvSpPr/>
          <p:nvPr/>
        </p:nvSpPr>
        <p:spPr>
          <a:xfrm>
            <a:off x="7643763" y="3986266"/>
            <a:ext cx="896389" cy="331270"/>
          </a:xfrm>
          <a:prstGeom prst="borderCallout1">
            <a:avLst>
              <a:gd name="adj1" fmla="val 50138"/>
              <a:gd name="adj2" fmla="val -287"/>
              <a:gd name="adj3" fmla="val 51781"/>
              <a:gd name="adj4" fmla="val -298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客服中心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5930" y="1581022"/>
            <a:ext cx="1719368" cy="258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5139228" y="1582197"/>
            <a:ext cx="1083025" cy="257034"/>
          </a:xfrm>
          <a:prstGeom prst="borderCallout1">
            <a:avLst>
              <a:gd name="adj1" fmla="val 50138"/>
              <a:gd name="adj2" fmla="val -287"/>
              <a:gd name="adj3" fmla="val 51781"/>
              <a:gd name="adj4" fmla="val -298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系统公告区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39228" y="1217541"/>
            <a:ext cx="1416847" cy="25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56076" y="1199654"/>
            <a:ext cx="808780" cy="381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线形标注 1 35"/>
          <p:cNvSpPr/>
          <p:nvPr/>
        </p:nvSpPr>
        <p:spPr>
          <a:xfrm>
            <a:off x="7643763" y="1217541"/>
            <a:ext cx="896389" cy="258210"/>
          </a:xfrm>
          <a:prstGeom prst="borderCallout1">
            <a:avLst>
              <a:gd name="adj1" fmla="val 50138"/>
              <a:gd name="adj2" fmla="val -287"/>
              <a:gd name="adj3" fmla="val 51781"/>
              <a:gd name="adj4" fmla="val -298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进入官网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56914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062" y="1080796"/>
            <a:ext cx="5520512" cy="3561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1590675" y="-4763"/>
            <a:ext cx="7407275" cy="7477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63062" y="157161"/>
            <a:ext cx="6802913" cy="585789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400" b="1" dirty="0" smtClean="0"/>
              <a:t>界面说明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聊天室房间</a:t>
            </a:r>
            <a:endParaRPr lang="en-US" altLang="zh-CN" sz="2400" b="1" dirty="0" smtClean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105796" y="1217541"/>
            <a:ext cx="997418" cy="502679"/>
          </a:xfrm>
          <a:prstGeom prst="rect">
            <a:avLst/>
          </a:prstGeom>
        </p:spPr>
        <p:txBody>
          <a:bodyPr/>
          <a:lstStyle>
            <a:lvl1pPr marL="308604" indent="-308604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68642" indent="-257170" algn="l" defTabSz="8229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679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440151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51622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63095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66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38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10" indent="-205736" algn="l" defTabSz="822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zh-CN" altLang="zh-CN" sz="1600" dirty="0"/>
          </a:p>
        </p:txBody>
      </p:sp>
      <p:sp>
        <p:nvSpPr>
          <p:cNvPr id="18" name="矩形 17"/>
          <p:cNvSpPr/>
          <p:nvPr/>
        </p:nvSpPr>
        <p:spPr>
          <a:xfrm>
            <a:off x="2140872" y="1092044"/>
            <a:ext cx="1115119" cy="1228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02771" y="3267075"/>
            <a:ext cx="1230979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118433" y="1198747"/>
            <a:ext cx="1529391" cy="640484"/>
          </a:xfrm>
          <a:prstGeom prst="borderCallout1">
            <a:avLst>
              <a:gd name="adj1" fmla="val 46275"/>
              <a:gd name="adj2" fmla="val 100084"/>
              <a:gd name="adj3" fmla="val 42753"/>
              <a:gd name="adj4" fmla="val 13317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视频聊天窗口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0"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个主持人视频窗口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118432" y="3264184"/>
            <a:ext cx="1653218" cy="272482"/>
          </a:xfrm>
          <a:prstGeom prst="borderCallout1">
            <a:avLst>
              <a:gd name="adj1" fmla="val 25168"/>
              <a:gd name="adj2" fmla="val 100597"/>
              <a:gd name="adj3" fmla="val 25029"/>
              <a:gd name="adj4" fmla="val 11889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主持人昵称、魅力值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105796" y="4491848"/>
            <a:ext cx="2199254" cy="565927"/>
          </a:xfrm>
          <a:prstGeom prst="borderCallout1">
            <a:avLst>
              <a:gd name="adj1" fmla="val 47755"/>
              <a:gd name="adj2" fmla="val 100396"/>
              <a:gd name="adj3" fmla="val 26334"/>
              <a:gd name="adj4" fmla="val 14854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聊天输入面板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可选择表情、编辑字体、颜色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3750" y="4171949"/>
            <a:ext cx="2915986" cy="470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7822937" y="1198747"/>
            <a:ext cx="1043038" cy="640484"/>
          </a:xfrm>
          <a:prstGeom prst="borderCallout1">
            <a:avLst>
              <a:gd name="adj1" fmla="val 50138"/>
              <a:gd name="adj2" fmla="val -287"/>
              <a:gd name="adj3" fmla="val 49145"/>
              <a:gd name="adj4" fmla="val -2250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用户列表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包含用户组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主持人组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97361" y="1092044"/>
            <a:ext cx="1286213" cy="150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97361" y="2600325"/>
            <a:ext cx="1286213" cy="1385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线形标注 1 30"/>
          <p:cNvSpPr/>
          <p:nvPr/>
        </p:nvSpPr>
        <p:spPr>
          <a:xfrm>
            <a:off x="7803886" y="2714625"/>
            <a:ext cx="1155963" cy="1185916"/>
          </a:xfrm>
          <a:prstGeom prst="borderCallout1">
            <a:avLst>
              <a:gd name="adj1" fmla="val 50138"/>
              <a:gd name="adj2" fmla="val -287"/>
              <a:gd name="adj3" fmla="val 48567"/>
              <a:gd name="adj4" fmla="val -1909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礼物道具栏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选择道具种类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选择数量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选择对象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即可赠送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97361" y="4042844"/>
            <a:ext cx="1286213" cy="599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33750" y="1026857"/>
            <a:ext cx="2915986" cy="381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线形标注 1 35"/>
          <p:cNvSpPr/>
          <p:nvPr/>
        </p:nvSpPr>
        <p:spPr>
          <a:xfrm>
            <a:off x="6468466" y="833834"/>
            <a:ext cx="896389" cy="258210"/>
          </a:xfrm>
          <a:prstGeom prst="borderCallout1">
            <a:avLst>
              <a:gd name="adj1" fmla="val 50138"/>
              <a:gd name="adj2" fmla="val -287"/>
              <a:gd name="adj3" fmla="val 70225"/>
              <a:gd name="adj4" fmla="val -5212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广告位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3791971" y="4644248"/>
            <a:ext cx="2199254" cy="565927"/>
          </a:xfrm>
          <a:prstGeom prst="borderCallout1">
            <a:avLst>
              <a:gd name="adj1" fmla="val 47755"/>
              <a:gd name="adj2" fmla="val 100396"/>
              <a:gd name="adj3" fmla="val -2278"/>
              <a:gd name="adj4" fmla="val 14767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系统公告区域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后台发布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33750" y="1457864"/>
            <a:ext cx="2915986" cy="180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线形标注 1 37"/>
          <p:cNvSpPr/>
          <p:nvPr/>
        </p:nvSpPr>
        <p:spPr>
          <a:xfrm>
            <a:off x="105796" y="2714625"/>
            <a:ext cx="1653218" cy="272482"/>
          </a:xfrm>
          <a:prstGeom prst="borderCallout1">
            <a:avLst>
              <a:gd name="adj1" fmla="val 25168"/>
              <a:gd name="adj2" fmla="val 100597"/>
              <a:gd name="adj3" fmla="val 18038"/>
              <a:gd name="adj4" fmla="val 19552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公共聊天频道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56914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2446" y="1924050"/>
            <a:ext cx="493297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用户信息，包含昵称、自定义头像、道具栏等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各板块构件详细说明</a:t>
            </a:r>
            <a:endParaRPr lang="zh-CN" altLang="en-US" sz="3200" dirty="0"/>
          </a:p>
        </p:txBody>
      </p:sp>
      <p:pic>
        <p:nvPicPr>
          <p:cNvPr id="30722" name="Picture 2" descr="C:\DOCUME~1\ADMINI~1\LOCALS~1\Temp\ksohtml\wps_clip_image-555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446" y="2402318"/>
            <a:ext cx="2409825" cy="619125"/>
          </a:xfrm>
          <a:prstGeom prst="rect">
            <a:avLst/>
          </a:prstGeom>
          <a:noFill/>
        </p:spPr>
      </p:pic>
      <p:pic>
        <p:nvPicPr>
          <p:cNvPr id="30724" name="Picture 4" descr="C:\DOCUME~1\ADMINI~1\LOCALS~1\Temp\ksohtml\wps_clip_image-568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53225" y="973789"/>
            <a:ext cx="1952625" cy="3657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66826" y="4049976"/>
            <a:ext cx="5276850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排行榜系统：包含礼物排行与聊天室相关互动排行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2446" y="1847850"/>
            <a:ext cx="8238154" cy="637097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主播视频窗口，在下方的边框内显示主播名称、关注度，魅力值、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可通过用户点击关注与送礼物提升主播相关数值</a:t>
            </a:r>
          </a:p>
        </p:txBody>
      </p:sp>
      <p:sp>
        <p:nvSpPr>
          <p:cNvPr id="24" name="矩形 23"/>
          <p:cNvSpPr/>
          <p:nvPr/>
        </p:nvSpPr>
        <p:spPr>
          <a:xfrm>
            <a:off x="372446" y="97378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各板块构件详细说明</a:t>
            </a:r>
            <a:endParaRPr lang="zh-CN" altLang="en-US" sz="32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788" y="2761946"/>
            <a:ext cx="2200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4226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10390</TotalTime>
  <Words>1883</Words>
  <Application>Microsoft Office PowerPoint</Application>
  <PresentationFormat>自定义</PresentationFormat>
  <Paragraphs>262</Paragraphs>
  <Slides>24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1_Office 主题</vt:lpstr>
      <vt:lpstr>视频聊天室说明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Manager>horatio</Manager>
  <Company>AOXPRO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仙侠世界</dc:title>
  <dc:creator>Horatio</dc:creator>
  <cp:lastModifiedBy>Sky123.Org</cp:lastModifiedBy>
  <cp:revision>935</cp:revision>
  <dcterms:created xsi:type="dcterms:W3CDTF">2011-12-27T05:15:30Z</dcterms:created>
  <dcterms:modified xsi:type="dcterms:W3CDTF">2012-10-08T04:43:37Z</dcterms:modified>
</cp:coreProperties>
</file>