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7"/>
  </p:normalViewPr>
  <p:slideViewPr>
    <p:cSldViewPr snapToGrid="0" snapToObjects="1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bhavgaba/Desktop/Yogabar%20Task/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bhavgaba/Desktop/Yogabar%20Task/comparis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bhavgaba/Desktop/Yogabar%20Task/comparis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bhavgaba/Desktop/Yogabar%20Task/comparis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bhavgaba/Desktop/Yogabar%20Task/kellog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bhavgaba/Desktop/Yogabar%20Task/comparis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bhavgaba/Desktop/Yogabar%20Task/comparis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[comparison.xlsx]Sheet1!PivotTable1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Yearly No.</a:t>
            </a:r>
            <a:r>
              <a:rPr lang="en-US" baseline="0"/>
              <a:t> of Reviews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Sheet1!$A$4:$A$6</c:f>
              <c:strCache>
                <c:ptCount val="2"/>
                <c:pt idx="0">
                  <c:v>2019</c:v>
                </c:pt>
                <c:pt idx="1">
                  <c:v>2020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2"/>
                <c:pt idx="0">
                  <c:v>497</c:v>
                </c:pt>
                <c:pt idx="1">
                  <c:v>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8C-8444-A56C-E2898B5C37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636469360"/>
        <c:axId val="1636520720"/>
      </c:barChart>
      <c:catAx>
        <c:axId val="163646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520720"/>
        <c:crosses val="autoZero"/>
        <c:auto val="1"/>
        <c:lblAlgn val="ctr"/>
        <c:lblOffset val="100"/>
        <c:noMultiLvlLbl val="0"/>
      </c:catAx>
      <c:valAx>
        <c:axId val="163652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469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[comparison.xlsx]Sheet1!PivotTable3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Yearly Avg Rating</a:t>
            </a:r>
            <a:endParaRPr lang="en-IN" b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Sheet1!$R$6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Sheet1!$Q$7:$Q$9</c:f>
              <c:strCache>
                <c:ptCount val="2"/>
                <c:pt idx="0">
                  <c:v>2019</c:v>
                </c:pt>
                <c:pt idx="1">
                  <c:v>2020</c:v>
                </c:pt>
              </c:strCache>
            </c:strRef>
          </c:cat>
          <c:val>
            <c:numRef>
              <c:f>Sheet1!$R$7:$R$9</c:f>
              <c:numCache>
                <c:formatCode>General</c:formatCode>
                <c:ptCount val="2"/>
                <c:pt idx="0">
                  <c:v>4.3420523138832996</c:v>
                </c:pt>
                <c:pt idx="1">
                  <c:v>4.304597701149425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B5-E14D-8261-CE9AE7BE8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2692304"/>
        <c:axId val="1645696864"/>
      </c:barChart>
      <c:catAx>
        <c:axId val="164269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5696864"/>
        <c:crosses val="autoZero"/>
        <c:auto val="1"/>
        <c:lblAlgn val="ctr"/>
        <c:lblOffset val="100"/>
        <c:noMultiLvlLbl val="0"/>
      </c:catAx>
      <c:valAx>
        <c:axId val="164569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692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[comparison.xlsx]Sheet1!PivotTable13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Sheet1!$B$9:$B$10</c:f>
              <c:strCache>
                <c:ptCount val="1"/>
                <c:pt idx="0">
                  <c:v>2019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Sheet1!$A$11:$A$23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Sheet1!$B$11:$B$23</c:f>
              <c:numCache>
                <c:formatCode>General</c:formatCode>
                <c:ptCount val="12"/>
                <c:pt idx="0">
                  <c:v>4.333333333333333</c:v>
                </c:pt>
                <c:pt idx="1">
                  <c:v>4.5999999999999996</c:v>
                </c:pt>
                <c:pt idx="2">
                  <c:v>4.4146341463414638</c:v>
                </c:pt>
                <c:pt idx="3">
                  <c:v>4.8125</c:v>
                </c:pt>
                <c:pt idx="4">
                  <c:v>4.1923076923076925</c:v>
                </c:pt>
                <c:pt idx="5">
                  <c:v>4.3600000000000003</c:v>
                </c:pt>
                <c:pt idx="6">
                  <c:v>4.5157894736842108</c:v>
                </c:pt>
                <c:pt idx="7">
                  <c:v>4.3968253968253972</c:v>
                </c:pt>
                <c:pt idx="8">
                  <c:v>4.2127659574468082</c:v>
                </c:pt>
                <c:pt idx="9">
                  <c:v>4.3253012048192767</c:v>
                </c:pt>
                <c:pt idx="10">
                  <c:v>4.215686274509804</c:v>
                </c:pt>
                <c:pt idx="11">
                  <c:v>3.7586206896551726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7B-5B40-B00B-092256345224}"/>
            </c:ext>
          </c:extLst>
        </c:ser>
        <c:ser>
          <c:idx val="1"/>
          <c:order val="1"/>
          <c:tx>
            <c:strRef>
              <c:f>Sheet1!$C$9:$C$10</c:f>
              <c:strCache>
                <c:ptCount val="1"/>
                <c:pt idx="0">
                  <c:v>2020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Sheet1!$A$11:$A$23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Sheet1!$C$11:$C$23</c:f>
              <c:numCache>
                <c:formatCode>General</c:formatCode>
                <c:ptCount val="12"/>
                <c:pt idx="0">
                  <c:v>4.4782608695652177</c:v>
                </c:pt>
                <c:pt idx="1">
                  <c:v>4.3571428571428568</c:v>
                </c:pt>
                <c:pt idx="2">
                  <c:v>4.1071428571428568</c:v>
                </c:pt>
                <c:pt idx="3">
                  <c:v>2</c:v>
                </c:pt>
                <c:pt idx="4">
                  <c:v>4.2571428571428571</c:v>
                </c:pt>
                <c:pt idx="5">
                  <c:v>4.475609756097561</c:v>
                </c:pt>
                <c:pt idx="6">
                  <c:v>4.1805555555555554</c:v>
                </c:pt>
                <c:pt idx="7">
                  <c:v>4.5</c:v>
                </c:pt>
                <c:pt idx="8">
                  <c:v>3.96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7B-5B40-B00B-0922563452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17367568"/>
        <c:axId val="1817046464"/>
      </c:lineChart>
      <c:catAx>
        <c:axId val="181736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7046464"/>
        <c:crosses val="autoZero"/>
        <c:auto val="1"/>
        <c:lblAlgn val="ctr"/>
        <c:lblOffset val="100"/>
        <c:noMultiLvlLbl val="0"/>
      </c:catAx>
      <c:valAx>
        <c:axId val="181704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736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[comparison.xlsx]Sheet1!PivotTable15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Sheet1!$B$47:$B$48</c:f>
              <c:strCache>
                <c:ptCount val="1"/>
                <c:pt idx="0">
                  <c:v>2019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Sheet1!$A$49:$A$61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Sheet1!$B$49:$B$61</c:f>
              <c:numCache>
                <c:formatCode>General</c:formatCode>
                <c:ptCount val="12"/>
                <c:pt idx="2">
                  <c:v>5</c:v>
                </c:pt>
                <c:pt idx="4">
                  <c:v>3</c:v>
                </c:pt>
                <c:pt idx="5">
                  <c:v>3</c:v>
                </c:pt>
                <c:pt idx="6">
                  <c:v>5</c:v>
                </c:pt>
                <c:pt idx="7">
                  <c:v>7</c:v>
                </c:pt>
                <c:pt idx="8">
                  <c:v>5</c:v>
                </c:pt>
                <c:pt idx="9">
                  <c:v>9</c:v>
                </c:pt>
                <c:pt idx="10">
                  <c:v>8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3D-F74E-8879-4477B1A0CDA7}"/>
            </c:ext>
          </c:extLst>
        </c:ser>
        <c:ser>
          <c:idx val="1"/>
          <c:order val="1"/>
          <c:tx>
            <c:strRef>
              <c:f>Sheet1!$C$47:$C$48</c:f>
              <c:strCache>
                <c:ptCount val="1"/>
                <c:pt idx="0">
                  <c:v>2020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Sheet1!$A$49:$A$61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Sheet1!$C$49:$C$61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8</c:v>
                </c:pt>
                <c:pt idx="6">
                  <c:v>8</c:v>
                </c:pt>
                <c:pt idx="7">
                  <c:v>3</c:v>
                </c:pt>
                <c:pt idx="8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3D-F74E-8879-4477B1A0CD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11152"/>
        <c:axId val="1657812784"/>
      </c:lineChart>
      <c:catAx>
        <c:axId val="1657811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812784"/>
        <c:crosses val="autoZero"/>
        <c:auto val="1"/>
        <c:lblAlgn val="ctr"/>
        <c:lblOffset val="100"/>
        <c:noMultiLvlLbl val="0"/>
      </c:catAx>
      <c:valAx>
        <c:axId val="165781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811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Avg</a:t>
            </a:r>
            <a:r>
              <a:rPr lang="en-GB" baseline="0"/>
              <a:t> Rating </a:t>
            </a:r>
            <a:r>
              <a:rPr lang="en-GB"/>
              <a:t>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Sheet1!$B$23</c:f>
              <c:strCache>
                <c:ptCount val="1"/>
                <c:pt idx="0">
                  <c:v>Kellogs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Sheet1!$A$24:$A$26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Sheet1!$B$24:$B$26</c:f>
              <c:numCache>
                <c:formatCode>General</c:formatCode>
                <c:ptCount val="3"/>
                <c:pt idx="0">
                  <c:v>4.22</c:v>
                </c:pt>
                <c:pt idx="1">
                  <c:v>4.17</c:v>
                </c:pt>
                <c:pt idx="2">
                  <c:v>4.1500000000000004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0E-B949-B9BD-351E0E13B76B}"/>
            </c:ext>
          </c:extLst>
        </c:ser>
        <c:ser>
          <c:idx val="1"/>
          <c:order val="1"/>
          <c:tx>
            <c:strRef>
              <c:f>Sheet1!$C$23</c:f>
              <c:strCache>
                <c:ptCount val="1"/>
                <c:pt idx="0">
                  <c:v>Yogabar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Sheet1!$A$24:$A$26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Sheet1!$C$24:$C$26</c:f>
              <c:numCache>
                <c:formatCode>General</c:formatCode>
                <c:ptCount val="3"/>
                <c:pt idx="1">
                  <c:v>4.34</c:v>
                </c:pt>
                <c:pt idx="2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0E-B949-B9BD-351E0E13B7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4024512"/>
        <c:axId val="1650736544"/>
      </c:barChart>
      <c:catAx>
        <c:axId val="165402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0736544"/>
        <c:crosses val="autoZero"/>
        <c:auto val="1"/>
        <c:lblAlgn val="ctr"/>
        <c:lblOffset val="100"/>
        <c:noMultiLvlLbl val="0"/>
      </c:catAx>
      <c:valAx>
        <c:axId val="165073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402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Comparison of no. of Reviews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[1]Sheet2!$A$4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[1]Sheet2!$B$3:$C$3</c:f>
              <c:strCache>
                <c:ptCount val="2"/>
                <c:pt idx="0">
                  <c:v>Kellogs</c:v>
                </c:pt>
                <c:pt idx="1">
                  <c:v>YogaBar</c:v>
                </c:pt>
              </c:strCache>
            </c:strRef>
          </c:cat>
          <c:val>
            <c:numRef>
              <c:f>[1]Sheet2!$B$4:$C$4</c:f>
              <c:numCache>
                <c:formatCode>General</c:formatCode>
                <c:ptCount val="2"/>
                <c:pt idx="0">
                  <c:v>179</c:v>
                </c:pt>
                <c:pt idx="1">
                  <c:v>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D8-9E4B-B349-19B29BB36C07}"/>
            </c:ext>
          </c:extLst>
        </c:ser>
        <c:ser>
          <c:idx val="1"/>
          <c:order val="1"/>
          <c:tx>
            <c:strRef>
              <c:f>[1]Sheet2!$A$5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[1]Sheet2!$B$3:$C$3</c:f>
              <c:strCache>
                <c:ptCount val="2"/>
                <c:pt idx="0">
                  <c:v>Kellogs</c:v>
                </c:pt>
                <c:pt idx="1">
                  <c:v>YogaBar</c:v>
                </c:pt>
              </c:strCache>
            </c:strRef>
          </c:cat>
          <c:val>
            <c:numRef>
              <c:f>[1]Sheet2!$B$5:$C$5</c:f>
              <c:numCache>
                <c:formatCode>General</c:formatCode>
                <c:ptCount val="2"/>
                <c:pt idx="0">
                  <c:v>215</c:v>
                </c:pt>
                <c:pt idx="1">
                  <c:v>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D8-9E4B-B349-19B29BB36C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07981904"/>
        <c:axId val="1817032320"/>
      </c:barChart>
      <c:catAx>
        <c:axId val="1807981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7032320"/>
        <c:crosses val="autoZero"/>
        <c:auto val="1"/>
        <c:lblAlgn val="ctr"/>
        <c:lblOffset val="100"/>
        <c:noMultiLvlLbl val="0"/>
      </c:catAx>
      <c:valAx>
        <c:axId val="1817032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981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>
                <a:effectLst/>
              </a:rPr>
              <a:t>Comparison of Average User Rating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[1]Sheet2!$A$21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[1]Sheet2!$B$20:$C$20</c:f>
              <c:strCache>
                <c:ptCount val="2"/>
                <c:pt idx="0">
                  <c:v>Kellogs</c:v>
                </c:pt>
                <c:pt idx="1">
                  <c:v>YogaBars</c:v>
                </c:pt>
              </c:strCache>
            </c:strRef>
          </c:cat>
          <c:val>
            <c:numRef>
              <c:f>[1]Sheet2!$B$21:$C$21</c:f>
              <c:numCache>
                <c:formatCode>General</c:formatCode>
                <c:ptCount val="2"/>
                <c:pt idx="0">
                  <c:v>4.1731843575418992</c:v>
                </c:pt>
                <c:pt idx="1">
                  <c:v>4.3420523138832996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33-4C46-8E0C-8DACFCABB51F}"/>
            </c:ext>
          </c:extLst>
        </c:ser>
        <c:ser>
          <c:idx val="1"/>
          <c:order val="1"/>
          <c:tx>
            <c:strRef>
              <c:f>[1]Sheet2!$A$22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[1]Sheet2!$B$20:$C$20</c:f>
              <c:strCache>
                <c:ptCount val="2"/>
                <c:pt idx="0">
                  <c:v>Kellogs</c:v>
                </c:pt>
                <c:pt idx="1">
                  <c:v>YogaBars</c:v>
                </c:pt>
              </c:strCache>
            </c:strRef>
          </c:cat>
          <c:val>
            <c:numRef>
              <c:f>[1]Sheet2!$B$22:$C$22</c:f>
              <c:numCache>
                <c:formatCode>General</c:formatCode>
                <c:ptCount val="2"/>
                <c:pt idx="0">
                  <c:v>4.1534883720930234</c:v>
                </c:pt>
                <c:pt idx="1">
                  <c:v>4.304597701149425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33-4C46-8E0C-8DACFCABB5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8983024"/>
        <c:axId val="1817021088"/>
      </c:barChart>
      <c:catAx>
        <c:axId val="189898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7021088"/>
        <c:crosses val="autoZero"/>
        <c:auto val="1"/>
        <c:lblAlgn val="ctr"/>
        <c:lblOffset val="100"/>
        <c:noMultiLvlLbl val="0"/>
      </c:catAx>
      <c:valAx>
        <c:axId val="1817021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98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F5ED0-58F4-0B4A-8457-F76B3FFD8510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346E7-52CE-8749-BD41-E04C2EEC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5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346E7-52CE-8749-BD41-E04C2EEC4A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6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5513-65F8-504A-B134-5420FF722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C4B2A-09AB-2447-A9A8-BDF8BD4C9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71F38-5677-7D42-93F5-683E0281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7D8E-CFC4-FA42-8C25-3DDABE59802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D2DC4-68BD-2948-9BD7-6EE5CB05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224D4-80C4-6441-8DC4-C832D66C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42E6-8813-1346-B736-BE8323BF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5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6281-6B7F-344C-A24E-B2A826217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6053C-64D4-F444-9DA7-C14E7B076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789A4-14B4-AC4D-8835-CC7D11BE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7D8E-CFC4-FA42-8C25-3DDABE59802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8932D-9A49-0D42-A3A8-1778F971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87509-454E-AC48-8736-0112CE5E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42E6-8813-1346-B736-BE8323BF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8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D022E-5297-6F47-879F-3377CC57C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78E25-A82B-CA4E-866A-E3B5736C6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C1D1D-EC49-3F46-8897-2B30F30A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7D8E-CFC4-FA42-8C25-3DDABE59802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5D0BC-6D75-9C41-B4AA-B7FA3B4B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8B3E0-7AFC-A947-A940-FE515AB7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42E6-8813-1346-B736-BE8323BF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3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F1D5-3766-0F42-882D-065B521D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816B2-24FA-064C-B794-DCD2EA0E3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CCFFB-E73C-504E-844D-5A2D87E9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7D8E-CFC4-FA42-8C25-3DDABE59802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135D3-B09D-7B4A-848D-9C329A0C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CDDA4-5A2E-E04F-AAEB-140D0122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42E6-8813-1346-B736-BE8323BF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0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0DEF-ADDA-2041-9C6E-C816FC89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DE99B-9AA2-A34F-8247-A7B376F25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33BD3-CAB2-8540-967B-23E46E9E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7D8E-CFC4-FA42-8C25-3DDABE59802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38640-2238-1147-A587-0C73ADFB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8E652-E457-A84E-A252-44D99D2D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42E6-8813-1346-B736-BE8323BF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82ED-9A1C-7647-A4CF-E0DDB156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C0E81-4D19-AA48-955B-4DAE42F7F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818B5-4A2A-5141-87E9-4491158CA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276C1-E248-0F4E-AC8F-9607C117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7D8E-CFC4-FA42-8C25-3DDABE59802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5441B-1452-C046-9C2D-D7D3BB5C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4AD46-44C8-0A42-A432-A37447DC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42E6-8813-1346-B736-BE8323BF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606E-EC86-1B49-BBC4-01FC31B4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ADBF1-AA65-3D47-8A9E-A75F8D5AC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6B92C-C60F-F54C-9D56-A604B1A1D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3F3DC-6B9D-A942-B3F4-C4F029336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C5419-39E8-DF46-AE55-9793F6D1C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9A34D-38C2-4C47-BA0B-0B2C0208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7D8E-CFC4-FA42-8C25-3DDABE59802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F3642-D550-0441-A6F8-D1D9FE0F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7C3B4-4E98-1248-8AE4-4722AAA1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42E6-8813-1346-B736-BE8323BF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9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4FC-91E5-FD43-B929-A4A0E4E0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17FA9-5EED-0B4A-ACF6-B14BCCF1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7D8E-CFC4-FA42-8C25-3DDABE59802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C4C1C-BC96-A14D-954F-4BFE57B9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F2234-4432-B94C-ABDA-DBAEB755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42E6-8813-1346-B736-BE8323BF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4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045BA-97BD-6549-B433-B614B445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7D8E-CFC4-FA42-8C25-3DDABE59802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3E41A-1A93-B645-A6DF-425F8B66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1AE9C-270F-5240-A088-FE906009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42E6-8813-1346-B736-BE8323BF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78D6-95F6-DB45-8218-5BE39984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87500-C537-F940-AE72-8F6D2651B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35607-1BF8-014C-BC3E-60C34CB7A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6134C-2BAA-2547-BBCC-96E3C497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7D8E-CFC4-FA42-8C25-3DDABE59802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560A6-E453-9F46-9805-596DB034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D83B0-C2E0-E440-9A2D-8BC64CA7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42E6-8813-1346-B736-BE8323BF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3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68F8-1B08-BD42-B113-D57DDE1C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B969E-1053-CF4E-8FC6-3853C2509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FD9D2-38C6-2C47-88A9-55E867995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23D97-E502-0B4A-A1E7-859AE0F4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7D8E-CFC4-FA42-8C25-3DDABE59802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C9BF5-561F-A54F-BCF6-8EFE799D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888DE-9675-B640-B65B-5DE7F9F8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42E6-8813-1346-B736-BE8323BF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6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4D529-2E50-A248-8ACB-06617976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13E56-FEEF-8140-A26B-9C9D32782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6676F-005A-CC4F-AE98-B1ED15F25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A7D8E-CFC4-FA42-8C25-3DDABE59802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CDAEC-02C7-3542-849A-15C833E47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A8E32-0C87-1F49-B3B7-4EFC9BD0F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D42E6-8813-1346-B736-BE8323BF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6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9415-5D3E-A944-AF3E-FABCA5CFA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Yogabar</a:t>
            </a:r>
            <a:r>
              <a:rPr lang="en-US" dirty="0"/>
              <a:t> Assignment</a:t>
            </a:r>
            <a:br>
              <a:rPr lang="en-US" dirty="0"/>
            </a:br>
            <a:r>
              <a:rPr lang="en-US" dirty="0"/>
              <a:t>TASK - 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45054-ECB4-9B4A-8EAD-25405C50C2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Anubhav Gaba</a:t>
            </a:r>
          </a:p>
          <a:p>
            <a:r>
              <a:rPr lang="en-US" dirty="0" err="1"/>
              <a:t>anubhavgaba@gmail.com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1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31B7-07E6-D940-977B-E5A7F587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Product No. of Reviews and Avg Rating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5D66B29-791B-9F47-98EC-4479EABFBA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012273"/>
              </p:ext>
            </p:extLst>
          </p:nvPr>
        </p:nvGraphicFramePr>
        <p:xfrm>
          <a:off x="6300537" y="1690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07E5528-10AC-2A40-8F8C-93EED3EA90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444277"/>
              </p:ext>
            </p:extLst>
          </p:nvPr>
        </p:nvGraphicFramePr>
        <p:xfrm>
          <a:off x="621632" y="1690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DD36BE5-9D4B-454B-A217-C5BDCA583F96}"/>
              </a:ext>
            </a:extLst>
          </p:cNvPr>
          <p:cNvSpPr txBox="1"/>
          <p:nvPr/>
        </p:nvSpPr>
        <p:spPr>
          <a:xfrm>
            <a:off x="822158" y="4969043"/>
            <a:ext cx="10371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yearly average rating of our product saw a decline of 0.9% from 2019 to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yearly no. of reviews for our product also saw a similar decline of 31%</a:t>
            </a:r>
          </a:p>
        </p:txBody>
      </p:sp>
    </p:spTree>
    <p:extLst>
      <p:ext uri="{BB962C8B-B14F-4D97-AF65-F5344CB8AC3E}">
        <p14:creationId xmlns:p14="http://schemas.microsoft.com/office/powerpoint/2010/main" val="169683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6C11A8-5DAA-384F-A57A-76A67F76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26" y="138048"/>
            <a:ext cx="10515600" cy="1325563"/>
          </a:xfrm>
        </p:spPr>
        <p:txBody>
          <a:bodyPr/>
          <a:lstStyle/>
          <a:p>
            <a:r>
              <a:rPr lang="en-US" dirty="0"/>
              <a:t>Our Product’s Monthly Average Rating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7EB03E3-8E52-4827-BD09-4C61B59B61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627405"/>
              </p:ext>
            </p:extLst>
          </p:nvPr>
        </p:nvGraphicFramePr>
        <p:xfrm>
          <a:off x="617622" y="1816769"/>
          <a:ext cx="52228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DB5010-A6FA-2A49-999A-2DF997BB6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11626"/>
              </p:ext>
            </p:extLst>
          </p:nvPr>
        </p:nvGraphicFramePr>
        <p:xfrm>
          <a:off x="6570913" y="1816769"/>
          <a:ext cx="3670301" cy="3019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299">
                  <a:extLst>
                    <a:ext uri="{9D8B030D-6E8A-4147-A177-3AD203B41FA5}">
                      <a16:colId xmlns:a16="http://schemas.microsoft.com/office/drawing/2014/main" val="1025810708"/>
                    </a:ext>
                  </a:extLst>
                </a:gridCol>
                <a:gridCol w="951677">
                  <a:extLst>
                    <a:ext uri="{9D8B030D-6E8A-4147-A177-3AD203B41FA5}">
                      <a16:colId xmlns:a16="http://schemas.microsoft.com/office/drawing/2014/main" val="2040362284"/>
                    </a:ext>
                  </a:extLst>
                </a:gridCol>
                <a:gridCol w="926299">
                  <a:extLst>
                    <a:ext uri="{9D8B030D-6E8A-4147-A177-3AD203B41FA5}">
                      <a16:colId xmlns:a16="http://schemas.microsoft.com/office/drawing/2014/main" val="336636313"/>
                    </a:ext>
                  </a:extLst>
                </a:gridCol>
                <a:gridCol w="866026">
                  <a:extLst>
                    <a:ext uri="{9D8B030D-6E8A-4147-A177-3AD203B41FA5}">
                      <a16:colId xmlns:a16="http://schemas.microsoft.com/office/drawing/2014/main" val="80700478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Monthly Average Rating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Column Labels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76320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2019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2020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83852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January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4.333333333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4.47826087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4.44827586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18109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February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4.357142857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4.48275862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95180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4.414634146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4.107142857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4.28985507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08362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April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4.8125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4.36842105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9508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4.192307692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4.257142857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4.2295082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7137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4.36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4.475609756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4.44859813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6816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July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4.515789474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4.180555556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4.37125749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9791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August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4.396825397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4.4496124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86347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September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4.212765957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4.125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79152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October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4.325301205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4.3253012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9617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November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4.215686275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4.21568627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7196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December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3.75862069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3.75862069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0112263"/>
                  </a:ext>
                </a:extLst>
              </a:tr>
              <a:tr h="1986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4.342052314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4.304597701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4.32662722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7403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CEE74AE-28CB-1B41-A6D1-19310119556A}"/>
              </a:ext>
            </a:extLst>
          </p:cNvPr>
          <p:cNvSpPr txBox="1"/>
          <p:nvPr/>
        </p:nvSpPr>
        <p:spPr>
          <a:xfrm>
            <a:off x="741984" y="5250044"/>
            <a:ext cx="9468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infer from the data presented here that we have received an average of 4.3 rating on Amazon which is pretty decent</a:t>
            </a:r>
          </a:p>
        </p:txBody>
      </p:sp>
    </p:spTree>
    <p:extLst>
      <p:ext uri="{BB962C8B-B14F-4D97-AF65-F5344CB8AC3E}">
        <p14:creationId xmlns:p14="http://schemas.microsoft.com/office/powerpoint/2010/main" val="229731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6C245CA-4FD4-C143-920A-35E2092D8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299787"/>
              </p:ext>
            </p:extLst>
          </p:nvPr>
        </p:nvGraphicFramePr>
        <p:xfrm>
          <a:off x="7764298" y="1463611"/>
          <a:ext cx="4227176" cy="31586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3157">
                  <a:extLst>
                    <a:ext uri="{9D8B030D-6E8A-4147-A177-3AD203B41FA5}">
                      <a16:colId xmlns:a16="http://schemas.microsoft.com/office/drawing/2014/main" val="3637235058"/>
                    </a:ext>
                  </a:extLst>
                </a:gridCol>
                <a:gridCol w="1240397">
                  <a:extLst>
                    <a:ext uri="{9D8B030D-6E8A-4147-A177-3AD203B41FA5}">
                      <a16:colId xmlns:a16="http://schemas.microsoft.com/office/drawing/2014/main" val="207040504"/>
                    </a:ext>
                  </a:extLst>
                </a:gridCol>
                <a:gridCol w="844279">
                  <a:extLst>
                    <a:ext uri="{9D8B030D-6E8A-4147-A177-3AD203B41FA5}">
                      <a16:colId xmlns:a16="http://schemas.microsoft.com/office/drawing/2014/main" val="1055959882"/>
                    </a:ext>
                  </a:extLst>
                </a:gridCol>
                <a:gridCol w="789343">
                  <a:extLst>
                    <a:ext uri="{9D8B030D-6E8A-4147-A177-3AD203B41FA5}">
                      <a16:colId xmlns:a16="http://schemas.microsoft.com/office/drawing/2014/main" val="3567214463"/>
                    </a:ext>
                  </a:extLst>
                </a:gridCol>
              </a:tblGrid>
              <a:tr h="31937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sng" strike="noStrike" dirty="0">
                          <a:effectLst/>
                        </a:rPr>
                        <a:t>BAD RATING IS RATING LESS THAN 3</a:t>
                      </a:r>
                      <a:endParaRPr lang="en-IN" sz="9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1595808988"/>
                  </a:ext>
                </a:extLst>
              </a:tr>
              <a:tr h="163987"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1090619322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 dirty="0">
                          <a:effectLst/>
                        </a:rPr>
                        <a:t>No. of Bad Ratings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Column Labels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3881613540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Row Labels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2019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2020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Grand Total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1604968899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January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1018851404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February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852689199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March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3295165466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April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361462806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May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815575351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June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187516782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July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2809219453"/>
                  </a:ext>
                </a:extLst>
              </a:tr>
              <a:tr h="16743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</a:rPr>
                        <a:t>August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3076494833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September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669892744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October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9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2083107555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November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2433729387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</a:rPr>
                        <a:t>December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2337749578"/>
                  </a:ext>
                </a:extLst>
              </a:tr>
              <a:tr h="27310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 dirty="0">
                          <a:effectLst/>
                        </a:rPr>
                        <a:t>Grand Total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u="none" strike="noStrike" dirty="0">
                          <a:effectLst/>
                        </a:rPr>
                        <a:t>54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u="none" strike="noStrike" dirty="0">
                          <a:effectLst/>
                        </a:rPr>
                        <a:t>32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u="none" strike="noStrike" dirty="0">
                          <a:effectLst/>
                        </a:rPr>
                        <a:t>86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517054290"/>
                  </a:ext>
                </a:extLst>
              </a:tr>
            </a:tbl>
          </a:graphicData>
        </a:graphic>
      </p:graphicFrame>
      <p:sp>
        <p:nvSpPr>
          <p:cNvPr id="4" name="Title 4">
            <a:extLst>
              <a:ext uri="{FF2B5EF4-FFF2-40B4-BE49-F238E27FC236}">
                <a16:creationId xmlns:a16="http://schemas.microsoft.com/office/drawing/2014/main" id="{EF672C2A-E945-E046-A0EF-60F91AE1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26" y="138048"/>
            <a:ext cx="10515600" cy="1325563"/>
          </a:xfrm>
        </p:spPr>
        <p:txBody>
          <a:bodyPr/>
          <a:lstStyle/>
          <a:p>
            <a:r>
              <a:rPr lang="en-US" dirty="0"/>
              <a:t>Our Product’s Bad Rating Statistics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0455E-634E-1941-A87E-74E61D473142}"/>
              </a:ext>
            </a:extLst>
          </p:cNvPr>
          <p:cNvSpPr txBox="1"/>
          <p:nvPr/>
        </p:nvSpPr>
        <p:spPr>
          <a:xfrm>
            <a:off x="741984" y="5250044"/>
            <a:ext cx="9468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infer from the data shown here that we have received an average of around 10 % bad reviews each year.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FAF499-1584-E048-8CA6-4B0362B4F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771519"/>
              </p:ext>
            </p:extLst>
          </p:nvPr>
        </p:nvGraphicFramePr>
        <p:xfrm>
          <a:off x="5608280" y="3771202"/>
          <a:ext cx="2028305" cy="8510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5428">
                  <a:extLst>
                    <a:ext uri="{9D8B030D-6E8A-4147-A177-3AD203B41FA5}">
                      <a16:colId xmlns:a16="http://schemas.microsoft.com/office/drawing/2014/main" val="3766914919"/>
                    </a:ext>
                  </a:extLst>
                </a:gridCol>
                <a:gridCol w="992877">
                  <a:extLst>
                    <a:ext uri="{9D8B030D-6E8A-4147-A177-3AD203B41FA5}">
                      <a16:colId xmlns:a16="http://schemas.microsoft.com/office/drawing/2014/main" val="1807901611"/>
                    </a:ext>
                  </a:extLst>
                </a:gridCol>
              </a:tblGrid>
              <a:tr h="21275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Row Labels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Total Reviews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8" marR="10638" marT="10638" marB="0" anchor="b"/>
                </a:tc>
                <a:extLst>
                  <a:ext uri="{0D108BD9-81ED-4DB2-BD59-A6C34878D82A}">
                    <a16:rowId xmlns:a16="http://schemas.microsoft.com/office/drawing/2014/main" val="599507082"/>
                  </a:ext>
                </a:extLst>
              </a:tr>
              <a:tr h="21275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2019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8" marR="10638" marT="10638" marB="0" anchor="b"/>
                </a:tc>
                <a:extLst>
                  <a:ext uri="{0D108BD9-81ED-4DB2-BD59-A6C34878D82A}">
                    <a16:rowId xmlns:a16="http://schemas.microsoft.com/office/drawing/2014/main" val="2375771881"/>
                  </a:ext>
                </a:extLst>
              </a:tr>
              <a:tr h="21275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2020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348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8" marR="10638" marT="10638" marB="0" anchor="b"/>
                </a:tc>
                <a:extLst>
                  <a:ext uri="{0D108BD9-81ED-4DB2-BD59-A6C34878D82A}">
                    <a16:rowId xmlns:a16="http://schemas.microsoft.com/office/drawing/2014/main" val="1913566293"/>
                  </a:ext>
                </a:extLst>
              </a:tr>
              <a:tr h="21275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845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8" marR="10638" marT="10638" marB="0" anchor="b"/>
                </a:tc>
                <a:extLst>
                  <a:ext uri="{0D108BD9-81ED-4DB2-BD59-A6C34878D82A}">
                    <a16:rowId xmlns:a16="http://schemas.microsoft.com/office/drawing/2014/main" val="6873346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09E3B9F-63E4-8944-AEF6-80A298EDB7FF}"/>
              </a:ext>
            </a:extLst>
          </p:cNvPr>
          <p:cNvSpPr txBox="1"/>
          <p:nvPr/>
        </p:nvSpPr>
        <p:spPr>
          <a:xfrm>
            <a:off x="1787349" y="1845196"/>
            <a:ext cx="2280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No. of Bad Ratings (Year wise)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8D21E14-C80A-624E-BD5E-F71AC9C99F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9778722"/>
              </p:ext>
            </p:extLst>
          </p:nvPr>
        </p:nvGraphicFramePr>
        <p:xfrm>
          <a:off x="352101" y="1968306"/>
          <a:ext cx="5106225" cy="3063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454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F60747B-BEE6-754B-95C6-3FA279498C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341246"/>
              </p:ext>
            </p:extLst>
          </p:nvPr>
        </p:nvGraphicFramePr>
        <p:xfrm>
          <a:off x="838200" y="174457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023CD6-D134-884E-94E2-4873F5B6F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613774"/>
              </p:ext>
            </p:extLst>
          </p:nvPr>
        </p:nvGraphicFramePr>
        <p:xfrm>
          <a:off x="6096000" y="2709778"/>
          <a:ext cx="3949700" cy="812800"/>
        </p:xfrm>
        <a:graphic>
          <a:graphicData uri="http://schemas.openxmlformats.org/drawingml/2006/table">
            <a:tbl>
              <a:tblPr/>
              <a:tblGrid>
                <a:gridCol w="1664199">
                  <a:extLst>
                    <a:ext uri="{9D8B030D-6E8A-4147-A177-3AD203B41FA5}">
                      <a16:colId xmlns:a16="http://schemas.microsoft.com/office/drawing/2014/main" val="744399077"/>
                    </a:ext>
                  </a:extLst>
                </a:gridCol>
                <a:gridCol w="1458156">
                  <a:extLst>
                    <a:ext uri="{9D8B030D-6E8A-4147-A177-3AD203B41FA5}">
                      <a16:colId xmlns:a16="http://schemas.microsoft.com/office/drawing/2014/main" val="1820778194"/>
                    </a:ext>
                  </a:extLst>
                </a:gridCol>
                <a:gridCol w="827345">
                  <a:extLst>
                    <a:ext uri="{9D8B030D-6E8A-4147-A177-3AD203B41FA5}">
                      <a16:colId xmlns:a16="http://schemas.microsoft.com/office/drawing/2014/main" val="127304365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Yearly Average Rating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Kellogs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Yogabar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6831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9361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0445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913427"/>
                  </a:ext>
                </a:extLst>
              </a:tr>
            </a:tbl>
          </a:graphicData>
        </a:graphic>
      </p:graphicFrame>
      <p:sp>
        <p:nvSpPr>
          <p:cNvPr id="11" name="Title 4">
            <a:extLst>
              <a:ext uri="{FF2B5EF4-FFF2-40B4-BE49-F238E27FC236}">
                <a16:creationId xmlns:a16="http://schemas.microsoft.com/office/drawing/2014/main" id="{52BE294B-462D-3549-8E72-7D870CBBE05A}"/>
              </a:ext>
            </a:extLst>
          </p:cNvPr>
          <p:cNvSpPr txBox="1">
            <a:spLocks/>
          </p:cNvSpPr>
          <p:nvPr/>
        </p:nvSpPr>
        <p:spPr>
          <a:xfrm>
            <a:off x="320840" y="204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Our Product vs Competitor’s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5471C0-F09C-6A4A-8E12-7BD8E00FCED3}"/>
              </a:ext>
            </a:extLst>
          </p:cNvPr>
          <p:cNvSpPr txBox="1"/>
          <p:nvPr/>
        </p:nvSpPr>
        <p:spPr>
          <a:xfrm>
            <a:off x="673768" y="4764505"/>
            <a:ext cx="9468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 since the inception of our product the competitor’s ratings on Amazon have been constantly declined at a rate of nearly 1% every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market year of our product saw a positive difference of 3.4% in average customer rating on Amazon</a:t>
            </a:r>
          </a:p>
        </p:txBody>
      </p:sp>
    </p:spTree>
    <p:extLst>
      <p:ext uri="{BB962C8B-B14F-4D97-AF65-F5344CB8AC3E}">
        <p14:creationId xmlns:p14="http://schemas.microsoft.com/office/powerpoint/2010/main" val="203781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0BDCC59-732E-4401-9223-A238C2630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666044"/>
              </p:ext>
            </p:extLst>
          </p:nvPr>
        </p:nvGraphicFramePr>
        <p:xfrm>
          <a:off x="385824" y="1374000"/>
          <a:ext cx="5175918" cy="2803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B1EB5A4-B734-4D2F-B019-80650E829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714055"/>
              </p:ext>
            </p:extLst>
          </p:nvPr>
        </p:nvGraphicFramePr>
        <p:xfrm>
          <a:off x="6386430" y="1374000"/>
          <a:ext cx="5287399" cy="2803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itle 4">
            <a:extLst>
              <a:ext uri="{FF2B5EF4-FFF2-40B4-BE49-F238E27FC236}">
                <a16:creationId xmlns:a16="http://schemas.microsoft.com/office/drawing/2014/main" id="{FDDF07D2-6E84-ED4F-9221-3E06D37B9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40" y="204853"/>
            <a:ext cx="10515600" cy="1325563"/>
          </a:xfrm>
        </p:spPr>
        <p:txBody>
          <a:bodyPr/>
          <a:lstStyle/>
          <a:p>
            <a:r>
              <a:rPr lang="en-US" dirty="0"/>
              <a:t>Our Product vs Competitor’s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EF8F38-E7FD-FD40-9CC9-011750E7FFFC}"/>
              </a:ext>
            </a:extLst>
          </p:cNvPr>
          <p:cNvSpPr txBox="1"/>
          <p:nvPr/>
        </p:nvSpPr>
        <p:spPr>
          <a:xfrm>
            <a:off x="785205" y="4439653"/>
            <a:ext cx="9553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of reviews for our product on Amazon is nearly 2 times that of our competitor’s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has an overall 4% higher yearly average rating in both 2019 and 2020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Conclusion</a:t>
            </a:r>
            <a:r>
              <a:rPr lang="en-US" dirty="0"/>
              <a:t>: Our product has a higher market share on Amazon as compared to our customer’s with better product quality</a:t>
            </a:r>
          </a:p>
        </p:txBody>
      </p:sp>
    </p:spTree>
    <p:extLst>
      <p:ext uri="{BB962C8B-B14F-4D97-AF65-F5344CB8AC3E}">
        <p14:creationId xmlns:p14="http://schemas.microsoft.com/office/powerpoint/2010/main" val="348755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3961158-EBE3-3E46-8E6C-6232E2F0B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" y="1730375"/>
            <a:ext cx="5080000" cy="25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31B544-21E4-6543-8BB2-8F17B321C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0" y="1616075"/>
            <a:ext cx="5080000" cy="2540000"/>
          </a:xfrm>
          <a:prstGeom prst="rect">
            <a:avLst/>
          </a:prstGeom>
        </p:spPr>
      </p:pic>
      <p:sp>
        <p:nvSpPr>
          <p:cNvPr id="14" name="Title 4">
            <a:extLst>
              <a:ext uri="{FF2B5EF4-FFF2-40B4-BE49-F238E27FC236}">
                <a16:creationId xmlns:a16="http://schemas.microsoft.com/office/drawing/2014/main" id="{2CD5C21B-07AD-3549-BF6D-35EC0F18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26" y="138048"/>
            <a:ext cx="10515600" cy="1325563"/>
          </a:xfrm>
        </p:spPr>
        <p:txBody>
          <a:bodyPr/>
          <a:lstStyle/>
          <a:p>
            <a:r>
              <a:rPr lang="en-US" dirty="0"/>
              <a:t>Our Product’s Review Word Cloud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8B621B-43BE-8E49-BEAE-631CA9C4C16B}"/>
              </a:ext>
            </a:extLst>
          </p:cNvPr>
          <p:cNvSpPr txBox="1"/>
          <p:nvPr/>
        </p:nvSpPr>
        <p:spPr>
          <a:xfrm>
            <a:off x="2443163" y="4614863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Reviews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B36206-A0A3-EA4A-BDCC-E2CE964F8283}"/>
              </a:ext>
            </a:extLst>
          </p:cNvPr>
          <p:cNvSpPr txBox="1"/>
          <p:nvPr/>
        </p:nvSpPr>
        <p:spPr>
          <a:xfrm>
            <a:off x="8487276" y="4614863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Reviews</a:t>
            </a:r>
          </a:p>
        </p:txBody>
      </p:sp>
    </p:spTree>
    <p:extLst>
      <p:ext uri="{BB962C8B-B14F-4D97-AF65-F5344CB8AC3E}">
        <p14:creationId xmlns:p14="http://schemas.microsoft.com/office/powerpoint/2010/main" val="144094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416</Words>
  <Application>Microsoft Macintosh PowerPoint</Application>
  <PresentationFormat>Widescreen</PresentationFormat>
  <Paragraphs>162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Yogabar Assignment TASK - B</vt:lpstr>
      <vt:lpstr>Our Product No. of Reviews and Avg Rating</vt:lpstr>
      <vt:lpstr>Our Product’s Monthly Average Rating</vt:lpstr>
      <vt:lpstr>Our Product’s Bad Rating Statistics</vt:lpstr>
      <vt:lpstr>PowerPoint Presentation</vt:lpstr>
      <vt:lpstr>Our Product vs Competitor’s</vt:lpstr>
      <vt:lpstr>Our Product’s Review Word 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Yogabars Assignment Task B</dc:title>
  <dc:creator>Anubhav Gaba</dc:creator>
  <cp:lastModifiedBy>Anubhav Gaba</cp:lastModifiedBy>
  <cp:revision>11</cp:revision>
  <dcterms:created xsi:type="dcterms:W3CDTF">2020-09-14T17:10:42Z</dcterms:created>
  <dcterms:modified xsi:type="dcterms:W3CDTF">2020-09-17T01:06:00Z</dcterms:modified>
</cp:coreProperties>
</file>