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59" r:id="rId2"/>
    <p:sldId id="501" r:id="rId3"/>
    <p:sldId id="323" r:id="rId4"/>
    <p:sldId id="320" r:id="rId5"/>
    <p:sldId id="389" r:id="rId6"/>
    <p:sldId id="493" r:id="rId7"/>
    <p:sldId id="494" r:id="rId8"/>
    <p:sldId id="495" r:id="rId9"/>
    <p:sldId id="496" r:id="rId10"/>
    <p:sldId id="497" r:id="rId11"/>
    <p:sldId id="498" r:id="rId12"/>
    <p:sldId id="283" r:id="rId13"/>
    <p:sldId id="390" r:id="rId14"/>
    <p:sldId id="490" r:id="rId15"/>
    <p:sldId id="491" r:id="rId16"/>
    <p:sldId id="500" r:id="rId17"/>
    <p:sldId id="499" r:id="rId18"/>
    <p:sldId id="474" r:id="rId19"/>
    <p:sldId id="487" r:id="rId20"/>
    <p:sldId id="475" r:id="rId21"/>
    <p:sldId id="467" r:id="rId22"/>
    <p:sldId id="477" r:id="rId23"/>
    <p:sldId id="468" r:id="rId24"/>
    <p:sldId id="429" r:id="rId25"/>
    <p:sldId id="483" r:id="rId26"/>
    <p:sldId id="470" r:id="rId27"/>
    <p:sldId id="478" r:id="rId28"/>
    <p:sldId id="479" r:id="rId29"/>
    <p:sldId id="473" r:id="rId30"/>
    <p:sldId id="485" r:id="rId31"/>
    <p:sldId id="492" r:id="rId32"/>
    <p:sldId id="502" r:id="rId33"/>
    <p:sldId id="425" r:id="rId34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8" autoAdjust="0"/>
    <p:restoredTop sz="83069" autoAdjust="0"/>
  </p:normalViewPr>
  <p:slideViewPr>
    <p:cSldViewPr snapToGrid="0">
      <p:cViewPr varScale="1">
        <p:scale>
          <a:sx n="72" d="100"/>
          <a:sy n="72" d="100"/>
        </p:scale>
        <p:origin x="7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36D4A0-D80B-4927-8953-1039532121AD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8A9F5C-F2A9-4344-B239-F30AADA1AC44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en-US" sz="3200" dirty="0"/>
            <a:t>Learn it</a:t>
          </a:r>
        </a:p>
        <a:p>
          <a:pPr>
            <a:spcAft>
              <a:spcPct val="35000"/>
            </a:spcAft>
          </a:pPr>
          <a:r>
            <a:rPr lang="en-US" sz="3200" dirty="0">
              <a:solidFill>
                <a:srgbClr val="002060"/>
              </a:solidFill>
            </a:rPr>
            <a:t>G</a:t>
          </a:r>
          <a:r>
            <a:rPr lang="en-US" sz="3200" dirty="0">
              <a:solidFill>
                <a:srgbClr val="C00000"/>
              </a:solidFill>
            </a:rPr>
            <a:t>o</a:t>
          </a:r>
          <a:r>
            <a:rPr lang="en-US" sz="3200" dirty="0">
              <a:solidFill>
                <a:schemeClr val="accent4">
                  <a:lumMod val="60000"/>
                  <a:lumOff val="40000"/>
                </a:schemeClr>
              </a:solidFill>
            </a:rPr>
            <a:t>o</a:t>
          </a:r>
          <a:r>
            <a:rPr lang="en-US" sz="3200" dirty="0">
              <a:solidFill>
                <a:schemeClr val="bg2">
                  <a:lumMod val="75000"/>
                </a:schemeClr>
              </a:solidFill>
            </a:rPr>
            <a:t>g</a:t>
          </a:r>
          <a:r>
            <a:rPr lang="en-US" sz="3200" dirty="0">
              <a:solidFill>
                <a:schemeClr val="accent6">
                  <a:lumMod val="50000"/>
                </a:schemeClr>
              </a:solidFill>
            </a:rPr>
            <a:t>l</a:t>
          </a:r>
          <a:r>
            <a:rPr lang="en-US" sz="3200" dirty="0">
              <a:solidFill>
                <a:srgbClr val="FF0000"/>
              </a:solidFill>
            </a:rPr>
            <a:t>e</a:t>
          </a:r>
        </a:p>
      </dgm:t>
    </dgm:pt>
    <dgm:pt modelId="{445DEF00-8F9D-42ED-8084-4D17BB66B966}" type="parTrans" cxnId="{6350F1C7-51BD-4434-81D9-649FE0148872}">
      <dgm:prSet/>
      <dgm:spPr/>
      <dgm:t>
        <a:bodyPr/>
        <a:lstStyle/>
        <a:p>
          <a:endParaRPr lang="en-US"/>
        </a:p>
      </dgm:t>
    </dgm:pt>
    <dgm:pt modelId="{F3FE88B9-FA5D-49EE-BAAE-111EBBD3EEC9}" type="sibTrans" cxnId="{6350F1C7-51BD-4434-81D9-649FE0148872}">
      <dgm:prSet/>
      <dgm:spPr/>
      <dgm:t>
        <a:bodyPr/>
        <a:lstStyle/>
        <a:p>
          <a:endParaRPr lang="en-US"/>
        </a:p>
      </dgm:t>
    </dgm:pt>
    <dgm:pt modelId="{1C3EABF8-B2EA-413B-8547-4485D8506710}">
      <dgm:prSet custT="1"/>
      <dgm:spPr/>
      <dgm:t>
        <a:bodyPr/>
        <a:lstStyle/>
        <a:p>
          <a:r>
            <a:rPr lang="en-US" sz="3200" dirty="0"/>
            <a:t>Explore it</a:t>
          </a:r>
        </a:p>
      </dgm:t>
    </dgm:pt>
    <dgm:pt modelId="{88F3860A-FA20-4EE0-B9E3-6F98B7595DB4}" type="parTrans" cxnId="{7CE39C0A-395D-46B1-8D71-747498EA6B0E}">
      <dgm:prSet/>
      <dgm:spPr/>
      <dgm:t>
        <a:bodyPr/>
        <a:lstStyle/>
        <a:p>
          <a:endParaRPr lang="en-US"/>
        </a:p>
      </dgm:t>
    </dgm:pt>
    <dgm:pt modelId="{959DE94A-6C44-451E-9B25-137C2D13B5F5}" type="sibTrans" cxnId="{7CE39C0A-395D-46B1-8D71-747498EA6B0E}">
      <dgm:prSet/>
      <dgm:spPr/>
      <dgm:t>
        <a:bodyPr/>
        <a:lstStyle/>
        <a:p>
          <a:endParaRPr lang="en-US"/>
        </a:p>
      </dgm:t>
    </dgm:pt>
    <dgm:pt modelId="{7DBBCF77-8EC5-4A9B-B691-63B9C7E6A9C1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en-US" sz="3200" dirty="0"/>
            <a:t>Break it</a:t>
          </a:r>
        </a:p>
        <a:p>
          <a:pPr>
            <a:spcAft>
              <a:spcPct val="35000"/>
            </a:spcAft>
          </a:pPr>
          <a:r>
            <a:rPr lang="en-US" sz="1600" dirty="0"/>
            <a:t>(with permission)</a:t>
          </a:r>
        </a:p>
      </dgm:t>
    </dgm:pt>
    <dgm:pt modelId="{F08BDABA-EFE7-4042-9926-EDEB540FCC59}" type="parTrans" cxnId="{3F37879E-1DDF-4947-A15A-1553ED47E066}">
      <dgm:prSet/>
      <dgm:spPr/>
      <dgm:t>
        <a:bodyPr/>
        <a:lstStyle/>
        <a:p>
          <a:endParaRPr lang="en-US"/>
        </a:p>
      </dgm:t>
    </dgm:pt>
    <dgm:pt modelId="{8E9549B4-F0F8-4F8A-B7AB-EAA60E0E75A4}" type="sibTrans" cxnId="{3F37879E-1DDF-4947-A15A-1553ED47E066}">
      <dgm:prSet/>
      <dgm:spPr/>
      <dgm:t>
        <a:bodyPr/>
        <a:lstStyle/>
        <a:p>
          <a:endParaRPr lang="en-US"/>
        </a:p>
      </dgm:t>
    </dgm:pt>
    <dgm:pt modelId="{8FCC2796-2DB8-41E0-B24D-AEC7EECC6427}">
      <dgm:prSet custT="1"/>
      <dgm:spPr/>
      <dgm:t>
        <a:bodyPr/>
        <a:lstStyle/>
        <a:p>
          <a:r>
            <a:rPr lang="en-US" sz="3200" dirty="0"/>
            <a:t>Fix it</a:t>
          </a:r>
        </a:p>
      </dgm:t>
    </dgm:pt>
    <dgm:pt modelId="{2715DA39-A170-438C-825B-44E7A099F4CF}" type="parTrans" cxnId="{906335C5-5E01-486E-B58C-DA24C9704C15}">
      <dgm:prSet/>
      <dgm:spPr/>
      <dgm:t>
        <a:bodyPr/>
        <a:lstStyle/>
        <a:p>
          <a:endParaRPr lang="en-US"/>
        </a:p>
      </dgm:t>
    </dgm:pt>
    <dgm:pt modelId="{882872D0-E3A1-445B-8D07-C13E2962C84D}" type="sibTrans" cxnId="{906335C5-5E01-486E-B58C-DA24C9704C15}">
      <dgm:prSet/>
      <dgm:spPr/>
      <dgm:t>
        <a:bodyPr/>
        <a:lstStyle/>
        <a:p>
          <a:endParaRPr lang="en-US"/>
        </a:p>
      </dgm:t>
    </dgm:pt>
    <dgm:pt modelId="{55AE9B1D-BFFF-42CF-AF87-7F83354F5BB4}">
      <dgm:prSet custT="1"/>
      <dgm:spPr/>
      <dgm:t>
        <a:bodyPr/>
        <a:lstStyle/>
        <a:p>
          <a:r>
            <a:rPr lang="en-US" sz="3200" dirty="0"/>
            <a:t>Make it better</a:t>
          </a:r>
        </a:p>
      </dgm:t>
    </dgm:pt>
    <dgm:pt modelId="{04C8997F-3319-4B42-A33C-30C50B4B7DF8}" type="parTrans" cxnId="{737D62DB-2627-4033-BB55-CB3D1AFD1628}">
      <dgm:prSet/>
      <dgm:spPr/>
      <dgm:t>
        <a:bodyPr/>
        <a:lstStyle/>
        <a:p>
          <a:endParaRPr lang="en-US"/>
        </a:p>
      </dgm:t>
    </dgm:pt>
    <dgm:pt modelId="{9E419767-481F-4479-8BE3-A47D860558B4}" type="sibTrans" cxnId="{737D62DB-2627-4033-BB55-CB3D1AFD1628}">
      <dgm:prSet/>
      <dgm:spPr/>
      <dgm:t>
        <a:bodyPr/>
        <a:lstStyle/>
        <a:p>
          <a:endParaRPr lang="en-US"/>
        </a:p>
      </dgm:t>
    </dgm:pt>
    <dgm:pt modelId="{8F58F3E4-57A9-46DE-82C1-155AEF0621B7}">
      <dgm:prSet custT="1"/>
      <dgm:spPr/>
      <dgm:t>
        <a:bodyPr/>
        <a:lstStyle/>
        <a:p>
          <a:r>
            <a:rPr lang="en-US" sz="3200" dirty="0"/>
            <a:t>Tell others</a:t>
          </a:r>
        </a:p>
      </dgm:t>
    </dgm:pt>
    <dgm:pt modelId="{483B6386-F23C-4FF3-89B4-CA2626CF659F}" type="parTrans" cxnId="{196A6ADB-967C-4C6D-A2E4-CD941D69EF7D}">
      <dgm:prSet/>
      <dgm:spPr/>
      <dgm:t>
        <a:bodyPr/>
        <a:lstStyle/>
        <a:p>
          <a:endParaRPr lang="en-US"/>
        </a:p>
      </dgm:t>
    </dgm:pt>
    <dgm:pt modelId="{96A8CBD1-4319-4E1D-90AD-BEDCCD1A38E0}" type="sibTrans" cxnId="{196A6ADB-967C-4C6D-A2E4-CD941D69EF7D}">
      <dgm:prSet/>
      <dgm:spPr/>
      <dgm:t>
        <a:bodyPr/>
        <a:lstStyle/>
        <a:p>
          <a:endParaRPr lang="en-US"/>
        </a:p>
      </dgm:t>
    </dgm:pt>
    <dgm:pt modelId="{DD639202-1578-4FB3-A247-549FA2D126C7}" type="pres">
      <dgm:prSet presAssocID="{B236D4A0-D80B-4927-8953-1039532121AD}" presName="Name0" presStyleCnt="0">
        <dgm:presLayoutVars>
          <dgm:dir/>
          <dgm:resizeHandles val="exact"/>
        </dgm:presLayoutVars>
      </dgm:prSet>
      <dgm:spPr/>
    </dgm:pt>
    <dgm:pt modelId="{E54A2315-7C67-41A6-891B-E2311DB22243}" type="pres">
      <dgm:prSet presAssocID="{B236D4A0-D80B-4927-8953-1039532121AD}" presName="cycle" presStyleCnt="0"/>
      <dgm:spPr/>
    </dgm:pt>
    <dgm:pt modelId="{92AB1DA6-2E52-423B-B2C0-AEC2914F0627}" type="pres">
      <dgm:prSet presAssocID="{0C8A9F5C-F2A9-4344-B239-F30AADA1AC44}" presName="nodeFirstNode" presStyleLbl="node1" presStyleIdx="0" presStyleCnt="6">
        <dgm:presLayoutVars>
          <dgm:bulletEnabled val="1"/>
        </dgm:presLayoutVars>
      </dgm:prSet>
      <dgm:spPr/>
    </dgm:pt>
    <dgm:pt modelId="{1C0C9551-E6B2-4EE1-B2B3-CD002194F4ED}" type="pres">
      <dgm:prSet presAssocID="{F3FE88B9-FA5D-49EE-BAAE-111EBBD3EEC9}" presName="sibTransFirstNode" presStyleLbl="bgShp" presStyleIdx="0" presStyleCnt="1" custScaleX="130091"/>
      <dgm:spPr/>
    </dgm:pt>
    <dgm:pt modelId="{1128490D-ABC5-445F-982A-41A2C64895A7}" type="pres">
      <dgm:prSet presAssocID="{1C3EABF8-B2EA-413B-8547-4485D8506710}" presName="nodeFollowingNodes" presStyleLbl="node1" presStyleIdx="1" presStyleCnt="6" custRadScaleRad="154271" custRadScaleInc="20898">
        <dgm:presLayoutVars>
          <dgm:bulletEnabled val="1"/>
        </dgm:presLayoutVars>
      </dgm:prSet>
      <dgm:spPr/>
    </dgm:pt>
    <dgm:pt modelId="{B603B24A-D851-432D-8B35-1282799B22B1}" type="pres">
      <dgm:prSet presAssocID="{7DBBCF77-8EC5-4A9B-B691-63B9C7E6A9C1}" presName="nodeFollowingNodes" presStyleLbl="node1" presStyleIdx="2" presStyleCnt="6" custRadScaleRad="157522" custRadScaleInc="-28005">
        <dgm:presLayoutVars>
          <dgm:bulletEnabled val="1"/>
        </dgm:presLayoutVars>
      </dgm:prSet>
      <dgm:spPr/>
    </dgm:pt>
    <dgm:pt modelId="{123A8091-3484-4BFE-B56A-810926786420}" type="pres">
      <dgm:prSet presAssocID="{8FCC2796-2DB8-41E0-B24D-AEC7EECC6427}" presName="nodeFollowingNodes" presStyleLbl="node1" presStyleIdx="3" presStyleCnt="6">
        <dgm:presLayoutVars>
          <dgm:bulletEnabled val="1"/>
        </dgm:presLayoutVars>
      </dgm:prSet>
      <dgm:spPr/>
    </dgm:pt>
    <dgm:pt modelId="{2F137139-DC15-48B8-AD46-0B77FF5680D2}" type="pres">
      <dgm:prSet presAssocID="{55AE9B1D-BFFF-42CF-AF87-7F83354F5BB4}" presName="nodeFollowingNodes" presStyleLbl="node1" presStyleIdx="4" presStyleCnt="6" custRadScaleRad="139779" custRadScaleInc="14599">
        <dgm:presLayoutVars>
          <dgm:bulletEnabled val="1"/>
        </dgm:presLayoutVars>
      </dgm:prSet>
      <dgm:spPr/>
    </dgm:pt>
    <dgm:pt modelId="{EA4C9D3F-307E-4990-950D-19D2A93BC88A}" type="pres">
      <dgm:prSet presAssocID="{8F58F3E4-57A9-46DE-82C1-155AEF0621B7}" presName="nodeFollowingNodes" presStyleLbl="node1" presStyleIdx="5" presStyleCnt="6" custRadScaleRad="144287" custRadScaleInc="-16757">
        <dgm:presLayoutVars>
          <dgm:bulletEnabled val="1"/>
        </dgm:presLayoutVars>
      </dgm:prSet>
      <dgm:spPr/>
    </dgm:pt>
  </dgm:ptLst>
  <dgm:cxnLst>
    <dgm:cxn modelId="{7CE39C0A-395D-46B1-8D71-747498EA6B0E}" srcId="{B236D4A0-D80B-4927-8953-1039532121AD}" destId="{1C3EABF8-B2EA-413B-8547-4485D8506710}" srcOrd="1" destOrd="0" parTransId="{88F3860A-FA20-4EE0-B9E3-6F98B7595DB4}" sibTransId="{959DE94A-6C44-451E-9B25-137C2D13B5F5}"/>
    <dgm:cxn modelId="{267B0C18-FD59-46E5-8DFE-5F456514FA9B}" type="presOf" srcId="{8FCC2796-2DB8-41E0-B24D-AEC7EECC6427}" destId="{123A8091-3484-4BFE-B56A-810926786420}" srcOrd="0" destOrd="0" presId="urn:microsoft.com/office/officeart/2005/8/layout/cycle3"/>
    <dgm:cxn modelId="{26B75C21-FD87-4F80-BC51-6DBA380837C3}" type="presOf" srcId="{7DBBCF77-8EC5-4A9B-B691-63B9C7E6A9C1}" destId="{B603B24A-D851-432D-8B35-1282799B22B1}" srcOrd="0" destOrd="0" presId="urn:microsoft.com/office/officeart/2005/8/layout/cycle3"/>
    <dgm:cxn modelId="{E557E630-36CE-4747-A712-FA7303FC98B2}" type="presOf" srcId="{0C8A9F5C-F2A9-4344-B239-F30AADA1AC44}" destId="{92AB1DA6-2E52-423B-B2C0-AEC2914F0627}" srcOrd="0" destOrd="0" presId="urn:microsoft.com/office/officeart/2005/8/layout/cycle3"/>
    <dgm:cxn modelId="{61D2AE39-A56F-4746-A984-C3722282F235}" type="presOf" srcId="{B236D4A0-D80B-4927-8953-1039532121AD}" destId="{DD639202-1578-4FB3-A247-549FA2D126C7}" srcOrd="0" destOrd="0" presId="urn:microsoft.com/office/officeart/2005/8/layout/cycle3"/>
    <dgm:cxn modelId="{2EE2DE56-46EC-44FE-BAA0-7E3C23A5E018}" type="presOf" srcId="{55AE9B1D-BFFF-42CF-AF87-7F83354F5BB4}" destId="{2F137139-DC15-48B8-AD46-0B77FF5680D2}" srcOrd="0" destOrd="0" presId="urn:microsoft.com/office/officeart/2005/8/layout/cycle3"/>
    <dgm:cxn modelId="{2257048D-5C83-4506-A283-1DC322DC4298}" type="presOf" srcId="{8F58F3E4-57A9-46DE-82C1-155AEF0621B7}" destId="{EA4C9D3F-307E-4990-950D-19D2A93BC88A}" srcOrd="0" destOrd="0" presId="urn:microsoft.com/office/officeart/2005/8/layout/cycle3"/>
    <dgm:cxn modelId="{E6BD1990-1C6A-43CB-87ED-BBF461764D67}" type="presOf" srcId="{F3FE88B9-FA5D-49EE-BAAE-111EBBD3EEC9}" destId="{1C0C9551-E6B2-4EE1-B2B3-CD002194F4ED}" srcOrd="0" destOrd="0" presId="urn:microsoft.com/office/officeart/2005/8/layout/cycle3"/>
    <dgm:cxn modelId="{3F37879E-1DDF-4947-A15A-1553ED47E066}" srcId="{B236D4A0-D80B-4927-8953-1039532121AD}" destId="{7DBBCF77-8EC5-4A9B-B691-63B9C7E6A9C1}" srcOrd="2" destOrd="0" parTransId="{F08BDABA-EFE7-4042-9926-EDEB540FCC59}" sibTransId="{8E9549B4-F0F8-4F8A-B7AB-EAA60E0E75A4}"/>
    <dgm:cxn modelId="{906335C5-5E01-486E-B58C-DA24C9704C15}" srcId="{B236D4A0-D80B-4927-8953-1039532121AD}" destId="{8FCC2796-2DB8-41E0-B24D-AEC7EECC6427}" srcOrd="3" destOrd="0" parTransId="{2715DA39-A170-438C-825B-44E7A099F4CF}" sibTransId="{882872D0-E3A1-445B-8D07-C13E2962C84D}"/>
    <dgm:cxn modelId="{6350F1C7-51BD-4434-81D9-649FE0148872}" srcId="{B236D4A0-D80B-4927-8953-1039532121AD}" destId="{0C8A9F5C-F2A9-4344-B239-F30AADA1AC44}" srcOrd="0" destOrd="0" parTransId="{445DEF00-8F9D-42ED-8084-4D17BB66B966}" sibTransId="{F3FE88B9-FA5D-49EE-BAAE-111EBBD3EEC9}"/>
    <dgm:cxn modelId="{737D62DB-2627-4033-BB55-CB3D1AFD1628}" srcId="{B236D4A0-D80B-4927-8953-1039532121AD}" destId="{55AE9B1D-BFFF-42CF-AF87-7F83354F5BB4}" srcOrd="4" destOrd="0" parTransId="{04C8997F-3319-4B42-A33C-30C50B4B7DF8}" sibTransId="{9E419767-481F-4479-8BE3-A47D860558B4}"/>
    <dgm:cxn modelId="{196A6ADB-967C-4C6D-A2E4-CD941D69EF7D}" srcId="{B236D4A0-D80B-4927-8953-1039532121AD}" destId="{8F58F3E4-57A9-46DE-82C1-155AEF0621B7}" srcOrd="5" destOrd="0" parTransId="{483B6386-F23C-4FF3-89B4-CA2626CF659F}" sibTransId="{96A8CBD1-4319-4E1D-90AD-BEDCCD1A38E0}"/>
    <dgm:cxn modelId="{876623ED-DDB5-4DDF-A35D-697D40ADEBA4}" type="presOf" srcId="{1C3EABF8-B2EA-413B-8547-4485D8506710}" destId="{1128490D-ABC5-445F-982A-41A2C64895A7}" srcOrd="0" destOrd="0" presId="urn:microsoft.com/office/officeart/2005/8/layout/cycle3"/>
    <dgm:cxn modelId="{5C54FF23-7E50-4200-8475-287AD671FC49}" type="presParOf" srcId="{DD639202-1578-4FB3-A247-549FA2D126C7}" destId="{E54A2315-7C67-41A6-891B-E2311DB22243}" srcOrd="0" destOrd="0" presId="urn:microsoft.com/office/officeart/2005/8/layout/cycle3"/>
    <dgm:cxn modelId="{52A1401D-C9A7-4E8D-A1E9-9A30FC65FB5C}" type="presParOf" srcId="{E54A2315-7C67-41A6-891B-E2311DB22243}" destId="{92AB1DA6-2E52-423B-B2C0-AEC2914F0627}" srcOrd="0" destOrd="0" presId="urn:microsoft.com/office/officeart/2005/8/layout/cycle3"/>
    <dgm:cxn modelId="{415528D1-208F-4DD9-9430-A5264493E33E}" type="presParOf" srcId="{E54A2315-7C67-41A6-891B-E2311DB22243}" destId="{1C0C9551-E6B2-4EE1-B2B3-CD002194F4ED}" srcOrd="1" destOrd="0" presId="urn:microsoft.com/office/officeart/2005/8/layout/cycle3"/>
    <dgm:cxn modelId="{08F778F8-0160-41F8-92C9-D409D9E80F54}" type="presParOf" srcId="{E54A2315-7C67-41A6-891B-E2311DB22243}" destId="{1128490D-ABC5-445F-982A-41A2C64895A7}" srcOrd="2" destOrd="0" presId="urn:microsoft.com/office/officeart/2005/8/layout/cycle3"/>
    <dgm:cxn modelId="{EEC6A2B0-ED30-48FB-AB62-7FE18392B545}" type="presParOf" srcId="{E54A2315-7C67-41A6-891B-E2311DB22243}" destId="{B603B24A-D851-432D-8B35-1282799B22B1}" srcOrd="3" destOrd="0" presId="urn:microsoft.com/office/officeart/2005/8/layout/cycle3"/>
    <dgm:cxn modelId="{32A6DAC4-4729-492F-8C74-EDDEDE40FBA0}" type="presParOf" srcId="{E54A2315-7C67-41A6-891B-E2311DB22243}" destId="{123A8091-3484-4BFE-B56A-810926786420}" srcOrd="4" destOrd="0" presId="urn:microsoft.com/office/officeart/2005/8/layout/cycle3"/>
    <dgm:cxn modelId="{32A1C34D-4B96-47C0-8CB5-67F28E8A099F}" type="presParOf" srcId="{E54A2315-7C67-41A6-891B-E2311DB22243}" destId="{2F137139-DC15-48B8-AD46-0B77FF5680D2}" srcOrd="5" destOrd="0" presId="urn:microsoft.com/office/officeart/2005/8/layout/cycle3"/>
    <dgm:cxn modelId="{DCD7DEB6-FB3A-405E-8B8C-E8331948006C}" type="presParOf" srcId="{E54A2315-7C67-41A6-891B-E2311DB22243}" destId="{EA4C9D3F-307E-4990-950D-19D2A93BC88A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0D1C4C-871B-4442-AB0C-F402948B84C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5E5994-DB8A-4C90-94AC-B82DB679E7D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Tech Skills</a:t>
          </a:r>
        </a:p>
      </dgm:t>
    </dgm:pt>
    <dgm:pt modelId="{75AA6B0A-4B34-484D-B8D0-0E82C4D9B80C}" type="parTrans" cxnId="{AA1C135E-593F-42E1-8B17-798EC933627C}">
      <dgm:prSet/>
      <dgm:spPr/>
      <dgm:t>
        <a:bodyPr/>
        <a:lstStyle/>
        <a:p>
          <a:endParaRPr lang="en-US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E833D36-FC65-4107-B4EA-80A8B1D44997}" type="sibTrans" cxnId="{AA1C135E-593F-42E1-8B17-798EC933627C}">
      <dgm:prSet/>
      <dgm:spPr/>
      <dgm:t>
        <a:bodyPr/>
        <a:lstStyle/>
        <a:p>
          <a:endParaRPr lang="en-US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C1CE70E-DD9D-4096-80A5-AB8508BADBE4}">
      <dgm:prSet/>
      <dgm:spPr/>
      <dgm:t>
        <a:bodyPr/>
        <a:lstStyle/>
        <a:p>
          <a:r>
            <a:rPr lang="en-US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Personal Abilities</a:t>
          </a:r>
        </a:p>
      </dgm:t>
    </dgm:pt>
    <dgm:pt modelId="{A27E87D5-160B-4334-B932-40C49706550C}" type="parTrans" cxnId="{9C4A39AA-578A-4635-9201-7340FD712022}">
      <dgm:prSet/>
      <dgm:spPr/>
      <dgm:t>
        <a:bodyPr/>
        <a:lstStyle/>
        <a:p>
          <a:endParaRPr lang="en-US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CBC6785-4280-4041-B14B-60ACA07B7584}" type="sibTrans" cxnId="{9C4A39AA-578A-4635-9201-7340FD712022}">
      <dgm:prSet/>
      <dgm:spPr/>
      <dgm:t>
        <a:bodyPr/>
        <a:lstStyle/>
        <a:p>
          <a:endParaRPr lang="en-US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8A991DB-2722-4EC7-BC4F-6B1A9966DBE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Functional Knowledge</a:t>
          </a:r>
        </a:p>
      </dgm:t>
    </dgm:pt>
    <dgm:pt modelId="{00EDFC2F-47D5-4225-9D3A-9D6B5E649855}" type="parTrans" cxnId="{BBAA3050-CFC0-4818-AF6D-045A8B81B448}">
      <dgm:prSet/>
      <dgm:spPr/>
      <dgm:t>
        <a:bodyPr/>
        <a:lstStyle/>
        <a:p>
          <a:endParaRPr lang="en-US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1E1ED4B5-669E-4648-83AB-D72FF0BA1B5B}" type="sibTrans" cxnId="{BBAA3050-CFC0-4818-AF6D-045A8B81B448}">
      <dgm:prSet/>
      <dgm:spPr/>
      <dgm:t>
        <a:bodyPr/>
        <a:lstStyle/>
        <a:p>
          <a:endParaRPr lang="en-US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2A9AF8D-D689-48FC-B893-DC81F5A42BC6}" type="pres">
      <dgm:prSet presAssocID="{6E0D1C4C-871B-4442-AB0C-F402948B84C5}" presName="cycle" presStyleCnt="0">
        <dgm:presLayoutVars>
          <dgm:dir/>
          <dgm:resizeHandles val="exact"/>
        </dgm:presLayoutVars>
      </dgm:prSet>
      <dgm:spPr/>
    </dgm:pt>
    <dgm:pt modelId="{DE9AC46C-C344-4C5D-84FE-E2DB0381FAC3}" type="pres">
      <dgm:prSet presAssocID="{305E5994-DB8A-4C90-94AC-B82DB679E7DD}" presName="node" presStyleLbl="node1" presStyleIdx="0" presStyleCnt="3">
        <dgm:presLayoutVars>
          <dgm:bulletEnabled val="1"/>
        </dgm:presLayoutVars>
      </dgm:prSet>
      <dgm:spPr/>
    </dgm:pt>
    <dgm:pt modelId="{F3AAD174-50A1-4452-95E9-5EB167F8F05F}" type="pres">
      <dgm:prSet presAssocID="{AE833D36-FC65-4107-B4EA-80A8B1D44997}" presName="sibTrans" presStyleLbl="sibTrans2D1" presStyleIdx="0" presStyleCnt="3"/>
      <dgm:spPr/>
    </dgm:pt>
    <dgm:pt modelId="{AEDA3F68-00CD-4D4A-A4DE-EC3F23156991}" type="pres">
      <dgm:prSet presAssocID="{AE833D36-FC65-4107-B4EA-80A8B1D44997}" presName="connectorText" presStyleLbl="sibTrans2D1" presStyleIdx="0" presStyleCnt="3"/>
      <dgm:spPr/>
    </dgm:pt>
    <dgm:pt modelId="{3E89E61A-72AF-4802-A6D2-AD57820B98D2}" type="pres">
      <dgm:prSet presAssocID="{CC1CE70E-DD9D-4096-80A5-AB8508BADBE4}" presName="node" presStyleLbl="node1" presStyleIdx="1" presStyleCnt="3">
        <dgm:presLayoutVars>
          <dgm:bulletEnabled val="1"/>
        </dgm:presLayoutVars>
      </dgm:prSet>
      <dgm:spPr/>
    </dgm:pt>
    <dgm:pt modelId="{4E02B904-AC17-4F7E-A9FA-FD1F86E3F735}" type="pres">
      <dgm:prSet presAssocID="{7CBC6785-4280-4041-B14B-60ACA07B7584}" presName="sibTrans" presStyleLbl="sibTrans2D1" presStyleIdx="1" presStyleCnt="3"/>
      <dgm:spPr/>
    </dgm:pt>
    <dgm:pt modelId="{3BEFD0CE-897B-4131-BFE5-54B4D1565F58}" type="pres">
      <dgm:prSet presAssocID="{7CBC6785-4280-4041-B14B-60ACA07B7584}" presName="connectorText" presStyleLbl="sibTrans2D1" presStyleIdx="1" presStyleCnt="3"/>
      <dgm:spPr/>
    </dgm:pt>
    <dgm:pt modelId="{D871ABA8-E12F-4891-9DAE-1C74E5D3760B}" type="pres">
      <dgm:prSet presAssocID="{28A991DB-2722-4EC7-BC4F-6B1A9966DBE7}" presName="node" presStyleLbl="node1" presStyleIdx="2" presStyleCnt="3">
        <dgm:presLayoutVars>
          <dgm:bulletEnabled val="1"/>
        </dgm:presLayoutVars>
      </dgm:prSet>
      <dgm:spPr/>
    </dgm:pt>
    <dgm:pt modelId="{841A31DC-9B6A-4B57-96DC-ACCC810857FC}" type="pres">
      <dgm:prSet presAssocID="{1E1ED4B5-669E-4648-83AB-D72FF0BA1B5B}" presName="sibTrans" presStyleLbl="sibTrans2D1" presStyleIdx="2" presStyleCnt="3"/>
      <dgm:spPr/>
    </dgm:pt>
    <dgm:pt modelId="{4AC872E8-903A-4733-B5A9-1B23923C8866}" type="pres">
      <dgm:prSet presAssocID="{1E1ED4B5-669E-4648-83AB-D72FF0BA1B5B}" presName="connectorText" presStyleLbl="sibTrans2D1" presStyleIdx="2" presStyleCnt="3"/>
      <dgm:spPr/>
    </dgm:pt>
  </dgm:ptLst>
  <dgm:cxnLst>
    <dgm:cxn modelId="{51F0331E-43D1-4D60-8075-7CB549C4924F}" type="presOf" srcId="{AE833D36-FC65-4107-B4EA-80A8B1D44997}" destId="{F3AAD174-50A1-4452-95E9-5EB167F8F05F}" srcOrd="0" destOrd="0" presId="urn:microsoft.com/office/officeart/2005/8/layout/cycle2"/>
    <dgm:cxn modelId="{AA1C135E-593F-42E1-8B17-798EC933627C}" srcId="{6E0D1C4C-871B-4442-AB0C-F402948B84C5}" destId="{305E5994-DB8A-4C90-94AC-B82DB679E7DD}" srcOrd="0" destOrd="0" parTransId="{75AA6B0A-4B34-484D-B8D0-0E82C4D9B80C}" sibTransId="{AE833D36-FC65-4107-B4EA-80A8B1D44997}"/>
    <dgm:cxn modelId="{9E5C4B49-3731-4CB8-B56C-299C7B20F267}" type="presOf" srcId="{28A991DB-2722-4EC7-BC4F-6B1A9966DBE7}" destId="{D871ABA8-E12F-4891-9DAE-1C74E5D3760B}" srcOrd="0" destOrd="0" presId="urn:microsoft.com/office/officeart/2005/8/layout/cycle2"/>
    <dgm:cxn modelId="{BBAA3050-CFC0-4818-AF6D-045A8B81B448}" srcId="{6E0D1C4C-871B-4442-AB0C-F402948B84C5}" destId="{28A991DB-2722-4EC7-BC4F-6B1A9966DBE7}" srcOrd="2" destOrd="0" parTransId="{00EDFC2F-47D5-4225-9D3A-9D6B5E649855}" sibTransId="{1E1ED4B5-669E-4648-83AB-D72FF0BA1B5B}"/>
    <dgm:cxn modelId="{134D5E59-A380-4F9B-B6A1-8D8668C0CE68}" type="presOf" srcId="{7CBC6785-4280-4041-B14B-60ACA07B7584}" destId="{4E02B904-AC17-4F7E-A9FA-FD1F86E3F735}" srcOrd="0" destOrd="0" presId="urn:microsoft.com/office/officeart/2005/8/layout/cycle2"/>
    <dgm:cxn modelId="{4C0E2186-3C1B-4E8F-B2CE-EA987EAE8CB8}" type="presOf" srcId="{1E1ED4B5-669E-4648-83AB-D72FF0BA1B5B}" destId="{4AC872E8-903A-4733-B5A9-1B23923C8866}" srcOrd="1" destOrd="0" presId="urn:microsoft.com/office/officeart/2005/8/layout/cycle2"/>
    <dgm:cxn modelId="{ACB549A7-49B3-424C-A656-A3CB8175FBA4}" type="presOf" srcId="{305E5994-DB8A-4C90-94AC-B82DB679E7DD}" destId="{DE9AC46C-C344-4C5D-84FE-E2DB0381FAC3}" srcOrd="0" destOrd="0" presId="urn:microsoft.com/office/officeart/2005/8/layout/cycle2"/>
    <dgm:cxn modelId="{9C4A39AA-578A-4635-9201-7340FD712022}" srcId="{6E0D1C4C-871B-4442-AB0C-F402948B84C5}" destId="{CC1CE70E-DD9D-4096-80A5-AB8508BADBE4}" srcOrd="1" destOrd="0" parTransId="{A27E87D5-160B-4334-B932-40C49706550C}" sibTransId="{7CBC6785-4280-4041-B14B-60ACA07B7584}"/>
    <dgm:cxn modelId="{9D200FBB-CE14-40EB-A3D0-577BAEEC8F77}" type="presOf" srcId="{6E0D1C4C-871B-4442-AB0C-F402948B84C5}" destId="{32A9AF8D-D689-48FC-B893-DC81F5A42BC6}" srcOrd="0" destOrd="0" presId="urn:microsoft.com/office/officeart/2005/8/layout/cycle2"/>
    <dgm:cxn modelId="{6F46CFCC-E2F9-4674-AF40-41389C99078D}" type="presOf" srcId="{AE833D36-FC65-4107-B4EA-80A8B1D44997}" destId="{AEDA3F68-00CD-4D4A-A4DE-EC3F23156991}" srcOrd="1" destOrd="0" presId="urn:microsoft.com/office/officeart/2005/8/layout/cycle2"/>
    <dgm:cxn modelId="{02503CDB-B07F-4831-91FF-5AD82C01673D}" type="presOf" srcId="{1E1ED4B5-669E-4648-83AB-D72FF0BA1B5B}" destId="{841A31DC-9B6A-4B57-96DC-ACCC810857FC}" srcOrd="0" destOrd="0" presId="urn:microsoft.com/office/officeart/2005/8/layout/cycle2"/>
    <dgm:cxn modelId="{FB3E3FF1-2A91-49C0-9CC7-A8EC6C9D4A98}" type="presOf" srcId="{7CBC6785-4280-4041-B14B-60ACA07B7584}" destId="{3BEFD0CE-897B-4131-BFE5-54B4D1565F58}" srcOrd="1" destOrd="0" presId="urn:microsoft.com/office/officeart/2005/8/layout/cycle2"/>
    <dgm:cxn modelId="{79A064FE-44B5-4A95-B70A-489BABDAF97C}" type="presOf" srcId="{CC1CE70E-DD9D-4096-80A5-AB8508BADBE4}" destId="{3E89E61A-72AF-4802-A6D2-AD57820B98D2}" srcOrd="0" destOrd="0" presId="urn:microsoft.com/office/officeart/2005/8/layout/cycle2"/>
    <dgm:cxn modelId="{A900C3BF-FDE0-47BB-A8A0-F4CF74FFC9CB}" type="presParOf" srcId="{32A9AF8D-D689-48FC-B893-DC81F5A42BC6}" destId="{DE9AC46C-C344-4C5D-84FE-E2DB0381FAC3}" srcOrd="0" destOrd="0" presId="urn:microsoft.com/office/officeart/2005/8/layout/cycle2"/>
    <dgm:cxn modelId="{9B05D871-90D4-496F-B0FE-DDBE44DDBE13}" type="presParOf" srcId="{32A9AF8D-D689-48FC-B893-DC81F5A42BC6}" destId="{F3AAD174-50A1-4452-95E9-5EB167F8F05F}" srcOrd="1" destOrd="0" presId="urn:microsoft.com/office/officeart/2005/8/layout/cycle2"/>
    <dgm:cxn modelId="{B4752F20-BAEE-45E9-AC74-03CD9E304BAA}" type="presParOf" srcId="{F3AAD174-50A1-4452-95E9-5EB167F8F05F}" destId="{AEDA3F68-00CD-4D4A-A4DE-EC3F23156991}" srcOrd="0" destOrd="0" presId="urn:microsoft.com/office/officeart/2005/8/layout/cycle2"/>
    <dgm:cxn modelId="{9F84F07B-83AA-48A9-A13C-768287D09D5F}" type="presParOf" srcId="{32A9AF8D-D689-48FC-B893-DC81F5A42BC6}" destId="{3E89E61A-72AF-4802-A6D2-AD57820B98D2}" srcOrd="2" destOrd="0" presId="urn:microsoft.com/office/officeart/2005/8/layout/cycle2"/>
    <dgm:cxn modelId="{D4DFF46F-6FED-4598-89EF-FAC87960B22F}" type="presParOf" srcId="{32A9AF8D-D689-48FC-B893-DC81F5A42BC6}" destId="{4E02B904-AC17-4F7E-A9FA-FD1F86E3F735}" srcOrd="3" destOrd="0" presId="urn:microsoft.com/office/officeart/2005/8/layout/cycle2"/>
    <dgm:cxn modelId="{C4228059-1869-47B8-B8D5-962056EE377D}" type="presParOf" srcId="{4E02B904-AC17-4F7E-A9FA-FD1F86E3F735}" destId="{3BEFD0CE-897B-4131-BFE5-54B4D1565F58}" srcOrd="0" destOrd="0" presId="urn:microsoft.com/office/officeart/2005/8/layout/cycle2"/>
    <dgm:cxn modelId="{6C5951D2-3F1E-4DD4-9542-E1E552B5792C}" type="presParOf" srcId="{32A9AF8D-D689-48FC-B893-DC81F5A42BC6}" destId="{D871ABA8-E12F-4891-9DAE-1C74E5D3760B}" srcOrd="4" destOrd="0" presId="urn:microsoft.com/office/officeart/2005/8/layout/cycle2"/>
    <dgm:cxn modelId="{E59FEC33-A762-4263-ABBA-2315F09ABE00}" type="presParOf" srcId="{32A9AF8D-D689-48FC-B893-DC81F5A42BC6}" destId="{841A31DC-9B6A-4B57-96DC-ACCC810857FC}" srcOrd="5" destOrd="0" presId="urn:microsoft.com/office/officeart/2005/8/layout/cycle2"/>
    <dgm:cxn modelId="{07C15968-A843-4C24-83CB-7A00517BB685}" type="presParOf" srcId="{841A31DC-9B6A-4B57-96DC-ACCC810857FC}" destId="{4AC872E8-903A-4733-B5A9-1B23923C886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C9551-E6B2-4EE1-B2B3-CD002194F4ED}">
      <dsp:nvSpPr>
        <dsp:cNvPr id="0" name=""/>
        <dsp:cNvSpPr/>
      </dsp:nvSpPr>
      <dsp:spPr>
        <a:xfrm>
          <a:off x="2793789" y="-3672"/>
          <a:ext cx="6184872" cy="4754266"/>
        </a:xfrm>
        <a:prstGeom prst="circularArrow">
          <a:avLst>
            <a:gd name="adj1" fmla="val 5274"/>
            <a:gd name="adj2" fmla="val 312630"/>
            <a:gd name="adj3" fmla="val 14196915"/>
            <a:gd name="adj4" fmla="val 17145309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B1DA6-2E52-423B-B2C0-AEC2914F0627}">
      <dsp:nvSpPr>
        <dsp:cNvPr id="0" name=""/>
        <dsp:cNvSpPr/>
      </dsp:nvSpPr>
      <dsp:spPr>
        <a:xfrm>
          <a:off x="4966503" y="1739"/>
          <a:ext cx="1839445" cy="9197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3200" kern="1200" dirty="0"/>
            <a:t>Learn it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02060"/>
              </a:solidFill>
            </a:rPr>
            <a:t>G</a:t>
          </a:r>
          <a:r>
            <a:rPr lang="en-US" sz="3200" kern="1200" dirty="0">
              <a:solidFill>
                <a:srgbClr val="C00000"/>
              </a:solidFill>
            </a:rPr>
            <a:t>o</a:t>
          </a:r>
          <a:r>
            <a:rPr lang="en-US" sz="32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o</a:t>
          </a: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g</a:t>
          </a:r>
          <a:r>
            <a:rPr lang="en-US" sz="3200" kern="1200" dirty="0">
              <a:solidFill>
                <a:schemeClr val="accent6">
                  <a:lumMod val="50000"/>
                </a:schemeClr>
              </a:solidFill>
            </a:rPr>
            <a:t>l</a:t>
          </a:r>
          <a:r>
            <a:rPr lang="en-US" sz="3200" kern="1200" dirty="0">
              <a:solidFill>
                <a:srgbClr val="FF0000"/>
              </a:solidFill>
            </a:rPr>
            <a:t>e</a:t>
          </a:r>
        </a:p>
      </dsp:txBody>
      <dsp:txXfrm>
        <a:off x="5011400" y="46636"/>
        <a:ext cx="1749651" cy="829928"/>
      </dsp:txXfrm>
    </dsp:sp>
    <dsp:sp modelId="{1128490D-ABC5-445F-982A-41A2C64895A7}">
      <dsp:nvSpPr>
        <dsp:cNvPr id="0" name=""/>
        <dsp:cNvSpPr/>
      </dsp:nvSpPr>
      <dsp:spPr>
        <a:xfrm>
          <a:off x="7775539" y="949353"/>
          <a:ext cx="1839445" cy="9197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Explore it</a:t>
          </a:r>
        </a:p>
      </dsp:txBody>
      <dsp:txXfrm>
        <a:off x="7820436" y="994250"/>
        <a:ext cx="1749651" cy="829928"/>
      </dsp:txXfrm>
    </dsp:sp>
    <dsp:sp modelId="{B603B24A-D851-432D-8B35-1282799B22B1}">
      <dsp:nvSpPr>
        <dsp:cNvPr id="0" name=""/>
        <dsp:cNvSpPr/>
      </dsp:nvSpPr>
      <dsp:spPr>
        <a:xfrm>
          <a:off x="7892762" y="2747332"/>
          <a:ext cx="1839445" cy="9197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3200" kern="1200" dirty="0"/>
            <a:t>Break it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(with permission)</a:t>
          </a:r>
        </a:p>
      </dsp:txBody>
      <dsp:txXfrm>
        <a:off x="7937659" y="2792229"/>
        <a:ext cx="1749651" cy="829928"/>
      </dsp:txXfrm>
    </dsp:sp>
    <dsp:sp modelId="{123A8091-3484-4BFE-B56A-810926786420}">
      <dsp:nvSpPr>
        <dsp:cNvPr id="0" name=""/>
        <dsp:cNvSpPr/>
      </dsp:nvSpPr>
      <dsp:spPr>
        <a:xfrm>
          <a:off x="4966503" y="3859156"/>
          <a:ext cx="1839445" cy="9197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Fix it</a:t>
          </a:r>
        </a:p>
      </dsp:txBody>
      <dsp:txXfrm>
        <a:off x="5011400" y="3904053"/>
        <a:ext cx="1749651" cy="829928"/>
      </dsp:txXfrm>
    </dsp:sp>
    <dsp:sp modelId="{2F137139-DC15-48B8-AD46-0B77FF5680D2}">
      <dsp:nvSpPr>
        <dsp:cNvPr id="0" name=""/>
        <dsp:cNvSpPr/>
      </dsp:nvSpPr>
      <dsp:spPr>
        <a:xfrm>
          <a:off x="2475644" y="2961784"/>
          <a:ext cx="1839445" cy="9197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Make it better</a:t>
          </a:r>
        </a:p>
      </dsp:txBody>
      <dsp:txXfrm>
        <a:off x="2520541" y="3006681"/>
        <a:ext cx="1749651" cy="829928"/>
      </dsp:txXfrm>
    </dsp:sp>
    <dsp:sp modelId="{EA4C9D3F-307E-4990-950D-19D2A93BC88A}">
      <dsp:nvSpPr>
        <dsp:cNvPr id="0" name=""/>
        <dsp:cNvSpPr/>
      </dsp:nvSpPr>
      <dsp:spPr>
        <a:xfrm>
          <a:off x="2375173" y="915849"/>
          <a:ext cx="1839445" cy="9197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Tell others</a:t>
          </a:r>
        </a:p>
      </dsp:txBody>
      <dsp:txXfrm>
        <a:off x="2420070" y="960746"/>
        <a:ext cx="1749651" cy="829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AC46C-C344-4C5D-84FE-E2DB0381FAC3}">
      <dsp:nvSpPr>
        <dsp:cNvPr id="0" name=""/>
        <dsp:cNvSpPr/>
      </dsp:nvSpPr>
      <dsp:spPr>
        <a:xfrm>
          <a:off x="3185814" y="646"/>
          <a:ext cx="2162770" cy="21627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Tech Skills</a:t>
          </a:r>
        </a:p>
      </dsp:txBody>
      <dsp:txXfrm>
        <a:off x="3502544" y="317376"/>
        <a:ext cx="1529310" cy="1529310"/>
      </dsp:txXfrm>
    </dsp:sp>
    <dsp:sp modelId="{F3AAD174-50A1-4452-95E9-5EB167F8F05F}">
      <dsp:nvSpPr>
        <dsp:cNvPr id="0" name=""/>
        <dsp:cNvSpPr/>
      </dsp:nvSpPr>
      <dsp:spPr>
        <a:xfrm rot="3600000">
          <a:off x="4783312" y="2112422"/>
          <a:ext cx="578995" cy="7299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4826737" y="2183196"/>
        <a:ext cx="405297" cy="437960"/>
      </dsp:txXfrm>
    </dsp:sp>
    <dsp:sp modelId="{3E89E61A-72AF-4802-A6D2-AD57820B98D2}">
      <dsp:nvSpPr>
        <dsp:cNvPr id="0" name=""/>
        <dsp:cNvSpPr/>
      </dsp:nvSpPr>
      <dsp:spPr>
        <a:xfrm>
          <a:off x="4813422" y="2819745"/>
          <a:ext cx="2162770" cy="21627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Personal Abilities</a:t>
          </a:r>
        </a:p>
      </dsp:txBody>
      <dsp:txXfrm>
        <a:off x="5130152" y="3136475"/>
        <a:ext cx="1529310" cy="1529310"/>
      </dsp:txXfrm>
    </dsp:sp>
    <dsp:sp modelId="{4E02B904-AC17-4F7E-A9FA-FD1F86E3F735}">
      <dsp:nvSpPr>
        <dsp:cNvPr id="0" name=""/>
        <dsp:cNvSpPr/>
      </dsp:nvSpPr>
      <dsp:spPr>
        <a:xfrm rot="10800000">
          <a:off x="3994088" y="3536163"/>
          <a:ext cx="578995" cy="7299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 rot="10800000">
        <a:off x="4167786" y="3682150"/>
        <a:ext cx="405297" cy="437960"/>
      </dsp:txXfrm>
    </dsp:sp>
    <dsp:sp modelId="{D871ABA8-E12F-4891-9DAE-1C74E5D3760B}">
      <dsp:nvSpPr>
        <dsp:cNvPr id="0" name=""/>
        <dsp:cNvSpPr/>
      </dsp:nvSpPr>
      <dsp:spPr>
        <a:xfrm>
          <a:off x="1558207" y="2819745"/>
          <a:ext cx="2162770" cy="21627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rPr>
            <a:t>Functional Knowledge</a:t>
          </a:r>
        </a:p>
      </dsp:txBody>
      <dsp:txXfrm>
        <a:off x="1874937" y="3136475"/>
        <a:ext cx="1529310" cy="1529310"/>
      </dsp:txXfrm>
    </dsp:sp>
    <dsp:sp modelId="{841A31DC-9B6A-4B57-96DC-ACCC810857FC}">
      <dsp:nvSpPr>
        <dsp:cNvPr id="0" name=""/>
        <dsp:cNvSpPr/>
      </dsp:nvSpPr>
      <dsp:spPr>
        <a:xfrm rot="18000000">
          <a:off x="3155705" y="2140805"/>
          <a:ext cx="578995" cy="7299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chemeClr val="tx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199130" y="2362005"/>
        <a:ext cx="405297" cy="437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BB733-95C0-4E7B-B8A8-DB3834E1CE7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7D439-35E5-4C2F-8C60-7E5ECE685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9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llcenter.org/wp-content/uploads/2015/11/Mushroom-Cloud.jp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llcenter.org/wp-content/uploads/2015/11/Mushroom-Cloud.jp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visualogist/3236488312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/3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visualogist/3236488312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/3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visualogist/3236488312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/3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B9F3CD-B119-413C-8255-B51846EB4A3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204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B9F3CD-B119-413C-8255-B51846EB4A3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4345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B9F3CD-B119-413C-8255-B51846EB4A3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791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3152341-3BB0-462E-9B84-2663512B958F}" type="slidenum">
              <a:rPr lang="en-GB" smtClean="0">
                <a:solidFill>
                  <a:prstClr val="black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/>
              <a:t>5</a:t>
            </a:fld>
            <a:endParaRPr lang="en-GB">
              <a:solidFill>
                <a:prstClr val="black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4096" cy="4112423"/>
          </a:xfrm>
          <a:noFill/>
        </p:spPr>
        <p:txBody>
          <a:bodyPr wrap="none" anchor="ctr"/>
          <a:lstStyle/>
          <a:p>
            <a:pPr marL="228600" indent="-228600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42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  <a:r>
              <a:rPr lang="en-US" dirty="0">
                <a:hlinkClick r:id="rId3"/>
              </a:rPr>
              <a:t>https://pellcenter.org/wp-content/uploads/2015/11/Mushroom-Cloud.jpg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8B4A4-705B-4F97-BAA5-74672B565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883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  <a:r>
              <a:rPr lang="en-US" dirty="0">
                <a:hlinkClick r:id="rId3"/>
              </a:rPr>
              <a:t>https://pellcenter.org/wp-content/uploads/2015/11/Mushroom-Cloud.jpg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8B4A4-705B-4F97-BAA5-74672B565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683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Source: </a:t>
            </a:r>
            <a:r>
              <a:rPr lang="en-US" sz="1200" dirty="0">
                <a:hlinkClick r:id="rId3" tooltip="http://www.flickr.com/photos/visualogist/3236488312/"/>
              </a:rPr>
              <a:t>This Photo</a:t>
            </a:r>
            <a:r>
              <a:rPr lang="en-US" sz="1200" dirty="0"/>
              <a:t> by Unknown Author is licensed under </a:t>
            </a:r>
            <a:r>
              <a:rPr lang="en-US" sz="1200" dirty="0">
                <a:hlinkClick r:id="rId4" tooltip="https://creativecommons.org/licenses/by-nc/3.0/"/>
              </a:rPr>
              <a:t>CC BY-NC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8B4A4-705B-4F97-BAA5-74672B565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693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Source: </a:t>
            </a:r>
            <a:r>
              <a:rPr lang="en-US" sz="1200" dirty="0">
                <a:hlinkClick r:id="rId3" tooltip="http://www.flickr.com/photos/visualogist/3236488312/"/>
              </a:rPr>
              <a:t>This Photo</a:t>
            </a:r>
            <a:r>
              <a:rPr lang="en-US" sz="1200" dirty="0"/>
              <a:t> by Unknown Author is licensed under </a:t>
            </a:r>
            <a:r>
              <a:rPr lang="en-US" sz="1200" dirty="0">
                <a:hlinkClick r:id="rId4" tooltip="https://creativecommons.org/licenses/by-nc/3.0/"/>
              </a:rPr>
              <a:t>CC BY-NC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8B4A4-705B-4F97-BAA5-74672B565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487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Source: </a:t>
            </a:r>
            <a:r>
              <a:rPr lang="en-US" sz="1200" dirty="0">
                <a:hlinkClick r:id="rId3" tooltip="http://www.flickr.com/photos/visualogist/3236488312/"/>
              </a:rPr>
              <a:t>This Photo</a:t>
            </a:r>
            <a:r>
              <a:rPr lang="en-US" sz="1200" dirty="0"/>
              <a:t> by Unknown Author is licensed under </a:t>
            </a:r>
            <a:r>
              <a:rPr lang="en-US" sz="1200" dirty="0">
                <a:hlinkClick r:id="rId4" tooltip="https://creativecommons.org/licenses/by-nc/3.0/"/>
              </a:rPr>
              <a:t>CC BY-NC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8B4A4-705B-4F97-BAA5-74672B565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50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0C6B-9211-4242-A099-90827271D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7E8C-57D9-46A9-891C-4A713E237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7C79-FD1E-4EC6-967B-0C5EA4D5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0B20-21FB-4CDD-B592-9D797C71E49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40B3-697D-4628-88BF-1BFDF220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71E93-CC8D-419F-94F3-249C0497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3BB2-4CD5-46EC-BEB0-CC0A05B62CA3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88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E406-F4E8-428D-8F5B-0D02636A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0AE39-8F75-4769-93A8-01DEF8B39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B4796-72B8-4058-9616-4B593C16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0B20-21FB-4CDD-B592-9D797C71E49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514B6-B6B2-444B-9B7B-6FA5302F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95AEA-6BC8-493D-804D-D9325D63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3BB2-4CD5-46EC-BEB0-CC0A05B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9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B5E87-4A25-43D4-A62E-6B3ED0FEE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788F2-6723-4675-B307-82D37E9D8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4F63-7696-4DAF-BC5B-4315AF89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0B20-21FB-4CDD-B592-9D797C71E49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4304-38DF-44BF-BB71-01BD7E3E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49538-AF32-4EE3-8C74-037C1578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3BB2-4CD5-46EC-BEB0-CC0A05B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53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44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F925-5C38-41C4-B05D-0B5F09E6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0708-AEEC-405C-ABD3-A6C4DB49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5AF56-51E6-4292-96DA-5F191E0F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0B20-21FB-4CDD-B592-9D797C71E49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DDEB1-5BA5-4E28-9CFE-953EA9AB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43F0-FF97-4C60-8623-8884AD54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3BB2-4CD5-46EC-BEB0-CC0A05B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9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96FD-B7B8-405C-A612-7C78BD1F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C826F-EBBC-451D-A2A5-918397367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3C302-ED07-45DD-AF9A-9DE59768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0B20-21FB-4CDD-B592-9D797C71E49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7447-EF81-4B82-9906-7B60AE81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8846A-CADF-4CDE-B252-453694CC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3BB2-4CD5-46EC-BEB0-CC0A05B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4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905A-36D1-4126-9E78-01467B6D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1EF1-B2BA-4F74-880E-44138CDF6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B31B9-C95C-43FD-BA85-B6563699C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9D0A1-F9E7-40BF-8A41-5EDFF698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0B20-21FB-4CDD-B592-9D797C71E49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B4A0C-86BE-41E8-8076-C902CEA5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5554E-8563-4AEA-AE0B-27CE51C9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3BB2-4CD5-46EC-BEB0-CC0A05B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0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719B-2501-4F52-A90C-9EF607BA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7A3D3-1DA1-4534-9C8C-4B762F5D2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A6138-EFAF-4844-AE06-1491710E5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E53C6-BB54-4B8F-89B5-41A28AF07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3EB57-6EC7-4855-A175-6528E71A2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F52B1-9212-4634-A889-49186494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0B20-21FB-4CDD-B592-9D797C71E49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974EC-0F46-4994-89E8-F9DADDFC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B789C-E8F6-4125-B3AB-27840968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3BB2-4CD5-46EC-BEB0-CC0A05B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6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A152-E173-4B77-B032-061F5F06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C24C2-3E3C-469E-B2FC-8CF51BC3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0B20-21FB-4CDD-B592-9D797C71E49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19B47-3CA9-47F9-B25B-98B077A0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59BDB-B482-4483-A88C-8A1F28C0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3BB2-4CD5-46EC-BEB0-CC0A05B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3478C-4E67-44C9-A04E-23479E6E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0B20-21FB-4CDD-B592-9D797C71E49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6F70B-E10D-41C9-8BE5-21D6F9E5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22425-A8D7-417D-B481-401B290F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3BB2-4CD5-46EC-BEB0-CC0A05B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0037-EF29-4AF0-85B8-05DDB1C0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4926-376C-406E-A1F1-91B2E8004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7FA18-E8E6-436A-94DD-C9DAF5B63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EED4A-C528-4664-B2B3-A156B8F5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0B20-21FB-4CDD-B592-9D797C71E49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004B8-7D6C-46CA-89F4-A03C2430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99E7B-0EA3-418F-B71B-8361428D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3BB2-4CD5-46EC-BEB0-CC0A05B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3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889D-FBC9-4FD3-AD5C-156D30AB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218B9-DA24-467A-92F9-5AAF30C22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62A39-CDAA-44CA-9198-5E13589B1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0F994-D4E9-479C-A961-18569681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0B20-21FB-4CDD-B592-9D797C71E49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8D88F-F0A3-47F9-B22B-F4E76609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595FF-CB9A-4A9B-AC93-4578466B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3BB2-4CD5-46EC-BEB0-CC0A05B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9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6CFD7-0BF0-4394-BD1D-FE817D55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E406-D54F-495B-A029-3A10A035B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EA1D6-F573-482C-A6F0-77CF9BB9E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00B20-21FB-4CDD-B592-9D797C71E49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937DB-2B55-4469-A3B1-2CF96BC07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8979-C4DA-4BCC-A17A-9481717E9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3BB2-4CD5-46EC-BEB0-CC0A05B62CA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DF23E-5E00-407A-A587-DA43AC8A5EF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41840" y="6303255"/>
            <a:ext cx="1507803" cy="516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28FB0F-9525-4585-8966-99BC8F76559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9267" y="6137644"/>
            <a:ext cx="601421" cy="691216"/>
          </a:xfrm>
          <a:prstGeom prst="rect">
            <a:avLst/>
          </a:prstGeom>
        </p:spPr>
      </p:pic>
    </p:spTree>
    <p:custDataLst>
      <p:tags r:id="rId14"/>
    </p:custDataLst>
    <p:extLst>
      <p:ext uri="{BB962C8B-B14F-4D97-AF65-F5344CB8AC3E}">
        <p14:creationId xmlns:p14="http://schemas.microsoft.com/office/powerpoint/2010/main" val="103311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atb.org/jargon/html/H/hacker.html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https://www.youtube.com/embed/tlezBUdD53w?feature=oembed" TargetMode="External"/><Relationship Id="rId1" Type="http://schemas.openxmlformats.org/officeDocument/2006/relationships/tags" Target="../tags/tag17.xml"/><Relationship Id="rId5" Type="http://schemas.openxmlformats.org/officeDocument/2006/relationships/image" Target="../media/image15.jpeg"/><Relationship Id="rId4" Type="http://schemas.openxmlformats.org/officeDocument/2006/relationships/hyperlink" Target="https://www.youtube.com/watch?v=tlezBUdD53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https://www.youtube.com/embed/-AkuKKJ8dN0?feature=oembed" TargetMode="External"/><Relationship Id="rId1" Type="http://schemas.openxmlformats.org/officeDocument/2006/relationships/tags" Target="../tags/tag18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5" Type="http://schemas.openxmlformats.org/officeDocument/2006/relationships/hyperlink" Target="https://cybersecurityventures.com/jobs/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hyperlink" Target="https://www.bls.gov/ooh/computer-and-information-technology/information-security-analysts.ht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erlyst.com/tags/jo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hyperlink" Target="https://www.peerlyst.com/tags/strategic" TargetMode="External"/><Relationship Id="rId5" Type="http://schemas.openxmlformats.org/officeDocument/2006/relationships/hyperlink" Target="https://www.peerlyst.com/tags/certification" TargetMode="External"/><Relationship Id="rId4" Type="http://schemas.openxmlformats.org/officeDocument/2006/relationships/hyperlink" Target="https://www.peerlyst.com/tags/career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Relationship Id="rId5" Type="http://schemas.openxmlformats.org/officeDocument/2006/relationships/image" Target="../media/image23.png"/><Relationship Id="rId4" Type="http://schemas.openxmlformats.org/officeDocument/2006/relationships/hyperlink" Target="https://www.cyberseek.org/pathway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5" Type="http://schemas.openxmlformats.org/officeDocument/2006/relationships/image" Target="../media/image24.png"/><Relationship Id="rId4" Type="http://schemas.openxmlformats.org/officeDocument/2006/relationships/hyperlink" Target="https://www.cyberseek.org/heatmap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erlyst.com/posts/choosing-your-cybersecurity-career-path-ron-woerner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hyperlink" Target="https://www.peerlyst.com/posts/breaking-into-security-careers-2018-ron-woerner" TargetMode="External"/><Relationship Id="rId4" Type="http://schemas.openxmlformats.org/officeDocument/2006/relationships/hyperlink" Target="https://www.peerlyst.com/posts/cybersecurity-careers-hacking-your-next-job-ron-woern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erlyst.com/posts/a-collection-of-links-about-transitioning-into-infosec-or-starting-an-infosec-career-and-making-it-peerlys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hyperlink" Target="https://www.amazon.com/Breaking-into-Information-Security-Crafting/dp/0128007834" TargetMode="External"/><Relationship Id="rId4" Type="http://schemas.openxmlformats.org/officeDocument/2006/relationships/hyperlink" Target="https://podcasts.apple.com/us/podcast/breaking-into-cybersecurity/id1463136698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ivingsecurity.com/blog/10-best-games-cyber-security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6" Type="http://schemas.openxmlformats.org/officeDocument/2006/relationships/image" Target="../media/image12.png"/><Relationship Id="rId5" Type="http://schemas.openxmlformats.org/officeDocument/2006/relationships/hyperlink" Target="http://www.flickr.com/photos/visualogist/3236488312/" TargetMode="Externa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016597"/>
            <a:ext cx="7772400" cy="269538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C9A4E4"/>
                </a:solidFill>
                <a:latin typeface="Arial Rounded MT Bold" panose="020F0704030504030204" pitchFamily="34" charset="0"/>
              </a:rPr>
              <a:t>R U a H@ck3r?</a:t>
            </a:r>
            <a:br>
              <a:rPr lang="en-US" sz="5400" dirty="0">
                <a:solidFill>
                  <a:srgbClr val="C9A4E4"/>
                </a:solidFill>
                <a:latin typeface="Arial Rounded MT Bold" panose="020F0704030504030204" pitchFamily="34" charset="0"/>
              </a:rPr>
            </a:br>
            <a:br>
              <a:rPr lang="en-US" sz="5400" dirty="0">
                <a:solidFill>
                  <a:srgbClr val="7030A0"/>
                </a:solidFill>
                <a:latin typeface="Arial Rounded MT Bold" panose="020F0704030504030204" pitchFamily="34" charset="0"/>
              </a:rPr>
            </a:b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556828"/>
            <a:ext cx="1219200" cy="30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81F7C3-8426-41DB-A30C-8CCD6E629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72175"/>
            <a:ext cx="2583657" cy="88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8D9BD3-ED3D-4003-BCDB-2E9A7B5AE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5724" y="5793426"/>
            <a:ext cx="926276" cy="1064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103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A6C4-1C62-453E-BA8C-659FBD8817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34834" y="1131094"/>
            <a:ext cx="6575867" cy="99417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ticulate Extrabold" panose="02000503050000020004" pitchFamily="2" charset="0"/>
              </a:rPr>
              <a:t>Hackers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E693-B62B-4505-A5D6-B6B8A79FA5C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63126" y="2463403"/>
            <a:ext cx="7264830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700" b="1" dirty="0">
                <a:latin typeface="Articulate" panose="02000503040000020004" pitchFamily="2" charset="0"/>
              </a:rPr>
              <a:t>Hacker</a:t>
            </a:r>
            <a:r>
              <a:rPr lang="en-US" sz="2700" dirty="0">
                <a:latin typeface="Articulate" panose="02000503040000020004" pitchFamily="2" charset="0"/>
              </a:rPr>
              <a:t>: “</a:t>
            </a:r>
            <a:r>
              <a:rPr lang="en-US" sz="2700" i="1" dirty="0">
                <a:latin typeface="Articulate" panose="02000503040000020004" pitchFamily="2" charset="0"/>
              </a:rPr>
              <a:t>One who enjoys the intellectual challenge of creatively overcoming or circumventing limitations</a:t>
            </a:r>
            <a:r>
              <a:rPr lang="en-US" sz="2700" dirty="0">
                <a:latin typeface="Articulate" panose="02000503040000020004" pitchFamily="2" charset="0"/>
              </a:rPr>
              <a:t>.”</a:t>
            </a:r>
          </a:p>
          <a:p>
            <a:pPr marL="0" indent="0">
              <a:buNone/>
            </a:pPr>
            <a:endParaRPr lang="en-US" dirty="0">
              <a:latin typeface="Articulate" panose="0200050304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Articulate" panose="02000503040000020004" pitchFamily="2" charset="0"/>
              </a:rPr>
              <a:t>Raymond, E., </a:t>
            </a:r>
            <a:r>
              <a:rPr lang="en-US" sz="1800" u="sng" dirty="0">
                <a:latin typeface="Articulate" panose="02000503040000020004" pitchFamily="2" charset="0"/>
              </a:rPr>
              <a:t>The Jargon Lexicon</a:t>
            </a:r>
            <a:r>
              <a:rPr lang="en-US" sz="1800" dirty="0">
                <a:latin typeface="Articulate" panose="02000503040000020004" pitchFamily="2" charset="0"/>
              </a:rPr>
              <a:t>, Glossary, </a:t>
            </a:r>
            <a:r>
              <a:rPr lang="en-US" sz="1800" dirty="0">
                <a:latin typeface="Articulate" panose="0200050304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http://catb.org/jargon/html/H/hacker.html</a:t>
            </a:r>
            <a:r>
              <a:rPr lang="en-US" sz="1800" dirty="0">
                <a:latin typeface="Articulate" panose="02000503040000020004" pitchFamily="2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52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1470955-0872-42E8-944A-98D306CF247F}"/>
              </a:ext>
            </a:extLst>
          </p:cNvPr>
          <p:cNvSpPr txBox="1">
            <a:spLocks/>
          </p:cNvSpPr>
          <p:nvPr/>
        </p:nvSpPr>
        <p:spPr>
          <a:xfrm>
            <a:off x="2834833" y="586229"/>
            <a:ext cx="657586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defRPr/>
            </a:pPr>
            <a:r>
              <a:rPr lang="en-US" sz="3600" dirty="0">
                <a:solidFill>
                  <a:prstClr val="white"/>
                </a:solidFill>
                <a:latin typeface="Articulate Extrabold" panose="02000503050000020004" pitchFamily="2" charset="0"/>
              </a:rPr>
              <a:t>Hacking 101</a:t>
            </a:r>
          </a:p>
        </p:txBody>
      </p:sp>
      <p:pic>
        <p:nvPicPr>
          <p:cNvPr id="4098" name="Picture 2" descr="Image result for google black logo">
            <a:extLst>
              <a:ext uri="{FF2B5EF4-FFF2-40B4-BE49-F238E27FC236}">
                <a16:creationId xmlns:a16="http://schemas.microsoft.com/office/drawing/2014/main" id="{97F43948-0DF8-49ED-947F-9BDB63F82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98" y="1580401"/>
            <a:ext cx="4224338" cy="301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913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0A8D48-A469-4856-B5D7-D0CDE3DC2158}"/>
              </a:ext>
            </a:extLst>
          </p:cNvPr>
          <p:cNvSpPr/>
          <p:nvPr/>
        </p:nvSpPr>
        <p:spPr>
          <a:xfrm>
            <a:off x="3824389" y="286758"/>
            <a:ext cx="4543231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 w="0" cap="rnd">
                  <a:solidFill>
                    <a:srgbClr val="4472C4">
                      <a:lumMod val="75000"/>
                    </a:srgbClr>
                  </a:solidFill>
                </a:ln>
                <a:effectLst/>
                <a:uLnTx/>
                <a:uFillTx/>
                <a:latin typeface="High Tower Text" panose="02040502050506030303" pitchFamily="18" charset="0"/>
                <a:ea typeface="+mn-ea"/>
                <a:cs typeface="Times New Roman" panose="02020603050405020304" pitchFamily="18" charset="0"/>
              </a:rPr>
              <a:t>OSInt</a:t>
            </a:r>
            <a:endParaRPr kumimoji="0" lang="en-US" sz="6000" b="1" i="0" u="none" strike="noStrike" kern="1200" cap="none" spc="0" normalizeH="0" baseline="0" noProof="0" dirty="0">
              <a:ln w="0" cap="rnd">
                <a:solidFill>
                  <a:srgbClr val="4472C4">
                    <a:lumMod val="75000"/>
                  </a:srgbClr>
                </a:solidFill>
              </a:ln>
              <a:effectLst/>
              <a:uLnTx/>
              <a:uFillTx/>
              <a:latin typeface="High Tower Text" panose="02040502050506030303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ln w="0" cap="rnd">
                  <a:solidFill>
                    <a:srgbClr val="4472C4">
                      <a:lumMod val="75000"/>
                    </a:srgbClr>
                  </a:solidFill>
                </a:ln>
                <a:latin typeface="High Tower Text" panose="02040502050506030303" pitchFamily="18" charset="0"/>
                <a:cs typeface="Times New Roman" panose="02020603050405020304" pitchFamily="18" charset="0"/>
              </a:rPr>
              <a:t>Open Source Intelligence</a:t>
            </a:r>
            <a:endParaRPr kumimoji="0" lang="en-US" sz="3200" b="1" i="0" u="none" strike="noStrike" kern="1200" cap="none" spc="0" normalizeH="0" baseline="0" noProof="0" dirty="0">
              <a:ln w="0" cap="rnd">
                <a:solidFill>
                  <a:srgbClr val="4472C4">
                    <a:lumMod val="75000"/>
                  </a:srgbClr>
                </a:solidFill>
              </a:ln>
              <a:effectLst/>
              <a:uLnTx/>
              <a:uFillTx/>
              <a:latin typeface="High Tower Text" panose="020405020505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FCE80-CC2C-4826-BE8D-0436FD6A38F1}"/>
              </a:ext>
            </a:extLst>
          </p:cNvPr>
          <p:cNvSpPr txBox="1"/>
          <p:nvPr/>
        </p:nvSpPr>
        <p:spPr>
          <a:xfrm>
            <a:off x="129744" y="2226823"/>
            <a:ext cx="4316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t>Data Collection from public sites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0000"/>
                </a:scheme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2D94E-1C1E-46C8-963E-2F7CEBCB536C}"/>
              </a:ext>
            </a:extLst>
          </p:cNvPr>
          <p:cNvSpPr txBox="1"/>
          <p:nvPr/>
        </p:nvSpPr>
        <p:spPr>
          <a:xfrm>
            <a:off x="129744" y="4051342"/>
            <a:ext cx="4316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t>Reconnaissance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0000"/>
                </a:scheme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AF05B-3674-4C97-B726-633CA073E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64" y="2226823"/>
            <a:ext cx="7026392" cy="40865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472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6">
            <a:extLst>
              <a:ext uri="{FF2B5EF4-FFF2-40B4-BE49-F238E27FC236}">
                <a16:creationId xmlns:a16="http://schemas.microsoft.com/office/drawing/2014/main" id="{3296BA28-8477-45CC-B3E0-E8049D0605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779545"/>
              </p:ext>
            </p:extLst>
          </p:nvPr>
        </p:nvGraphicFramePr>
        <p:xfrm>
          <a:off x="301215" y="1372757"/>
          <a:ext cx="11772452" cy="4780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A9E3F28B-3F36-4009-913A-E19CABF07A1F}"/>
              </a:ext>
            </a:extLst>
          </p:cNvPr>
          <p:cNvSpPr txBox="1">
            <a:spLocks/>
          </p:cNvSpPr>
          <p:nvPr/>
        </p:nvSpPr>
        <p:spPr>
          <a:xfrm>
            <a:off x="2625186" y="247154"/>
            <a:ext cx="657586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defRPr/>
            </a:pPr>
            <a:r>
              <a:rPr lang="en-US" sz="3600" dirty="0">
                <a:solidFill>
                  <a:prstClr val="white"/>
                </a:solidFill>
                <a:latin typeface="Articulate Extrabold" panose="02000503050000020004" pitchFamily="2" charset="0"/>
              </a:rPr>
              <a:t>Hacking 101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629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7ED2-BF85-4A5B-ADB1-D68FF0687F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39739" y="231560"/>
            <a:ext cx="1092142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9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Become a Hacker – </a:t>
            </a:r>
            <a:br>
              <a:rPr lang="en-US" dirty="0">
                <a:solidFill>
                  <a:schemeClr val="tx2">
                    <a:lumMod val="9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dirty="0">
                <a:solidFill>
                  <a:schemeClr val="tx2">
                    <a:lumMod val="9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EPIC HOW TO - YouTube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4" name="Online Media 3" title="How To Become a Hacker - EPIC HOW TO">
            <a:hlinkClick r:id="" action="ppaction://media"/>
            <a:extLst>
              <a:ext uri="{FF2B5EF4-FFF2-40B4-BE49-F238E27FC236}">
                <a16:creationId xmlns:a16="http://schemas.microsoft.com/office/drawing/2014/main" id="{871D698C-8A15-4EAC-B04E-C0D1233FD8ED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2228528" y="1557123"/>
            <a:ext cx="7943850" cy="44684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264F16-56E3-46C3-AB6B-01862AFED3A8}"/>
              </a:ext>
            </a:extLst>
          </p:cNvPr>
          <p:cNvSpPr/>
          <p:nvPr/>
        </p:nvSpPr>
        <p:spPr>
          <a:xfrm>
            <a:off x="3972936" y="6488668"/>
            <a:ext cx="4931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https://www.youtube.com/watch?v=tlezBUdD53w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01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8F40-43E2-4EFF-9870-D5BD584922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07962"/>
            <a:ext cx="10515600" cy="1325563"/>
          </a:xfrm>
        </p:spPr>
        <p:txBody>
          <a:bodyPr/>
          <a:lstStyle/>
          <a:p>
            <a:r>
              <a:rPr lang="en-US" dirty="0"/>
              <a:t>An Introduction to Cybersecurity Careers</a:t>
            </a:r>
          </a:p>
        </p:txBody>
      </p:sp>
      <p:pic>
        <p:nvPicPr>
          <p:cNvPr id="4" name="Online Media 3" title="An Introduction to Cybersecurity Careers">
            <a:hlinkClick r:id="" action="ppaction://media"/>
            <a:extLst>
              <a:ext uri="{FF2B5EF4-FFF2-40B4-BE49-F238E27FC236}">
                <a16:creationId xmlns:a16="http://schemas.microsoft.com/office/drawing/2014/main" id="{F2C891F2-9080-4C16-AA18-8099C9C5B97E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2198670" y="1287716"/>
            <a:ext cx="7982699" cy="44902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AC74DA-C4C1-405C-96B7-4265A879A85E}"/>
              </a:ext>
            </a:extLst>
          </p:cNvPr>
          <p:cNvSpPr/>
          <p:nvPr/>
        </p:nvSpPr>
        <p:spPr>
          <a:xfrm>
            <a:off x="4183558" y="5777984"/>
            <a:ext cx="3081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https://youtu.be/-AkuKKJ8dN0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9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1470955-0872-42E8-944A-98D306CF247F}"/>
              </a:ext>
            </a:extLst>
          </p:cNvPr>
          <p:cNvSpPr txBox="1">
            <a:spLocks/>
          </p:cNvSpPr>
          <p:nvPr/>
        </p:nvSpPr>
        <p:spPr>
          <a:xfrm>
            <a:off x="2834833" y="586229"/>
            <a:ext cx="657586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defRPr/>
            </a:pPr>
            <a:r>
              <a:rPr lang="en-US" sz="3600" dirty="0">
                <a:solidFill>
                  <a:prstClr val="white"/>
                </a:solidFill>
                <a:latin typeface="Articulate Extrabold" panose="02000503050000020004" pitchFamily="2" charset="0"/>
              </a:rPr>
              <a:t>Website Tracking Demo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564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453270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5487F-1B2D-46DD-B5FE-D57755564F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847F1F86-EB1F-4DBF-B30D-4BE82142D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7" y="609600"/>
            <a:ext cx="9458325" cy="228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3080" rIns="90000" bIns="45000" anchor="ctr"/>
          <a:lstStyle/>
          <a:p>
            <a:pPr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5400" b="1" dirty="0">
                <a:latin typeface="Lucida Sans" pitchFamily="34" charset="0"/>
              </a:rPr>
              <a:t>Hacking Your Career</a:t>
            </a:r>
            <a:endParaRPr lang="en-GB" sz="6000" b="1" dirty="0">
              <a:latin typeface="Lucida Sans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B1136C0-D649-4224-988D-DDB5F44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3352800"/>
            <a:ext cx="5640387" cy="30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956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5487F-1B2D-46DD-B5FE-D57755564F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6D92A-2D01-47C3-8F61-231CFC9E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862" y="1017230"/>
            <a:ext cx="4588538" cy="1107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C2A34E-136C-46BA-9B51-E6E49970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725" y="3609976"/>
            <a:ext cx="7924800" cy="14573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1124C1-5E47-4AF8-A244-A8C7FD8D62A6}"/>
              </a:ext>
            </a:extLst>
          </p:cNvPr>
          <p:cNvSpPr/>
          <p:nvPr/>
        </p:nvSpPr>
        <p:spPr>
          <a:xfrm>
            <a:off x="2092725" y="5438775"/>
            <a:ext cx="400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https://cybersecurityventures.com/jobs/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706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264" y="403411"/>
            <a:ext cx="7772400" cy="119947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C9A4E4"/>
                </a:solidFill>
                <a:latin typeface="Arial Rounded MT Bold" panose="020F0704030504030204" pitchFamily="34" charset="0"/>
              </a:rPr>
              <a:t>Write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556828"/>
            <a:ext cx="1219200" cy="30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81F7C3-8426-41DB-A30C-8CCD6E629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72175"/>
            <a:ext cx="2583657" cy="88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8D9BD3-ED3D-4003-BCDB-2E9A7B5AE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5724" y="5793426"/>
            <a:ext cx="926276" cy="1064574"/>
          </a:xfrm>
          <a:prstGeom prst="rect">
            <a:avLst/>
          </a:prstGeom>
        </p:spPr>
      </p:pic>
      <p:pic>
        <p:nvPicPr>
          <p:cNvPr id="8" name="Picture 7" descr="A picture containing stationary, implement, pencil&#10;&#10;Description automatically generated">
            <a:extLst>
              <a:ext uri="{FF2B5EF4-FFF2-40B4-BE49-F238E27FC236}">
                <a16:creationId xmlns:a16="http://schemas.microsoft.com/office/drawing/2014/main" id="{FF6F2A84-C450-4CDC-A6A1-832121EFB7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10" y="1137432"/>
            <a:ext cx="5467352" cy="405285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F87CF31B-CC7E-47FB-BFFC-1353F3591BA3}"/>
              </a:ext>
            </a:extLst>
          </p:cNvPr>
          <p:cNvSpPr txBox="1">
            <a:spLocks/>
          </p:cNvSpPr>
          <p:nvPr/>
        </p:nvSpPr>
        <p:spPr>
          <a:xfrm>
            <a:off x="1315662" y="2190605"/>
            <a:ext cx="7086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3 Dream Jobs</a:t>
            </a:r>
          </a:p>
          <a:p>
            <a:r>
              <a:rPr lang="en-US" b="1" dirty="0">
                <a:solidFill>
                  <a:schemeClr val="bg1"/>
                </a:solidFill>
              </a:rPr>
              <a:t>3 Things You’re Doing Today</a:t>
            </a:r>
          </a:p>
          <a:p>
            <a:r>
              <a:rPr lang="en-US" b="1" dirty="0">
                <a:solidFill>
                  <a:schemeClr val="bg1"/>
                </a:solidFill>
              </a:rPr>
              <a:t>3 Things You’ve Learned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A1452C-8DB8-4E7E-B1A9-6EDD258E5AE2}"/>
              </a:ext>
            </a:extLst>
          </p:cNvPr>
          <p:cNvSpPr/>
          <p:nvPr/>
        </p:nvSpPr>
        <p:spPr>
          <a:xfrm>
            <a:off x="6705600" y="2702196"/>
            <a:ext cx="17485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TEST!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8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5487F-1B2D-46DD-B5FE-D57755564F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927140-AC71-4671-A0E5-D190F757D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0"/>
            <a:ext cx="791683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961563-BC64-4D2A-A4A9-2BC8EC152BDD}"/>
              </a:ext>
            </a:extLst>
          </p:cNvPr>
          <p:cNvSpPr/>
          <p:nvPr/>
        </p:nvSpPr>
        <p:spPr>
          <a:xfrm rot="16200000">
            <a:off x="-619996" y="3315012"/>
            <a:ext cx="5019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https://www.bls.gov/ooh/computer-and-information-technology/information-security-analysts.htm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78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A1CA1E-69BD-44F9-989E-AC4F5BD0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89B570-9EE4-4F5B-ADC1-24F44DB24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Finding, landing and keeping a </a:t>
            </a:r>
            <a:r>
              <a:rPr lang="en-US" sz="3200" dirty="0">
                <a:hlinkClick r:id="rId3" tooltip="#job (search)"/>
              </a:rPr>
              <a:t>job</a:t>
            </a:r>
            <a:r>
              <a:rPr lang="en-US" sz="3200" dirty="0"/>
              <a:t> in cybersecurity</a:t>
            </a:r>
          </a:p>
          <a:p>
            <a:r>
              <a:rPr lang="en-US" sz="3200" dirty="0"/>
              <a:t>What’s best for your Cybersecurity </a:t>
            </a:r>
            <a:r>
              <a:rPr lang="en-US" sz="3200" dirty="0">
                <a:hlinkClick r:id="rId4" tooltip="#career (search)"/>
              </a:rPr>
              <a:t>career</a:t>
            </a:r>
            <a:r>
              <a:rPr lang="en-US" sz="3200" dirty="0"/>
              <a:t>: a </a:t>
            </a:r>
            <a:r>
              <a:rPr lang="en-US" sz="3200" dirty="0">
                <a:hlinkClick r:id="rId5" tooltip="#certification (search)"/>
              </a:rPr>
              <a:t>certification</a:t>
            </a:r>
            <a:r>
              <a:rPr lang="en-US" sz="3200" dirty="0"/>
              <a:t> or a degree?</a:t>
            </a:r>
          </a:p>
          <a:p>
            <a:r>
              <a:rPr lang="en-US" sz="3200" dirty="0">
                <a:hlinkClick r:id="rId6" tooltip="#strategic (search)"/>
              </a:rPr>
              <a:t>Strategic</a:t>
            </a:r>
            <a:r>
              <a:rPr lang="en-US" sz="3200" dirty="0"/>
              <a:t> (GRC) vs. Tactical (Technical)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EF02A6-4337-4665-A23B-E259984D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56A1F-7214-45A4-826E-1451523031F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524000" y="6411914"/>
            <a:ext cx="2133600" cy="365125"/>
          </a:xfrm>
        </p:spPr>
        <p:txBody>
          <a:bodyPr/>
          <a:lstStyle/>
          <a:p>
            <a:r>
              <a:rPr lang="en-US"/>
              <a:t>Woerner - R U a H@cker?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77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3295-72D6-4F2F-8AE6-34C225E8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36526"/>
            <a:ext cx="8229600" cy="1006475"/>
          </a:xfrm>
        </p:spPr>
        <p:txBody>
          <a:bodyPr/>
          <a:lstStyle/>
          <a:p>
            <a:pPr algn="ctr"/>
            <a:r>
              <a:rPr lang="en-US" dirty="0"/>
              <a:t>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070C064-393D-4893-9E44-9BE445AB95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878337"/>
              </p:ext>
            </p:extLst>
          </p:nvPr>
        </p:nvGraphicFramePr>
        <p:xfrm>
          <a:off x="-1152861" y="1143001"/>
          <a:ext cx="85344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AA960-9BA4-4745-911B-BECF168D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A286CA7-0602-45A3-8560-AC7F07586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285" y="1216025"/>
            <a:ext cx="310515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072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E08E-FD11-487C-951F-2C9507D3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0473-1792-4452-B04C-AB10E8B3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1381" cy="4351338"/>
          </a:xfrm>
        </p:spPr>
        <p:txBody>
          <a:bodyPr/>
          <a:lstStyle/>
          <a:p>
            <a:r>
              <a:rPr lang="en-US" dirty="0"/>
              <a:t>Practice, practice, practice</a:t>
            </a:r>
          </a:p>
          <a:p>
            <a:pPr lvl="1"/>
            <a:r>
              <a:rPr lang="en-US" dirty="0"/>
              <a:t>Set up your own home lab</a:t>
            </a:r>
          </a:p>
          <a:p>
            <a:pPr lvl="1"/>
            <a:r>
              <a:rPr lang="en-US" dirty="0"/>
              <a:t>Mentor</a:t>
            </a:r>
          </a:p>
          <a:p>
            <a:pPr lvl="1"/>
            <a:r>
              <a:rPr lang="en-US" dirty="0"/>
              <a:t>Volunteer</a:t>
            </a:r>
          </a:p>
          <a:p>
            <a:pPr lvl="1"/>
            <a:r>
              <a:rPr lang="en-US" dirty="0"/>
              <a:t>CTFs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88ECE-26EF-4077-BE89-1657675C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E1D10E-EF89-4E41-AED8-AB27A1CC8B42}"/>
              </a:ext>
            </a:extLst>
          </p:cNvPr>
          <p:cNvSpPr txBox="1">
            <a:spLocks/>
          </p:cNvSpPr>
          <p:nvPr/>
        </p:nvSpPr>
        <p:spPr>
          <a:xfrm>
            <a:off x="6552303" y="1714996"/>
            <a:ext cx="45513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your foot in the door</a:t>
            </a:r>
          </a:p>
          <a:p>
            <a:pPr lvl="1"/>
            <a:r>
              <a:rPr lang="en-US" dirty="0"/>
              <a:t>PC Support / Technician</a:t>
            </a:r>
          </a:p>
          <a:p>
            <a:pPr lvl="1"/>
            <a:r>
              <a:rPr lang="en-US" dirty="0"/>
              <a:t>Help / Service Desk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8117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0" y="274638"/>
            <a:ext cx="5638800" cy="1096962"/>
          </a:xfrm>
        </p:spPr>
        <p:txBody>
          <a:bodyPr>
            <a:normAutofit fontScale="90000"/>
          </a:bodyPr>
          <a:lstStyle/>
          <a:p>
            <a:r>
              <a:rPr lang="en-US" dirty="0"/>
              <a:t>Cybersecurity </a:t>
            </a:r>
            <a:br>
              <a:rPr lang="en-US" dirty="0"/>
            </a:br>
            <a:r>
              <a:rPr lang="en-US" dirty="0"/>
              <a:t>Career Pathway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1" y="304800"/>
            <a:ext cx="2713945" cy="851434"/>
          </a:xfrm>
          <a:prstGeom prst="rect">
            <a:avLst/>
          </a:prstGeom>
        </p:spPr>
      </p:pic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825" y="1595334"/>
            <a:ext cx="6610350" cy="4314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14801" y="6349257"/>
            <a:ext cx="4128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https://www.cyberseek.org/pathway.html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9826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1" y="304800"/>
            <a:ext cx="2713945" cy="8514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8970" y="6183868"/>
            <a:ext cx="418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https://www.cyberseek.org/heatmap.html</a:t>
            </a:r>
            <a:endParaRPr lang="en-US" dirty="0"/>
          </a:p>
        </p:txBody>
      </p:sp>
      <p:pic>
        <p:nvPicPr>
          <p:cNvPr id="10" name="Picture 9">
            <a:hlinkClick r:id="rId4"/>
            <a:extLst>
              <a:ext uri="{FF2B5EF4-FFF2-40B4-BE49-F238E27FC236}">
                <a16:creationId xmlns:a16="http://schemas.microsoft.com/office/drawing/2014/main" id="{20A57EEA-F90C-4BE0-94C3-3CDDF2DA8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75" y="1676401"/>
            <a:ext cx="9934725" cy="39682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5953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E08E-FD11-487C-951F-2C9507D3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0473-1792-4452-B04C-AB10E8B3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Education / Degrees</a:t>
            </a:r>
          </a:p>
          <a:p>
            <a:pPr lvl="1"/>
            <a:r>
              <a:rPr lang="en-US" sz="2800" dirty="0"/>
              <a:t>MCC      UNO       Bellevue</a:t>
            </a:r>
          </a:p>
          <a:p>
            <a:endParaRPr lang="en-US" sz="3200" dirty="0"/>
          </a:p>
          <a:p>
            <a:r>
              <a:rPr lang="en-US" sz="3200" dirty="0"/>
              <a:t>Training / Certifications</a:t>
            </a:r>
          </a:p>
          <a:p>
            <a:pPr lvl="1"/>
            <a:r>
              <a:rPr lang="en-US" sz="2800" dirty="0"/>
              <a:t>ISC</a:t>
            </a:r>
            <a:r>
              <a:rPr lang="en-US" sz="2800" baseline="30000" dirty="0"/>
              <a:t>2</a:t>
            </a:r>
          </a:p>
          <a:p>
            <a:pPr lvl="1"/>
            <a:r>
              <a:rPr lang="en-US" sz="2800" dirty="0"/>
              <a:t>ISACA</a:t>
            </a:r>
          </a:p>
          <a:p>
            <a:pPr lvl="1"/>
            <a:r>
              <a:rPr lang="en-US" sz="2800" dirty="0"/>
              <a:t>SANS</a:t>
            </a:r>
          </a:p>
          <a:p>
            <a:pPr lvl="1"/>
            <a:r>
              <a:rPr lang="en-US" sz="2800" dirty="0"/>
              <a:t>Offensive Security </a:t>
            </a:r>
          </a:p>
          <a:p>
            <a:pPr lvl="1"/>
            <a:r>
              <a:rPr lang="en-US" sz="2800" dirty="0"/>
              <a:t>EC-Council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88ECE-26EF-4077-BE89-1657675C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7714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3295-72D6-4F2F-8AE6-34C225E8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014" y="577853"/>
            <a:ext cx="8229600" cy="1554162"/>
          </a:xfrm>
        </p:spPr>
        <p:txBody>
          <a:bodyPr>
            <a:normAutofit/>
          </a:bodyPr>
          <a:lstStyle/>
          <a:p>
            <a:r>
              <a:rPr lang="en-US" dirty="0"/>
              <a:t>Other stuff you need /</a:t>
            </a:r>
            <a:br>
              <a:rPr lang="en-US" dirty="0"/>
            </a:br>
            <a:r>
              <a:rPr lang="en-US" dirty="0"/>
              <a:t>Functional 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9D21-68C0-4259-A5F3-E3D19A613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2362201"/>
            <a:ext cx="7848600" cy="3763963"/>
          </a:xfrm>
        </p:spPr>
        <p:txBody>
          <a:bodyPr/>
          <a:lstStyle/>
          <a:p>
            <a:r>
              <a:rPr lang="en-US" dirty="0"/>
              <a:t>Attitude (preferably good)</a:t>
            </a:r>
          </a:p>
          <a:p>
            <a:r>
              <a:rPr lang="en-US" dirty="0"/>
              <a:t>Communications (Writing &amp; Speaking)</a:t>
            </a:r>
          </a:p>
          <a:p>
            <a:r>
              <a:rPr lang="en-US" dirty="0"/>
              <a:t>Teamwork</a:t>
            </a:r>
          </a:p>
          <a:p>
            <a:r>
              <a:rPr lang="en-US" dirty="0"/>
              <a:t>Critical Thinking</a:t>
            </a:r>
          </a:p>
          <a:p>
            <a:r>
              <a:rPr lang="en-US" dirty="0"/>
              <a:t>Tenacity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AA960-9BA4-4745-911B-BECF168D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9069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E582-ABEF-47E2-BC52-4197EF94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Your Career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4601-336E-42B3-8CB1-A0115D45D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Visualize Your Goals – what do you want to be when </a:t>
            </a:r>
            <a:br>
              <a:rPr lang="en-US" dirty="0"/>
            </a:br>
            <a:r>
              <a:rPr lang="en-US" dirty="0"/>
              <a:t>you grow up &amp; why?</a:t>
            </a:r>
          </a:p>
          <a:p>
            <a:r>
              <a:rPr lang="en-US" dirty="0"/>
              <a:t>Social Engineer Your Next Boss</a:t>
            </a:r>
          </a:p>
          <a:p>
            <a:r>
              <a:rPr lang="en-US" dirty="0"/>
              <a:t>Be Open to Opportunities</a:t>
            </a:r>
          </a:p>
          <a:p>
            <a:r>
              <a:rPr lang="en-US" dirty="0"/>
              <a:t>Actively Learn</a:t>
            </a:r>
          </a:p>
          <a:p>
            <a:r>
              <a:rPr lang="en-US" dirty="0"/>
              <a:t>Practice, Practice, Practice</a:t>
            </a:r>
          </a:p>
          <a:p>
            <a:r>
              <a:rPr lang="en-US" dirty="0"/>
              <a:t>Be a Hacker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1498D-0D6A-48F6-BF6A-3C7EE1F9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50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C85E2-E924-4E23-831F-8FB61B04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Blogs &amp;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C78D47-26A1-4B72-9E00-0C6DEF196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Choosing Your Cybersecurity Career Path</a:t>
            </a:r>
            <a:r>
              <a:rPr lang="en-US" dirty="0"/>
              <a:t>: </a:t>
            </a:r>
            <a:r>
              <a:rPr lang="en-US" dirty="0">
                <a:hlinkClick r:id="rId3"/>
              </a:rPr>
              <a:t>https://www.peerlyst.com/posts/choosing-your-cybersecurity-career-path-ron-</a:t>
            </a:r>
            <a:r>
              <a:rPr lang="en-US" dirty="0">
                <a:hlinkClick r:id="rId4"/>
              </a:rPr>
              <a:t>W</a:t>
            </a:r>
            <a:r>
              <a:rPr lang="en-US" dirty="0">
                <a:hlinkClick r:id="rId3"/>
              </a:rPr>
              <a:t>oerner</a:t>
            </a:r>
            <a:endParaRPr lang="en-US" dirty="0"/>
          </a:p>
          <a:p>
            <a:r>
              <a:rPr lang="en-US" i="1" dirty="0"/>
              <a:t>Breaking into Security Careers - 2018</a:t>
            </a:r>
            <a:r>
              <a:rPr lang="en-US" dirty="0"/>
              <a:t>: </a:t>
            </a:r>
            <a:r>
              <a:rPr lang="en-US" dirty="0">
                <a:hlinkClick r:id="rId5"/>
              </a:rPr>
              <a:t>https://www.peerlyst.com/posts/breaking-into-security-careers-2018-ron-woerner</a:t>
            </a:r>
            <a:endParaRPr lang="en-US" dirty="0">
              <a:hlinkClick r:id="rId4"/>
            </a:endParaRPr>
          </a:p>
          <a:p>
            <a:r>
              <a:rPr lang="en-US" dirty="0"/>
              <a:t>Cybersecurity Careers: Hacking Your Next Job: </a:t>
            </a:r>
            <a:r>
              <a:rPr lang="en-US" dirty="0">
                <a:hlinkClick r:id="rId4"/>
              </a:rPr>
              <a:t>https://www.peerlyst.com/posts/cybersecurity-careers-hacking-your-next-job-ron-woerner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24786D-9EC1-4794-94FA-BB98295B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16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410" name="Picture 2" descr="MCj013454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10774" y="690265"/>
            <a:ext cx="1343025" cy="2681288"/>
          </a:xfrm>
          <a:prstGeom prst="rect">
            <a:avLst/>
          </a:prstGeom>
          <a:noFill/>
        </p:spPr>
      </p:pic>
      <p:sp>
        <p:nvSpPr>
          <p:cNvPr id="7854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35365" y="4780030"/>
            <a:ext cx="9508733" cy="1325563"/>
          </a:xfrm>
        </p:spPr>
        <p:txBody>
          <a:bodyPr/>
          <a:lstStyle/>
          <a:p>
            <a:pPr algn="ctr"/>
            <a:r>
              <a:rPr lang="en-US" dirty="0"/>
              <a:t>Identity Paradox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2324100" y="752407"/>
            <a:ext cx="75438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200" dirty="0"/>
              <a:t>How do you know?</a:t>
            </a:r>
          </a:p>
          <a:p>
            <a:r>
              <a:rPr lang="en-US" sz="3200" dirty="0"/>
              <a:t>How do I prove it to you?</a:t>
            </a:r>
          </a:p>
          <a:p>
            <a:pPr lvl="1">
              <a:buNone/>
            </a:pPr>
            <a:r>
              <a:rPr lang="en-US" sz="2800" dirty="0"/>
              <a:t>Without compromising my privacy?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8318" y="752407"/>
            <a:ext cx="42194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solidFill>
                  <a:schemeClr val="tx1">
                    <a:lumMod val="9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Who am I?</a:t>
            </a:r>
          </a:p>
        </p:txBody>
      </p:sp>
      <p:pic>
        <p:nvPicPr>
          <p:cNvPr id="8" name="Picture 2" descr="Image result for who is this guy">
            <a:extLst>
              <a:ext uri="{FF2B5EF4-FFF2-40B4-BE49-F238E27FC236}">
                <a16:creationId xmlns:a16="http://schemas.microsoft.com/office/drawing/2014/main" id="{FE837373-0696-41EA-96E1-8A90F1DD9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828" y="450352"/>
            <a:ext cx="3493891" cy="35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73260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C85E2-E924-4E23-831F-8FB61B04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Blogs &amp;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C78D47-26A1-4B72-9E00-0C6DEF196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Peerlyst Career Wiki - </a:t>
            </a:r>
            <a:r>
              <a:rPr lang="en-US" sz="2400" dirty="0">
                <a:hlinkClick r:id="rId3"/>
              </a:rPr>
              <a:t>https://www.peerlyst.com/posts/a-collection-of-links-about-transitioning-into-infosec-or-starting-an-infosec-career-and-making-it-peerlyst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dirty="0"/>
              <a:t>“Breaking into Security,” (podcast), Renee Small and Christophe </a:t>
            </a:r>
            <a:r>
              <a:rPr lang="en-US" dirty="0" err="1"/>
              <a:t>Foulon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https://podcasts.apple.com/us/podcast/breaking-into-cybersecurity/id1463136698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hlinkClick r:id="rId5"/>
              </a:rPr>
              <a:t>Breaking Into Information Security</a:t>
            </a:r>
            <a:r>
              <a:rPr lang="en-US" dirty="0"/>
              <a:t>, (book)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24786D-9EC1-4794-94FA-BB98295B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699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C8A4-8831-479E-8A9C-65DBAEAE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6497C-BABC-48F7-B5B5-83F431DF2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Living Security, Cyber Security Top 10 best games to make your employees aware, 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https://livingsecurity.com/blog/10-best-games-cyber-security/</a:t>
            </a:r>
            <a:endParaRPr lang="en-US" dirty="0"/>
          </a:p>
          <a:p>
            <a:endParaRPr lang="en-US" dirty="0"/>
          </a:p>
          <a:p>
            <a:r>
              <a:rPr lang="en-US" dirty="0"/>
              <a:t>Threat Vector, “</a:t>
            </a:r>
            <a:r>
              <a:rPr lang="en-US" i="1" dirty="0"/>
              <a:t>Three Different Ways Teens Can Get Phished</a:t>
            </a:r>
            <a:r>
              <a:rPr lang="en-US" dirty="0"/>
              <a:t>,” https://threatvector.cylance.com/en_us/home/three-different-ways-teens-can-get-phished.html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2437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72762" y="534296"/>
            <a:ext cx="7772400" cy="1200150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C9A4E4"/>
                </a:solidFill>
                <a:latin typeface="Arial Rounded MT Bold" panose="020F0704030504030204" pitchFamily="34" charset="0"/>
              </a:rPr>
              <a:t>Write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556828"/>
            <a:ext cx="1219200" cy="30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81F7C3-8426-41DB-A30C-8CCD6E629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72175"/>
            <a:ext cx="2583657" cy="88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8D9BD3-ED3D-4003-BCDB-2E9A7B5AE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5724" y="5793426"/>
            <a:ext cx="926276" cy="1064574"/>
          </a:xfrm>
          <a:prstGeom prst="rect">
            <a:avLst/>
          </a:prstGeom>
        </p:spPr>
      </p:pic>
      <p:pic>
        <p:nvPicPr>
          <p:cNvPr id="8" name="Picture 7" descr="A picture containing stationary, implement, pencil&#10;&#10;Description automatically generated">
            <a:extLst>
              <a:ext uri="{FF2B5EF4-FFF2-40B4-BE49-F238E27FC236}">
                <a16:creationId xmlns:a16="http://schemas.microsoft.com/office/drawing/2014/main" id="{FF6F2A84-C450-4CDC-A6A1-832121EFB7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10" y="1137432"/>
            <a:ext cx="5467352" cy="405285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F87CF31B-CC7E-47FB-BFFC-1353F3591BA3}"/>
              </a:ext>
            </a:extLst>
          </p:cNvPr>
          <p:cNvSpPr txBox="1">
            <a:spLocks/>
          </p:cNvSpPr>
          <p:nvPr/>
        </p:nvSpPr>
        <p:spPr>
          <a:xfrm>
            <a:off x="1315662" y="2190605"/>
            <a:ext cx="7086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3 Dream Jobs</a:t>
            </a:r>
          </a:p>
          <a:p>
            <a:r>
              <a:rPr lang="en-US" b="1" dirty="0"/>
              <a:t>3 Things You’re Doing Today</a:t>
            </a:r>
          </a:p>
          <a:p>
            <a:r>
              <a:rPr lang="en-US" b="1" dirty="0"/>
              <a:t>3 Things You’ve Learned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A1452C-8DB8-4E7E-B1A9-6EDD258E5AE2}"/>
              </a:ext>
            </a:extLst>
          </p:cNvPr>
          <p:cNvSpPr/>
          <p:nvPr/>
        </p:nvSpPr>
        <p:spPr>
          <a:xfrm>
            <a:off x="6705600" y="2702196"/>
            <a:ext cx="17485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TEST!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4555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security groundhog d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36320"/>
            <a:ext cx="4826475" cy="321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108437" y="152400"/>
            <a:ext cx="7772400" cy="19812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Arial Rounded MT Bold" panose="020F0704030504030204" pitchFamily="34" charset="0"/>
              </a:rPr>
              <a:t>Security Groundhog Day 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469445" y="4251960"/>
            <a:ext cx="609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6000" dirty="0">
                <a:solidFill>
                  <a:srgbClr val="FF0000"/>
                </a:solidFill>
                <a:latin typeface="Brush Script MT" pitchFamily="66" charset="0"/>
              </a:rPr>
              <a:t>Ron Woerner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Cyber-AAA, LLC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ronw@cyber-aa.com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Twitter: @ronw123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54559-903F-484A-A57D-63A3D262E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578" y="4724401"/>
            <a:ext cx="3581400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sz="2400" dirty="0">
              <a:solidFill>
                <a:srgbClr val="FF0000"/>
              </a:solidFill>
              <a:latin typeface="Book Antiqua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Bellevue University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rwoerner@Bellevue.edu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51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93346" y="1308694"/>
            <a:ext cx="5756775" cy="1752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I’d tell you who I really am, but do you really care?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86848" y="3895618"/>
            <a:ext cx="7086600" cy="1752600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Ron Woerner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Cybersecurity Professor, Bellevue University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Chief Hacking Officer, Cyber-AAA</a:t>
            </a:r>
          </a:p>
        </p:txBody>
      </p:sp>
      <p:pic>
        <p:nvPicPr>
          <p:cNvPr id="4" name="Picture 2" descr="Image result for who is this guy">
            <a:extLst>
              <a:ext uri="{FF2B5EF4-FFF2-40B4-BE49-F238E27FC236}">
                <a16:creationId xmlns:a16="http://schemas.microsoft.com/office/drawing/2014/main" id="{C5B42F0F-89C1-4C87-BB42-94F32820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763" y="388707"/>
            <a:ext cx="3493891" cy="35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494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038600" y="762000"/>
            <a:ext cx="4230290" cy="171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67500" tIns="54810" rIns="67500" bIns="33750" anchor="ctr"/>
          <a:lstStyle/>
          <a:p>
            <a:pPr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GB" sz="4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Sans" pitchFamily="34" charset="0"/>
              </a:rPr>
              <a:t>What the $%$# are we doing here?</a:t>
            </a:r>
            <a:endParaRPr lang="en-GB" sz="5400" b="1" dirty="0">
              <a:solidFill>
                <a:schemeClr val="accent6">
                  <a:lumMod val="40000"/>
                  <a:lumOff val="60000"/>
                </a:schemeClr>
              </a:solidFill>
              <a:latin typeface="Lucida Sans" pitchFamily="34" charset="0"/>
            </a:endParaRPr>
          </a:p>
        </p:txBody>
      </p:sp>
      <p:pic>
        <p:nvPicPr>
          <p:cNvPr id="4" name="Picture 2" descr="Image result for security groundhog day">
            <a:extLst>
              <a:ext uri="{FF2B5EF4-FFF2-40B4-BE49-F238E27FC236}">
                <a16:creationId xmlns:a16="http://schemas.microsoft.com/office/drawing/2014/main" id="{6455C848-533E-4E11-9A57-42D2315E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507" y="3303805"/>
            <a:ext cx="4826475" cy="321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54647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4ACE27-3EC9-4B07-A1D3-0677B6E58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14" y="2213189"/>
            <a:ext cx="3228975" cy="203596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36E3569-0115-464C-A093-74CA718E0632}"/>
              </a:ext>
            </a:extLst>
          </p:cNvPr>
          <p:cNvGrpSpPr/>
          <p:nvPr/>
        </p:nvGrpSpPr>
        <p:grpSpPr>
          <a:xfrm>
            <a:off x="3278065" y="1117721"/>
            <a:ext cx="6185389" cy="3884002"/>
            <a:chOff x="2409091" y="712175"/>
            <a:chExt cx="8247185" cy="5178669"/>
          </a:xfrm>
        </p:grpSpPr>
        <p:sp>
          <p:nvSpPr>
            <p:cNvPr id="5" name="Explosion: 14 Points 4">
              <a:extLst>
                <a:ext uri="{FF2B5EF4-FFF2-40B4-BE49-F238E27FC236}">
                  <a16:creationId xmlns:a16="http://schemas.microsoft.com/office/drawing/2014/main" id="{A116C931-204E-41C2-96E0-E65C50614034}"/>
                </a:ext>
              </a:extLst>
            </p:cNvPr>
            <p:cNvSpPr/>
            <p:nvPr/>
          </p:nvSpPr>
          <p:spPr>
            <a:xfrm>
              <a:off x="2409091" y="712175"/>
              <a:ext cx="8247185" cy="5178669"/>
            </a:xfrm>
            <a:prstGeom prst="irregularSeal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9F032A-01A2-4C40-ACB3-4C2F6B9864AA}"/>
                </a:ext>
              </a:extLst>
            </p:cNvPr>
            <p:cNvSpPr/>
            <p:nvPr/>
          </p:nvSpPr>
          <p:spPr>
            <a:xfrm rot="20040763">
              <a:off x="4208891" y="2875003"/>
              <a:ext cx="4125917" cy="1107996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 defTabSz="685800">
                <a:defRPr/>
              </a:pPr>
              <a:r>
                <a:rPr lang="en-US" sz="4950" b="1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prstClr val="black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PWNED!!!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660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732298D-E9E7-4C4C-91B6-B6DF3920651C}"/>
              </a:ext>
            </a:extLst>
          </p:cNvPr>
          <p:cNvGrpSpPr/>
          <p:nvPr/>
        </p:nvGrpSpPr>
        <p:grpSpPr>
          <a:xfrm>
            <a:off x="2819967" y="1268513"/>
            <a:ext cx="2291715" cy="3437573"/>
            <a:chOff x="1727955" y="548350"/>
            <a:chExt cx="3055620" cy="458343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0593434-DF7D-4F37-B720-361493D44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7955" y="548350"/>
              <a:ext cx="3055620" cy="458343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8D980E6-EC9E-4688-AD6F-106114A56042}"/>
                </a:ext>
              </a:extLst>
            </p:cNvPr>
            <p:cNvSpPr txBox="1"/>
            <p:nvPr/>
          </p:nvSpPr>
          <p:spPr>
            <a:xfrm>
              <a:off x="2034116" y="4537276"/>
              <a:ext cx="250324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dirty="0">
                  <a:solidFill>
                    <a:prstClr val="white"/>
                  </a:solidFill>
                  <a:latin typeface="AR CHRISTY" panose="02000000000000000000" pitchFamily="2" charset="0"/>
                </a:rPr>
                <a:t>Black Hat Hackers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5FBBBD0-4D20-4427-961F-3FD048525E0C}"/>
              </a:ext>
            </a:extLst>
          </p:cNvPr>
          <p:cNvSpPr txBox="1"/>
          <p:nvPr/>
        </p:nvSpPr>
        <p:spPr>
          <a:xfrm>
            <a:off x="6418755" y="1396049"/>
            <a:ext cx="3353097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4950" dirty="0">
                <a:solidFill>
                  <a:prstClr val="white"/>
                </a:solidFill>
                <a:latin typeface="Franklin Gothic Demi Cond" panose="020B0706030402020204" pitchFamily="34" charset="0"/>
              </a:rPr>
              <a:t>Billions Lost!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68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5167A1B-2E16-4A08-86BE-CF17B9BD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396" y="857250"/>
            <a:ext cx="852721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BBBD0-4D20-4427-961F-3FD048525E0C}"/>
              </a:ext>
            </a:extLst>
          </p:cNvPr>
          <p:cNvSpPr txBox="1"/>
          <p:nvPr/>
        </p:nvSpPr>
        <p:spPr>
          <a:xfrm>
            <a:off x="8584728" y="1026138"/>
            <a:ext cx="17835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000" dirty="0">
                <a:solidFill>
                  <a:prstClr val="white"/>
                </a:solidFill>
                <a:latin typeface="Franklin Gothic Demi Cond" panose="020B0706030402020204" pitchFamily="34" charset="0"/>
              </a:rPr>
              <a:t>Cyber War!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607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311DABC-098C-4BB6-A018-9982FDA0AAD8}"/>
              </a:ext>
            </a:extLst>
          </p:cNvPr>
          <p:cNvGrpSpPr/>
          <p:nvPr/>
        </p:nvGrpSpPr>
        <p:grpSpPr>
          <a:xfrm>
            <a:off x="3034300" y="211904"/>
            <a:ext cx="6123400" cy="6269806"/>
            <a:chOff x="3048000" y="381000"/>
            <a:chExt cx="6096000" cy="6096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88898F0-3A58-4F9A-AADB-928941A2E161}"/>
                </a:ext>
              </a:extLst>
            </p:cNvPr>
            <p:cNvGrpSpPr/>
            <p:nvPr/>
          </p:nvGrpSpPr>
          <p:grpSpPr>
            <a:xfrm>
              <a:off x="3048000" y="381000"/>
              <a:ext cx="6096000" cy="6096000"/>
              <a:chOff x="3048000" y="381000"/>
              <a:chExt cx="6096000" cy="6096000"/>
            </a:xfrm>
          </p:grpSpPr>
          <p:pic>
            <p:nvPicPr>
              <p:cNvPr id="8" name="Picture 7" descr="A picture containing floor&#10;&#10;Description automatically generated">
                <a:extLst>
                  <a:ext uri="{FF2B5EF4-FFF2-40B4-BE49-F238E27FC236}">
                    <a16:creationId xmlns:a16="http://schemas.microsoft.com/office/drawing/2014/main" id="{1E0CC88D-C79B-4398-ADE0-A5D7B8CB5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3048000" y="381000"/>
                <a:ext cx="6096000" cy="60960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0037B4-2C53-4F1E-ABCA-98FAF61DA2DC}"/>
                  </a:ext>
                </a:extLst>
              </p:cNvPr>
              <p:cNvSpPr txBox="1"/>
              <p:nvPr/>
            </p:nvSpPr>
            <p:spPr>
              <a:xfrm>
                <a:off x="4159304" y="660023"/>
                <a:ext cx="3873391" cy="547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4500" dirty="0">
                    <a:solidFill>
                      <a:srgbClr val="3E1F00"/>
                    </a:solidFill>
                    <a:latin typeface="Stencil" panose="040409050D0802020404" pitchFamily="82" charset="0"/>
                  </a:rPr>
                  <a:t>WANTED:</a:t>
                </a:r>
              </a:p>
              <a:p>
                <a:pPr algn="ctr" defTabSz="685800">
                  <a:defRPr/>
                </a:pPr>
                <a:r>
                  <a:rPr lang="en-US" sz="4500" dirty="0">
                    <a:solidFill>
                      <a:srgbClr val="3E1F00"/>
                    </a:solidFill>
                    <a:latin typeface="Stencil" panose="040409050D0802020404" pitchFamily="82" charset="0"/>
                  </a:rPr>
                  <a:t>HACKERS</a:t>
                </a:r>
              </a:p>
              <a:p>
                <a:pPr algn="ctr" defTabSz="685800">
                  <a:defRPr/>
                </a:pPr>
                <a:endParaRPr lang="en-US" sz="4500" dirty="0">
                  <a:solidFill>
                    <a:srgbClr val="3E1F00"/>
                  </a:solidFill>
                  <a:latin typeface="Stencil" panose="040409050D0802020404" pitchFamily="82" charset="0"/>
                </a:endParaRPr>
              </a:p>
              <a:p>
                <a:pPr algn="ctr" defTabSz="685800">
                  <a:defRPr/>
                </a:pPr>
                <a:endParaRPr lang="en-US" sz="4500" dirty="0">
                  <a:solidFill>
                    <a:srgbClr val="3E1F00"/>
                  </a:solidFill>
                  <a:latin typeface="Stencil" panose="040409050D0802020404" pitchFamily="82" charset="0"/>
                </a:endParaRPr>
              </a:p>
              <a:p>
                <a:pPr algn="ctr" defTabSz="685800">
                  <a:defRPr/>
                </a:pPr>
                <a:endParaRPr lang="en-US" sz="3300" dirty="0">
                  <a:solidFill>
                    <a:srgbClr val="3E1F00"/>
                  </a:solidFill>
                  <a:latin typeface="Stencil" panose="040409050D0802020404" pitchFamily="82" charset="0"/>
                </a:endParaRPr>
              </a:p>
              <a:p>
                <a:pPr algn="ctr" defTabSz="685800">
                  <a:defRPr/>
                </a:pPr>
                <a:endParaRPr lang="en-US" sz="3300" dirty="0">
                  <a:solidFill>
                    <a:srgbClr val="3E1F00"/>
                  </a:solidFill>
                  <a:latin typeface="Stencil" panose="040409050D0802020404" pitchFamily="82" charset="0"/>
                </a:endParaRPr>
              </a:p>
              <a:p>
                <a:pPr algn="ctr" defTabSz="685800">
                  <a:defRPr/>
                </a:pPr>
                <a:endParaRPr lang="en-US" sz="3300" dirty="0">
                  <a:solidFill>
                    <a:srgbClr val="3E1F00"/>
                  </a:solidFill>
                  <a:latin typeface="Stencil" panose="040409050D0802020404" pitchFamily="82" charset="0"/>
                </a:endParaRPr>
              </a:p>
              <a:p>
                <a:pPr algn="ctr" defTabSz="685800">
                  <a:defRPr/>
                </a:pPr>
                <a:endParaRPr lang="en-US" sz="4500" dirty="0">
                  <a:solidFill>
                    <a:srgbClr val="3E1F00"/>
                  </a:solidFill>
                  <a:latin typeface="Stencil" panose="040409050D0802020404" pitchFamily="82" charset="0"/>
                </a:endParaRPr>
              </a:p>
              <a:p>
                <a:pPr algn="ctr" defTabSz="685800">
                  <a:defRPr/>
                </a:pPr>
                <a:r>
                  <a:rPr lang="en-US" sz="3600" dirty="0">
                    <a:solidFill>
                      <a:srgbClr val="2A1500"/>
                    </a:solidFill>
                    <a:latin typeface="Stencil" panose="040409050D0802020404" pitchFamily="82" charset="0"/>
                  </a:rPr>
                  <a:t>reward</a:t>
                </a:r>
                <a:endParaRPr lang="en-US" sz="3000" dirty="0">
                  <a:solidFill>
                    <a:srgbClr val="2A1500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4" name="Picture 13" descr="A silhouette of a person&#10;&#10;Description automatically generated">
              <a:extLst>
                <a:ext uri="{FF2B5EF4-FFF2-40B4-BE49-F238E27FC236}">
                  <a16:creationId xmlns:a16="http://schemas.microsoft.com/office/drawing/2014/main" id="{4B08B9E8-B5A2-405F-B0C0-EDE36715D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0549" y="1852178"/>
              <a:ext cx="2950900" cy="3278778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8507657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1_OFFICE THEME" val="GUKgj7dX"/>
  <p:tag name="ARTICULATE_DESIGN_ID_OFFICE THEME" val="Fqp0nQf1"/>
  <p:tag name="ARTICULATE_PROJECT_OPEN" val="0"/>
  <p:tag name="ARTICULATE_SLIDE_COUNT" val="33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728</Words>
  <Application>Microsoft Office PowerPoint</Application>
  <PresentationFormat>Widescreen</PresentationFormat>
  <Paragraphs>156</Paragraphs>
  <Slides>33</Slides>
  <Notes>10</Notes>
  <HiddenSlides>0</HiddenSlides>
  <MMClips>2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51" baseType="lpstr">
      <vt:lpstr>Aharoni</vt:lpstr>
      <vt:lpstr>AR CHRISTY</vt:lpstr>
      <vt:lpstr>Arial</vt:lpstr>
      <vt:lpstr>Arial Rounded MT Bold</vt:lpstr>
      <vt:lpstr>Articulate</vt:lpstr>
      <vt:lpstr>Articulate Extrabold</vt:lpstr>
      <vt:lpstr>Book Antiqua</vt:lpstr>
      <vt:lpstr>Brush Script MT</vt:lpstr>
      <vt:lpstr>Calibri</vt:lpstr>
      <vt:lpstr>Calibri Light</vt:lpstr>
      <vt:lpstr>Courier New</vt:lpstr>
      <vt:lpstr>Franklin Gothic Demi Cond</vt:lpstr>
      <vt:lpstr>High Tower Text</vt:lpstr>
      <vt:lpstr>Lucida Sans</vt:lpstr>
      <vt:lpstr>Open Sans Extrabold</vt:lpstr>
      <vt:lpstr>Stencil</vt:lpstr>
      <vt:lpstr>Times New Roman</vt:lpstr>
      <vt:lpstr>Office Theme</vt:lpstr>
      <vt:lpstr>R U a H@ck3r?  </vt:lpstr>
      <vt:lpstr>Write</vt:lpstr>
      <vt:lpstr>Identity Paradox</vt:lpstr>
      <vt:lpstr>I’d tell you who I really am, but do you really care?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Hackers Dictionary</vt:lpstr>
      <vt:lpstr>PowerPoint Presentation</vt:lpstr>
      <vt:lpstr>PowerPoint Presentation</vt:lpstr>
      <vt:lpstr>PowerPoint Presentation</vt:lpstr>
      <vt:lpstr>How To Become a Hacker –  EPIC HOW TO - YouTube</vt:lpstr>
      <vt:lpstr>An Introduction to Cybersecurity Careers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Goals</vt:lpstr>
      <vt:lpstr>Requirements</vt:lpstr>
      <vt:lpstr>Getting Experience</vt:lpstr>
      <vt:lpstr>Cybersecurity  Career Pathway</vt:lpstr>
      <vt:lpstr>PowerPoint Presentation</vt:lpstr>
      <vt:lpstr>Building Knowledge</vt:lpstr>
      <vt:lpstr>Other stuff you need / Functional Abilities</vt:lpstr>
      <vt:lpstr>Hacking Your Career Tips</vt:lpstr>
      <vt:lpstr>Blogs &amp; Resources</vt:lpstr>
      <vt:lpstr>Blogs &amp; Resources</vt:lpstr>
      <vt:lpstr>Other Resources</vt:lpstr>
      <vt:lpstr>Write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Woerner</dc:creator>
  <cp:lastModifiedBy>Ronald Woerner</cp:lastModifiedBy>
  <cp:revision>30</cp:revision>
  <dcterms:created xsi:type="dcterms:W3CDTF">2019-09-18T20:41:12Z</dcterms:created>
  <dcterms:modified xsi:type="dcterms:W3CDTF">2020-02-13T13:29:06Z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2296E31E-052A-4D99-9CC7-BA2CC5DA586B</vt:lpwstr>
  </property>
  <property fmtid="{D5CDD505-2E9C-101B-9397-08002B2CF9AE}" pid="3" name="ArticulatePath">
    <vt:lpwstr>Presentation2</vt:lpwstr>
  </property>
</Properties>
</file>