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Droid San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DroidSa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Droid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4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8" name="Shape 4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53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2250" lvl="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7800" lvl="1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6525" lvl="2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52400" lvl="3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52400" lvl="4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52400" lvl="5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52400" lvl="6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52400" lvl="7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2400" lvl="8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457200" y="751679"/>
            <a:ext cx="8229600" cy="4012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7200"/>
            </a:lvl1pPr>
            <a:lvl2pPr lvl="1" rtl="0">
              <a:spcBef>
                <a:spcPts val="0"/>
              </a:spcBef>
              <a:buSzPct val="100000"/>
              <a:defRPr sz="7200"/>
            </a:lvl2pPr>
            <a:lvl3pPr lvl="2" rtl="0">
              <a:spcBef>
                <a:spcPts val="0"/>
              </a:spcBef>
              <a:buSzPct val="100000"/>
              <a:defRPr sz="7200"/>
            </a:lvl3pPr>
            <a:lvl4pPr lvl="3" rtl="0">
              <a:spcBef>
                <a:spcPts val="0"/>
              </a:spcBef>
              <a:buSzPct val="100000"/>
              <a:defRPr sz="7200"/>
            </a:lvl4pPr>
            <a:lvl5pPr lvl="4" rtl="0">
              <a:spcBef>
                <a:spcPts val="0"/>
              </a:spcBef>
              <a:buSzPct val="100000"/>
              <a:defRPr sz="7200"/>
            </a:lvl5pPr>
            <a:lvl6pPr lvl="5" rtl="0">
              <a:spcBef>
                <a:spcPts val="0"/>
              </a:spcBef>
              <a:buSzPct val="100000"/>
              <a:defRPr sz="7200"/>
            </a:lvl6pPr>
            <a:lvl7pPr lvl="6" rtl="0">
              <a:spcBef>
                <a:spcPts val="0"/>
              </a:spcBef>
              <a:buSzPct val="100000"/>
              <a:defRPr sz="7200"/>
            </a:lvl7pPr>
            <a:lvl8pPr lvl="7" rtl="0">
              <a:spcBef>
                <a:spcPts val="0"/>
              </a:spcBef>
              <a:buSzPct val="100000"/>
              <a:defRPr sz="7200"/>
            </a:lvl8pPr>
            <a:lvl9pPr lvl="8"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457200" y="4955189"/>
            <a:ext cx="8229600" cy="1643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5" name="Shape 35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Shape 36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0" name="Shape 4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5" name="Shape 4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" name="Shape 31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youtube.com/v/nKIu9yen5nc" TargetMode="External"/><Relationship Id="rId4" Type="http://schemas.openxmlformats.org/officeDocument/2006/relationships/image" Target="../media/image0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Relationship Id="rId4" Type="http://schemas.openxmlformats.org/officeDocument/2006/relationships/image" Target="../media/image0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github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14.png"/><Relationship Id="rId5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n.wikipedia.org/wiki/Elevator_pitc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Newbies Pro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4th Gen - 2016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@edolopez - edolopez@hackerschool.mx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Day 0 - Welcome!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4" y="6402549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2124075" y="0"/>
            <a:ext cx="48960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Expected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324" y="1178621"/>
            <a:ext cx="3787350" cy="567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827087" y="1341437"/>
            <a:ext cx="7494600" cy="49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6774" y="0"/>
            <a:ext cx="10286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124075" y="0"/>
            <a:ext cx="48960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Reality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Objetivos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De qué NO es el curso</a:t>
            </a:r>
          </a:p>
          <a:p>
            <a:pPr indent="-393700" lvl="1" marL="9144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lang="en" sz="2600">
                <a:solidFill>
                  <a:srgbClr val="000000"/>
                </a:solidFill>
              </a:rPr>
              <a:t>Manejo de Excel, Powerpoint, o cualquier otra herramienta de software ya construida.</a:t>
            </a:r>
          </a:p>
          <a:p>
            <a:pPr indent="-393700" lvl="1" marL="9144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lang="en" sz="2600">
                <a:solidFill>
                  <a:srgbClr val="000000"/>
                </a:solidFill>
              </a:rPr>
              <a:t>Arreglar computadoras.</a:t>
            </a:r>
          </a:p>
          <a:p>
            <a:pPr indent="-393700" lvl="1" marL="9144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lang="en" sz="2600">
                <a:solidFill>
                  <a:srgbClr val="000000"/>
                </a:solidFill>
              </a:rPr>
              <a:t>Construcción de aplicaciones sólo por construirlas.</a:t>
            </a:r>
          </a:p>
          <a:p>
            <a:pPr indent="-393700" lvl="1" marL="9144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lang="en" sz="2600">
                <a:solidFill>
                  <a:srgbClr val="000000"/>
                </a:solidFill>
              </a:rPr>
              <a:t>Programación extrema y conceptos imposibles de comprender por un humano promedio.</a:t>
            </a:r>
          </a:p>
          <a:p>
            <a:pPr indent="-393700" lvl="1" marL="9144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b="1" lang="en" sz="2600">
                <a:solidFill>
                  <a:srgbClr val="000000"/>
                </a:solidFill>
              </a:rPr>
              <a:t>Conocer el uso de Ruby.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Objetivos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De qué SÍ es el curso</a:t>
            </a:r>
          </a:p>
          <a:p>
            <a:pPr indent="-393700" lvl="1" marL="9144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92857"/>
              <a:buFont typeface="Courier New"/>
              <a:buChar char="o"/>
            </a:pPr>
            <a:r>
              <a:rPr b="1" lang="en" sz="2800">
                <a:solidFill>
                  <a:srgbClr val="000000"/>
                </a:solidFill>
              </a:rPr>
              <a:t>Bases de programación elemental.</a:t>
            </a:r>
          </a:p>
          <a:p>
            <a:pPr indent="-393700" lvl="1" marL="9144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92857"/>
              <a:buFont typeface="Courier New"/>
              <a:buChar char="o"/>
            </a:pPr>
            <a:r>
              <a:rPr b="1" lang="en" sz="2800">
                <a:solidFill>
                  <a:srgbClr val="000000"/>
                </a:solidFill>
              </a:rPr>
              <a:t>Lógica de programación para aprender cualquier otro lenguaje sin complicación.</a:t>
            </a:r>
          </a:p>
          <a:p>
            <a:pPr indent="-393700" lvl="1" marL="914400" rtl="0">
              <a:lnSpc>
                <a:spcPct val="115000"/>
              </a:lnSpc>
              <a:spcBef>
                <a:spcPts val="700"/>
              </a:spcBef>
              <a:buClr>
                <a:srgbClr val="000000"/>
              </a:buClr>
              <a:buSzPct val="92857"/>
              <a:buFont typeface="Courier New"/>
              <a:buChar char="o"/>
            </a:pPr>
            <a:r>
              <a:rPr b="1" lang="en" sz="2800">
                <a:solidFill>
                  <a:srgbClr val="000000"/>
                </a:solidFill>
              </a:rPr>
              <a:t>Comprender una parte del por qué y cómo de la tecnología que usamos hoy en día. </a:t>
            </a:r>
          </a:p>
          <a:p>
            <a:pPr indent="-228600" lvl="1" marL="914400" rtl="0">
              <a:lnSpc>
                <a:spcPct val="115000"/>
              </a:lnSpc>
              <a:spcBef>
                <a:spcPts val="700"/>
              </a:spcBef>
              <a:buFont typeface="Courier New"/>
              <a:buChar char="o"/>
            </a:pPr>
            <a:r>
              <a:rPr b="1" lang="en" sz="2800">
                <a:solidFill>
                  <a:srgbClr val="000000"/>
                </a:solidFill>
              </a:rPr>
              <a:t>… que su dinero valga la inversión.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code.org</a:t>
            </a:r>
          </a:p>
        </p:txBody>
      </p:sp>
      <p:sp>
        <p:nvSpPr>
          <p:cNvPr id="143" name="Shape 143">
            <a:hlinkClick r:id="rId3"/>
          </p:cNvPr>
          <p:cNvSpPr/>
          <p:nvPr/>
        </p:nvSpPr>
        <p:spPr>
          <a:xfrm>
            <a:off x="2286000" y="233525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¿A quién va dirigido este curso?</a:t>
            </a: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b="1" sz="3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buNone/>
            </a:pPr>
            <a:r>
              <a:rPr b="1" i="1" lang="en" sz="3800">
                <a:solidFill>
                  <a:srgbClr val="000000"/>
                </a:solidFill>
              </a:rPr>
              <a:t>Cualquier persona puede (debiera) </a:t>
            </a: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buNone/>
            </a:pPr>
            <a:r>
              <a:rPr b="1" i="1" lang="en" sz="3800">
                <a:solidFill>
                  <a:srgbClr val="000000"/>
                </a:solidFill>
              </a:rPr>
              <a:t>tomar un programa así. </a:t>
            </a:r>
          </a:p>
          <a:p>
            <a:pPr indent="-469900" lvl="0" marL="457200" rtl="0" algn="ctr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Char char="-"/>
            </a:pPr>
            <a:r>
              <a:rPr b="1" i="1" lang="en" sz="3800">
                <a:solidFill>
                  <a:srgbClr val="000000"/>
                </a:solidFill>
              </a:rPr>
              <a:t>Alguien, 2016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Temas - Semana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Temas explícitos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AutoNum type="arabicPeriod"/>
            </a:pPr>
            <a:r>
              <a:rPr b="1" lang="en">
                <a:solidFill>
                  <a:srgbClr val="000000"/>
                </a:solidFill>
              </a:rPr>
              <a:t>Organización de las computadoras</a:t>
            </a:r>
          </a:p>
          <a:p>
            <a:pPr indent="-2286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AutoNum type="arabicPeriod"/>
            </a:pPr>
            <a:r>
              <a:rPr b="1" lang="en">
                <a:solidFill>
                  <a:srgbClr val="000000"/>
                </a:solidFill>
              </a:rPr>
              <a:t>Pensamiento computacional, resolución de problemas y programación.</a:t>
            </a:r>
          </a:p>
          <a:p>
            <a:pPr indent="-2286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AutoNum type="arabicPeriod"/>
            </a:pPr>
            <a:r>
              <a:rPr b="1" lang="en">
                <a:solidFill>
                  <a:srgbClr val="000000"/>
                </a:solidFill>
              </a:rPr>
              <a:t>Lógica de programación en Scratch.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b="1" i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b="1" i="1" sz="24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16924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6925" y="492350"/>
            <a:ext cx="18859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6225" y="3114550"/>
            <a:ext cx="907350" cy="9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2700" y="1689550"/>
            <a:ext cx="794399" cy="7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7050725" y="4657125"/>
            <a:ext cx="2423399" cy="138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Existen 3K lenguajes de programación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2181800" y="4883450"/>
            <a:ext cx="53721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800"/>
              <a:t>Nosotros usaremos </a:t>
            </a:r>
            <a:r>
              <a:rPr b="1" lang="en" sz="2800"/>
              <a:t>Scratch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25" y="4646595"/>
            <a:ext cx="1724700" cy="11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850" y="664087"/>
            <a:ext cx="6128299" cy="552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¿Quiénes más usan Scratch?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Temas implícitos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Controlador de versiones: Git en </a:t>
            </a:r>
            <a:r>
              <a:rPr b="1" lang="en" sz="3200" u="sng">
                <a:solidFill>
                  <a:schemeClr val="hlink"/>
                </a:solidFill>
                <a:hlinkClick r:id="rId3"/>
              </a:rPr>
              <a:t>http://github.com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Pair programming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Test Driven Development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Lean thinking, lean processes, lean software development. </a:t>
            </a: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b="1" i="1" sz="38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Forma de trabajo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Forma de trabajo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No asistencia = te desconozco eventualmente.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Slack para comunicación constante y compartición de artículos. </a:t>
            </a: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b="1" i="1" sz="380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Bonus	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Libros de interés cada semana o quincena.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Artículos y publicaciones de tecnología al inicio de la semana.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b="1" lang="en"/>
              <a:t>Invitación a eventos tecnológicos: Hackathons, Startup Weekend, Meetups.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¿Preguntas?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Gracias.</a:t>
            </a:r>
          </a:p>
        </p:txBody>
      </p:sp>
      <p:sp>
        <p:nvSpPr>
          <p:cNvPr id="220" name="Shape 220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@edolopez - edolopez@hackerschool.mx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20050" y="789100"/>
            <a:ext cx="8103899" cy="129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400"/>
              <a:t>“Software is eating the world”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200"/>
              <a:t>--Marc Andreessen, Netscape Co-founder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Sobre el profesor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Sobre ustedes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[Algunos insights]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Objetivos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Temas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Forma de trabajo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Ponderaciones y Actividades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¿Preguntas?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Sobre el mentor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Sobre el mentor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00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700">
                <a:solidFill>
                  <a:srgbClr val="000000"/>
                </a:solidFill>
              </a:rPr>
              <a:t>Technical background on the software industry.</a:t>
            </a:r>
          </a:p>
          <a:p>
            <a:pPr indent="-4000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700">
                <a:solidFill>
                  <a:srgbClr val="000000"/>
                </a:solidFill>
              </a:rPr>
              <a:t>Co-founder @Hackerschoolmty.</a:t>
            </a:r>
          </a:p>
          <a:p>
            <a:pPr indent="-4000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700">
                <a:solidFill>
                  <a:srgbClr val="000000"/>
                </a:solidFill>
              </a:rPr>
              <a:t>Co-founder &amp; CEO @icalialabs.</a:t>
            </a:r>
          </a:p>
          <a:p>
            <a:pPr indent="-4000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700">
                <a:solidFill>
                  <a:srgbClr val="000000"/>
                </a:solidFill>
              </a:rPr>
              <a:t>Co-founder &amp; Advisor @codeandomexico.</a:t>
            </a:r>
          </a:p>
          <a:p>
            <a:pPr indent="-4000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700">
                <a:solidFill>
                  <a:srgbClr val="000000"/>
                </a:solidFill>
              </a:rPr>
              <a:t>Professor of CS at PrepaTEC CSC.</a:t>
            </a:r>
          </a:p>
          <a:p>
            <a:pPr indent="-4000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700">
                <a:solidFill>
                  <a:srgbClr val="000000"/>
                </a:solidFill>
              </a:rPr>
              <a:t>Worked at IBM, Infosys (India), startups, etc.</a:t>
            </a:r>
            <a:br>
              <a:rPr b="1" lang="en" sz="2700">
                <a:solidFill>
                  <a:srgbClr val="000000"/>
                </a:solidFill>
              </a:rPr>
            </a:b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74" y="5782487"/>
            <a:ext cx="2802626" cy="71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288" y="5818015"/>
            <a:ext cx="1620617" cy="647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2925" y="5916213"/>
            <a:ext cx="1710623" cy="4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00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700">
                <a:solidFill>
                  <a:srgbClr val="000000"/>
                </a:solidFill>
              </a:rPr>
              <a:t>Startups, startups &amp; startups. </a:t>
            </a:r>
          </a:p>
          <a:p>
            <a:pPr indent="-40005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b="1" lang="en" sz="2700">
                <a:solidFill>
                  <a:srgbClr val="000000"/>
                </a:solidFill>
              </a:rPr>
              <a:t>Toco la guitarra, me gustan las MMA y el deporte en general.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en" sz="2700">
                <a:solidFill>
                  <a:srgbClr val="000000"/>
                </a:solidFill>
              </a:rPr>
              <a:t>Technology, my passion. Software, my career.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675" y="4647775"/>
            <a:ext cx="1819374" cy="25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Sobre ustedes :)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Lo ideal es que antes de platicar sepamos un poco uno del otro.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Por el tiempo limitado, conozcámonos en formato de elevator pitch! </a:t>
            </a:r>
            <a:r>
              <a:rPr b="1" lang="en" sz="2800" u="sng">
                <a:solidFill>
                  <a:schemeClr val="hlink"/>
                </a:solidFill>
                <a:hlinkClick r:id="rId3"/>
              </a:rPr>
              <a:t>http://en.wikipedia.org/wiki/Elevator_pitch</a:t>
            </a:r>
          </a:p>
          <a:p>
            <a:pPr indent="-4064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800">
                <a:solidFill>
                  <a:srgbClr val="000000"/>
                </a:solidFill>
              </a:rPr>
              <a:t>Nombre + Qué haces en tu día a día + Motivación por estar aquí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Algunos Insights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191919"/>
                </a:solidFill>
              </a:rPr>
              <a:t>¿</a:t>
            </a:r>
            <a:r>
              <a:rPr b="1" lang="en" sz="3200">
                <a:solidFill>
                  <a:srgbClr val="000000"/>
                </a:solidFill>
              </a:rPr>
              <a:t>Cuántos tienen Windows?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191919"/>
                </a:solidFill>
              </a:rPr>
              <a:t>¿</a:t>
            </a:r>
            <a:r>
              <a:rPr b="1" lang="en" sz="3200">
                <a:solidFill>
                  <a:srgbClr val="000000"/>
                </a:solidFill>
              </a:rPr>
              <a:t>Cuántos saben programar o han programado algo en el pasado?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¿Cuántos tienen amigos programadores?</a:t>
            </a: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200">
                <a:solidFill>
                  <a:srgbClr val="000000"/>
                </a:solidFill>
              </a:rPr>
              <a:t>¿Qué saben de la industria de software?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Objetivos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