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C95F226-C387-4651-8724-F16E3F4C5944}">
  <a:tblStyle styleId="{FC95F226-C387-4651-8724-F16E3F4C5944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regular.fntdata"/><Relationship Id="rId21" Type="http://schemas.openxmlformats.org/officeDocument/2006/relationships/slide" Target="slides/slide15.xml"/><Relationship Id="rId43" Type="http://schemas.openxmlformats.org/officeDocument/2006/relationships/font" Target="fonts/RobotoSlab-bold.fntdata"/><Relationship Id="rId24" Type="http://schemas.openxmlformats.org/officeDocument/2006/relationships/slide" Target="slides/slide18.xml"/><Relationship Id="rId46" Type="http://schemas.openxmlformats.org/officeDocument/2006/relationships/font" Target="fonts/Roboto-italic.fntdata"/><Relationship Id="rId23" Type="http://schemas.openxmlformats.org/officeDocument/2006/relationships/slide" Target="slides/slide17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hape 58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Shape 68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" name="Shape 34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35" name="Shape 35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1734350"/>
            <a:ext cx="84582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Arquitectura</a:t>
            </a:r>
            <a:r>
              <a:rPr lang="en"/>
              <a:t> computacional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Organización de las computadoras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242850" y="6496925"/>
            <a:ext cx="29010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@edolopez - Informática I 2013: Prepa Tec CSC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Arquitectura General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Arquitecutra general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57200" y="3739500"/>
            <a:ext cx="19914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ENTRADA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058800" y="3739500"/>
            <a:ext cx="34248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PROCESAMIENTO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093800" y="3739500"/>
            <a:ext cx="1566299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SALIDA</a:t>
            </a:r>
          </a:p>
        </p:txBody>
      </p:sp>
      <p:sp>
        <p:nvSpPr>
          <p:cNvPr id="149" name="Shape 149"/>
          <p:cNvSpPr/>
          <p:nvPr/>
        </p:nvSpPr>
        <p:spPr>
          <a:xfrm>
            <a:off x="2476950" y="3928500"/>
            <a:ext cx="553499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483600" y="3928500"/>
            <a:ext cx="553499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Arquitecutra general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57200" y="3739500"/>
            <a:ext cx="19914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ENTRADA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058800" y="3739500"/>
            <a:ext cx="34248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PROCESAMIENTO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7093800" y="3739500"/>
            <a:ext cx="1566299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SALIDA</a:t>
            </a:r>
          </a:p>
        </p:txBody>
      </p:sp>
      <p:sp>
        <p:nvSpPr>
          <p:cNvPr id="159" name="Shape 159"/>
          <p:cNvSpPr/>
          <p:nvPr/>
        </p:nvSpPr>
        <p:spPr>
          <a:xfrm>
            <a:off x="2476950" y="3928500"/>
            <a:ext cx="553499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483600" y="3928500"/>
            <a:ext cx="553499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57200" y="47154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Teclado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Micrófono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Cámara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Arquitecutra general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57200" y="3739500"/>
            <a:ext cx="19914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800"/>
              <a:t>ENTRADA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058800" y="3739500"/>
            <a:ext cx="34248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PROCESAMIENTO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093800" y="3739500"/>
            <a:ext cx="1566299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SALIDA</a:t>
            </a:r>
          </a:p>
        </p:txBody>
      </p:sp>
      <p:sp>
        <p:nvSpPr>
          <p:cNvPr id="170" name="Shape 170"/>
          <p:cNvSpPr/>
          <p:nvPr/>
        </p:nvSpPr>
        <p:spPr>
          <a:xfrm>
            <a:off x="2476950" y="3928500"/>
            <a:ext cx="553499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483600" y="3928500"/>
            <a:ext cx="553499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457200" y="47154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Teclado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Micrófono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Cámara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950" y="2007050"/>
            <a:ext cx="2230275" cy="15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675" y="2007050"/>
            <a:ext cx="2230275" cy="15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Arquitecutra general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57200" y="3739500"/>
            <a:ext cx="19914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ENTRADA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058800" y="3739500"/>
            <a:ext cx="34248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PROCESAMIENTO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093800" y="3739500"/>
            <a:ext cx="1566299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SALIDA</a:t>
            </a:r>
          </a:p>
        </p:txBody>
      </p:sp>
      <p:sp>
        <p:nvSpPr>
          <p:cNvPr id="183" name="Shape 183"/>
          <p:cNvSpPr/>
          <p:nvPr/>
        </p:nvSpPr>
        <p:spPr>
          <a:xfrm>
            <a:off x="2476950" y="3928500"/>
            <a:ext cx="553499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483600" y="3928500"/>
            <a:ext cx="553499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457200" y="47154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Teclado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Micrófono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Cámara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881250" y="46383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Monitor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Bocinas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950" y="2007050"/>
            <a:ext cx="2230275" cy="15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675" y="2007050"/>
            <a:ext cx="2230275" cy="15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Arquitecutra general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57200" y="3739500"/>
            <a:ext cx="19914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ENTRADA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058800" y="3739500"/>
            <a:ext cx="34248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PROCESAMIENTO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093800" y="3739500"/>
            <a:ext cx="1566299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SALIDA</a:t>
            </a:r>
          </a:p>
        </p:txBody>
      </p:sp>
      <p:sp>
        <p:nvSpPr>
          <p:cNvPr id="197" name="Shape 197"/>
          <p:cNvSpPr/>
          <p:nvPr/>
        </p:nvSpPr>
        <p:spPr>
          <a:xfrm>
            <a:off x="2476950" y="3928500"/>
            <a:ext cx="553499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483600" y="3928500"/>
            <a:ext cx="553499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457200" y="47154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Teclado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Micrófono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Cámara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881250" y="46383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Monitor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Bocinas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950" y="2007050"/>
            <a:ext cx="2230275" cy="15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675" y="2007050"/>
            <a:ext cx="2230275" cy="1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3076950" y="5350500"/>
            <a:ext cx="3473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¿Qué más </a:t>
            </a:r>
            <a:r>
              <a:rPr b="1" lang="en" sz="2000"/>
              <a:t>periféricos</a:t>
            </a:r>
            <a:r>
              <a:rPr lang="en" sz="2000"/>
              <a:t> hay?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Arquitectura Detallada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Arquitectura detallada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365475" y="198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Address, control, memory, data BUS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637" y="1881675"/>
            <a:ext cx="5978725" cy="48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3587650" y="2563850"/>
            <a:ext cx="1758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RAM, ROM, Caché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086450" y="5923525"/>
            <a:ext cx="61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HDD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Cycle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0" y="1969425"/>
            <a:ext cx="8053000" cy="45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(Unidad central de procesamiento)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en" sz="2800">
                <a:solidFill>
                  <a:srgbClr val="000000"/>
                </a:solidFill>
              </a:rPr>
              <a:t>Componente principal de un computador, encargado del control de flujo, decodificación y ejecución de instrucciones, y procesamiento y transferencia de datos.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Organización de las computadoras</a:t>
            </a:r>
          </a:p>
          <a:p>
            <a:pPr indent="-228600" lvl="1" marL="914400" rtl="0">
              <a:spcBef>
                <a:spcPts val="600"/>
              </a:spcBef>
              <a:buAutoNum type="arabicPeriod"/>
            </a:pPr>
            <a:r>
              <a:rPr lang="en" sz="3000"/>
              <a:t>Arquitectura de una computadora</a:t>
            </a:r>
          </a:p>
          <a:p>
            <a:pPr indent="-228600" lvl="2" marL="1371600" rtl="0">
              <a:spcBef>
                <a:spcPts val="600"/>
              </a:spcBef>
              <a:buAutoNum type="arabicPeriod"/>
            </a:pPr>
            <a:r>
              <a:rPr lang="en" sz="3000"/>
              <a:t>Unidad Central de Procesamiento</a:t>
            </a:r>
          </a:p>
          <a:p>
            <a:pPr indent="-228600" lvl="2" marL="1371600" rtl="0">
              <a:spcBef>
                <a:spcPts val="600"/>
              </a:spcBef>
              <a:buAutoNum type="arabicPeriod"/>
            </a:pPr>
            <a:r>
              <a:rPr lang="en" sz="3000"/>
              <a:t>Memoria Primaria</a:t>
            </a:r>
          </a:p>
          <a:p>
            <a:pPr indent="-228600" lvl="2" marL="1371600" rtl="0">
              <a:spcBef>
                <a:spcPts val="600"/>
              </a:spcBef>
              <a:buAutoNum type="arabicPeriod"/>
            </a:pPr>
            <a:r>
              <a:rPr lang="en" sz="3000"/>
              <a:t>Memoria Cache</a:t>
            </a:r>
          </a:p>
          <a:p>
            <a:pPr indent="-228600" lvl="2" marL="1371600" rtl="0">
              <a:spcBef>
                <a:spcPts val="600"/>
              </a:spcBef>
              <a:buAutoNum type="arabicPeriod"/>
            </a:pPr>
            <a:r>
              <a:rPr lang="en" sz="3000"/>
              <a:t>Ciclo de instrucciones de la máquina</a:t>
            </a:r>
          </a:p>
          <a:p>
            <a:pPr indent="-228600" lvl="1" marL="914400" rtl="0">
              <a:spcBef>
                <a:spcPts val="600"/>
              </a:spcBef>
              <a:buAutoNum type="arabicPeriod"/>
            </a:pPr>
            <a:r>
              <a:rPr lang="en" sz="3000"/>
              <a:t>Memoria Secundaria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CPU (Unidad central de procesamiento)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b="1" lang="en" sz="2800">
                <a:solidFill>
                  <a:srgbClr val="000000"/>
                </a:solidFill>
              </a:rPr>
              <a:t>Componente principal de un computador, encargado del control de flujo, decodificación y ejecución de instrucciones, procesamiento y transferencia de datos. 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* Cerebro de la computadora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425" y="3795303"/>
            <a:ext cx="2675875" cy="200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Dentro del CPU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Unidad de Control</a:t>
            </a:r>
            <a:r>
              <a:rPr lang="en"/>
              <a:t>: Busca las instrucciones en memora, decodifica y las ejecuta.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ALU (Unidad aritmético lógica)</a:t>
            </a:r>
            <a:r>
              <a:rPr lang="en"/>
              <a:t>: Usado para operaciones lógicas y matemáticas.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Registros</a:t>
            </a:r>
            <a:r>
              <a:rPr lang="en"/>
              <a:t>: Permite acceder a valores muy usados para realizar operaciones rápidamente.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Memoria Primaria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RAM (Random Access Memory)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ROM (Read-only Memory)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Registros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Caché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en"/>
              <a:t>Diferencias: Volátil y No volátil.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Memoria Secundaria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Disco Duro Interno (HDD)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Ojo: Disco Duro externo es otro tipo de memoria; memoria off-line.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Memoria volátil y no volátil</a:t>
            </a:r>
          </a:p>
        </p:txBody>
      </p:sp>
      <p:graphicFrame>
        <p:nvGraphicFramePr>
          <p:cNvPr id="261" name="Shape 261"/>
          <p:cNvGraphicFramePr/>
          <p:nvPr/>
        </p:nvGraphicFramePr>
        <p:xfrm>
          <a:off x="952500" y="215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{FC95F226-C387-4651-8724-F16E3F4C5944}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800"/>
                        <a:t>Memoria Volátil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800"/>
                        <a:t>Memoria No Volátil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RAM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ROM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Caché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Disco Duro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Que pierde la información cuando deja de estar prendida o funcionando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Que NO pierde la información aún y cuando se apaga o deja de funcionar.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300"/>
              <a:t>¿Qué hace una computadora?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2900676"/>
            <a:ext cx="8229600" cy="366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ALMACENAR datos (leer - escribir). 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EJECUTAR operaciones sobre datos.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RECIBIR nuevos datos.</a:t>
            </a: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ENTREGAR resultados (información).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300"/>
              <a:t>¿Qué hace una computadora?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2900676"/>
            <a:ext cx="8229600" cy="366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ALMACENAR datos (leer - escribir). 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EJECUTAR operaciones sobre datos.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RECIBIR nuevos datos.</a:t>
            </a: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ENTREGAR resultados (información).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4600575" y="2343125"/>
            <a:ext cx="176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MEMORIA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748300" y="3515375"/>
            <a:ext cx="930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CPU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081000" y="5092250"/>
            <a:ext cx="59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I/O</a:t>
            </a:r>
          </a:p>
        </p:txBody>
      </p:sp>
      <p:sp>
        <p:nvSpPr>
          <p:cNvPr id="282" name="Shape 282"/>
          <p:cNvSpPr/>
          <p:nvPr/>
        </p:nvSpPr>
        <p:spPr>
          <a:xfrm>
            <a:off x="3621150" y="2483075"/>
            <a:ext cx="857400" cy="384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890900" y="3655300"/>
            <a:ext cx="857400" cy="384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128200" y="5241375"/>
            <a:ext cx="857400" cy="384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400" y="4148400"/>
            <a:ext cx="3350050" cy="20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00" y="260400"/>
            <a:ext cx="2412824" cy="208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582300" y="2835875"/>
            <a:ext cx="79794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¿Qué es una computadora?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2" cy="679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582300" y="2835875"/>
            <a:ext cx="79794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¿Qué es una computadora?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Referencias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Jones, Richard, and Andrew Meyenn. </a:t>
            </a:r>
            <a:r>
              <a:rPr i="1" lang="en" sz="2400">
                <a:solidFill>
                  <a:srgbClr val="000000"/>
                </a:solidFill>
              </a:rPr>
              <a:t>Computer Science Java Enabled</a:t>
            </a:r>
            <a:r>
              <a:rPr lang="en" sz="2400">
                <a:solidFill>
                  <a:srgbClr val="000000"/>
                </a:solidFill>
              </a:rPr>
              <a:t>. Victoria, Australia: IBID Press, 2004. Print.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http://commons.wikimedia.org/wiki/File:Jerarquia_memoria.png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http://cse.iitkgp.ac.in/pds/notes/img/computer.gif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ctrTitle"/>
          </p:nvPr>
        </p:nvSpPr>
        <p:spPr>
          <a:xfrm>
            <a:off x="685800" y="1734342"/>
            <a:ext cx="7772400" cy="22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 código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Computers / Hardware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162" y="1957200"/>
            <a:ext cx="2399675" cy="22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802700" y="3083800"/>
            <a:ext cx="982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INPUT</a:t>
            </a:r>
          </a:p>
        </p:txBody>
      </p:sp>
      <p:cxnSp>
        <p:nvCxnSpPr>
          <p:cNvPr id="316" name="Shape 316"/>
          <p:cNvCxnSpPr>
            <a:stCxn id="315" idx="3"/>
            <a:endCxn id="314" idx="1"/>
          </p:cNvCxnSpPr>
          <p:nvPr/>
        </p:nvCxnSpPr>
        <p:spPr>
          <a:xfrm flipH="1" rot="10800000">
            <a:off x="1784900" y="3061150"/>
            <a:ext cx="1587300" cy="367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3826362" y="5049133"/>
            <a:ext cx="149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821900" y="3083800"/>
            <a:ext cx="140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319" name="Shape 319"/>
          <p:cNvCxnSpPr>
            <a:stCxn id="314" idx="3"/>
            <a:endCxn id="318" idx="1"/>
          </p:cNvCxnSpPr>
          <p:nvPr/>
        </p:nvCxnSpPr>
        <p:spPr>
          <a:xfrm>
            <a:off x="5771837" y="3061050"/>
            <a:ext cx="1050000" cy="367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/ Software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02700" y="3083800"/>
            <a:ext cx="982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INPUT</a:t>
            </a:r>
          </a:p>
        </p:txBody>
      </p:sp>
      <p:cxnSp>
        <p:nvCxnSpPr>
          <p:cNvPr id="326" name="Shape 326"/>
          <p:cNvCxnSpPr>
            <a:stCxn id="325" idx="3"/>
            <a:endCxn id="327" idx="1"/>
          </p:cNvCxnSpPr>
          <p:nvPr/>
        </p:nvCxnSpPr>
        <p:spPr>
          <a:xfrm>
            <a:off x="1784900" y="3428950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8" name="Shape 328"/>
          <p:cNvSpPr txBox="1"/>
          <p:nvPr/>
        </p:nvSpPr>
        <p:spPr>
          <a:xfrm>
            <a:off x="3826362" y="5049133"/>
            <a:ext cx="149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821900" y="3083800"/>
            <a:ext cx="140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330" name="Shape 330"/>
          <p:cNvCxnSpPr>
            <a:stCxn id="327" idx="3"/>
            <a:endCxn id="329" idx="1"/>
          </p:cNvCxnSpPr>
          <p:nvPr/>
        </p:nvCxnSpPr>
        <p:spPr>
          <a:xfrm>
            <a:off x="5771900" y="3428950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62" y="2550332"/>
            <a:ext cx="2050725" cy="13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/ Software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802700" y="3083800"/>
            <a:ext cx="982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INPUT</a:t>
            </a:r>
          </a:p>
        </p:txBody>
      </p:sp>
      <p:cxnSp>
        <p:nvCxnSpPr>
          <p:cNvPr id="338" name="Shape 338"/>
          <p:cNvCxnSpPr>
            <a:stCxn id="337" idx="3"/>
            <a:endCxn id="339" idx="1"/>
          </p:cNvCxnSpPr>
          <p:nvPr/>
        </p:nvCxnSpPr>
        <p:spPr>
          <a:xfrm>
            <a:off x="1784900" y="3428950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0" name="Shape 340"/>
          <p:cNvSpPr txBox="1"/>
          <p:nvPr/>
        </p:nvSpPr>
        <p:spPr>
          <a:xfrm>
            <a:off x="3826362" y="5049133"/>
            <a:ext cx="149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821900" y="3083800"/>
            <a:ext cx="140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342" name="Shape 342"/>
          <p:cNvCxnSpPr>
            <a:stCxn id="339" idx="3"/>
            <a:endCxn id="341" idx="1"/>
          </p:cNvCxnSpPr>
          <p:nvPr/>
        </p:nvCxnSpPr>
        <p:spPr>
          <a:xfrm>
            <a:off x="5771900" y="3428950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62" y="2550332"/>
            <a:ext cx="2050725" cy="139037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4170747" y="5608700"/>
            <a:ext cx="8025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3 + 2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59173" y="3621166"/>
            <a:ext cx="369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055423" y="3621166"/>
            <a:ext cx="369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055423" y="4311566"/>
            <a:ext cx="369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Gracias.</a:t>
            </a:r>
          </a:p>
        </p:txBody>
      </p:sp>
      <p:sp>
        <p:nvSpPr>
          <p:cNvPr id="353" name="Shape 353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6506100" y="6496925"/>
            <a:ext cx="2637899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@edolopez - Informática I: Prepa Tec CSC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582300" y="2835875"/>
            <a:ext cx="79794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¿Qué es una computadora?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50100" y="3902400"/>
            <a:ext cx="8287799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Un dispositivo que puede ser programado para llevar a cabo un número finito de operaciones lógicas.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96600" y="2849375"/>
            <a:ext cx="85056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¿Quién hizo la computadora?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0"/>
            <a:ext cx="94627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4327200" y="3443400"/>
            <a:ext cx="5068499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John von Neuman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5" y="881425"/>
            <a:ext cx="7837224" cy="50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300337" y="972900"/>
            <a:ext cx="212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800">
                <a:solidFill>
                  <a:srgbClr val="FFFFFF"/>
                </a:solidFill>
              </a:rPr>
              <a:t>OLA K ASE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415575" y="5043300"/>
            <a:ext cx="6047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FFFF"/>
                </a:solidFill>
              </a:rPr>
              <a:t>CAMBIANDO EL MUNDO DESDE LOS 40’S O K 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344200" y="2849375"/>
            <a:ext cx="8647499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¿Qué hace una computadora?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300"/>
              <a:t>¿Qué hace una computadora?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2900676"/>
            <a:ext cx="8229600" cy="366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RECIBIR nuevos datos.</a:t>
            </a: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EJECUTAR operaciones sobre datos.</a:t>
            </a: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ALMACENAR datos (leer - escribir), </a:t>
            </a: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ENTREGAR resultados (información).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