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635068E4-C0F2-4B5E-9770-3BD72AFD9E33}">
  <a:tblStyle styleId="{635068E4-C0F2-4B5E-9770-3BD72AFD9E33}" styleName="Table_0">
    <a:wholeTbl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 rot="10800000">
            <a:off x="0" y="4124512"/>
            <a:ext cx="8458200" cy="9497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734342"/>
            <a:ext cx="7772400" cy="2245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4124476"/>
            <a:ext cx="7772400" cy="94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947332"/>
            <a:ext cx="4030200" cy="462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56667" y="1949211"/>
            <a:ext cx="4030200" cy="462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5875078"/>
            <a:ext cx="8686800" cy="69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b="1" i="0" sz="24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i="0" sz="24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i="0" sz="24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b="1" i="0" sz="24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i="0" sz="24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i="0" sz="24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b="1" i="0" sz="24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i="0" sz="24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i="0"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600"/>
              </a:spcBef>
              <a:buClr>
                <a:schemeClr val="dk2"/>
              </a:buClr>
              <a:buSzPct val="100000"/>
              <a:buFont typeface="Arial"/>
              <a:buChar char="●"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ctrTitle"/>
          </p:nvPr>
        </p:nvSpPr>
        <p:spPr>
          <a:xfrm>
            <a:off x="685800" y="1734342"/>
            <a:ext cx="7772400" cy="2245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Puertas lógicas simples</a:t>
            </a:r>
          </a:p>
        </p:txBody>
      </p:sp>
      <p:sp>
        <p:nvSpPr>
          <p:cNvPr id="33" name="Shape 33"/>
          <p:cNvSpPr txBox="1"/>
          <p:nvPr>
            <p:ph idx="1" type="subTitle"/>
          </p:nvPr>
        </p:nvSpPr>
        <p:spPr>
          <a:xfrm>
            <a:off x="685800" y="4124476"/>
            <a:ext cx="7772400" cy="94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1. Organización de las computadoras</a:t>
            </a:r>
          </a:p>
        </p:txBody>
      </p:sp>
      <p:pic>
        <p:nvPicPr>
          <p:cNvPr id="34" name="Shape 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7074" y="6402549"/>
            <a:ext cx="1726925" cy="4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subTitle"/>
          </p:nvPr>
        </p:nvSpPr>
        <p:spPr>
          <a:xfrm>
            <a:off x="685800" y="4124476"/>
            <a:ext cx="7772400" cy="94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Ahora en diagramas de Venn...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815850" y="440450"/>
            <a:ext cx="7512300" cy="16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3000"/>
              <a:t>A </a:t>
            </a:r>
            <a:r>
              <a:rPr b="1" i="1" lang="en" sz="3000"/>
              <a:t>Venn diagram</a:t>
            </a:r>
            <a:r>
              <a:rPr i="1" lang="en" sz="3000"/>
              <a:t> is a diagram that shows all possible logical relations between a finite collection of different sets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3051825"/>
            <a:ext cx="36576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2015"/>
            <a:ext cx="9144000" cy="5673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subTitle"/>
          </p:nvPr>
        </p:nvSpPr>
        <p:spPr>
          <a:xfrm>
            <a:off x="685800" y="4124476"/>
            <a:ext cx="7772400" cy="94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¿Cómo sería con 3 variables?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/>
        </p:nvSpPr>
        <p:spPr>
          <a:xfrm>
            <a:off x="3900950" y="978700"/>
            <a:ext cx="17196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/>
              <a:t>(A </a:t>
            </a:r>
            <a:r>
              <a:rPr b="1" lang="en" sz="3000"/>
              <a:t>^</a:t>
            </a:r>
            <a:r>
              <a:rPr b="1" lang="en" sz="3000"/>
              <a:t> B)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 b="67522" l="51945" r="24112" t="0"/>
          <a:stretch/>
        </p:blipFill>
        <p:spPr>
          <a:xfrm>
            <a:off x="3288475" y="2598474"/>
            <a:ext cx="2944548" cy="334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3900950" y="978700"/>
            <a:ext cx="17196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/>
              <a:t>(A ^ B)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/>
        </p:nvSpPr>
        <p:spPr>
          <a:xfrm>
            <a:off x="3338850" y="978700"/>
            <a:ext cx="24663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/>
              <a:t>(A V B) ^ ¬C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/>
        </p:nvSpPr>
        <p:spPr>
          <a:xfrm>
            <a:off x="3338850" y="978700"/>
            <a:ext cx="24663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/>
              <a:t>(A V B) ^ ¬C</a:t>
            </a:r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 b="34495" l="24318" r="49591" t="31926"/>
          <a:stretch/>
        </p:blipFill>
        <p:spPr>
          <a:xfrm>
            <a:off x="2944525" y="2222175"/>
            <a:ext cx="3485624" cy="37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82" y="0"/>
            <a:ext cx="8199034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3000" y="590550"/>
            <a:ext cx="6157992" cy="567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Algebra booleana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Parte del álgebra donde los valores de las variables son verdadero o false, generalmente representados por un 1 ó 0.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 diferencia del álgebra tradicional que es representado por números y operaciones de suma o multiplicación, aquí se utiliza la </a:t>
            </a:r>
            <a:r>
              <a:rPr i="1" lang="en"/>
              <a:t>conjunción, disyunción y negación</a:t>
            </a:r>
            <a:r>
              <a:rPr lang="en"/>
              <a:t>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Referencias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93700" lvl="0" marL="457200" rtl="0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  <a:buSzPct val="100000"/>
              <a:buChar char="●"/>
            </a:pPr>
            <a:r>
              <a:rPr b="1" lang="en">
                <a:solidFill>
                  <a:srgbClr val="191919"/>
                </a:solidFill>
              </a:rPr>
              <a:t>http://arbalcazar.files.wordpress.com/2011/05/imagen2.png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ctrTitle"/>
          </p:nvPr>
        </p:nvSpPr>
        <p:spPr>
          <a:xfrm>
            <a:off x="685800" y="1734342"/>
            <a:ext cx="7772400" cy="2245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Gracias.</a:t>
            </a:r>
          </a:p>
        </p:txBody>
      </p:sp>
      <p:sp>
        <p:nvSpPr>
          <p:cNvPr id="149" name="Shape 149"/>
          <p:cNvSpPr txBox="1"/>
          <p:nvPr>
            <p:ph idx="1" type="subTitle"/>
          </p:nvPr>
        </p:nvSpPr>
        <p:spPr>
          <a:xfrm>
            <a:off x="685800" y="4124476"/>
            <a:ext cx="7772400" cy="94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7074" y="6402549"/>
            <a:ext cx="1726925" cy="4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Operadores booleanos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AND, </a:t>
            </a:r>
            <a:r>
              <a:rPr lang="en"/>
              <a:t>representado por</a:t>
            </a:r>
            <a:r>
              <a:rPr b="1" lang="en"/>
              <a:t> ^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A^B = A.B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					   Tabla de verdad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47" name="Shape 47"/>
          <p:cNvGraphicFramePr/>
          <p:nvPr/>
        </p:nvGraphicFramePr>
        <p:xfrm>
          <a:off x="2272125" y="373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{635068E4-C0F2-4B5E-9770-3BD72AFD9E33}</a:tableStyleId>
              </a:tblPr>
              <a:tblGrid>
                <a:gridCol w="1533250"/>
                <a:gridCol w="1533250"/>
                <a:gridCol w="153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>
                          <a:solidFill>
                            <a:srgbClr val="0000FF"/>
                          </a:solidFill>
                        </a:rPr>
                        <a:t>A ^ B</a:t>
                      </a:r>
                    </a:p>
                  </a:txBody>
                  <a:tcPr marT="91425" marB="91425" marR="91425" marL="91425"/>
                </a:tc>
              </a:tr>
              <a:tr h="3851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marT="91425" marB="91425" marR="91425" marL="91425"/>
                </a:tc>
              </a:tr>
              <a:tr h="3851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marT="91425" marB="91425" marR="91425" marL="91425"/>
                </a:tc>
              </a:tr>
              <a:tr h="3851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marT="91425" marB="91425" marR="91425" marL="91425"/>
                </a:tc>
              </a:tr>
              <a:tr h="3851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OR, </a:t>
            </a:r>
            <a:r>
              <a:rPr lang="en"/>
              <a:t>representado por</a:t>
            </a:r>
            <a:r>
              <a:rPr b="1" lang="en"/>
              <a:t>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∨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A∨B = 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A+B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					   Tabla de verdad</a:t>
            </a:r>
          </a:p>
        </p:txBody>
      </p:sp>
      <p:graphicFrame>
        <p:nvGraphicFramePr>
          <p:cNvPr id="53" name="Shape 53"/>
          <p:cNvGraphicFramePr/>
          <p:nvPr/>
        </p:nvGraphicFramePr>
        <p:xfrm>
          <a:off x="2272125" y="373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{635068E4-C0F2-4B5E-9770-3BD72AFD9E33}</a:tableStyleId>
              </a:tblPr>
              <a:tblGrid>
                <a:gridCol w="1533250"/>
                <a:gridCol w="1533250"/>
                <a:gridCol w="153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>
                          <a:solidFill>
                            <a:srgbClr val="0000FF"/>
                          </a:solidFill>
                        </a:rPr>
                        <a:t>A </a:t>
                      </a:r>
                      <a:r>
                        <a:rPr b="1" lang="en" sz="20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∨</a:t>
                      </a:r>
                      <a:r>
                        <a:rPr b="1" lang="en" sz="2000">
                          <a:solidFill>
                            <a:srgbClr val="0000FF"/>
                          </a:solidFill>
                        </a:rPr>
                        <a:t> B</a:t>
                      </a:r>
                    </a:p>
                  </a:txBody>
                  <a:tcPr marT="91425" marB="91425" marR="91425" marL="91425"/>
                </a:tc>
              </a:tr>
              <a:tr h="3851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marT="91425" marB="91425" marR="91425" marL="91425"/>
                </a:tc>
              </a:tr>
              <a:tr h="3851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</a:tr>
              <a:tr h="3851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</a:tr>
              <a:tr h="3851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NOT, </a:t>
            </a:r>
            <a:r>
              <a:rPr lang="en"/>
              <a:t>representado por</a:t>
            </a:r>
            <a:r>
              <a:rPr b="1" lang="en"/>
              <a:t>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¬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/>
              <a:t>*Operador unario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					   Tabla de verdad</a:t>
            </a:r>
          </a:p>
        </p:txBody>
      </p:sp>
      <p:graphicFrame>
        <p:nvGraphicFramePr>
          <p:cNvPr id="59" name="Shape 59"/>
          <p:cNvGraphicFramePr/>
          <p:nvPr/>
        </p:nvGraphicFramePr>
        <p:xfrm>
          <a:off x="3038750" y="421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{635068E4-C0F2-4B5E-9770-3BD72AFD9E33}</a:tableStyleId>
              </a:tblPr>
              <a:tblGrid>
                <a:gridCol w="1533250"/>
                <a:gridCol w="153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¬</a:t>
                      </a:r>
                      <a:r>
                        <a:rPr b="1" lang="en" sz="2000">
                          <a:solidFill>
                            <a:srgbClr val="0000FF"/>
                          </a:solidFill>
                        </a:rPr>
                        <a:t>A</a:t>
                      </a:r>
                    </a:p>
                  </a:txBody>
                  <a:tcPr marT="91425" marB="91425" marR="91425" marL="91425"/>
                </a:tc>
              </a:tr>
              <a:tr h="3851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</a:tr>
              <a:tr h="3851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Más complejos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NAND, </a:t>
            </a:r>
            <a:r>
              <a:rPr lang="en"/>
              <a:t>representado por</a:t>
            </a:r>
            <a:r>
              <a:rPr b="1" lang="en"/>
              <a:t>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¬(</a:t>
            </a:r>
            <a:r>
              <a:rPr i="1" lang="en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∧</a:t>
            </a:r>
            <a:r>
              <a:rPr i="1" lang="en">
                <a:solidFill>
                  <a:srgbClr val="000000"/>
                </a:solidFill>
                <a:highlight>
                  <a:srgbClr val="FFFFFF"/>
                </a:highlight>
              </a:rPr>
              <a:t>B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					   Tabla de verdad</a:t>
            </a:r>
          </a:p>
        </p:txBody>
      </p:sp>
      <p:graphicFrame>
        <p:nvGraphicFramePr>
          <p:cNvPr id="66" name="Shape 66"/>
          <p:cNvGraphicFramePr/>
          <p:nvPr/>
        </p:nvGraphicFramePr>
        <p:xfrm>
          <a:off x="2272125" y="373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{635068E4-C0F2-4B5E-9770-3BD72AFD9E33}</a:tableStyleId>
              </a:tblPr>
              <a:tblGrid>
                <a:gridCol w="1533250"/>
                <a:gridCol w="1533250"/>
                <a:gridCol w="153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¬(</a:t>
                      </a:r>
                      <a:r>
                        <a:rPr b="1" i="1" lang="en" sz="20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A</a:t>
                      </a:r>
                      <a:r>
                        <a:rPr b="1" lang="en" sz="20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∧</a:t>
                      </a:r>
                      <a:r>
                        <a:rPr b="1" i="1" lang="en" sz="20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B</a:t>
                      </a:r>
                      <a:r>
                        <a:rPr b="1" lang="en" sz="20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)</a:t>
                      </a:r>
                    </a:p>
                  </a:txBody>
                  <a:tcPr marT="91425" marB="91425" marR="91425" marL="91425"/>
                </a:tc>
              </a:tr>
              <a:tr h="3851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</a:tr>
              <a:tr h="3851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</a:tr>
              <a:tr h="3851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</a:tr>
              <a:tr h="3851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NOR, </a:t>
            </a:r>
            <a:r>
              <a:rPr lang="en"/>
              <a:t>representado por</a:t>
            </a:r>
            <a:r>
              <a:rPr b="1" lang="en"/>
              <a:t>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¬(</a:t>
            </a:r>
            <a:r>
              <a:rPr i="1" lang="en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+</a:t>
            </a:r>
            <a:r>
              <a:rPr i="1" lang="en">
                <a:solidFill>
                  <a:srgbClr val="000000"/>
                </a:solidFill>
                <a:highlight>
                  <a:srgbClr val="FFFFFF"/>
                </a:highlight>
              </a:rPr>
              <a:t>B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					   Tabla de verdad</a:t>
            </a:r>
          </a:p>
        </p:txBody>
      </p:sp>
      <p:graphicFrame>
        <p:nvGraphicFramePr>
          <p:cNvPr id="72" name="Shape 72"/>
          <p:cNvGraphicFramePr/>
          <p:nvPr/>
        </p:nvGraphicFramePr>
        <p:xfrm>
          <a:off x="2272125" y="373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{635068E4-C0F2-4B5E-9770-3BD72AFD9E33}</a:tableStyleId>
              </a:tblPr>
              <a:tblGrid>
                <a:gridCol w="1533250"/>
                <a:gridCol w="1533250"/>
                <a:gridCol w="153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¬(</a:t>
                      </a:r>
                      <a:r>
                        <a:rPr b="1" i="1" lang="en" sz="20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A</a:t>
                      </a:r>
                      <a:r>
                        <a:rPr b="1" lang="en" sz="20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+</a:t>
                      </a:r>
                      <a:r>
                        <a:rPr b="1" i="1" lang="en" sz="20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B</a:t>
                      </a:r>
                      <a:r>
                        <a:rPr b="1" lang="en" sz="20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)</a:t>
                      </a:r>
                    </a:p>
                  </a:txBody>
                  <a:tcPr marT="91425" marB="91425" marR="91425" marL="91425"/>
                </a:tc>
              </a:tr>
              <a:tr h="3851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</a:tr>
              <a:tr h="3851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marT="91425" marB="91425" marR="91425" marL="91425"/>
                </a:tc>
              </a:tr>
              <a:tr h="3851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marT="91425" marB="91425" marR="91425" marL="91425"/>
                </a:tc>
              </a:tr>
              <a:tr h="3851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XOR, </a:t>
            </a:r>
            <a:r>
              <a:rPr lang="en"/>
              <a:t>representado por</a:t>
            </a:r>
            <a:r>
              <a:rPr b="1" lang="en"/>
              <a:t> </a:t>
            </a:r>
            <a:r>
              <a:rPr i="1" lang="en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⊕</a:t>
            </a:r>
            <a:r>
              <a:rPr i="1" lang="en">
                <a:solidFill>
                  <a:srgbClr val="000000"/>
                </a:solidFill>
                <a:highlight>
                  <a:srgbClr val="FFFFFF"/>
                </a:highlight>
              </a:rPr>
              <a:t>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					   Tabla de verdad</a:t>
            </a:r>
          </a:p>
        </p:txBody>
      </p:sp>
      <p:graphicFrame>
        <p:nvGraphicFramePr>
          <p:cNvPr id="78" name="Shape 78"/>
          <p:cNvGraphicFramePr/>
          <p:nvPr/>
        </p:nvGraphicFramePr>
        <p:xfrm>
          <a:off x="2272125" y="373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{635068E4-C0F2-4B5E-9770-3BD72AFD9E33}</a:tableStyleId>
              </a:tblPr>
              <a:tblGrid>
                <a:gridCol w="1533250"/>
                <a:gridCol w="1533250"/>
                <a:gridCol w="153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i="1" lang="en" sz="20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A</a:t>
                      </a:r>
                      <a:r>
                        <a:rPr lang="en" sz="20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⊕</a:t>
                      </a:r>
                      <a:r>
                        <a:rPr b="1" i="1" lang="en" sz="20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B</a:t>
                      </a:r>
                    </a:p>
                  </a:txBody>
                  <a:tcPr marT="91425" marB="91425" marR="91425" marL="91425"/>
                </a:tc>
              </a:tr>
              <a:tr h="3851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marT="91425" marB="91425" marR="91425" marL="91425"/>
                </a:tc>
              </a:tr>
              <a:tr h="3851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</a:tr>
              <a:tr h="3851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</a:tr>
              <a:tr h="3851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00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Diagramas lógicos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587" y="2949900"/>
            <a:ext cx="8658225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