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2" r:id="rId3"/>
    <p:sldId id="283" r:id="rId4"/>
    <p:sldId id="274" r:id="rId5"/>
    <p:sldId id="284" r:id="rId6"/>
    <p:sldId id="286" r:id="rId7"/>
    <p:sldId id="285" r:id="rId8"/>
    <p:sldId id="28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EC5E0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7A424-7B07-CA47-BFE5-3CCE6C3A85F4}" type="datetimeFigureOut">
              <a:rPr lang="en-US"/>
              <a:pPr/>
              <a:t>8/25/11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31244-6159-0649-A922-439A6B4AB32F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26DBE-1399-E148-93C5-E04F0C4E007E}" type="datetimeFigureOut">
              <a:rPr lang="en-US"/>
              <a:pPr/>
              <a:t>8/25/11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64F06-23D5-F641-A484-27C44C2D206D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_tradnl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91785A1-4247-A64C-A967-EE5647B07FEB}" type="datetime1">
              <a:rPr lang="en-US"/>
              <a:pPr/>
              <a:t>8/25/11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lang="en-US"/>
              <a:t>Claudia Lugo 2011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060D1D3-8EB2-4442-98AD-939F2DF9EBC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/>
              <a:t>Click to edit Master text styles</a:t>
            </a:r>
          </a:p>
          <a:p>
            <a:pPr lvl="1" eaLnBrk="1" latinLnBrk="0" hangingPunct="1"/>
            <a:r>
              <a:rPr lang="es-ES_tradnl"/>
              <a:t>Second level</a:t>
            </a:r>
          </a:p>
          <a:p>
            <a:pPr lvl="2" eaLnBrk="1" latinLnBrk="0" hangingPunct="1"/>
            <a:r>
              <a:rPr lang="es-ES_tradnl"/>
              <a:t>Third level</a:t>
            </a:r>
          </a:p>
          <a:p>
            <a:pPr lvl="3" eaLnBrk="1" latinLnBrk="0" hangingPunct="1"/>
            <a:r>
              <a:rPr lang="es-ES_tradnl"/>
              <a:t>Fourth level</a:t>
            </a:r>
          </a:p>
          <a:p>
            <a:pPr lvl="4" eaLnBrk="1" latinLnBrk="0" hangingPunct="1"/>
            <a:r>
              <a:rPr lang="es-ES_tradnl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F280-8BA6-224C-AAB7-0636399AD095}" type="datetime1">
              <a:rPr lang="en-US"/>
              <a:pPr/>
              <a:t>8/25/11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Claudia Lugo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D1D3-8EB2-4442-98AD-939F2DF9EBC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_tradnl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_tradnl"/>
              <a:t>Click to edit Master text styles</a:t>
            </a:r>
          </a:p>
          <a:p>
            <a:pPr lvl="1" eaLnBrk="1" latinLnBrk="0" hangingPunct="1"/>
            <a:r>
              <a:rPr lang="es-ES_tradnl"/>
              <a:t>Second level</a:t>
            </a:r>
          </a:p>
          <a:p>
            <a:pPr lvl="2" eaLnBrk="1" latinLnBrk="0" hangingPunct="1"/>
            <a:r>
              <a:rPr lang="es-ES_tradnl"/>
              <a:t>Third level</a:t>
            </a:r>
          </a:p>
          <a:p>
            <a:pPr lvl="3" eaLnBrk="1" latinLnBrk="0" hangingPunct="1"/>
            <a:r>
              <a:rPr lang="es-ES_tradnl"/>
              <a:t>Fourth level</a:t>
            </a:r>
          </a:p>
          <a:p>
            <a:pPr lvl="4" eaLnBrk="1" latinLnBrk="0" hangingPunct="1"/>
            <a:r>
              <a:rPr lang="es-ES_tradnl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791F-3A71-8D43-8923-7964D89F8F73}" type="datetime1">
              <a:rPr lang="en-US"/>
              <a:pPr/>
              <a:t>8/25/11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Claudia Lugo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D1D3-8EB2-4442-98AD-939F2DF9EBC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_tradnl"/>
              <a:t>Click to edit Master text styles</a:t>
            </a:r>
          </a:p>
          <a:p>
            <a:pPr lvl="1" eaLnBrk="1" latinLnBrk="0" hangingPunct="1"/>
            <a:r>
              <a:rPr lang="es-ES_tradnl"/>
              <a:t>Second level</a:t>
            </a:r>
          </a:p>
          <a:p>
            <a:pPr lvl="2" eaLnBrk="1" latinLnBrk="0" hangingPunct="1"/>
            <a:r>
              <a:rPr lang="es-ES_tradnl"/>
              <a:t>Third level</a:t>
            </a:r>
          </a:p>
          <a:p>
            <a:pPr lvl="3" eaLnBrk="1" latinLnBrk="0" hangingPunct="1"/>
            <a:r>
              <a:rPr lang="es-ES_tradnl"/>
              <a:t>Fourth level</a:t>
            </a:r>
          </a:p>
          <a:p>
            <a:pPr lvl="4" eaLnBrk="1" latinLnBrk="0" hangingPunct="1"/>
            <a:r>
              <a:rPr lang="es-ES_tradnl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D513-1D19-A548-9B29-898D6E96451B}" type="datetime1">
              <a:rPr lang="en-US"/>
              <a:pPr/>
              <a:t>8/25/11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Claudia Lugo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D1D3-8EB2-4442-98AD-939F2DF9EBC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_tradnl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948C-BC83-824D-8358-BCA9250F143C}" type="datetime1">
              <a:rPr lang="en-US"/>
              <a:pPr/>
              <a:t>8/25/11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Claudia Lugo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D1D3-8EB2-4442-98AD-939F2DF9EBC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_tradnl"/>
              <a:t>Click to edit Master text styles</a:t>
            </a:r>
          </a:p>
          <a:p>
            <a:pPr lvl="1" eaLnBrk="1" latinLnBrk="0" hangingPunct="1"/>
            <a:r>
              <a:rPr lang="es-ES_tradnl"/>
              <a:t>Second level</a:t>
            </a:r>
          </a:p>
          <a:p>
            <a:pPr lvl="2" eaLnBrk="1" latinLnBrk="0" hangingPunct="1"/>
            <a:r>
              <a:rPr lang="es-ES_tradnl"/>
              <a:t>Third level</a:t>
            </a:r>
          </a:p>
          <a:p>
            <a:pPr lvl="3" eaLnBrk="1" latinLnBrk="0" hangingPunct="1"/>
            <a:r>
              <a:rPr lang="es-ES_tradnl"/>
              <a:t>Fourth level</a:t>
            </a:r>
          </a:p>
          <a:p>
            <a:pPr lvl="4" eaLnBrk="1" latinLnBrk="0" hangingPunct="1"/>
            <a:r>
              <a:rPr lang="es-ES_tradnl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_tradnl"/>
              <a:t>Click to edit Master text styles</a:t>
            </a:r>
          </a:p>
          <a:p>
            <a:pPr lvl="1" eaLnBrk="1" latinLnBrk="0" hangingPunct="1"/>
            <a:r>
              <a:rPr lang="es-ES_tradnl"/>
              <a:t>Second level</a:t>
            </a:r>
          </a:p>
          <a:p>
            <a:pPr lvl="2" eaLnBrk="1" latinLnBrk="0" hangingPunct="1"/>
            <a:r>
              <a:rPr lang="es-ES_tradnl"/>
              <a:t>Third level</a:t>
            </a:r>
          </a:p>
          <a:p>
            <a:pPr lvl="3" eaLnBrk="1" latinLnBrk="0" hangingPunct="1"/>
            <a:r>
              <a:rPr lang="es-ES_tradnl"/>
              <a:t>Fourth level</a:t>
            </a:r>
          </a:p>
          <a:p>
            <a:pPr lvl="4" eaLnBrk="1" latinLnBrk="0" hangingPunct="1"/>
            <a:r>
              <a:rPr lang="es-ES_tradnl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332A-B1BD-BD44-AB4D-49BF6454476F}" type="datetime1">
              <a:rPr lang="en-US"/>
              <a:pPr/>
              <a:t>8/25/11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Claudia Lugo 2011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D1D3-8EB2-4442-98AD-939F2DF9EBC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_tradnl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_tradnl"/>
              <a:t>Click to edit Master text styles</a:t>
            </a:r>
          </a:p>
          <a:p>
            <a:pPr lvl="1" eaLnBrk="1" latinLnBrk="0" hangingPunct="1"/>
            <a:r>
              <a:rPr lang="es-ES_tradnl"/>
              <a:t>Second level</a:t>
            </a:r>
          </a:p>
          <a:p>
            <a:pPr lvl="2" eaLnBrk="1" latinLnBrk="0" hangingPunct="1"/>
            <a:r>
              <a:rPr lang="es-ES_tradnl"/>
              <a:t>Third level</a:t>
            </a:r>
          </a:p>
          <a:p>
            <a:pPr lvl="3" eaLnBrk="1" latinLnBrk="0" hangingPunct="1"/>
            <a:r>
              <a:rPr lang="es-ES_tradnl"/>
              <a:t>Fourth level</a:t>
            </a:r>
          </a:p>
          <a:p>
            <a:pPr lvl="4" eaLnBrk="1" latinLnBrk="0" hangingPunct="1"/>
            <a:r>
              <a:rPr lang="es-ES_tradnl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_tradnl"/>
              <a:t>Click to edit Master text styles</a:t>
            </a:r>
          </a:p>
          <a:p>
            <a:pPr lvl="1" eaLnBrk="1" latinLnBrk="0" hangingPunct="1"/>
            <a:r>
              <a:rPr lang="es-ES_tradnl"/>
              <a:t>Second level</a:t>
            </a:r>
          </a:p>
          <a:p>
            <a:pPr lvl="2" eaLnBrk="1" latinLnBrk="0" hangingPunct="1"/>
            <a:r>
              <a:rPr lang="es-ES_tradnl"/>
              <a:t>Third level</a:t>
            </a:r>
          </a:p>
          <a:p>
            <a:pPr lvl="3" eaLnBrk="1" latinLnBrk="0" hangingPunct="1"/>
            <a:r>
              <a:rPr lang="es-ES_tradnl"/>
              <a:t>Fourth level</a:t>
            </a:r>
          </a:p>
          <a:p>
            <a:pPr lvl="4" eaLnBrk="1" latinLnBrk="0" hangingPunct="1"/>
            <a:r>
              <a:rPr lang="es-ES_tradnl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41A4595-4D4F-7649-96ED-C1D773FD3028}" type="datetime1">
              <a:rPr lang="en-US"/>
              <a:pPr/>
              <a:t>8/25/11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060D1D3-8EB2-4442-98AD-939F2DF9EBC7}" type="slidenum">
              <a:rPr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/>
              <a:t>Claudia Lugo 2011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_tradnl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C4DD844-6650-094D-8D66-1E8A4E9C8488}" type="datetime1">
              <a:rPr lang="en-US"/>
              <a:pPr/>
              <a:t>8/25/11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lang="en-US"/>
              <a:t>Claudia Lugo 2011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060D1D3-8EB2-4442-98AD-939F2DF9EBC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D9B4-90BF-CB49-8C3B-B7032CAB9347}" type="datetime1">
              <a:rPr lang="en-US"/>
              <a:pPr/>
              <a:t>8/25/11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Claudia Lugo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D1D3-8EB2-4442-98AD-939F2DF9EBC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_tradnl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_tradnl"/>
              <a:t>Click to edit Master text styles</a:t>
            </a:r>
          </a:p>
          <a:p>
            <a:pPr lvl="1" eaLnBrk="1" latinLnBrk="0" hangingPunct="1"/>
            <a:r>
              <a:rPr lang="es-ES_tradnl"/>
              <a:t>Second level</a:t>
            </a:r>
          </a:p>
          <a:p>
            <a:pPr lvl="2" eaLnBrk="1" latinLnBrk="0" hangingPunct="1"/>
            <a:r>
              <a:rPr lang="es-ES_tradnl"/>
              <a:t>Third level</a:t>
            </a:r>
          </a:p>
          <a:p>
            <a:pPr lvl="3" eaLnBrk="1" latinLnBrk="0" hangingPunct="1"/>
            <a:r>
              <a:rPr lang="es-ES_tradnl"/>
              <a:t>Fourth level</a:t>
            </a:r>
          </a:p>
          <a:p>
            <a:pPr lvl="4" eaLnBrk="1" latinLnBrk="0" hangingPunct="1"/>
            <a:r>
              <a:rPr lang="es-ES_tradnl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48D0-4616-4042-88C2-2EB1D888E5CE}" type="datetime1">
              <a:rPr lang="en-US"/>
              <a:pPr/>
              <a:t>8/25/11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Claudia Lugo 2011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D1D3-8EB2-4442-98AD-939F2DF9EBC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_tradnl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 dirty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DCBB-9F47-8C42-A621-93B2BEEC765E}" type="datetime1">
              <a:rPr lang="en-US"/>
              <a:pPr/>
              <a:t>8/25/11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Claudia Lugo 2011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0D1D3-8EB2-4442-98AD-939F2DF9EBC7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  <a:p>
            <a:pPr lvl="1" eaLnBrk="1" latinLnBrk="0" hangingPunct="1"/>
            <a:r>
              <a:rPr kumimoji="0" lang="es-ES_tradnl" smtClean="0"/>
              <a:t>Second level</a:t>
            </a:r>
          </a:p>
          <a:p>
            <a:pPr lvl="2" eaLnBrk="1" latinLnBrk="0" hangingPunct="1"/>
            <a:r>
              <a:rPr kumimoji="0" lang="es-ES_tradnl" smtClean="0"/>
              <a:t>Third level</a:t>
            </a:r>
          </a:p>
          <a:p>
            <a:pPr lvl="3" eaLnBrk="1" latinLnBrk="0" hangingPunct="1"/>
            <a:r>
              <a:rPr kumimoji="0" lang="es-ES_tradnl" smtClean="0"/>
              <a:t>Fourth level</a:t>
            </a:r>
          </a:p>
          <a:p>
            <a:pPr lvl="4" eaLnBrk="1" latinLnBrk="0" hangingPunct="1"/>
            <a:r>
              <a:rPr kumimoji="0" lang="es-ES_tradnl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4E8D9B3-A52F-DA40-BA80-F57A635001D4}" type="datetime1">
              <a:rPr lang="en-US"/>
              <a:pPr/>
              <a:t>8/25/11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Claudia Lugo 2011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060D1D3-8EB2-4442-98AD-939F2DF9EBC7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FlowCharts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Solutions to Laboratory problems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Claudia Lugo 2011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81184" y="6535165"/>
            <a:ext cx="3226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Georgia (Body)"/>
                <a:cs typeface="Georgia (Body)"/>
              </a:rPr>
              <a:t>Source: Tom Cortina – Carnegie Mellon Univ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1186"/>
            <a:ext cx="8229600" cy="500547"/>
          </a:xfrm>
        </p:spPr>
        <p:txBody>
          <a:bodyPr>
            <a:normAutofit/>
          </a:bodyPr>
          <a:lstStyle/>
          <a:p>
            <a:r>
              <a:rPr lang="en-US" sz="2500"/>
              <a:t>Problem #1: Convert ºF to ºC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41186"/>
            <a:ext cx="1325880" cy="457200"/>
          </a:xfrm>
        </p:spPr>
        <p:txBody>
          <a:bodyPr/>
          <a:lstStyle/>
          <a:p>
            <a:r>
              <a:rPr lang="en-US"/>
              <a:t>Claudia Lugo 2011</a:t>
            </a: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4283055" y="50676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24"/>
          <p:cNvSpPr>
            <a:spLocks noChangeArrowheads="1"/>
          </p:cNvSpPr>
          <p:nvPr/>
        </p:nvSpPr>
        <p:spPr bwMode="auto">
          <a:xfrm>
            <a:off x="2987655" y="4534238"/>
            <a:ext cx="2514600" cy="533400"/>
          </a:xfrm>
          <a:prstGeom prst="parallelogram">
            <a:avLst>
              <a:gd name="adj" fmla="val 7023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/>
                <a:cs typeface="Courier"/>
              </a:rPr>
              <a:t>output </a:t>
            </a:r>
            <a:r>
              <a:rPr lang="en-US" b="1">
                <a:latin typeface="Courier"/>
                <a:cs typeface="Courier"/>
              </a:rPr>
              <a:t>tempC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2987655" y="2331992"/>
            <a:ext cx="2514600" cy="914400"/>
            <a:chOff x="3168" y="2976"/>
            <a:chExt cx="1584" cy="576"/>
          </a:xfrm>
        </p:grpSpPr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3984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AutoShape 32"/>
            <p:cNvSpPr>
              <a:spLocks noChangeArrowheads="1"/>
            </p:cNvSpPr>
            <p:nvPr/>
          </p:nvSpPr>
          <p:spPr bwMode="auto">
            <a:xfrm>
              <a:off x="3168" y="3216"/>
              <a:ext cx="1584" cy="336"/>
            </a:xfrm>
            <a:prstGeom prst="parallelogram">
              <a:avLst>
                <a:gd name="adj" fmla="val 7023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/>
                  <a:cs typeface="Courier"/>
                </a:rPr>
                <a:t>input </a:t>
              </a:r>
              <a:r>
                <a:rPr lang="en-US" b="1">
                  <a:latin typeface="Courier"/>
                  <a:cs typeface="Courier"/>
                </a:rPr>
                <a:t>tempF</a:t>
              </a:r>
            </a:p>
          </p:txBody>
        </p:sp>
      </p:grpSp>
      <p:sp>
        <p:nvSpPr>
          <p:cNvPr id="29" name="Oval 37"/>
          <p:cNvSpPr>
            <a:spLocks noChangeArrowheads="1"/>
          </p:cNvSpPr>
          <p:nvPr/>
        </p:nvSpPr>
        <p:spPr bwMode="auto">
          <a:xfrm>
            <a:off x="3749655" y="1798592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/>
                <a:cs typeface="Courier"/>
              </a:rPr>
              <a:t>start</a:t>
            </a:r>
          </a:p>
        </p:txBody>
      </p:sp>
      <p:sp>
        <p:nvSpPr>
          <p:cNvPr id="30" name="Oval 38"/>
          <p:cNvSpPr>
            <a:spLocks noChangeArrowheads="1"/>
          </p:cNvSpPr>
          <p:nvPr/>
        </p:nvSpPr>
        <p:spPr bwMode="auto">
          <a:xfrm>
            <a:off x="3749655" y="5434039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/>
                <a:cs typeface="Courier"/>
              </a:rPr>
              <a:t>stop</a:t>
            </a:r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2111269" y="3604385"/>
            <a:ext cx="4067691" cy="914400"/>
            <a:chOff x="277" y="2352"/>
            <a:chExt cx="2061" cy="576"/>
          </a:xfrm>
        </p:grpSpPr>
        <p:sp>
          <p:nvSpPr>
            <p:cNvPr id="34" name="Rectangle 40"/>
            <p:cNvSpPr>
              <a:spLocks noChangeArrowheads="1"/>
            </p:cNvSpPr>
            <p:nvPr/>
          </p:nvSpPr>
          <p:spPr bwMode="auto">
            <a:xfrm>
              <a:off x="277" y="2352"/>
              <a:ext cx="2061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/>
                  <a:cs typeface="Courier"/>
                </a:rPr>
                <a:t>set </a:t>
              </a:r>
              <a:r>
                <a:rPr lang="en-US" b="1">
                  <a:latin typeface="Courier"/>
                  <a:cs typeface="Courier"/>
                </a:rPr>
                <a:t>tempC </a:t>
              </a:r>
              <a:r>
                <a:rPr lang="en-US">
                  <a:latin typeface="Courier"/>
                  <a:cs typeface="Courier"/>
                </a:rPr>
                <a:t>= </a:t>
              </a:r>
              <a:r>
                <a:rPr lang="en-US" b="1">
                  <a:latin typeface="Courier"/>
                  <a:cs typeface="Courier"/>
                </a:rPr>
                <a:t>(tempF-32)</a:t>
              </a:r>
              <a:r>
                <a:rPr lang="en-US">
                  <a:latin typeface="Courier"/>
                  <a:cs typeface="Courier"/>
                </a:rPr>
                <a:t> * </a:t>
              </a:r>
              <a:r>
                <a:rPr lang="en-US" b="1">
                  <a:latin typeface="Courier"/>
                  <a:cs typeface="Courier"/>
                </a:rPr>
                <a:t>5/9</a:t>
              </a:r>
            </a:p>
          </p:txBody>
        </p:sp>
        <p:sp>
          <p:nvSpPr>
            <p:cNvPr id="35" name="Line 42"/>
            <p:cNvSpPr>
              <a:spLocks noChangeShapeType="1"/>
            </p:cNvSpPr>
            <p:nvPr/>
          </p:nvSpPr>
          <p:spPr bwMode="auto">
            <a:xfrm>
              <a:off x="1392" y="268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" name="Line 31"/>
          <p:cNvSpPr>
            <a:spLocks noChangeShapeType="1"/>
          </p:cNvSpPr>
          <p:nvPr/>
        </p:nvSpPr>
        <p:spPr bwMode="auto">
          <a:xfrm>
            <a:off x="4304073" y="324439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940"/>
            <a:ext cx="8229600" cy="477456"/>
          </a:xfrm>
        </p:spPr>
        <p:txBody>
          <a:bodyPr>
            <a:normAutofit/>
          </a:bodyPr>
          <a:lstStyle/>
          <a:p>
            <a:r>
              <a:rPr lang="en-US" sz="2500"/>
              <a:t>Problem #2: order in letters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Claudia Lugo 2011</a:t>
            </a:r>
          </a:p>
        </p:txBody>
      </p:sp>
      <p:sp>
        <p:nvSpPr>
          <p:cNvPr id="15" name="AutoShape 24"/>
          <p:cNvSpPr>
            <a:spLocks noChangeArrowheads="1"/>
          </p:cNvSpPr>
          <p:nvPr/>
        </p:nvSpPr>
        <p:spPr bwMode="auto">
          <a:xfrm>
            <a:off x="6586588" y="5585691"/>
            <a:ext cx="2514599" cy="790242"/>
          </a:xfrm>
          <a:prstGeom prst="parallelogram">
            <a:avLst>
              <a:gd name="adj" fmla="val 7023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/>
                <a:cs typeface="Courier"/>
              </a:rPr>
              <a:t>output “</a:t>
            </a:r>
            <a:r>
              <a:rPr lang="en-US" i="1">
                <a:latin typeface="Courier"/>
                <a:cs typeface="Courier"/>
              </a:rPr>
              <a:t>They are equal”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4343400" y="1133396"/>
            <a:ext cx="2514600" cy="1295400"/>
            <a:chOff x="3168" y="2976"/>
            <a:chExt cx="1584" cy="816"/>
          </a:xfrm>
        </p:grpSpPr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3984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>
              <a:off x="3984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AutoShape 32"/>
            <p:cNvSpPr>
              <a:spLocks noChangeArrowheads="1"/>
            </p:cNvSpPr>
            <p:nvPr/>
          </p:nvSpPr>
          <p:spPr bwMode="auto">
            <a:xfrm>
              <a:off x="3168" y="3216"/>
              <a:ext cx="1584" cy="336"/>
            </a:xfrm>
            <a:prstGeom prst="parallelogram">
              <a:avLst>
                <a:gd name="adj" fmla="val 7023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/>
                  <a:cs typeface="Courier"/>
                </a:rPr>
                <a:t>input </a:t>
              </a:r>
              <a:r>
                <a:rPr lang="en-US" b="1">
                  <a:latin typeface="Courier"/>
                  <a:cs typeface="Courier"/>
                </a:rPr>
                <a:t>letter1</a:t>
              </a:r>
            </a:p>
          </p:txBody>
        </p:sp>
      </p:grpSp>
      <p:sp>
        <p:nvSpPr>
          <p:cNvPr id="29" name="Oval 37"/>
          <p:cNvSpPr>
            <a:spLocks noChangeArrowheads="1"/>
          </p:cNvSpPr>
          <p:nvPr/>
        </p:nvSpPr>
        <p:spPr bwMode="auto">
          <a:xfrm>
            <a:off x="5105400" y="599996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/>
                <a:cs typeface="Courier"/>
              </a:rPr>
              <a:t>start</a:t>
            </a:r>
          </a:p>
        </p:txBody>
      </p:sp>
      <p:sp>
        <p:nvSpPr>
          <p:cNvPr id="30" name="Oval 38"/>
          <p:cNvSpPr>
            <a:spLocks noChangeArrowheads="1"/>
          </p:cNvSpPr>
          <p:nvPr/>
        </p:nvSpPr>
        <p:spPr bwMode="auto">
          <a:xfrm>
            <a:off x="5105400" y="6290179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/>
                <a:cs typeface="Courier"/>
              </a:rPr>
              <a:t>stop</a:t>
            </a:r>
          </a:p>
        </p:txBody>
      </p:sp>
      <p:sp>
        <p:nvSpPr>
          <p:cNvPr id="35" name="Line 42"/>
          <p:cNvSpPr>
            <a:spLocks noChangeShapeType="1"/>
          </p:cNvSpPr>
          <p:nvPr/>
        </p:nvSpPr>
        <p:spPr bwMode="auto">
          <a:xfrm>
            <a:off x="5624820" y="435182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49"/>
          <p:cNvSpPr>
            <a:spLocks noChangeShapeType="1"/>
          </p:cNvSpPr>
          <p:nvPr/>
        </p:nvSpPr>
        <p:spPr bwMode="auto">
          <a:xfrm>
            <a:off x="7982176" y="520469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4071425" y="3337931"/>
            <a:ext cx="3106207" cy="101738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latin typeface="Courier"/>
                <a:cs typeface="Courier"/>
              </a:rPr>
              <a:t>letter1</a:t>
            </a:r>
            <a:r>
              <a:rPr lang="en-US">
                <a:latin typeface="Courier"/>
                <a:cs typeface="Courier"/>
              </a:rPr>
              <a:t> &gt; </a:t>
            </a:r>
            <a:r>
              <a:rPr lang="en-US" b="1">
                <a:latin typeface="Courier"/>
                <a:cs typeface="Courier"/>
              </a:rPr>
              <a:t>letter2</a:t>
            </a:r>
          </a:p>
        </p:txBody>
      </p:sp>
      <p:sp>
        <p:nvSpPr>
          <p:cNvPr id="23" name="AutoShape 32"/>
          <p:cNvSpPr>
            <a:spLocks noChangeArrowheads="1"/>
          </p:cNvSpPr>
          <p:nvPr/>
        </p:nvSpPr>
        <p:spPr bwMode="auto">
          <a:xfrm>
            <a:off x="4392960" y="2425614"/>
            <a:ext cx="2514600" cy="533400"/>
          </a:xfrm>
          <a:prstGeom prst="parallelogram">
            <a:avLst>
              <a:gd name="adj" fmla="val 7023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/>
                <a:cs typeface="Courier"/>
              </a:rPr>
              <a:t>input </a:t>
            </a:r>
            <a:r>
              <a:rPr lang="en-US" b="1">
                <a:latin typeface="Courier"/>
                <a:cs typeface="Courier"/>
              </a:rPr>
              <a:t>letter2</a:t>
            </a:r>
          </a:p>
        </p:txBody>
      </p:sp>
      <p:sp>
        <p:nvSpPr>
          <p:cNvPr id="24" name="Line 42"/>
          <p:cNvSpPr>
            <a:spLocks noChangeShapeType="1"/>
          </p:cNvSpPr>
          <p:nvPr/>
        </p:nvSpPr>
        <p:spPr bwMode="auto">
          <a:xfrm>
            <a:off x="5624820" y="295901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5577135" y="4327770"/>
            <a:ext cx="4309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no</a:t>
            </a: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1344906" y="3852610"/>
            <a:ext cx="0" cy="5027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1344906" y="3852609"/>
            <a:ext cx="273228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 flipH="1">
            <a:off x="1230737" y="5340620"/>
            <a:ext cx="1" cy="12778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3210925" y="3474184"/>
            <a:ext cx="5540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yes</a:t>
            </a:r>
          </a:p>
        </p:txBody>
      </p:sp>
      <p:sp>
        <p:nvSpPr>
          <p:cNvPr id="39" name="AutoShape 38"/>
          <p:cNvSpPr>
            <a:spLocks noChangeArrowheads="1"/>
          </p:cNvSpPr>
          <p:nvPr/>
        </p:nvSpPr>
        <p:spPr bwMode="auto">
          <a:xfrm>
            <a:off x="57612" y="4355311"/>
            <a:ext cx="2426032" cy="985310"/>
          </a:xfrm>
          <a:prstGeom prst="parallelogram">
            <a:avLst>
              <a:gd name="adj" fmla="val 8300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latin typeface="Courier"/>
                <a:cs typeface="Courier"/>
              </a:rPr>
              <a:t>output “</a:t>
            </a:r>
            <a:r>
              <a:rPr lang="en-US" i="1">
                <a:latin typeface="Courier"/>
                <a:cs typeface="Courier"/>
              </a:rPr>
              <a:t>Not in order</a:t>
            </a:r>
            <a:r>
              <a:rPr lang="en-US">
                <a:latin typeface="Courier"/>
                <a:cs typeface="Courier"/>
              </a:rPr>
              <a:t>”</a:t>
            </a:r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1230736" y="6618505"/>
            <a:ext cx="3874663" cy="36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8"/>
          <p:cNvSpPr>
            <a:spLocks noChangeArrowheads="1"/>
          </p:cNvSpPr>
          <p:nvPr/>
        </p:nvSpPr>
        <p:spPr bwMode="auto">
          <a:xfrm>
            <a:off x="4066844" y="4703196"/>
            <a:ext cx="3106207" cy="101738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latin typeface="Courier"/>
                <a:cs typeface="Courier"/>
              </a:rPr>
              <a:t>letter1</a:t>
            </a:r>
            <a:r>
              <a:rPr lang="en-US">
                <a:latin typeface="Courier"/>
                <a:cs typeface="Courier"/>
              </a:rPr>
              <a:t> &lt; </a:t>
            </a:r>
            <a:r>
              <a:rPr lang="en-US" b="1">
                <a:latin typeface="Courier"/>
                <a:cs typeface="Courier"/>
              </a:rPr>
              <a:t>letter2</a:t>
            </a:r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>
            <a:off x="7180541" y="5204691"/>
            <a:ext cx="8116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 rot="5400000" flipH="1">
            <a:off x="7066746" y="5703078"/>
            <a:ext cx="1" cy="18308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 Box 36"/>
          <p:cNvSpPr txBox="1">
            <a:spLocks noChangeArrowheads="1"/>
          </p:cNvSpPr>
          <p:nvPr/>
        </p:nvSpPr>
        <p:spPr bwMode="auto">
          <a:xfrm>
            <a:off x="7266167" y="4904338"/>
            <a:ext cx="4309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no</a:t>
            </a:r>
          </a:p>
        </p:txBody>
      </p:sp>
      <p:sp>
        <p:nvSpPr>
          <p:cNvPr id="47" name="Text Box 37"/>
          <p:cNvSpPr txBox="1">
            <a:spLocks noChangeArrowheads="1"/>
          </p:cNvSpPr>
          <p:nvPr/>
        </p:nvSpPr>
        <p:spPr bwMode="auto">
          <a:xfrm>
            <a:off x="3673477" y="4880406"/>
            <a:ext cx="5540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yes</a:t>
            </a:r>
          </a:p>
        </p:txBody>
      </p:sp>
      <p:sp>
        <p:nvSpPr>
          <p:cNvPr id="48" name="AutoShape 24"/>
          <p:cNvSpPr>
            <a:spLocks noChangeArrowheads="1"/>
          </p:cNvSpPr>
          <p:nvPr/>
        </p:nvSpPr>
        <p:spPr bwMode="auto">
          <a:xfrm>
            <a:off x="1701707" y="4846971"/>
            <a:ext cx="2020545" cy="1060361"/>
          </a:xfrm>
          <a:prstGeom prst="parallelogram">
            <a:avLst>
              <a:gd name="adj" fmla="val 7023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/>
                <a:cs typeface="Courier"/>
              </a:rPr>
              <a:t>output “</a:t>
            </a:r>
            <a:r>
              <a:rPr lang="en-US" i="1">
                <a:latin typeface="Courier"/>
                <a:cs typeface="Courier"/>
              </a:rPr>
              <a:t>They are in order”</a:t>
            </a:r>
          </a:p>
        </p:txBody>
      </p:sp>
      <p:sp>
        <p:nvSpPr>
          <p:cNvPr id="49" name="Line 42"/>
          <p:cNvSpPr>
            <a:spLocks noChangeShapeType="1"/>
          </p:cNvSpPr>
          <p:nvPr/>
        </p:nvSpPr>
        <p:spPr bwMode="auto">
          <a:xfrm rot="5400000">
            <a:off x="3736820" y="4878585"/>
            <a:ext cx="0" cy="680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7982175" y="6386546"/>
            <a:ext cx="0" cy="235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>
            <a:off x="2483644" y="5909179"/>
            <a:ext cx="0" cy="7093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41186"/>
            <a:ext cx="1325880" cy="457200"/>
          </a:xfrm>
        </p:spPr>
        <p:txBody>
          <a:bodyPr/>
          <a:lstStyle/>
          <a:p>
            <a:r>
              <a:rPr lang="en-US"/>
              <a:t>Claudia Lugo 2011</a:t>
            </a: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5638800" y="532448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24"/>
          <p:cNvSpPr>
            <a:spLocks noChangeArrowheads="1"/>
          </p:cNvSpPr>
          <p:nvPr/>
        </p:nvSpPr>
        <p:spPr bwMode="auto">
          <a:xfrm>
            <a:off x="4343400" y="4791080"/>
            <a:ext cx="2514600" cy="533400"/>
          </a:xfrm>
          <a:prstGeom prst="parallelogram">
            <a:avLst>
              <a:gd name="adj" fmla="val 7023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/>
                <a:cs typeface="Courier"/>
              </a:rPr>
              <a:t>output </a:t>
            </a:r>
            <a:r>
              <a:rPr lang="en-US" b="1">
                <a:latin typeface="Courier"/>
                <a:cs typeface="Courier"/>
              </a:rPr>
              <a:t>dlls</a:t>
            </a:r>
          </a:p>
        </p:txBody>
      </p:sp>
      <p:grpSp>
        <p:nvGrpSpPr>
          <p:cNvPr id="22" name="Group 29"/>
          <p:cNvGrpSpPr>
            <a:grpSpLocks/>
          </p:cNvGrpSpPr>
          <p:nvPr/>
        </p:nvGrpSpPr>
        <p:grpSpPr bwMode="auto">
          <a:xfrm>
            <a:off x="4343400" y="1689887"/>
            <a:ext cx="2514600" cy="1295400"/>
            <a:chOff x="3168" y="2976"/>
            <a:chExt cx="1584" cy="816"/>
          </a:xfrm>
        </p:grpSpPr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3984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>
              <a:off x="3984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AutoShape 32"/>
            <p:cNvSpPr>
              <a:spLocks noChangeArrowheads="1"/>
            </p:cNvSpPr>
            <p:nvPr/>
          </p:nvSpPr>
          <p:spPr bwMode="auto">
            <a:xfrm>
              <a:off x="3168" y="3216"/>
              <a:ext cx="1584" cy="336"/>
            </a:xfrm>
            <a:prstGeom prst="parallelogram">
              <a:avLst>
                <a:gd name="adj" fmla="val 7023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/>
                  <a:cs typeface="Courier"/>
                </a:rPr>
                <a:t>input </a:t>
              </a:r>
              <a:r>
                <a:rPr lang="en-US" b="1">
                  <a:latin typeface="Courier"/>
                  <a:cs typeface="Courier"/>
                </a:rPr>
                <a:t>qtrs</a:t>
              </a:r>
            </a:p>
          </p:txBody>
        </p:sp>
      </p:grpSp>
      <p:sp>
        <p:nvSpPr>
          <p:cNvPr id="29" name="Oval 37"/>
          <p:cNvSpPr>
            <a:spLocks noChangeArrowheads="1"/>
          </p:cNvSpPr>
          <p:nvPr/>
        </p:nvSpPr>
        <p:spPr bwMode="auto">
          <a:xfrm>
            <a:off x="5105400" y="1156487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/>
                <a:cs typeface="Courier"/>
              </a:rPr>
              <a:t>start</a:t>
            </a:r>
          </a:p>
        </p:txBody>
      </p:sp>
      <p:sp>
        <p:nvSpPr>
          <p:cNvPr id="30" name="Oval 38"/>
          <p:cNvSpPr>
            <a:spLocks noChangeArrowheads="1"/>
          </p:cNvSpPr>
          <p:nvPr/>
        </p:nvSpPr>
        <p:spPr bwMode="auto">
          <a:xfrm>
            <a:off x="5105400" y="5690881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/>
                <a:cs typeface="Courier"/>
              </a:rPr>
              <a:t>stop</a:t>
            </a:r>
          </a:p>
        </p:txBody>
      </p:sp>
      <p:grpSp>
        <p:nvGrpSpPr>
          <p:cNvPr id="32" name="Group 43"/>
          <p:cNvGrpSpPr>
            <a:grpSpLocks/>
          </p:cNvGrpSpPr>
          <p:nvPr/>
        </p:nvGrpSpPr>
        <p:grpSpPr bwMode="auto">
          <a:xfrm>
            <a:off x="3595301" y="3861227"/>
            <a:ext cx="3939403" cy="914400"/>
            <a:chOff x="342" y="2352"/>
            <a:chExt cx="1996" cy="576"/>
          </a:xfrm>
        </p:grpSpPr>
        <p:sp>
          <p:nvSpPr>
            <p:cNvPr id="34" name="Rectangle 40"/>
            <p:cNvSpPr>
              <a:spLocks noChangeArrowheads="1"/>
            </p:cNvSpPr>
            <p:nvPr/>
          </p:nvSpPr>
          <p:spPr bwMode="auto">
            <a:xfrm>
              <a:off x="342" y="2352"/>
              <a:ext cx="199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1">
                  <a:latin typeface="Courier"/>
                  <a:cs typeface="Courier"/>
                </a:rPr>
                <a:t>dlls </a:t>
              </a:r>
              <a:r>
                <a:rPr lang="en-US">
                  <a:latin typeface="Courier"/>
                  <a:cs typeface="Courier"/>
                </a:rPr>
                <a:t>= </a:t>
              </a:r>
              <a:r>
                <a:rPr lang="en-US" b="1">
                  <a:latin typeface="Courier"/>
                  <a:cs typeface="Courier"/>
                </a:rPr>
                <a:t>qrts</a:t>
              </a:r>
              <a:r>
                <a:rPr lang="en-US">
                  <a:latin typeface="Courier"/>
                  <a:cs typeface="Courier"/>
                </a:rPr>
                <a:t>*0.25 + </a:t>
              </a:r>
              <a:r>
                <a:rPr lang="en-US" b="1">
                  <a:latin typeface="Courier"/>
                  <a:cs typeface="Courier"/>
                </a:rPr>
                <a:t>dms</a:t>
              </a:r>
              <a:r>
                <a:rPr lang="en-US">
                  <a:latin typeface="Courier"/>
                  <a:cs typeface="Courier"/>
                </a:rPr>
                <a:t>*0.10</a:t>
              </a:r>
              <a:endParaRPr lang="en-US" b="1">
                <a:latin typeface="Courier"/>
                <a:cs typeface="Courier"/>
              </a:endParaRPr>
            </a:p>
          </p:txBody>
        </p:sp>
        <p:sp>
          <p:nvSpPr>
            <p:cNvPr id="35" name="Line 42"/>
            <p:cNvSpPr>
              <a:spLocks noChangeShapeType="1"/>
            </p:cNvSpPr>
            <p:nvPr/>
          </p:nvSpPr>
          <p:spPr bwMode="auto">
            <a:xfrm>
              <a:off x="1392" y="268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" name="Line 31"/>
          <p:cNvSpPr>
            <a:spLocks noChangeShapeType="1"/>
          </p:cNvSpPr>
          <p:nvPr/>
        </p:nvSpPr>
        <p:spPr bwMode="auto">
          <a:xfrm>
            <a:off x="5659818" y="350123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AutoShape 32"/>
          <p:cNvSpPr>
            <a:spLocks noChangeArrowheads="1"/>
          </p:cNvSpPr>
          <p:nvPr/>
        </p:nvSpPr>
        <p:spPr bwMode="auto">
          <a:xfrm>
            <a:off x="4364418" y="2967836"/>
            <a:ext cx="2514600" cy="533400"/>
          </a:xfrm>
          <a:prstGeom prst="parallelogram">
            <a:avLst>
              <a:gd name="adj" fmla="val 7023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/>
                <a:cs typeface="Courier"/>
              </a:rPr>
              <a:t>input </a:t>
            </a:r>
            <a:r>
              <a:rPr lang="en-US" b="1">
                <a:latin typeface="Courier"/>
                <a:cs typeface="Courier"/>
              </a:rPr>
              <a:t>dms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641186"/>
            <a:ext cx="8229600" cy="500547"/>
          </a:xfrm>
        </p:spPr>
        <p:txBody>
          <a:bodyPr>
            <a:normAutofit/>
          </a:bodyPr>
          <a:lstStyle/>
          <a:p>
            <a:r>
              <a:rPr lang="en-US" sz="2500"/>
              <a:t>Problem #3: Convert quartes and dimes to dollars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69724"/>
            <a:ext cx="1325880" cy="457200"/>
          </a:xfrm>
        </p:spPr>
        <p:txBody>
          <a:bodyPr/>
          <a:lstStyle/>
          <a:p>
            <a:r>
              <a:rPr lang="en-US"/>
              <a:t>Claudia Lugo 2011</a:t>
            </a:r>
          </a:p>
        </p:txBody>
      </p:sp>
      <p:sp>
        <p:nvSpPr>
          <p:cNvPr id="30" name="AutoShape 4"/>
          <p:cNvSpPr>
            <a:spLocks noChangeArrowheads="1"/>
          </p:cNvSpPr>
          <p:nvPr/>
        </p:nvSpPr>
        <p:spPr bwMode="auto">
          <a:xfrm>
            <a:off x="4468578" y="2643613"/>
            <a:ext cx="1676400" cy="4572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Courier"/>
                <a:cs typeface="Courier"/>
              </a:rPr>
              <a:t>n</a:t>
            </a: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&lt;=50</a:t>
            </a:r>
          </a:p>
        </p:txBody>
      </p:sp>
      <p:sp>
        <p:nvSpPr>
          <p:cNvPr id="34" name="Line 5"/>
          <p:cNvSpPr>
            <a:spLocks noChangeShapeType="1"/>
          </p:cNvSpPr>
          <p:nvPr/>
        </p:nvSpPr>
        <p:spPr bwMode="auto">
          <a:xfrm>
            <a:off x="5306778" y="3096254"/>
            <a:ext cx="0" cy="4380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>
            <a:off x="5321049" y="225805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4482849" y="4304856"/>
            <a:ext cx="1752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latin typeface="Courier"/>
                <a:cs typeface="Courier"/>
              </a:rPr>
              <a:t>n</a:t>
            </a:r>
            <a:r>
              <a:rPr lang="en-US">
                <a:latin typeface="Courier"/>
                <a:cs typeface="Courier"/>
              </a:rPr>
              <a:t> = </a:t>
            </a:r>
            <a:r>
              <a:rPr lang="en-US" b="1">
                <a:latin typeface="Courier"/>
                <a:cs typeface="Courier"/>
              </a:rPr>
              <a:t>n</a:t>
            </a:r>
            <a:r>
              <a:rPr lang="en-US">
                <a:latin typeface="Courier"/>
                <a:cs typeface="Courier"/>
              </a:rPr>
              <a:t> + 1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4482849" y="1957221"/>
            <a:ext cx="1676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latin typeface="Courier"/>
                <a:cs typeface="Courier"/>
              </a:rPr>
              <a:t>n</a:t>
            </a:r>
            <a:r>
              <a:rPr lang="en-US">
                <a:latin typeface="Courier"/>
                <a:cs typeface="Courier"/>
              </a:rPr>
              <a:t> = 1</a:t>
            </a:r>
          </a:p>
        </p:txBody>
      </p:sp>
      <p:sp>
        <p:nvSpPr>
          <p:cNvPr id="56" name="Line 13"/>
          <p:cNvSpPr>
            <a:spLocks noChangeShapeType="1"/>
          </p:cNvSpPr>
          <p:nvPr/>
        </p:nvSpPr>
        <p:spPr bwMode="auto">
          <a:xfrm>
            <a:off x="5321049" y="157622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 flipH="1" flipV="1">
            <a:off x="5321049" y="2396185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59" name="Line 15"/>
          <p:cNvSpPr>
            <a:spLocks noChangeShapeType="1"/>
          </p:cNvSpPr>
          <p:nvPr/>
        </p:nvSpPr>
        <p:spPr bwMode="auto">
          <a:xfrm>
            <a:off x="6997449" y="2396184"/>
            <a:ext cx="0" cy="25182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60" name="Line 16"/>
          <p:cNvSpPr>
            <a:spLocks noChangeShapeType="1"/>
          </p:cNvSpPr>
          <p:nvPr/>
        </p:nvSpPr>
        <p:spPr bwMode="auto">
          <a:xfrm>
            <a:off x="5321049" y="46858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5321049" y="4914456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62" name="Line 18"/>
          <p:cNvSpPr>
            <a:spLocks noChangeShapeType="1"/>
          </p:cNvSpPr>
          <p:nvPr/>
        </p:nvSpPr>
        <p:spPr bwMode="auto">
          <a:xfrm flipH="1">
            <a:off x="3440538" y="2868051"/>
            <a:ext cx="10137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63" name="Line 19"/>
          <p:cNvSpPr>
            <a:spLocks noChangeShapeType="1"/>
          </p:cNvSpPr>
          <p:nvPr/>
        </p:nvSpPr>
        <p:spPr bwMode="auto">
          <a:xfrm>
            <a:off x="3440538" y="2868051"/>
            <a:ext cx="0" cy="27417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65" name="Line 21"/>
          <p:cNvSpPr>
            <a:spLocks noChangeShapeType="1"/>
          </p:cNvSpPr>
          <p:nvPr/>
        </p:nvSpPr>
        <p:spPr bwMode="auto">
          <a:xfrm rot="16200000">
            <a:off x="3981876" y="5068480"/>
            <a:ext cx="0" cy="1082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66" name="AutoShape 22"/>
          <p:cNvSpPr>
            <a:spLocks noChangeArrowheads="1"/>
          </p:cNvSpPr>
          <p:nvPr/>
        </p:nvSpPr>
        <p:spPr bwMode="auto">
          <a:xfrm>
            <a:off x="4296456" y="5462273"/>
            <a:ext cx="2005503" cy="381000"/>
          </a:xfrm>
          <a:prstGeom prst="parallelogram">
            <a:avLst>
              <a:gd name="adj" fmla="val 1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/>
                <a:cs typeface="Courier"/>
              </a:rPr>
              <a:t>output </a:t>
            </a:r>
            <a:r>
              <a:rPr lang="en-US" b="1">
                <a:latin typeface="Courier"/>
                <a:cs typeface="Courier"/>
              </a:rPr>
              <a:t>“bye”</a:t>
            </a:r>
          </a:p>
        </p:txBody>
      </p:sp>
      <p:sp>
        <p:nvSpPr>
          <p:cNvPr id="67" name="Line 23"/>
          <p:cNvSpPr>
            <a:spLocks noChangeShapeType="1"/>
          </p:cNvSpPr>
          <p:nvPr/>
        </p:nvSpPr>
        <p:spPr bwMode="auto">
          <a:xfrm>
            <a:off x="5058457" y="584327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72" name="Text Box 28"/>
          <p:cNvSpPr txBox="1">
            <a:spLocks noChangeArrowheads="1"/>
          </p:cNvSpPr>
          <p:nvPr/>
        </p:nvSpPr>
        <p:spPr bwMode="auto">
          <a:xfrm>
            <a:off x="3753101" y="2515228"/>
            <a:ext cx="4309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no</a:t>
            </a:r>
          </a:p>
        </p:txBody>
      </p:sp>
      <p:sp>
        <p:nvSpPr>
          <p:cNvPr id="73" name="Text Box 29"/>
          <p:cNvSpPr txBox="1">
            <a:spLocks noChangeArrowheads="1"/>
          </p:cNvSpPr>
          <p:nvPr/>
        </p:nvSpPr>
        <p:spPr bwMode="auto">
          <a:xfrm>
            <a:off x="5271849" y="3038817"/>
            <a:ext cx="5540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yes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669724"/>
            <a:ext cx="8229600" cy="500547"/>
          </a:xfrm>
        </p:spPr>
        <p:txBody>
          <a:bodyPr>
            <a:normAutofit/>
          </a:bodyPr>
          <a:lstStyle/>
          <a:p>
            <a:r>
              <a:rPr lang="en-US" sz="2500"/>
              <a:t>Problem #4: Display 1 to 50</a:t>
            </a:r>
          </a:p>
        </p:txBody>
      </p:sp>
      <p:sp>
        <p:nvSpPr>
          <p:cNvPr id="32" name="Oval 37"/>
          <p:cNvSpPr>
            <a:spLocks noChangeArrowheads="1"/>
          </p:cNvSpPr>
          <p:nvPr/>
        </p:nvSpPr>
        <p:spPr bwMode="auto">
          <a:xfrm>
            <a:off x="4787649" y="1045721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/>
                <a:cs typeface="Courier"/>
              </a:rPr>
              <a:t>start</a:t>
            </a:r>
          </a:p>
        </p:txBody>
      </p:sp>
      <p:sp>
        <p:nvSpPr>
          <p:cNvPr id="33" name="AutoShape 22"/>
          <p:cNvSpPr>
            <a:spLocks noChangeArrowheads="1"/>
          </p:cNvSpPr>
          <p:nvPr/>
        </p:nvSpPr>
        <p:spPr bwMode="auto">
          <a:xfrm>
            <a:off x="4318297" y="3534330"/>
            <a:ext cx="2005503" cy="381000"/>
          </a:xfrm>
          <a:prstGeom prst="parallelogram">
            <a:avLst>
              <a:gd name="adj" fmla="val 1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/>
                <a:cs typeface="Courier"/>
              </a:rPr>
              <a:t>output </a:t>
            </a:r>
            <a:r>
              <a:rPr lang="en-US" b="1">
                <a:latin typeface="Courier"/>
                <a:cs typeface="Courier"/>
              </a:rPr>
              <a:t>n</a:t>
            </a:r>
          </a:p>
        </p:txBody>
      </p:sp>
      <p:sp>
        <p:nvSpPr>
          <p:cNvPr id="36" name="Line 23"/>
          <p:cNvSpPr>
            <a:spLocks noChangeShapeType="1"/>
          </p:cNvSpPr>
          <p:nvPr/>
        </p:nvSpPr>
        <p:spPr bwMode="auto">
          <a:xfrm>
            <a:off x="5294363" y="3915330"/>
            <a:ext cx="0" cy="3895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37" name="Oval 38"/>
          <p:cNvSpPr>
            <a:spLocks noChangeArrowheads="1"/>
          </p:cNvSpPr>
          <p:nvPr/>
        </p:nvSpPr>
        <p:spPr bwMode="auto">
          <a:xfrm>
            <a:off x="4525057" y="6148073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/>
                <a:cs typeface="Courier"/>
              </a:rPr>
              <a:t>stop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69724"/>
            <a:ext cx="1325880" cy="457200"/>
          </a:xfrm>
        </p:spPr>
        <p:txBody>
          <a:bodyPr/>
          <a:lstStyle/>
          <a:p>
            <a:r>
              <a:rPr lang="en-US"/>
              <a:t>Claudia Lugo 2011</a:t>
            </a:r>
          </a:p>
        </p:txBody>
      </p:sp>
      <p:sp>
        <p:nvSpPr>
          <p:cNvPr id="30" name="AutoShape 4"/>
          <p:cNvSpPr>
            <a:spLocks noChangeArrowheads="1"/>
          </p:cNvSpPr>
          <p:nvPr/>
        </p:nvSpPr>
        <p:spPr bwMode="auto">
          <a:xfrm>
            <a:off x="4468578" y="2643613"/>
            <a:ext cx="1676400" cy="4572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Courier"/>
                <a:cs typeface="Courier"/>
              </a:rPr>
              <a:t>n</a:t>
            </a: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&gt;=0</a:t>
            </a:r>
          </a:p>
        </p:txBody>
      </p:sp>
      <p:sp>
        <p:nvSpPr>
          <p:cNvPr id="34" name="Line 5"/>
          <p:cNvSpPr>
            <a:spLocks noChangeShapeType="1"/>
          </p:cNvSpPr>
          <p:nvPr/>
        </p:nvSpPr>
        <p:spPr bwMode="auto">
          <a:xfrm>
            <a:off x="5306778" y="3096254"/>
            <a:ext cx="0" cy="4380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>
            <a:off x="5321049" y="225805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4482849" y="4304856"/>
            <a:ext cx="1752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latin typeface="Courier"/>
                <a:cs typeface="Courier"/>
              </a:rPr>
              <a:t>n</a:t>
            </a:r>
            <a:r>
              <a:rPr lang="en-US">
                <a:latin typeface="Courier"/>
                <a:cs typeface="Courier"/>
              </a:rPr>
              <a:t> = </a:t>
            </a:r>
            <a:r>
              <a:rPr lang="en-US" b="1">
                <a:latin typeface="Courier"/>
                <a:cs typeface="Courier"/>
              </a:rPr>
              <a:t>n</a:t>
            </a:r>
            <a:r>
              <a:rPr lang="en-US">
                <a:latin typeface="Courier"/>
                <a:cs typeface="Courier"/>
              </a:rPr>
              <a:t> - 1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4482849" y="1957221"/>
            <a:ext cx="1676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latin typeface="Courier"/>
                <a:cs typeface="Courier"/>
              </a:rPr>
              <a:t>n</a:t>
            </a:r>
            <a:r>
              <a:rPr lang="en-US">
                <a:latin typeface="Courier"/>
                <a:cs typeface="Courier"/>
              </a:rPr>
              <a:t> = 50</a:t>
            </a:r>
          </a:p>
        </p:txBody>
      </p:sp>
      <p:sp>
        <p:nvSpPr>
          <p:cNvPr id="56" name="Line 13"/>
          <p:cNvSpPr>
            <a:spLocks noChangeShapeType="1"/>
          </p:cNvSpPr>
          <p:nvPr/>
        </p:nvSpPr>
        <p:spPr bwMode="auto">
          <a:xfrm>
            <a:off x="5321049" y="157622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 flipH="1" flipV="1">
            <a:off x="5321049" y="2396185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59" name="Line 15"/>
          <p:cNvSpPr>
            <a:spLocks noChangeShapeType="1"/>
          </p:cNvSpPr>
          <p:nvPr/>
        </p:nvSpPr>
        <p:spPr bwMode="auto">
          <a:xfrm>
            <a:off x="6997449" y="2396184"/>
            <a:ext cx="0" cy="25182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60" name="Line 16"/>
          <p:cNvSpPr>
            <a:spLocks noChangeShapeType="1"/>
          </p:cNvSpPr>
          <p:nvPr/>
        </p:nvSpPr>
        <p:spPr bwMode="auto">
          <a:xfrm>
            <a:off x="5321049" y="46858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5321049" y="4914456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62" name="Line 18"/>
          <p:cNvSpPr>
            <a:spLocks noChangeShapeType="1"/>
          </p:cNvSpPr>
          <p:nvPr/>
        </p:nvSpPr>
        <p:spPr bwMode="auto">
          <a:xfrm flipH="1">
            <a:off x="3440538" y="2868051"/>
            <a:ext cx="10137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63" name="Line 19"/>
          <p:cNvSpPr>
            <a:spLocks noChangeShapeType="1"/>
          </p:cNvSpPr>
          <p:nvPr/>
        </p:nvSpPr>
        <p:spPr bwMode="auto">
          <a:xfrm>
            <a:off x="3440538" y="2868051"/>
            <a:ext cx="0" cy="27417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65" name="Line 21"/>
          <p:cNvSpPr>
            <a:spLocks noChangeShapeType="1"/>
          </p:cNvSpPr>
          <p:nvPr/>
        </p:nvSpPr>
        <p:spPr bwMode="auto">
          <a:xfrm rot="16200000">
            <a:off x="3981876" y="5068480"/>
            <a:ext cx="0" cy="1082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66" name="AutoShape 22"/>
          <p:cNvSpPr>
            <a:spLocks noChangeArrowheads="1"/>
          </p:cNvSpPr>
          <p:nvPr/>
        </p:nvSpPr>
        <p:spPr bwMode="auto">
          <a:xfrm>
            <a:off x="4296456" y="5462273"/>
            <a:ext cx="2005503" cy="381000"/>
          </a:xfrm>
          <a:prstGeom prst="parallelogram">
            <a:avLst>
              <a:gd name="adj" fmla="val 1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/>
                <a:cs typeface="Courier"/>
              </a:rPr>
              <a:t>output </a:t>
            </a:r>
            <a:r>
              <a:rPr lang="en-US" b="1">
                <a:latin typeface="Courier"/>
                <a:cs typeface="Courier"/>
              </a:rPr>
              <a:t>“bye”</a:t>
            </a:r>
          </a:p>
        </p:txBody>
      </p:sp>
      <p:sp>
        <p:nvSpPr>
          <p:cNvPr id="67" name="Line 23"/>
          <p:cNvSpPr>
            <a:spLocks noChangeShapeType="1"/>
          </p:cNvSpPr>
          <p:nvPr/>
        </p:nvSpPr>
        <p:spPr bwMode="auto">
          <a:xfrm>
            <a:off x="5058457" y="584327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72" name="Text Box 28"/>
          <p:cNvSpPr txBox="1">
            <a:spLocks noChangeArrowheads="1"/>
          </p:cNvSpPr>
          <p:nvPr/>
        </p:nvSpPr>
        <p:spPr bwMode="auto">
          <a:xfrm>
            <a:off x="3753101" y="2515228"/>
            <a:ext cx="4309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no</a:t>
            </a:r>
          </a:p>
        </p:txBody>
      </p:sp>
      <p:sp>
        <p:nvSpPr>
          <p:cNvPr id="73" name="Text Box 29"/>
          <p:cNvSpPr txBox="1">
            <a:spLocks noChangeArrowheads="1"/>
          </p:cNvSpPr>
          <p:nvPr/>
        </p:nvSpPr>
        <p:spPr bwMode="auto">
          <a:xfrm>
            <a:off x="5271849" y="3038817"/>
            <a:ext cx="5540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yes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669724"/>
            <a:ext cx="8229600" cy="500547"/>
          </a:xfrm>
        </p:spPr>
        <p:txBody>
          <a:bodyPr>
            <a:normAutofit/>
          </a:bodyPr>
          <a:lstStyle/>
          <a:p>
            <a:r>
              <a:rPr lang="en-US" sz="2500"/>
              <a:t>Problem #5: Display 50 to 0</a:t>
            </a:r>
          </a:p>
        </p:txBody>
      </p:sp>
      <p:sp>
        <p:nvSpPr>
          <p:cNvPr id="32" name="Oval 37"/>
          <p:cNvSpPr>
            <a:spLocks noChangeArrowheads="1"/>
          </p:cNvSpPr>
          <p:nvPr/>
        </p:nvSpPr>
        <p:spPr bwMode="auto">
          <a:xfrm>
            <a:off x="4787649" y="1045721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/>
                <a:cs typeface="Courier"/>
              </a:rPr>
              <a:t>start</a:t>
            </a:r>
          </a:p>
        </p:txBody>
      </p:sp>
      <p:sp>
        <p:nvSpPr>
          <p:cNvPr id="33" name="AutoShape 22"/>
          <p:cNvSpPr>
            <a:spLocks noChangeArrowheads="1"/>
          </p:cNvSpPr>
          <p:nvPr/>
        </p:nvSpPr>
        <p:spPr bwMode="auto">
          <a:xfrm>
            <a:off x="4318297" y="3534330"/>
            <a:ext cx="2005503" cy="381000"/>
          </a:xfrm>
          <a:prstGeom prst="parallelogram">
            <a:avLst>
              <a:gd name="adj" fmla="val 1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/>
                <a:cs typeface="Courier"/>
              </a:rPr>
              <a:t>output </a:t>
            </a:r>
            <a:r>
              <a:rPr lang="en-US" b="1">
                <a:latin typeface="Courier"/>
                <a:cs typeface="Courier"/>
              </a:rPr>
              <a:t>n</a:t>
            </a:r>
          </a:p>
        </p:txBody>
      </p:sp>
      <p:sp>
        <p:nvSpPr>
          <p:cNvPr id="36" name="Line 23"/>
          <p:cNvSpPr>
            <a:spLocks noChangeShapeType="1"/>
          </p:cNvSpPr>
          <p:nvPr/>
        </p:nvSpPr>
        <p:spPr bwMode="auto">
          <a:xfrm>
            <a:off x="5294363" y="3915330"/>
            <a:ext cx="0" cy="3895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37" name="Oval 38"/>
          <p:cNvSpPr>
            <a:spLocks noChangeArrowheads="1"/>
          </p:cNvSpPr>
          <p:nvPr/>
        </p:nvSpPr>
        <p:spPr bwMode="auto">
          <a:xfrm>
            <a:off x="4525057" y="6148073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/>
                <a:cs typeface="Courier"/>
              </a:rPr>
              <a:t>stop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85827" y="541303"/>
            <a:ext cx="1325880" cy="457200"/>
          </a:xfrm>
        </p:spPr>
        <p:txBody>
          <a:bodyPr/>
          <a:lstStyle/>
          <a:p>
            <a:r>
              <a:rPr lang="en-US"/>
              <a:t>Claudia Lugo 2011</a:t>
            </a:r>
          </a:p>
        </p:txBody>
      </p:sp>
      <p:sp>
        <p:nvSpPr>
          <p:cNvPr id="30" name="AutoShape 4"/>
          <p:cNvSpPr>
            <a:spLocks noChangeArrowheads="1"/>
          </p:cNvSpPr>
          <p:nvPr/>
        </p:nvSpPr>
        <p:spPr bwMode="auto">
          <a:xfrm>
            <a:off x="5310567" y="2857648"/>
            <a:ext cx="1676400" cy="4572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Courier"/>
                <a:cs typeface="Courier"/>
              </a:rPr>
              <a:t>n</a:t>
            </a: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&lt;=30</a:t>
            </a:r>
          </a:p>
        </p:txBody>
      </p:sp>
      <p:sp>
        <p:nvSpPr>
          <p:cNvPr id="34" name="Line 5"/>
          <p:cNvSpPr>
            <a:spLocks noChangeShapeType="1"/>
          </p:cNvSpPr>
          <p:nvPr/>
        </p:nvSpPr>
        <p:spPr bwMode="auto">
          <a:xfrm>
            <a:off x="6148767" y="331028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>
            <a:off x="6163038" y="247208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5139315" y="4433277"/>
            <a:ext cx="208170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latin typeface="Courier"/>
                <a:cs typeface="Courier"/>
              </a:rPr>
              <a:t>sum</a:t>
            </a:r>
            <a:r>
              <a:rPr lang="en-US">
                <a:latin typeface="Courier"/>
                <a:cs typeface="Courier"/>
              </a:rPr>
              <a:t> = </a:t>
            </a:r>
            <a:r>
              <a:rPr lang="en-US" b="1">
                <a:latin typeface="Courier"/>
                <a:cs typeface="Courier"/>
              </a:rPr>
              <a:t>sum</a:t>
            </a:r>
            <a:r>
              <a:rPr lang="en-US">
                <a:latin typeface="Courier"/>
                <a:cs typeface="Courier"/>
              </a:rPr>
              <a:t> + </a:t>
            </a:r>
            <a:r>
              <a:rPr lang="en-US" b="1">
                <a:latin typeface="Courier"/>
                <a:cs typeface="Courier"/>
              </a:rPr>
              <a:t>n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5324838" y="5209546"/>
            <a:ext cx="1752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latin typeface="Courier"/>
                <a:cs typeface="Courier"/>
              </a:rPr>
              <a:t>n</a:t>
            </a:r>
            <a:r>
              <a:rPr lang="en-US">
                <a:latin typeface="Courier"/>
                <a:cs typeface="Courier"/>
              </a:rPr>
              <a:t> = </a:t>
            </a:r>
            <a:r>
              <a:rPr lang="en-US" b="1">
                <a:latin typeface="Courier"/>
                <a:cs typeface="Courier"/>
              </a:rPr>
              <a:t>n</a:t>
            </a:r>
            <a:r>
              <a:rPr lang="en-US">
                <a:latin typeface="Courier"/>
                <a:cs typeface="Courier"/>
              </a:rPr>
              <a:t> + 3</a:t>
            </a: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>
            <a:off x="6163038" y="4814277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5324838" y="2167289"/>
            <a:ext cx="1676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latin typeface="Courier"/>
                <a:cs typeface="Courier"/>
              </a:rPr>
              <a:t>sum</a:t>
            </a:r>
            <a:r>
              <a:rPr lang="en-US">
                <a:latin typeface="Courier"/>
                <a:cs typeface="Courier"/>
              </a:rPr>
              <a:t> = 0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5324838" y="1557689"/>
            <a:ext cx="1676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latin typeface="Courier"/>
                <a:cs typeface="Courier"/>
              </a:rPr>
              <a:t>n</a:t>
            </a:r>
            <a:r>
              <a:rPr lang="en-US">
                <a:latin typeface="Courier"/>
                <a:cs typeface="Courier"/>
              </a:rPr>
              <a:t> = 3</a:t>
            </a: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>
            <a:off x="6163038" y="1862489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56" name="Line 13"/>
          <p:cNvSpPr>
            <a:spLocks noChangeShapeType="1"/>
          </p:cNvSpPr>
          <p:nvPr/>
        </p:nvSpPr>
        <p:spPr bwMode="auto">
          <a:xfrm>
            <a:off x="6163038" y="117668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 flipH="1" flipV="1">
            <a:off x="6163038" y="261022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59" name="Line 15"/>
          <p:cNvSpPr>
            <a:spLocks noChangeShapeType="1"/>
          </p:cNvSpPr>
          <p:nvPr/>
        </p:nvSpPr>
        <p:spPr bwMode="auto">
          <a:xfrm>
            <a:off x="7839438" y="2610220"/>
            <a:ext cx="0" cy="3208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60" name="Line 16"/>
          <p:cNvSpPr>
            <a:spLocks noChangeShapeType="1"/>
          </p:cNvSpPr>
          <p:nvPr/>
        </p:nvSpPr>
        <p:spPr bwMode="auto">
          <a:xfrm>
            <a:off x="6163038" y="559054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6163038" y="5819146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62" name="Line 18"/>
          <p:cNvSpPr>
            <a:spLocks noChangeShapeType="1"/>
          </p:cNvSpPr>
          <p:nvPr/>
        </p:nvSpPr>
        <p:spPr bwMode="auto">
          <a:xfrm flipH="1">
            <a:off x="3868668" y="3082086"/>
            <a:ext cx="14276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63" name="Line 19"/>
          <p:cNvSpPr>
            <a:spLocks noChangeShapeType="1"/>
          </p:cNvSpPr>
          <p:nvPr/>
        </p:nvSpPr>
        <p:spPr bwMode="auto">
          <a:xfrm>
            <a:off x="3868668" y="3082085"/>
            <a:ext cx="0" cy="29964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65" name="Line 21"/>
          <p:cNvSpPr>
            <a:spLocks noChangeShapeType="1"/>
          </p:cNvSpPr>
          <p:nvPr/>
        </p:nvSpPr>
        <p:spPr bwMode="auto">
          <a:xfrm rot="16200000">
            <a:off x="4239015" y="5708213"/>
            <a:ext cx="0" cy="7406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66" name="AutoShape 22"/>
          <p:cNvSpPr>
            <a:spLocks noChangeArrowheads="1"/>
          </p:cNvSpPr>
          <p:nvPr/>
        </p:nvSpPr>
        <p:spPr bwMode="auto">
          <a:xfrm>
            <a:off x="4402067" y="5905352"/>
            <a:ext cx="2005503" cy="381000"/>
          </a:xfrm>
          <a:prstGeom prst="parallelogram">
            <a:avLst>
              <a:gd name="adj" fmla="val 1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/>
                <a:cs typeface="Courier"/>
              </a:rPr>
              <a:t>output </a:t>
            </a:r>
            <a:r>
              <a:rPr lang="en-US" b="1">
                <a:latin typeface="Courier"/>
                <a:cs typeface="Courier"/>
              </a:rPr>
              <a:t>sum</a:t>
            </a:r>
          </a:p>
        </p:txBody>
      </p:sp>
      <p:sp>
        <p:nvSpPr>
          <p:cNvPr id="67" name="Line 23"/>
          <p:cNvSpPr>
            <a:spLocks noChangeShapeType="1"/>
          </p:cNvSpPr>
          <p:nvPr/>
        </p:nvSpPr>
        <p:spPr bwMode="auto">
          <a:xfrm rot="16200000">
            <a:off x="6003502" y="5822016"/>
            <a:ext cx="0" cy="13858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72" name="Text Box 28"/>
          <p:cNvSpPr txBox="1">
            <a:spLocks noChangeArrowheads="1"/>
          </p:cNvSpPr>
          <p:nvPr/>
        </p:nvSpPr>
        <p:spPr bwMode="auto">
          <a:xfrm>
            <a:off x="4609361" y="2779497"/>
            <a:ext cx="4309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no</a:t>
            </a:r>
          </a:p>
        </p:txBody>
      </p:sp>
      <p:sp>
        <p:nvSpPr>
          <p:cNvPr id="73" name="Text Box 29"/>
          <p:cNvSpPr txBox="1">
            <a:spLocks noChangeArrowheads="1"/>
          </p:cNvSpPr>
          <p:nvPr/>
        </p:nvSpPr>
        <p:spPr bwMode="auto">
          <a:xfrm>
            <a:off x="6091683" y="3234089"/>
            <a:ext cx="5540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yes</a:t>
            </a:r>
          </a:p>
        </p:txBody>
      </p:sp>
      <p:sp>
        <p:nvSpPr>
          <p:cNvPr id="32" name="Oval 37"/>
          <p:cNvSpPr>
            <a:spLocks noChangeArrowheads="1"/>
          </p:cNvSpPr>
          <p:nvPr/>
        </p:nvSpPr>
        <p:spPr bwMode="auto">
          <a:xfrm>
            <a:off x="5629638" y="646189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/>
                <a:cs typeface="Courier"/>
              </a:rPr>
              <a:t>start</a:t>
            </a:r>
          </a:p>
        </p:txBody>
      </p:sp>
      <p:sp>
        <p:nvSpPr>
          <p:cNvPr id="27" name="AutoShape 22"/>
          <p:cNvSpPr>
            <a:spLocks noChangeArrowheads="1"/>
          </p:cNvSpPr>
          <p:nvPr/>
        </p:nvSpPr>
        <p:spPr bwMode="auto">
          <a:xfrm>
            <a:off x="5146015" y="3691289"/>
            <a:ext cx="2005503" cy="381000"/>
          </a:xfrm>
          <a:prstGeom prst="parallelogram">
            <a:avLst>
              <a:gd name="adj" fmla="val 1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/>
                <a:cs typeface="Courier"/>
              </a:rPr>
              <a:t>output </a:t>
            </a:r>
            <a:r>
              <a:rPr lang="en-US" b="1">
                <a:latin typeface="Courier"/>
                <a:cs typeface="Courier"/>
              </a:rPr>
              <a:t>n</a:t>
            </a:r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>
            <a:off x="6122081" y="4072289"/>
            <a:ext cx="0" cy="3895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43341" y="641186"/>
            <a:ext cx="8229600" cy="500547"/>
          </a:xfrm>
        </p:spPr>
        <p:txBody>
          <a:bodyPr>
            <a:normAutofit/>
          </a:bodyPr>
          <a:lstStyle/>
          <a:p>
            <a:r>
              <a:rPr lang="en-US" sz="2500"/>
              <a:t>Problem #6: Print and sum 3,6,9 … 30</a:t>
            </a:r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5296296" y="628635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6687617" y="6248252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/>
                <a:cs typeface="Courier"/>
              </a:rPr>
              <a:t>stop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85827" y="541303"/>
            <a:ext cx="1325880" cy="457200"/>
          </a:xfrm>
        </p:spPr>
        <p:txBody>
          <a:bodyPr/>
          <a:lstStyle/>
          <a:p>
            <a:r>
              <a:rPr lang="en-US"/>
              <a:t>Claudia Lugo 2011</a:t>
            </a:r>
          </a:p>
        </p:txBody>
      </p:sp>
      <p:sp>
        <p:nvSpPr>
          <p:cNvPr id="30" name="AutoShape 4"/>
          <p:cNvSpPr>
            <a:spLocks noChangeArrowheads="1"/>
          </p:cNvSpPr>
          <p:nvPr/>
        </p:nvSpPr>
        <p:spPr bwMode="auto">
          <a:xfrm>
            <a:off x="5310567" y="2857648"/>
            <a:ext cx="1676400" cy="4572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000000"/>
                </a:solidFill>
                <a:latin typeface="Courier"/>
                <a:cs typeface="Courier"/>
              </a:rPr>
              <a:t>n</a:t>
            </a:r>
            <a:r>
              <a:rPr lang="en-US">
                <a:solidFill>
                  <a:srgbClr val="000000"/>
                </a:solidFill>
                <a:latin typeface="Courier"/>
                <a:cs typeface="Courier"/>
              </a:rPr>
              <a:t>&gt;=1</a:t>
            </a:r>
          </a:p>
        </p:txBody>
      </p:sp>
      <p:sp>
        <p:nvSpPr>
          <p:cNvPr id="34" name="Line 5"/>
          <p:cNvSpPr>
            <a:spLocks noChangeShapeType="1"/>
          </p:cNvSpPr>
          <p:nvPr/>
        </p:nvSpPr>
        <p:spPr bwMode="auto">
          <a:xfrm>
            <a:off x="6148767" y="3310288"/>
            <a:ext cx="0" cy="6235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>
            <a:off x="6163038" y="247208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5040288" y="3933862"/>
            <a:ext cx="2180729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latin typeface="Courier"/>
                <a:cs typeface="Courier"/>
              </a:rPr>
              <a:t>fact</a:t>
            </a:r>
            <a:r>
              <a:rPr lang="en-US">
                <a:latin typeface="Courier"/>
                <a:cs typeface="Courier"/>
              </a:rPr>
              <a:t> = </a:t>
            </a:r>
            <a:r>
              <a:rPr lang="en-US" b="1">
                <a:latin typeface="Courier"/>
                <a:cs typeface="Courier"/>
              </a:rPr>
              <a:t>fact</a:t>
            </a:r>
            <a:r>
              <a:rPr lang="en-US">
                <a:latin typeface="Courier"/>
                <a:cs typeface="Courier"/>
              </a:rPr>
              <a:t> * </a:t>
            </a:r>
            <a:r>
              <a:rPr lang="en-US" b="1">
                <a:latin typeface="Courier"/>
                <a:cs typeface="Courier"/>
              </a:rPr>
              <a:t>n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5324838" y="4710131"/>
            <a:ext cx="1752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latin typeface="Courier"/>
                <a:cs typeface="Courier"/>
              </a:rPr>
              <a:t>n</a:t>
            </a:r>
            <a:r>
              <a:rPr lang="en-US">
                <a:latin typeface="Courier"/>
                <a:cs typeface="Courier"/>
              </a:rPr>
              <a:t> = </a:t>
            </a:r>
            <a:r>
              <a:rPr lang="en-US" b="1">
                <a:latin typeface="Courier"/>
                <a:cs typeface="Courier"/>
              </a:rPr>
              <a:t>n</a:t>
            </a:r>
            <a:r>
              <a:rPr lang="en-US">
                <a:latin typeface="Courier"/>
                <a:cs typeface="Courier"/>
              </a:rPr>
              <a:t> - 1</a:t>
            </a: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>
            <a:off x="6163038" y="431486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5324838" y="2167289"/>
            <a:ext cx="1752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latin typeface="Courier"/>
                <a:cs typeface="Courier"/>
              </a:rPr>
              <a:t>fact</a:t>
            </a:r>
            <a:r>
              <a:rPr lang="en-US">
                <a:latin typeface="Courier"/>
                <a:cs typeface="Courier"/>
              </a:rPr>
              <a:t> = 1</a:t>
            </a: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>
            <a:off x="6163038" y="1862489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56" name="Line 13"/>
          <p:cNvSpPr>
            <a:spLocks noChangeShapeType="1"/>
          </p:cNvSpPr>
          <p:nvPr/>
        </p:nvSpPr>
        <p:spPr bwMode="auto">
          <a:xfrm>
            <a:off x="6163038" y="117668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 flipH="1" flipV="1">
            <a:off x="6163038" y="261022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59" name="Line 15"/>
          <p:cNvSpPr>
            <a:spLocks noChangeShapeType="1"/>
          </p:cNvSpPr>
          <p:nvPr/>
        </p:nvSpPr>
        <p:spPr bwMode="auto">
          <a:xfrm>
            <a:off x="7839438" y="2610220"/>
            <a:ext cx="0" cy="282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60" name="Line 16"/>
          <p:cNvSpPr>
            <a:spLocks noChangeShapeType="1"/>
          </p:cNvSpPr>
          <p:nvPr/>
        </p:nvSpPr>
        <p:spPr bwMode="auto">
          <a:xfrm>
            <a:off x="6163038" y="5091131"/>
            <a:ext cx="0" cy="3427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6163038" y="5433883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62" name="Line 18"/>
          <p:cNvSpPr>
            <a:spLocks noChangeShapeType="1"/>
          </p:cNvSpPr>
          <p:nvPr/>
        </p:nvSpPr>
        <p:spPr bwMode="auto">
          <a:xfrm flipH="1">
            <a:off x="3197931" y="3082086"/>
            <a:ext cx="209836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63" name="Line 19"/>
          <p:cNvSpPr>
            <a:spLocks noChangeShapeType="1"/>
          </p:cNvSpPr>
          <p:nvPr/>
        </p:nvSpPr>
        <p:spPr bwMode="auto">
          <a:xfrm>
            <a:off x="3197931" y="3082086"/>
            <a:ext cx="0" cy="2711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65" name="Line 21"/>
          <p:cNvSpPr>
            <a:spLocks noChangeShapeType="1"/>
          </p:cNvSpPr>
          <p:nvPr/>
        </p:nvSpPr>
        <p:spPr bwMode="auto">
          <a:xfrm rot="16200000">
            <a:off x="3568278" y="5422833"/>
            <a:ext cx="0" cy="7406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66" name="AutoShape 22"/>
          <p:cNvSpPr>
            <a:spLocks noChangeArrowheads="1"/>
          </p:cNvSpPr>
          <p:nvPr/>
        </p:nvSpPr>
        <p:spPr bwMode="auto">
          <a:xfrm>
            <a:off x="3731330" y="5619972"/>
            <a:ext cx="2005503" cy="381000"/>
          </a:xfrm>
          <a:prstGeom prst="parallelogram">
            <a:avLst>
              <a:gd name="adj" fmla="val 1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/>
                <a:cs typeface="Courier"/>
              </a:rPr>
              <a:t>output </a:t>
            </a:r>
            <a:r>
              <a:rPr lang="en-US" b="1">
                <a:latin typeface="Courier"/>
                <a:cs typeface="Courier"/>
              </a:rPr>
              <a:t>fact</a:t>
            </a:r>
          </a:p>
        </p:txBody>
      </p:sp>
      <p:sp>
        <p:nvSpPr>
          <p:cNvPr id="67" name="Line 23"/>
          <p:cNvSpPr>
            <a:spLocks noChangeShapeType="1"/>
          </p:cNvSpPr>
          <p:nvPr/>
        </p:nvSpPr>
        <p:spPr bwMode="auto">
          <a:xfrm rot="16200000">
            <a:off x="5304223" y="5565174"/>
            <a:ext cx="0" cy="13858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72" name="Text Box 28"/>
          <p:cNvSpPr txBox="1">
            <a:spLocks noChangeArrowheads="1"/>
          </p:cNvSpPr>
          <p:nvPr/>
        </p:nvSpPr>
        <p:spPr bwMode="auto">
          <a:xfrm>
            <a:off x="4609361" y="2779497"/>
            <a:ext cx="4309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no</a:t>
            </a:r>
          </a:p>
        </p:txBody>
      </p:sp>
      <p:sp>
        <p:nvSpPr>
          <p:cNvPr id="73" name="Text Box 29"/>
          <p:cNvSpPr txBox="1">
            <a:spLocks noChangeArrowheads="1"/>
          </p:cNvSpPr>
          <p:nvPr/>
        </p:nvSpPr>
        <p:spPr bwMode="auto">
          <a:xfrm>
            <a:off x="6091683" y="3234089"/>
            <a:ext cx="5540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yes</a:t>
            </a:r>
          </a:p>
        </p:txBody>
      </p:sp>
      <p:sp>
        <p:nvSpPr>
          <p:cNvPr id="32" name="Oval 37"/>
          <p:cNvSpPr>
            <a:spLocks noChangeArrowheads="1"/>
          </p:cNvSpPr>
          <p:nvPr/>
        </p:nvSpPr>
        <p:spPr bwMode="auto">
          <a:xfrm>
            <a:off x="5629638" y="646189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/>
                <a:cs typeface="Courier"/>
              </a:rPr>
              <a:t>start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43341" y="641186"/>
            <a:ext cx="8229600" cy="500547"/>
          </a:xfrm>
        </p:spPr>
        <p:txBody>
          <a:bodyPr>
            <a:normAutofit/>
          </a:bodyPr>
          <a:lstStyle/>
          <a:p>
            <a:r>
              <a:rPr lang="en-US" sz="2500"/>
              <a:t>Problem #7: Factorial of a positive #</a:t>
            </a:r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 flipH="1">
            <a:off x="4617765" y="6000971"/>
            <a:ext cx="7793" cy="2472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5977251" y="6005679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/>
                <a:cs typeface="Courier"/>
              </a:rPr>
              <a:t>stop</a:t>
            </a:r>
          </a:p>
        </p:txBody>
      </p:sp>
      <p:sp>
        <p:nvSpPr>
          <p:cNvPr id="31" name="AutoShape 22"/>
          <p:cNvSpPr>
            <a:spLocks noChangeArrowheads="1"/>
          </p:cNvSpPr>
          <p:nvPr/>
        </p:nvSpPr>
        <p:spPr bwMode="auto">
          <a:xfrm>
            <a:off x="5167857" y="1557689"/>
            <a:ext cx="2005503" cy="304800"/>
          </a:xfrm>
          <a:prstGeom prst="parallelogram">
            <a:avLst>
              <a:gd name="adj" fmla="val 1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/>
                <a:cs typeface="Courier"/>
              </a:rPr>
              <a:t>input </a:t>
            </a:r>
            <a:r>
              <a:rPr lang="en-US" b="1">
                <a:latin typeface="Courier"/>
                <a:cs typeface="Courier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ＭＳ ゴシック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Urban.thmx</Template>
  <TotalTime>556</TotalTime>
  <Words>264</Words>
  <Application>Microsoft Macintosh PowerPoint</Application>
  <PresentationFormat>On-screen Show (4:3)</PresentationFormat>
  <Paragraphs>81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FlowCharts</vt:lpstr>
      <vt:lpstr>Problem #1: Convert ºF to ºC</vt:lpstr>
      <vt:lpstr>Problem #2: order in letters</vt:lpstr>
      <vt:lpstr>Problem #3: Convert quartes and dimes to dollars</vt:lpstr>
      <vt:lpstr>Problem #4: Display 1 to 50</vt:lpstr>
      <vt:lpstr>Problem #5: Display 50 to 0</vt:lpstr>
      <vt:lpstr>Problem #6: Print and sum 3,6,9 … 30</vt:lpstr>
      <vt:lpstr>Problem #7: Factorial of a positive #</vt:lpstr>
    </vt:vector>
  </TitlesOfParts>
  <Company>ITESM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Process</dc:title>
  <dc:creator>Claudia Lugo</dc:creator>
  <cp:lastModifiedBy>Claudia Lugo</cp:lastModifiedBy>
  <cp:revision>77</cp:revision>
  <dcterms:created xsi:type="dcterms:W3CDTF">2011-08-26T00:45:57Z</dcterms:created>
  <dcterms:modified xsi:type="dcterms:W3CDTF">2011-08-26T00:51:11Z</dcterms:modified>
</cp:coreProperties>
</file>