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76647E-B62D-4EB8-A80B-9FB8A2D78899}">
  <a:tblStyle styleId="{0F76647E-B62D-4EB8-A80B-9FB8A2D78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regular.fntdata"/><Relationship Id="rId21" Type="http://schemas.openxmlformats.org/officeDocument/2006/relationships/slide" Target="slides/slide15.xml"/><Relationship Id="rId43" Type="http://schemas.openxmlformats.org/officeDocument/2006/relationships/font" Target="fonts/RobotoSlab-bold.fntdata"/><Relationship Id="rId24" Type="http://schemas.openxmlformats.org/officeDocument/2006/relationships/slide" Target="slides/slide18.xml"/><Relationship Id="rId46" Type="http://schemas.openxmlformats.org/officeDocument/2006/relationships/font" Target="fonts/Roboto-italic.fntdata"/><Relationship Id="rId23" Type="http://schemas.openxmlformats.org/officeDocument/2006/relationships/slide" Target="slides/slide17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hape 58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Shape 68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1524800" y="896808"/>
            <a:ext cx="1081625" cy="1499896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4" name="Shape 34"/>
          <p:cNvSpPr/>
          <p:nvPr/>
        </p:nvSpPr>
        <p:spPr>
          <a:xfrm rot="10800000">
            <a:off x="6537563" y="4457271"/>
            <a:ext cx="1081625" cy="1499896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35" name="Shape 35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1734350"/>
            <a:ext cx="84582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Arquitectura</a:t>
            </a:r>
            <a:r>
              <a:rPr lang="en"/>
              <a:t> computacional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Organización de las computadoras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Arquitectura General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093800" y="3739500"/>
            <a:ext cx="15663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157" name="Shape 157"/>
          <p:cNvSpPr/>
          <p:nvPr/>
        </p:nvSpPr>
        <p:spPr>
          <a:xfrm>
            <a:off x="247695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48360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093800" y="3739500"/>
            <a:ext cx="15663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168" name="Shape 168"/>
          <p:cNvSpPr/>
          <p:nvPr/>
        </p:nvSpPr>
        <p:spPr>
          <a:xfrm>
            <a:off x="247695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48360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57200" y="47154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Teclado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Micrófono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Cámara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093800" y="3739500"/>
            <a:ext cx="15663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180" name="Shape 180"/>
          <p:cNvSpPr/>
          <p:nvPr/>
        </p:nvSpPr>
        <p:spPr>
          <a:xfrm>
            <a:off x="247695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48360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457200" y="47154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Teclado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Micrófono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Cámara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950" y="2007050"/>
            <a:ext cx="2230276" cy="1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675" y="2007050"/>
            <a:ext cx="2230276" cy="1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093800" y="3739500"/>
            <a:ext cx="15663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194" name="Shape 194"/>
          <p:cNvSpPr/>
          <p:nvPr/>
        </p:nvSpPr>
        <p:spPr>
          <a:xfrm>
            <a:off x="247695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48360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457200" y="47154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Teclado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Micrófono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Cámara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881250" y="46383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Monitor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Bocinas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950" y="2007050"/>
            <a:ext cx="2230276" cy="1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675" y="2007050"/>
            <a:ext cx="2230276" cy="1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Arquitecutra general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57200" y="3739500"/>
            <a:ext cx="19914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ENTRADA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058800" y="3739500"/>
            <a:ext cx="34248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PROCESAMIENTO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7093800" y="3739500"/>
            <a:ext cx="1566300" cy="6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SALIDA</a:t>
            </a:r>
          </a:p>
        </p:txBody>
      </p:sp>
      <p:sp>
        <p:nvSpPr>
          <p:cNvPr id="209" name="Shape 209"/>
          <p:cNvSpPr/>
          <p:nvPr/>
        </p:nvSpPr>
        <p:spPr>
          <a:xfrm>
            <a:off x="247695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483600" y="3928500"/>
            <a:ext cx="5535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457200" y="47154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Teclado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Micrófono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Cámara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881250" y="4638300"/>
            <a:ext cx="1991400" cy="17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Monitor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Bocinas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...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950" y="2007050"/>
            <a:ext cx="2230276" cy="1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675" y="2007050"/>
            <a:ext cx="2230276" cy="1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3076950" y="5350500"/>
            <a:ext cx="347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¿Qué más </a:t>
            </a:r>
            <a:r>
              <a:rPr b="1" lang="en" sz="2000"/>
              <a:t>periféricos</a:t>
            </a:r>
            <a:r>
              <a:rPr lang="en" sz="2000"/>
              <a:t> hay?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Arquitectura Detallada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Arquitectura detallada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365475" y="198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Address, control, memory, data BUS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638" y="1881675"/>
            <a:ext cx="5978726" cy="48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3587650" y="2563850"/>
            <a:ext cx="175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RAM, ROM, Caché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086450" y="5923525"/>
            <a:ext cx="61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HDD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Cycle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0" y="1969425"/>
            <a:ext cx="8053000" cy="4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(Unidad central de procesamiento)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en" sz="2800">
                <a:solidFill>
                  <a:srgbClr val="000000"/>
                </a:solidFill>
              </a:rPr>
              <a:t>Componente principal de un computador, encargado del control de flujo, decodificación y ejecución de instrucciones, y procesamiento y transferencia de datos.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Organización de las computadoras</a:t>
            </a:r>
          </a:p>
          <a:p>
            <a:pPr indent="-228600" lvl="1" marL="914400" rtl="0">
              <a:spcBef>
                <a:spcPts val="600"/>
              </a:spcBef>
              <a:buAutoNum type="arabicPeriod"/>
            </a:pPr>
            <a:r>
              <a:rPr lang="en" sz="3000"/>
              <a:t>Arquitectura de una computadora</a:t>
            </a:r>
          </a:p>
          <a:p>
            <a:pPr indent="-228600" lvl="2" marL="1371600" rtl="0">
              <a:spcBef>
                <a:spcPts val="600"/>
              </a:spcBef>
              <a:buAutoNum type="arabicPeriod"/>
            </a:pPr>
            <a:r>
              <a:rPr lang="en" sz="3000"/>
              <a:t>Unidad Central de Procesamiento</a:t>
            </a:r>
          </a:p>
          <a:p>
            <a:pPr indent="-228600" lvl="2" marL="1371600" rtl="0">
              <a:spcBef>
                <a:spcPts val="600"/>
              </a:spcBef>
              <a:buAutoNum type="arabicPeriod"/>
            </a:pPr>
            <a:r>
              <a:rPr lang="en" sz="3000"/>
              <a:t>Memoria Primaria</a:t>
            </a:r>
          </a:p>
          <a:p>
            <a:pPr indent="-228600" lvl="2" marL="1371600" rtl="0">
              <a:spcBef>
                <a:spcPts val="600"/>
              </a:spcBef>
              <a:buAutoNum type="arabicPeriod"/>
            </a:pPr>
            <a:r>
              <a:rPr lang="en" sz="3000"/>
              <a:t>Memoria Cache</a:t>
            </a:r>
          </a:p>
          <a:p>
            <a:pPr indent="-228600" lvl="2" marL="1371600" rtl="0">
              <a:spcBef>
                <a:spcPts val="600"/>
              </a:spcBef>
              <a:buAutoNum type="arabicPeriod"/>
            </a:pPr>
            <a:r>
              <a:rPr lang="en" sz="3000"/>
              <a:t>Ciclo de instrucciones de la máquina</a:t>
            </a:r>
          </a:p>
          <a:p>
            <a:pPr indent="-228600" lvl="1" marL="914400" rtl="0">
              <a:spcBef>
                <a:spcPts val="600"/>
              </a:spcBef>
              <a:buAutoNum type="arabicPeriod"/>
            </a:pPr>
            <a:r>
              <a:rPr lang="en" sz="3000"/>
              <a:t>Memoria Secundaria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CPU (Unidad central de procesamiento)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b="1" lang="en" sz="2800">
                <a:solidFill>
                  <a:srgbClr val="000000"/>
                </a:solidFill>
              </a:rPr>
              <a:t>Componente principal de un computador, encargado del control de flujo, decodificación y ejecución de instrucciones, procesamiento y transferencia de datos. 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* Cerebro de la computadora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425" y="3795304"/>
            <a:ext cx="2675876" cy="20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Dentro del CPU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Unidad de Control</a:t>
            </a:r>
            <a:r>
              <a:rPr lang="en"/>
              <a:t>: Busca las instrucciones en memora, decodifica y las ejecuta.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ALU (Unidad aritmético lógica)</a:t>
            </a:r>
            <a:r>
              <a:rPr lang="en"/>
              <a:t>: Usado para operaciones lógicas y matemáticas.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Registros</a:t>
            </a:r>
            <a:r>
              <a:rPr lang="en"/>
              <a:t>: Permite acceder a valores muy usados para realizar operaciones rápidamente.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Memoria Primaria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RAM (Random Access Memory)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ROM (Read-only Memory)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Registros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Caché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/>
              <a:t>Diferencias: Volátil y No volátil. 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Memoria Secundaria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Disco Duro Interno (HDD)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Ojo: Disco Duro externo es otro tipo de memoria; memoria off-line.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Memoria volátil y no volátil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952500" y="215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{0F76647E-B62D-4EB8-A80B-9FB8A2D78899}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800"/>
                        <a:t>Memoria Volátil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800"/>
                        <a:t>Memoria No Volátil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RAM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ROM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Caché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Disco Duro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Que pierde la información cuando deja de estar prendida o funcionando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800"/>
                        <a:t>Que NO pierde la información aún y cuando se apaga o deja de funcionar.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300"/>
              <a:t>¿Qué hace una computadora?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2900676"/>
            <a:ext cx="8229600" cy="366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ALMACENAR datos (leer - escribir). 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EJECUTAR operaciones sobre datos.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RECIBIR nuevos datos.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ENTREGAR resultados (información).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300"/>
              <a:t>¿Qué hace una computadora?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2900676"/>
            <a:ext cx="8229600" cy="366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ALMACENAR datos (leer - escribir). 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EJECUTAR operaciones sobre datos.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RECIBIR nuevos datos.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ENTREGAR resultados (información).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4600575" y="2343125"/>
            <a:ext cx="176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MEMORIA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748300" y="3515375"/>
            <a:ext cx="93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CPU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081000" y="5092250"/>
            <a:ext cx="59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I/O</a:t>
            </a:r>
          </a:p>
        </p:txBody>
      </p:sp>
      <p:sp>
        <p:nvSpPr>
          <p:cNvPr id="305" name="Shape 305"/>
          <p:cNvSpPr/>
          <p:nvPr/>
        </p:nvSpPr>
        <p:spPr>
          <a:xfrm>
            <a:off x="3621150" y="2483075"/>
            <a:ext cx="857400" cy="38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5890900" y="3655300"/>
            <a:ext cx="857400" cy="38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6128200" y="5241375"/>
            <a:ext cx="857400" cy="38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400" y="4148400"/>
            <a:ext cx="3350051" cy="20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00" y="260400"/>
            <a:ext cx="2412825" cy="20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582300" y="2835875"/>
            <a:ext cx="79794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¿Qué es una computadora?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2" cy="679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582300" y="2835875"/>
            <a:ext cx="79794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¿Qué es una computadora?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Referencias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Jones, Richard, and Andrew Meyenn. </a:t>
            </a:r>
            <a:r>
              <a:rPr i="1" lang="en" sz="2400">
                <a:solidFill>
                  <a:srgbClr val="000000"/>
                </a:solidFill>
              </a:rPr>
              <a:t>Computer Science Java Enabled</a:t>
            </a:r>
            <a:r>
              <a:rPr lang="en" sz="2400">
                <a:solidFill>
                  <a:srgbClr val="000000"/>
                </a:solidFill>
              </a:rPr>
              <a:t>. Victoria, Australia: IBID Press, 2004. Print.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http://commons.wikimedia.org/wiki/File:Jerarquia_memoria.png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http://cse.iitkgp.ac.in/pds/notes/img/computer.gif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sp>
        <p:nvSpPr>
          <p:cNvPr id="334" name="Shape 334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código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Computers / Hardware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163" y="1957200"/>
            <a:ext cx="2399675" cy="22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802700" y="3083800"/>
            <a:ext cx="982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INPUT</a:t>
            </a:r>
          </a:p>
        </p:txBody>
      </p:sp>
      <p:cxnSp>
        <p:nvCxnSpPr>
          <p:cNvPr id="343" name="Shape 343"/>
          <p:cNvCxnSpPr>
            <a:stCxn id="342" idx="3"/>
            <a:endCxn id="341" idx="1"/>
          </p:cNvCxnSpPr>
          <p:nvPr/>
        </p:nvCxnSpPr>
        <p:spPr>
          <a:xfrm flipH="1" rot="10800000">
            <a:off x="1784900" y="3061150"/>
            <a:ext cx="1587300" cy="367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 txBox="1"/>
          <p:nvPr/>
        </p:nvSpPr>
        <p:spPr>
          <a:xfrm>
            <a:off x="3826362" y="5049133"/>
            <a:ext cx="149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6821900" y="3083800"/>
            <a:ext cx="140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346" name="Shape 346"/>
          <p:cNvCxnSpPr>
            <a:stCxn id="341" idx="3"/>
            <a:endCxn id="345" idx="1"/>
          </p:cNvCxnSpPr>
          <p:nvPr/>
        </p:nvCxnSpPr>
        <p:spPr>
          <a:xfrm>
            <a:off x="5771838" y="3061050"/>
            <a:ext cx="1050000" cy="367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/ Software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802700" y="3083800"/>
            <a:ext cx="982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INPUT</a:t>
            </a:r>
          </a:p>
        </p:txBody>
      </p:sp>
      <p:cxnSp>
        <p:nvCxnSpPr>
          <p:cNvPr id="354" name="Shape 354"/>
          <p:cNvCxnSpPr>
            <a:stCxn id="353" idx="3"/>
            <a:endCxn id="355" idx="1"/>
          </p:cNvCxnSpPr>
          <p:nvPr/>
        </p:nvCxnSpPr>
        <p:spPr>
          <a:xfrm>
            <a:off x="1784900" y="3428950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6" name="Shape 356"/>
          <p:cNvSpPr txBox="1"/>
          <p:nvPr/>
        </p:nvSpPr>
        <p:spPr>
          <a:xfrm>
            <a:off x="3826362" y="5049133"/>
            <a:ext cx="149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821900" y="3083800"/>
            <a:ext cx="140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358" name="Shape 358"/>
          <p:cNvCxnSpPr>
            <a:stCxn id="355" idx="3"/>
            <a:endCxn id="357" idx="1"/>
          </p:cNvCxnSpPr>
          <p:nvPr/>
        </p:nvCxnSpPr>
        <p:spPr>
          <a:xfrm>
            <a:off x="5771900" y="3428950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63" y="2550333"/>
            <a:ext cx="2050725" cy="13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/ Software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802700" y="3083800"/>
            <a:ext cx="982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INPUT</a:t>
            </a:r>
          </a:p>
        </p:txBody>
      </p:sp>
      <p:cxnSp>
        <p:nvCxnSpPr>
          <p:cNvPr id="367" name="Shape 367"/>
          <p:cNvCxnSpPr>
            <a:stCxn id="366" idx="3"/>
            <a:endCxn id="368" idx="1"/>
          </p:cNvCxnSpPr>
          <p:nvPr/>
        </p:nvCxnSpPr>
        <p:spPr>
          <a:xfrm>
            <a:off x="1784900" y="3428950"/>
            <a:ext cx="1587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9" name="Shape 369"/>
          <p:cNvSpPr txBox="1"/>
          <p:nvPr/>
        </p:nvSpPr>
        <p:spPr>
          <a:xfrm>
            <a:off x="3826362" y="5049133"/>
            <a:ext cx="149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821900" y="3083800"/>
            <a:ext cx="1401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371" name="Shape 371"/>
          <p:cNvCxnSpPr>
            <a:stCxn id="368" idx="3"/>
            <a:endCxn id="370" idx="1"/>
          </p:cNvCxnSpPr>
          <p:nvPr/>
        </p:nvCxnSpPr>
        <p:spPr>
          <a:xfrm>
            <a:off x="5771900" y="3428950"/>
            <a:ext cx="10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63" y="2550333"/>
            <a:ext cx="2050725" cy="13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4170748" y="5608700"/>
            <a:ext cx="8025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3 + 2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359174" y="3621167"/>
            <a:ext cx="369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055424" y="3621167"/>
            <a:ext cx="369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055424" y="4311567"/>
            <a:ext cx="369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Gracias.</a:t>
            </a:r>
          </a:p>
        </p:txBody>
      </p:sp>
      <p:sp>
        <p:nvSpPr>
          <p:cNvPr id="383" name="Shape 383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582300" y="2835875"/>
            <a:ext cx="79794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¿Qué es una computadora?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50100" y="3902400"/>
            <a:ext cx="8287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Un dispositivo que puede ser programado para llevar a cabo un número finito de operaciones lógicas.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96600" y="2849375"/>
            <a:ext cx="85056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¿Quién hizo la computadora?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0"/>
            <a:ext cx="9462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327200" y="3443400"/>
            <a:ext cx="50685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John von Neuman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5" y="881425"/>
            <a:ext cx="7837225" cy="50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300338" y="972900"/>
            <a:ext cx="212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800">
                <a:solidFill>
                  <a:srgbClr val="FFFFFF"/>
                </a:solidFill>
              </a:rPr>
              <a:t>OLA K ASE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415575" y="5043300"/>
            <a:ext cx="604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solidFill>
                  <a:srgbClr val="FFFFFF"/>
                </a:solidFill>
              </a:rPr>
              <a:t>CAMBIANDO EL MUNDO DESDE LOS 40’S O K ASE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44200" y="2849375"/>
            <a:ext cx="86475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¿Qué hace una computadora?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300"/>
              <a:t>¿Qué hace una computadora?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2900676"/>
            <a:ext cx="8229600" cy="366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RECIBIR nuevos datos.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EJECUTAR operaciones sobre datos.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ALMACENAR datos (leer - escribir), </a:t>
            </a:r>
          </a:p>
          <a:p>
            <a:pPr indent="-406400" lvl="0" marL="457200" rtl="0">
              <a:lnSpc>
                <a:spcPct val="115000"/>
              </a:lnSpc>
              <a:spcBef>
                <a:spcPts val="700"/>
              </a:spcBef>
              <a:buSzPct val="100000"/>
              <a:buChar char="●"/>
            </a:pPr>
            <a:r>
              <a:rPr b="1" lang="en" sz="2800">
                <a:solidFill>
                  <a:srgbClr val="000000"/>
                </a:solidFill>
              </a:rPr>
              <a:t>ENTREGAR resultados (información).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