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DF9D51E-BCB4-4AC9-89A1-1B58CD68D1CA}">
  <a:tblStyle styleId="{BDF9D51E-BCB4-4AC9-89A1-1B58CD68D1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 rot="10800000">
            <a:off x="0" y="4124513"/>
            <a:ext cx="8458200" cy="94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734343"/>
            <a:ext cx="7772400" cy="224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4124476"/>
            <a:ext cx="7772400" cy="9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947332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947332"/>
            <a:ext cx="40302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56667" y="1949212"/>
            <a:ext cx="40302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5875079"/>
            <a:ext cx="8686800" cy="69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b="1" i="0" sz="24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i="0" sz="24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i="0" sz="24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b="1" i="0" sz="24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i="0" sz="24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i="0" sz="24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b="1" i="0" sz="24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i="0" sz="24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i="0"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947332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 algn="l">
              <a:spcBef>
                <a:spcPts val="600"/>
              </a:spcBef>
              <a:buClr>
                <a:schemeClr val="dk2"/>
              </a:buClr>
              <a:buSzPct val="100000"/>
              <a:buFont typeface="Arial"/>
              <a:buChar char="●"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arbalcazar.files.wordpress.com/2011/05/imagen2.png" TargetMode="External"/><Relationship Id="rId4" Type="http://schemas.openxmlformats.org/officeDocument/2006/relationships/hyperlink" Target="https://www.cs.buap.mx/~iolmos/propeLogica/1_LP1.pdf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ctrTitle"/>
          </p:nvPr>
        </p:nvSpPr>
        <p:spPr>
          <a:xfrm>
            <a:off x="685800" y="1734343"/>
            <a:ext cx="7772400" cy="2245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/>
              <a:t>Álgebra booleana</a:t>
            </a:r>
          </a:p>
        </p:txBody>
      </p:sp>
      <p:sp>
        <p:nvSpPr>
          <p:cNvPr id="33" name="Shape 33"/>
          <p:cNvSpPr txBox="1"/>
          <p:nvPr>
            <p:ph idx="1" type="subTitle"/>
          </p:nvPr>
        </p:nvSpPr>
        <p:spPr>
          <a:xfrm>
            <a:off x="685800" y="4124476"/>
            <a:ext cx="7772400" cy="949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2. Lógica proposicional</a:t>
            </a:r>
          </a:p>
        </p:txBody>
      </p:sp>
      <p:pic>
        <p:nvPicPr>
          <p:cNvPr id="34" name="Shape 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7075" y="6402550"/>
            <a:ext cx="1726925" cy="4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subTitle"/>
          </p:nvPr>
        </p:nvSpPr>
        <p:spPr>
          <a:xfrm>
            <a:off x="685800" y="4124476"/>
            <a:ext cx="7772400" cy="949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Ahora en diagramas de Venn...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815850" y="440450"/>
            <a:ext cx="7512300" cy="16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3000"/>
              <a:t>A </a:t>
            </a:r>
            <a:r>
              <a:rPr b="1" i="1" lang="en" sz="3000"/>
              <a:t>Venn diagram</a:t>
            </a:r>
            <a:r>
              <a:rPr i="1" lang="en" sz="3000"/>
              <a:t> is a diagram that shows all possible logical relations between a finite collection of different sets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3051825"/>
            <a:ext cx="36576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92015"/>
            <a:ext cx="9144001" cy="5673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subTitle"/>
          </p:nvPr>
        </p:nvSpPr>
        <p:spPr>
          <a:xfrm>
            <a:off x="685800" y="4124476"/>
            <a:ext cx="7772400" cy="949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¿Cómo sería con 3 variables?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/>
        </p:nvSpPr>
        <p:spPr>
          <a:xfrm>
            <a:off x="3900950" y="978700"/>
            <a:ext cx="1719600" cy="14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/>
              <a:t>(A </a:t>
            </a:r>
            <a:r>
              <a:rPr b="1" lang="en" sz="3000"/>
              <a:t>^</a:t>
            </a:r>
            <a:r>
              <a:rPr b="1" lang="en" sz="3000"/>
              <a:t> B)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 b="67522" l="51945" r="24112" t="0"/>
          <a:stretch/>
        </p:blipFill>
        <p:spPr>
          <a:xfrm>
            <a:off x="3288475" y="2598474"/>
            <a:ext cx="2944548" cy="334092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3900950" y="978700"/>
            <a:ext cx="1719600" cy="14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/>
              <a:t>(A ^ B)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/>
        </p:nvSpPr>
        <p:spPr>
          <a:xfrm>
            <a:off x="3338850" y="978700"/>
            <a:ext cx="2466300" cy="14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/>
              <a:t>(A V B) ^ ¬C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/>
        </p:nvSpPr>
        <p:spPr>
          <a:xfrm>
            <a:off x="3338850" y="978700"/>
            <a:ext cx="2466300" cy="14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/>
              <a:t>(A V B) ^ ¬C</a:t>
            </a:r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 b="34495" l="24318" r="49591" t="31926"/>
          <a:stretch/>
        </p:blipFill>
        <p:spPr>
          <a:xfrm>
            <a:off x="2944526" y="2222176"/>
            <a:ext cx="3485624" cy="375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3338850" y="978700"/>
            <a:ext cx="2466300" cy="14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/>
              <a:t>(A V B) ^ ¬C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3417450" y="1026825"/>
            <a:ext cx="38490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1800"/>
              <a:t>En tabla de Verdad: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/>
        </p:nvSpPr>
        <p:spPr>
          <a:xfrm>
            <a:off x="3338850" y="978700"/>
            <a:ext cx="2466300" cy="14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0000FF"/>
                </a:solidFill>
              </a:rPr>
              <a:t>(A V B)</a:t>
            </a:r>
            <a:r>
              <a:rPr b="1" lang="en" sz="3000"/>
              <a:t> ^ ¬C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3417450" y="1026825"/>
            <a:ext cx="38490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1800"/>
              <a:t>En tabla de Verdad:</a:t>
            </a:r>
          </a:p>
        </p:txBody>
      </p:sp>
      <p:graphicFrame>
        <p:nvGraphicFramePr>
          <p:cNvPr id="140" name="Shape 140"/>
          <p:cNvGraphicFramePr/>
          <p:nvPr/>
        </p:nvGraphicFramePr>
        <p:xfrm>
          <a:off x="2272125" y="27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{BDF9D51E-BCB4-4AC9-89A1-1B58CD68D1CA}</a:tableStyleId>
              </a:tblPr>
              <a:tblGrid>
                <a:gridCol w="1533250"/>
                <a:gridCol w="1533250"/>
                <a:gridCol w="153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>
                          <a:solidFill>
                            <a:srgbClr val="0000FF"/>
                          </a:solidFill>
                        </a:rPr>
                        <a:t>A </a:t>
                      </a:r>
                      <a:r>
                        <a:rPr b="1" lang="en" sz="20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∨</a:t>
                      </a:r>
                      <a:r>
                        <a:rPr b="1" lang="en" sz="2000">
                          <a:solidFill>
                            <a:srgbClr val="0000FF"/>
                          </a:solidFill>
                        </a:rPr>
                        <a:t> B</a:t>
                      </a:r>
                    </a:p>
                  </a:txBody>
                  <a:tcPr marT="91425" marB="91425" marR="91425" marL="91425"/>
                </a:tc>
              </a:tr>
              <a:tr h="3851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marT="91425" marB="91425" marR="91425" marL="91425"/>
                </a:tc>
              </a:tr>
              <a:tr h="3851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</a:tr>
              <a:tr h="3851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</a:tr>
              <a:tr h="3851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Algebra booleana</a:t>
            </a:r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947332"/>
            <a:ext cx="8229600" cy="4620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Parte del álgebra donde los valores de las variables son verdadero o false, generalmente representados por un 1 ó 0.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 diferencia del álgebra tradicional que es representado por números y operaciones de suma o multiplicación, aquí se utiliza la </a:t>
            </a:r>
            <a:r>
              <a:rPr i="1" lang="en"/>
              <a:t>conjunción, disyunción y negación</a:t>
            </a:r>
            <a:r>
              <a:rPr lang="en"/>
              <a:t>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/>
        </p:nvSpPr>
        <p:spPr>
          <a:xfrm>
            <a:off x="3338850" y="978700"/>
            <a:ext cx="2466300" cy="14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/>
              <a:t>(A V B) ^ </a:t>
            </a:r>
            <a:r>
              <a:rPr b="1" lang="en" sz="3000">
                <a:solidFill>
                  <a:srgbClr val="FF0000"/>
                </a:solidFill>
              </a:rPr>
              <a:t>¬C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3417450" y="1026825"/>
            <a:ext cx="38490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1800"/>
              <a:t>En tabla de Verdad:</a:t>
            </a:r>
          </a:p>
        </p:txBody>
      </p:sp>
      <p:graphicFrame>
        <p:nvGraphicFramePr>
          <p:cNvPr id="147" name="Shape 147"/>
          <p:cNvGraphicFramePr/>
          <p:nvPr/>
        </p:nvGraphicFramePr>
        <p:xfrm>
          <a:off x="3038750" y="2903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{BDF9D51E-BCB4-4AC9-89A1-1B58CD68D1CA}</a:tableStyleId>
              </a:tblPr>
              <a:tblGrid>
                <a:gridCol w="1533250"/>
                <a:gridCol w="153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/>
                        <a:t>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¬</a:t>
                      </a:r>
                      <a:r>
                        <a:rPr b="1" lang="en" sz="200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 marT="91425" marB="91425" marR="91425" marL="91425"/>
                </a:tc>
              </a:tr>
              <a:tr h="3851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</a:tr>
              <a:tr h="3851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/>
        </p:nvSpPr>
        <p:spPr>
          <a:xfrm>
            <a:off x="3338850" y="214100"/>
            <a:ext cx="2466300" cy="14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/>
              <a:t>(A V B) ^ ¬C</a:t>
            </a:r>
          </a:p>
        </p:txBody>
      </p:sp>
      <p:graphicFrame>
        <p:nvGraphicFramePr>
          <p:cNvPr id="153" name="Shape 153"/>
          <p:cNvGraphicFramePr/>
          <p:nvPr/>
        </p:nvGraphicFramePr>
        <p:xfrm>
          <a:off x="608750" y="174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{BDF9D51E-BCB4-4AC9-89A1-1B58CD68D1CA}</a:tableStyleId>
              </a:tblPr>
              <a:tblGrid>
                <a:gridCol w="1046600"/>
                <a:gridCol w="1266700"/>
                <a:gridCol w="1301425"/>
              </a:tblGrid>
              <a:tr h="5397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/>
                        <a:t>C</a:t>
                      </a:r>
                    </a:p>
                  </a:txBody>
                  <a:tcPr marT="91425" marB="91425" marR="91425" marL="91425"/>
                </a:tc>
              </a:tr>
              <a:tr h="4960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0</a:t>
                      </a:r>
                    </a:p>
                  </a:txBody>
                  <a:tcPr marT="91425" marB="91425" marR="91425" marL="91425"/>
                </a:tc>
              </a:tr>
              <a:tr h="4960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0</a:t>
                      </a:r>
                    </a:p>
                  </a:txBody>
                  <a:tcPr marT="91425" marB="91425" marR="91425" marL="91425"/>
                </a:tc>
              </a:tr>
              <a:tr h="4960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0</a:t>
                      </a:r>
                    </a:p>
                  </a:txBody>
                  <a:tcPr marT="91425" marB="91425" marR="91425" marL="91425"/>
                </a:tc>
              </a:tr>
              <a:tr h="4960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0</a:t>
                      </a:r>
                    </a:p>
                  </a:txBody>
                  <a:tcPr marT="91425" marB="91425" marR="91425" marL="91425"/>
                </a:tc>
              </a:tr>
              <a:tr h="4960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1</a:t>
                      </a:r>
                    </a:p>
                  </a:txBody>
                  <a:tcPr marT="91425" marB="91425" marR="91425" marL="91425"/>
                </a:tc>
              </a:tr>
              <a:tr h="4960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1</a:t>
                      </a:r>
                    </a:p>
                  </a:txBody>
                  <a:tcPr marT="91425" marB="91425" marR="91425" marL="91425"/>
                </a:tc>
              </a:tr>
              <a:tr h="4960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1</a:t>
                      </a:r>
                    </a:p>
                  </a:txBody>
                  <a:tcPr marT="91425" marB="91425" marR="91425" marL="91425"/>
                </a:tc>
              </a:tr>
              <a:tr h="4960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1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/>
        </p:nvSpPr>
        <p:spPr>
          <a:xfrm>
            <a:off x="3338850" y="214100"/>
            <a:ext cx="2466300" cy="14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0000FF"/>
                </a:solidFill>
              </a:rPr>
              <a:t>(A V B)</a:t>
            </a:r>
            <a:r>
              <a:rPr b="1" lang="en" sz="3000"/>
              <a:t> ^ ¬C</a:t>
            </a:r>
          </a:p>
        </p:txBody>
      </p:sp>
      <p:graphicFrame>
        <p:nvGraphicFramePr>
          <p:cNvPr id="159" name="Shape 159"/>
          <p:cNvGraphicFramePr/>
          <p:nvPr/>
        </p:nvGraphicFramePr>
        <p:xfrm>
          <a:off x="608750" y="174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{BDF9D51E-BCB4-4AC9-89A1-1B58CD68D1CA}</a:tableStyleId>
              </a:tblPr>
              <a:tblGrid>
                <a:gridCol w="1046600"/>
                <a:gridCol w="1266700"/>
                <a:gridCol w="1301425"/>
                <a:gridCol w="1359400"/>
              </a:tblGrid>
              <a:tr h="5397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/>
                        <a:t>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>
                          <a:solidFill>
                            <a:srgbClr val="0000FF"/>
                          </a:solidFill>
                        </a:rPr>
                        <a:t>A </a:t>
                      </a:r>
                      <a:r>
                        <a:rPr b="1" lang="en" sz="20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∨</a:t>
                      </a:r>
                      <a:r>
                        <a:rPr b="1" lang="en" sz="2000">
                          <a:solidFill>
                            <a:srgbClr val="0000FF"/>
                          </a:solidFill>
                        </a:rPr>
                        <a:t> B</a:t>
                      </a:r>
                    </a:p>
                  </a:txBody>
                  <a:tcPr marT="91425" marB="91425" marR="91425" marL="91425"/>
                </a:tc>
              </a:tr>
              <a:tr h="4960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marT="91425" marB="91425" marR="91425" marL="91425"/>
                </a:tc>
              </a:tr>
              <a:tr h="4960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</a:tr>
              <a:tr h="4960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</a:tr>
              <a:tr h="4960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</a:tr>
              <a:tr h="4960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marT="91425" marB="91425" marR="91425" marL="91425"/>
                </a:tc>
              </a:tr>
              <a:tr h="4960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</a:tr>
              <a:tr h="4960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</a:tr>
              <a:tr h="4960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/>
        </p:nvSpPr>
        <p:spPr>
          <a:xfrm>
            <a:off x="3338850" y="214100"/>
            <a:ext cx="2466300" cy="14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0000FF"/>
                </a:solidFill>
              </a:rPr>
              <a:t>(A V B)</a:t>
            </a:r>
            <a:r>
              <a:rPr b="1" lang="en" sz="3000"/>
              <a:t> ^ </a:t>
            </a:r>
            <a:r>
              <a:rPr b="1" lang="en" sz="3000">
                <a:solidFill>
                  <a:srgbClr val="38761D"/>
                </a:solidFill>
              </a:rPr>
              <a:t>¬C</a:t>
            </a:r>
          </a:p>
        </p:txBody>
      </p:sp>
      <p:graphicFrame>
        <p:nvGraphicFramePr>
          <p:cNvPr id="165" name="Shape 165"/>
          <p:cNvGraphicFramePr/>
          <p:nvPr/>
        </p:nvGraphicFramePr>
        <p:xfrm>
          <a:off x="608750" y="174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{BDF9D51E-BCB4-4AC9-89A1-1B58CD68D1CA}</a:tableStyleId>
              </a:tblPr>
              <a:tblGrid>
                <a:gridCol w="1046600"/>
                <a:gridCol w="1266700"/>
                <a:gridCol w="1301425"/>
                <a:gridCol w="1359400"/>
                <a:gridCol w="953900"/>
              </a:tblGrid>
              <a:tr h="5397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/>
                        <a:t>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>
                          <a:solidFill>
                            <a:srgbClr val="0000FF"/>
                          </a:solidFill>
                        </a:rPr>
                        <a:t>A </a:t>
                      </a:r>
                      <a:r>
                        <a:rPr b="1" lang="en" sz="20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∨</a:t>
                      </a:r>
                      <a:r>
                        <a:rPr b="1" lang="en" sz="2000">
                          <a:solidFill>
                            <a:srgbClr val="0000FF"/>
                          </a:solidFill>
                        </a:rPr>
                        <a:t> 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55000"/>
                        <a:buFont typeface="Arial"/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</a:rPr>
                        <a:t>¬C</a:t>
                      </a:r>
                    </a:p>
                  </a:txBody>
                  <a:tcPr marT="91425" marB="91425" marR="91425" marL="91425"/>
                </a:tc>
              </a:tr>
              <a:tr h="4960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rgbClr val="38761D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</a:tr>
              <a:tr h="4960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rgbClr val="38761D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</a:tr>
              <a:tr h="4960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rgbClr val="38761D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</a:tr>
              <a:tr h="4960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rgbClr val="38761D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</a:tr>
              <a:tr h="4960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rgbClr val="38761D"/>
                          </a:solidFill>
                        </a:rPr>
                        <a:t>0</a:t>
                      </a:r>
                    </a:p>
                  </a:txBody>
                  <a:tcPr marT="91425" marB="91425" marR="91425" marL="91425"/>
                </a:tc>
              </a:tr>
              <a:tr h="4960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rgbClr val="38761D"/>
                          </a:solidFill>
                        </a:rPr>
                        <a:t>0</a:t>
                      </a:r>
                    </a:p>
                  </a:txBody>
                  <a:tcPr marT="91425" marB="91425" marR="91425" marL="91425"/>
                </a:tc>
              </a:tr>
              <a:tr h="4960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rgbClr val="38761D"/>
                          </a:solidFill>
                        </a:rPr>
                        <a:t>0</a:t>
                      </a:r>
                    </a:p>
                  </a:txBody>
                  <a:tcPr marT="91425" marB="91425" marR="91425" marL="91425"/>
                </a:tc>
              </a:tr>
              <a:tr h="4960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rgbClr val="38761D"/>
                          </a:solidFill>
                        </a:rPr>
                        <a:t>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/>
        </p:nvSpPr>
        <p:spPr>
          <a:xfrm>
            <a:off x="3338850" y="214100"/>
            <a:ext cx="2466300" cy="14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0000FF"/>
                </a:solidFill>
              </a:rPr>
              <a:t>(A V B)</a:t>
            </a:r>
            <a:r>
              <a:rPr b="1" lang="en" sz="3000">
                <a:solidFill>
                  <a:srgbClr val="FF0000"/>
                </a:solidFill>
              </a:rPr>
              <a:t> ^ </a:t>
            </a:r>
            <a:r>
              <a:rPr b="1" lang="en" sz="3000">
                <a:solidFill>
                  <a:srgbClr val="38761D"/>
                </a:solidFill>
              </a:rPr>
              <a:t>¬C</a:t>
            </a:r>
          </a:p>
        </p:txBody>
      </p:sp>
      <p:graphicFrame>
        <p:nvGraphicFramePr>
          <p:cNvPr id="171" name="Shape 171"/>
          <p:cNvGraphicFramePr/>
          <p:nvPr/>
        </p:nvGraphicFramePr>
        <p:xfrm>
          <a:off x="608750" y="174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{BDF9D51E-BCB4-4AC9-89A1-1B58CD68D1CA}</a:tableStyleId>
              </a:tblPr>
              <a:tblGrid>
                <a:gridCol w="1046600"/>
                <a:gridCol w="1266700"/>
                <a:gridCol w="1301425"/>
                <a:gridCol w="1359400"/>
                <a:gridCol w="953900"/>
                <a:gridCol w="1880675"/>
              </a:tblGrid>
              <a:tr h="5397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/>
                        <a:t>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>
                          <a:solidFill>
                            <a:srgbClr val="0000FF"/>
                          </a:solidFill>
                        </a:rPr>
                        <a:t>A </a:t>
                      </a:r>
                      <a:r>
                        <a:rPr b="1" lang="en" sz="20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∨</a:t>
                      </a:r>
                      <a:r>
                        <a:rPr b="1" lang="en" sz="2000">
                          <a:solidFill>
                            <a:srgbClr val="0000FF"/>
                          </a:solidFill>
                        </a:rPr>
                        <a:t> 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</a:rPr>
                        <a:t>¬C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>
                          <a:solidFill>
                            <a:srgbClr val="0000FF"/>
                          </a:solidFill>
                        </a:rPr>
                        <a:t>(A V B)</a:t>
                      </a:r>
                      <a:r>
                        <a:rPr b="1" lang="en" sz="2000">
                          <a:solidFill>
                            <a:srgbClr val="FF0000"/>
                          </a:solidFill>
                        </a:rPr>
                        <a:t> ^ </a:t>
                      </a:r>
                      <a:r>
                        <a:rPr b="1" lang="en" sz="2000">
                          <a:solidFill>
                            <a:srgbClr val="38761D"/>
                          </a:solidFill>
                        </a:rPr>
                        <a:t>¬C</a:t>
                      </a:r>
                    </a:p>
                  </a:txBody>
                  <a:tcPr marT="91425" marB="91425" marR="91425" marL="91425"/>
                </a:tc>
              </a:tr>
              <a:tr h="4960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rgbClr val="38761D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T="91425" marB="91425" marR="91425" marL="91425"/>
                </a:tc>
              </a:tr>
              <a:tr h="4960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rgbClr val="38761D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</a:tr>
              <a:tr h="4960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rgbClr val="38761D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</a:tr>
              <a:tr h="4960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rgbClr val="38761D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</a:tr>
              <a:tr h="4960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rgbClr val="38761D"/>
                          </a:solidFill>
                        </a:rPr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T="91425" marB="91425" marR="91425" marL="91425"/>
                </a:tc>
              </a:tr>
              <a:tr h="4960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rgbClr val="38761D"/>
                          </a:solidFill>
                        </a:rPr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T="91425" marB="91425" marR="91425" marL="91425"/>
                </a:tc>
              </a:tr>
              <a:tr h="4960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rgbClr val="38761D"/>
                          </a:solidFill>
                        </a:rPr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T="91425" marB="91425" marR="91425" marL="91425"/>
                </a:tc>
              </a:tr>
              <a:tr h="4960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rgbClr val="38761D"/>
                          </a:solidFill>
                        </a:rPr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82" y="0"/>
            <a:ext cx="8199034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3000" y="590550"/>
            <a:ext cx="6157993" cy="567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subTitle"/>
          </p:nvPr>
        </p:nvSpPr>
        <p:spPr>
          <a:xfrm>
            <a:off x="685800" y="4124476"/>
            <a:ext cx="7772400" cy="949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Extensión de la lógica proposicional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subTitle"/>
          </p:nvPr>
        </p:nvSpPr>
        <p:spPr>
          <a:xfrm>
            <a:off x="685800" y="4124476"/>
            <a:ext cx="7772400" cy="949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Extensión de la lógica proposicional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3060"/>
            <a:ext cx="9144000" cy="3949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Operadores booleanos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947332"/>
            <a:ext cx="8229600" cy="4620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AND, </a:t>
            </a:r>
            <a:r>
              <a:rPr lang="en"/>
              <a:t>representado por</a:t>
            </a:r>
            <a:r>
              <a:rPr b="1" lang="en"/>
              <a:t> ^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A^B = A.B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					   Tabla de verdad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47" name="Shape 47"/>
          <p:cNvGraphicFramePr/>
          <p:nvPr/>
        </p:nvGraphicFramePr>
        <p:xfrm>
          <a:off x="2272125" y="373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{BDF9D51E-BCB4-4AC9-89A1-1B58CD68D1CA}</a:tableStyleId>
              </a:tblPr>
              <a:tblGrid>
                <a:gridCol w="1533250"/>
                <a:gridCol w="1533250"/>
                <a:gridCol w="153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>
                          <a:solidFill>
                            <a:srgbClr val="0000FF"/>
                          </a:solidFill>
                        </a:rPr>
                        <a:t>A ^ B</a:t>
                      </a:r>
                    </a:p>
                  </a:txBody>
                  <a:tcPr marT="91425" marB="91425" marR="91425" marL="91425"/>
                </a:tc>
              </a:tr>
              <a:tr h="3851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marT="91425" marB="91425" marR="91425" marL="91425"/>
                </a:tc>
              </a:tr>
              <a:tr h="3851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marT="91425" marB="91425" marR="91425" marL="91425"/>
                </a:tc>
              </a:tr>
              <a:tr h="3851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marT="91425" marB="91425" marR="91425" marL="91425"/>
                </a:tc>
              </a:tr>
              <a:tr h="3851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98951"/>
            <a:ext cx="9144000" cy="326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Shape 206"/>
          <p:cNvPicPr preferRelativeResize="0"/>
          <p:nvPr/>
        </p:nvPicPr>
        <p:blipFill rotWithShape="1">
          <a:blip r:embed="rId3">
            <a:alphaModFix/>
          </a:blip>
          <a:srcRect b="41179" l="0" r="0" t="14293"/>
          <a:stretch/>
        </p:blipFill>
        <p:spPr>
          <a:xfrm>
            <a:off x="219650" y="389950"/>
            <a:ext cx="8430150" cy="5930174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/>
          <p:nvPr/>
        </p:nvSpPr>
        <p:spPr>
          <a:xfrm>
            <a:off x="5607425" y="564775"/>
            <a:ext cx="510900" cy="30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3245225" y="1241625"/>
            <a:ext cx="510900" cy="30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6423200" y="1864675"/>
            <a:ext cx="636600" cy="30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2675950" y="2823900"/>
            <a:ext cx="636600" cy="30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5719475" y="3487275"/>
            <a:ext cx="636600" cy="30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1434350" y="4755775"/>
            <a:ext cx="1524000" cy="30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/>
        </p:nvSpPr>
        <p:spPr>
          <a:xfrm>
            <a:off x="2232250" y="5715000"/>
            <a:ext cx="1524000" cy="30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Shape 218"/>
          <p:cNvPicPr preferRelativeResize="0"/>
          <p:nvPr/>
        </p:nvPicPr>
        <p:blipFill rotWithShape="1">
          <a:blip r:embed="rId3">
            <a:alphaModFix/>
          </a:blip>
          <a:srcRect b="41179" l="0" r="0" t="14293"/>
          <a:stretch/>
        </p:blipFill>
        <p:spPr>
          <a:xfrm>
            <a:off x="219650" y="389950"/>
            <a:ext cx="8430150" cy="593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Shape 223"/>
          <p:cNvPicPr preferRelativeResize="0"/>
          <p:nvPr/>
        </p:nvPicPr>
        <p:blipFill rotWithShape="1">
          <a:blip r:embed="rId3">
            <a:alphaModFix/>
          </a:blip>
          <a:srcRect b="12449" l="26036" r="21629" t="65184"/>
          <a:stretch/>
        </p:blipFill>
        <p:spPr>
          <a:xfrm>
            <a:off x="1459000" y="1546412"/>
            <a:ext cx="6226000" cy="376517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Shape 224"/>
          <p:cNvSpPr/>
          <p:nvPr/>
        </p:nvSpPr>
        <p:spPr>
          <a:xfrm>
            <a:off x="5002325" y="2218825"/>
            <a:ext cx="2595300" cy="2420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Shape 229"/>
          <p:cNvPicPr preferRelativeResize="0"/>
          <p:nvPr/>
        </p:nvPicPr>
        <p:blipFill rotWithShape="1">
          <a:blip r:embed="rId3">
            <a:alphaModFix/>
          </a:blip>
          <a:srcRect b="12449" l="26036" r="21629" t="65184"/>
          <a:stretch/>
        </p:blipFill>
        <p:spPr>
          <a:xfrm>
            <a:off x="1459000" y="1546412"/>
            <a:ext cx="6226000" cy="3765176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Shape 230"/>
          <p:cNvSpPr/>
          <p:nvPr/>
        </p:nvSpPr>
        <p:spPr>
          <a:xfrm>
            <a:off x="5002325" y="2218825"/>
            <a:ext cx="2595300" cy="2420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 txBox="1"/>
          <p:nvPr/>
        </p:nvSpPr>
        <p:spPr>
          <a:xfrm>
            <a:off x="5002325" y="2218700"/>
            <a:ext cx="7336800" cy="24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/>
              <a:t>p ^ q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/>
              <a:t>p ^ </a:t>
            </a:r>
            <a:r>
              <a:rPr lang="en" sz="2200">
                <a:highlight>
                  <a:srgbClr val="FFFFFF"/>
                </a:highlight>
              </a:rPr>
              <a:t>¬q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highlight>
                  <a:srgbClr val="FFFFFF"/>
                </a:highlight>
              </a:rPr>
              <a:t>p v q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¬</a:t>
            </a:r>
            <a:r>
              <a:rPr lang="en" sz="2200">
                <a:highlight>
                  <a:srgbClr val="FFFFFF"/>
                </a:highlight>
              </a:rPr>
              <a:t>p -&gt;q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¬p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¬¬p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q &lt;-&gt; ¬p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/>
        </p:nvSpPr>
        <p:spPr>
          <a:xfrm>
            <a:off x="524400" y="1707775"/>
            <a:ext cx="8095200" cy="27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2400">
                <a:solidFill>
                  <a:schemeClr val="dk1"/>
                </a:solidFill>
              </a:rPr>
              <a:t>El análisis realizado, innecesario si nos dejamos llevar por la precipitación, se torna necesario si nos paramos a reflexionar sobre el mensaje que se pretende transmitir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/>
        </p:nvSpPr>
        <p:spPr>
          <a:xfrm>
            <a:off x="524400" y="1707775"/>
            <a:ext cx="8095200" cy="27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2400">
                <a:solidFill>
                  <a:schemeClr val="dk1"/>
                </a:solidFill>
              </a:rPr>
              <a:t>El análisis realizado, innecesario si nos dejamos llevar por la precipitación, se torna necesario si nos paramos a reflexionar sobre el mensaje que se pretende transmitir</a:t>
            </a:r>
          </a:p>
        </p:txBody>
      </p:sp>
      <p:pic>
        <p:nvPicPr>
          <p:cNvPr id="242" name="Shape 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7825" y="4276175"/>
            <a:ext cx="3328350" cy="70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Referencias</a:t>
            </a: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457200" y="1947332"/>
            <a:ext cx="8229600" cy="4620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93700" lvl="0" marL="457200" rtl="0">
              <a:lnSpc>
                <a:spcPct val="115000"/>
              </a:lnSpc>
              <a:spcBef>
                <a:spcPts val="400"/>
              </a:spcBef>
              <a:buClr>
                <a:srgbClr val="000000"/>
              </a:buClr>
              <a:buSzPct val="86666"/>
              <a:buChar char="●"/>
            </a:pPr>
            <a:r>
              <a:rPr b="1" lang="en" u="sng">
                <a:solidFill>
                  <a:schemeClr val="hlink"/>
                </a:solidFill>
                <a:hlinkClick r:id="rId3"/>
              </a:rPr>
              <a:t>http://arbalcazar.files.wordpress.com/2011/05/imagen2.png</a:t>
            </a:r>
          </a:p>
          <a:p>
            <a:pPr indent="-228600" lvl="0" marL="457200" rtl="0">
              <a:lnSpc>
                <a:spcPct val="115000"/>
              </a:lnSpc>
              <a:spcBef>
                <a:spcPts val="400"/>
              </a:spcBef>
              <a:buClr>
                <a:srgbClr val="191919"/>
              </a:buClr>
              <a:buChar char="●"/>
            </a:pPr>
            <a:r>
              <a:rPr b="1" lang="en" u="sng">
                <a:solidFill>
                  <a:schemeClr val="hlink"/>
                </a:solidFill>
                <a:hlinkClick r:id="rId4"/>
              </a:rPr>
              <a:t>https://www.cs.buap.mx/~iolmos/propeLogica/1_LP1.pdf</a:t>
            </a:r>
          </a:p>
          <a:p>
            <a:pPr indent="-228600" lvl="0" marL="457200" rtl="0">
              <a:lnSpc>
                <a:spcPct val="115000"/>
              </a:lnSpc>
              <a:spcBef>
                <a:spcPts val="400"/>
              </a:spcBef>
              <a:buClr>
                <a:srgbClr val="CCCCCC"/>
              </a:buClr>
              <a:buChar char="●"/>
            </a:pPr>
            <a:r>
              <a:t/>
            </a:r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ctrTitle"/>
          </p:nvPr>
        </p:nvSpPr>
        <p:spPr>
          <a:xfrm>
            <a:off x="685800" y="1734343"/>
            <a:ext cx="7772400" cy="2245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Gracias.</a:t>
            </a:r>
          </a:p>
        </p:txBody>
      </p:sp>
      <p:sp>
        <p:nvSpPr>
          <p:cNvPr id="254" name="Shape 254"/>
          <p:cNvSpPr txBox="1"/>
          <p:nvPr>
            <p:ph idx="1" type="subTitle"/>
          </p:nvPr>
        </p:nvSpPr>
        <p:spPr>
          <a:xfrm>
            <a:off x="685800" y="4124476"/>
            <a:ext cx="7772400" cy="949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55" name="Shape 2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7075" y="6402550"/>
            <a:ext cx="1726925" cy="4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947332"/>
            <a:ext cx="8229600" cy="4620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OR, </a:t>
            </a:r>
            <a:r>
              <a:rPr lang="en"/>
              <a:t>representado por</a:t>
            </a:r>
            <a:r>
              <a:rPr b="1" lang="en"/>
              <a:t>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∨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A∨B = 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A+B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					   Tabla de verdad</a:t>
            </a:r>
          </a:p>
        </p:txBody>
      </p:sp>
      <p:graphicFrame>
        <p:nvGraphicFramePr>
          <p:cNvPr id="53" name="Shape 53"/>
          <p:cNvGraphicFramePr/>
          <p:nvPr/>
        </p:nvGraphicFramePr>
        <p:xfrm>
          <a:off x="2272125" y="373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{BDF9D51E-BCB4-4AC9-89A1-1B58CD68D1CA}</a:tableStyleId>
              </a:tblPr>
              <a:tblGrid>
                <a:gridCol w="1533250"/>
                <a:gridCol w="1533250"/>
                <a:gridCol w="153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>
                          <a:solidFill>
                            <a:srgbClr val="0000FF"/>
                          </a:solidFill>
                        </a:rPr>
                        <a:t>A </a:t>
                      </a:r>
                      <a:r>
                        <a:rPr b="1" lang="en" sz="20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∨</a:t>
                      </a:r>
                      <a:r>
                        <a:rPr b="1" lang="en" sz="2000">
                          <a:solidFill>
                            <a:srgbClr val="0000FF"/>
                          </a:solidFill>
                        </a:rPr>
                        <a:t> B</a:t>
                      </a:r>
                    </a:p>
                  </a:txBody>
                  <a:tcPr marT="91425" marB="91425" marR="91425" marL="91425"/>
                </a:tc>
              </a:tr>
              <a:tr h="3851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marT="91425" marB="91425" marR="91425" marL="91425"/>
                </a:tc>
              </a:tr>
              <a:tr h="3851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</a:tr>
              <a:tr h="3851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</a:tr>
              <a:tr h="3851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1947332"/>
            <a:ext cx="8229600" cy="4620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NOT, </a:t>
            </a:r>
            <a:r>
              <a:rPr lang="en"/>
              <a:t>representado por</a:t>
            </a:r>
            <a:r>
              <a:rPr b="1" lang="en"/>
              <a:t>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¬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/>
              <a:t>*Operador unario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					   Tabla de verdad</a:t>
            </a:r>
          </a:p>
        </p:txBody>
      </p:sp>
      <p:graphicFrame>
        <p:nvGraphicFramePr>
          <p:cNvPr id="59" name="Shape 59"/>
          <p:cNvGraphicFramePr/>
          <p:nvPr/>
        </p:nvGraphicFramePr>
        <p:xfrm>
          <a:off x="3038750" y="421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{BDF9D51E-BCB4-4AC9-89A1-1B58CD68D1CA}</a:tableStyleId>
              </a:tblPr>
              <a:tblGrid>
                <a:gridCol w="1533250"/>
                <a:gridCol w="153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¬</a:t>
                      </a:r>
                      <a:r>
                        <a:rPr b="1" lang="en" sz="2000">
                          <a:solidFill>
                            <a:srgbClr val="0000FF"/>
                          </a:solidFill>
                        </a:rPr>
                        <a:t>A</a:t>
                      </a:r>
                    </a:p>
                  </a:txBody>
                  <a:tcPr marT="91425" marB="91425" marR="91425" marL="91425"/>
                </a:tc>
              </a:tr>
              <a:tr h="3851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</a:tr>
              <a:tr h="3851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Más complejos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1947332"/>
            <a:ext cx="8229600" cy="4620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NAND, </a:t>
            </a:r>
            <a:r>
              <a:rPr lang="en"/>
              <a:t>representado por</a:t>
            </a:r>
            <a:r>
              <a:rPr b="1" lang="en"/>
              <a:t>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¬(</a:t>
            </a:r>
            <a:r>
              <a:rPr i="1" lang="en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∧</a:t>
            </a:r>
            <a:r>
              <a:rPr i="1" lang="en">
                <a:solidFill>
                  <a:srgbClr val="000000"/>
                </a:solidFill>
                <a:highlight>
                  <a:srgbClr val="FFFFFF"/>
                </a:highlight>
              </a:rPr>
              <a:t>B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					   Tabla de verdad</a:t>
            </a:r>
          </a:p>
        </p:txBody>
      </p:sp>
      <p:graphicFrame>
        <p:nvGraphicFramePr>
          <p:cNvPr id="66" name="Shape 66"/>
          <p:cNvGraphicFramePr/>
          <p:nvPr/>
        </p:nvGraphicFramePr>
        <p:xfrm>
          <a:off x="2272125" y="373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{BDF9D51E-BCB4-4AC9-89A1-1B58CD68D1CA}</a:tableStyleId>
              </a:tblPr>
              <a:tblGrid>
                <a:gridCol w="1533250"/>
                <a:gridCol w="1533250"/>
                <a:gridCol w="153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¬(</a:t>
                      </a:r>
                      <a:r>
                        <a:rPr b="1" i="1" lang="en" sz="20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A</a:t>
                      </a:r>
                      <a:r>
                        <a:rPr b="1" lang="en" sz="20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∧</a:t>
                      </a:r>
                      <a:r>
                        <a:rPr b="1" i="1" lang="en" sz="20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B</a:t>
                      </a:r>
                      <a:r>
                        <a:rPr b="1" lang="en" sz="20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)</a:t>
                      </a:r>
                    </a:p>
                  </a:txBody>
                  <a:tcPr marT="91425" marB="91425" marR="91425" marL="91425"/>
                </a:tc>
              </a:tr>
              <a:tr h="3851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</a:tr>
              <a:tr h="3851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</a:tr>
              <a:tr h="3851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</a:tr>
              <a:tr h="3851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1947332"/>
            <a:ext cx="8229600" cy="4620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NOR, </a:t>
            </a:r>
            <a:r>
              <a:rPr lang="en"/>
              <a:t>representado por</a:t>
            </a:r>
            <a:r>
              <a:rPr b="1" lang="en"/>
              <a:t>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¬(</a:t>
            </a:r>
            <a:r>
              <a:rPr i="1" lang="en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+</a:t>
            </a:r>
            <a:r>
              <a:rPr i="1" lang="en">
                <a:solidFill>
                  <a:srgbClr val="000000"/>
                </a:solidFill>
                <a:highlight>
                  <a:srgbClr val="FFFFFF"/>
                </a:highlight>
              </a:rPr>
              <a:t>B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					   Tabla de verdad</a:t>
            </a:r>
          </a:p>
        </p:txBody>
      </p:sp>
      <p:graphicFrame>
        <p:nvGraphicFramePr>
          <p:cNvPr id="72" name="Shape 72"/>
          <p:cNvGraphicFramePr/>
          <p:nvPr/>
        </p:nvGraphicFramePr>
        <p:xfrm>
          <a:off x="2272125" y="373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{BDF9D51E-BCB4-4AC9-89A1-1B58CD68D1CA}</a:tableStyleId>
              </a:tblPr>
              <a:tblGrid>
                <a:gridCol w="1533250"/>
                <a:gridCol w="1533250"/>
                <a:gridCol w="153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¬(</a:t>
                      </a:r>
                      <a:r>
                        <a:rPr b="1" i="1" lang="en" sz="20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A</a:t>
                      </a:r>
                      <a:r>
                        <a:rPr b="1" lang="en" sz="20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+</a:t>
                      </a:r>
                      <a:r>
                        <a:rPr b="1" i="1" lang="en" sz="20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B</a:t>
                      </a:r>
                      <a:r>
                        <a:rPr b="1" lang="en" sz="20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)</a:t>
                      </a:r>
                    </a:p>
                  </a:txBody>
                  <a:tcPr marT="91425" marB="91425" marR="91425" marL="91425"/>
                </a:tc>
              </a:tr>
              <a:tr h="3851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</a:tr>
              <a:tr h="3851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marT="91425" marB="91425" marR="91425" marL="91425"/>
                </a:tc>
              </a:tr>
              <a:tr h="3851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marT="91425" marB="91425" marR="91425" marL="91425"/>
                </a:tc>
              </a:tr>
              <a:tr h="3851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" type="body"/>
          </p:nvPr>
        </p:nvSpPr>
        <p:spPr>
          <a:xfrm>
            <a:off x="457200" y="1947332"/>
            <a:ext cx="8229600" cy="4620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XOR, </a:t>
            </a:r>
            <a:r>
              <a:rPr lang="en"/>
              <a:t>representado por</a:t>
            </a:r>
            <a:r>
              <a:rPr b="1" lang="en"/>
              <a:t> </a:t>
            </a:r>
            <a:r>
              <a:rPr i="1" lang="en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⊕</a:t>
            </a:r>
            <a:r>
              <a:rPr i="1" lang="en">
                <a:solidFill>
                  <a:srgbClr val="000000"/>
                </a:solidFill>
                <a:highlight>
                  <a:srgbClr val="FFFFFF"/>
                </a:highlight>
              </a:rPr>
              <a:t>B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					   Tabla de verdad</a:t>
            </a:r>
          </a:p>
        </p:txBody>
      </p:sp>
      <p:graphicFrame>
        <p:nvGraphicFramePr>
          <p:cNvPr id="78" name="Shape 78"/>
          <p:cNvGraphicFramePr/>
          <p:nvPr/>
        </p:nvGraphicFramePr>
        <p:xfrm>
          <a:off x="2272125" y="373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{BDF9D51E-BCB4-4AC9-89A1-1B58CD68D1CA}</a:tableStyleId>
              </a:tblPr>
              <a:tblGrid>
                <a:gridCol w="1533250"/>
                <a:gridCol w="1533250"/>
                <a:gridCol w="153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i="1" lang="en" sz="20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A</a:t>
                      </a:r>
                      <a:r>
                        <a:rPr lang="en" sz="20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⊕</a:t>
                      </a:r>
                      <a:r>
                        <a:rPr b="1" i="1" lang="en" sz="20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B</a:t>
                      </a:r>
                    </a:p>
                  </a:txBody>
                  <a:tcPr marT="91425" marB="91425" marR="91425" marL="91425"/>
                </a:tc>
              </a:tr>
              <a:tr h="3851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marT="91425" marB="91425" marR="91425" marL="91425"/>
                </a:tc>
              </a:tr>
              <a:tr h="3851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</a:tr>
              <a:tr h="3851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</a:tr>
              <a:tr h="3851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Diagramas lógicos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588" y="2949900"/>
            <a:ext cx="8658225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