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7A424-7B07-CA47-BFE5-3CCE6C3A85F4}" type="datetimeFigureOut">
              <a:rPr lang="en-US"/>
              <a:pPr/>
              <a:t>8/18/11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31244-6159-0649-A922-439A6B4AB32F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26DBE-1399-E148-93C5-E04F0C4E007E}" type="datetimeFigureOut">
              <a:rPr lang="en-US"/>
              <a:pPr/>
              <a:t>8/18/11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64F06-23D5-F641-A484-27C44C2D206D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_tradnl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91785A1-4247-A64C-A967-EE5647B07FEB}" type="datetime1">
              <a:rPr lang="en-US"/>
              <a:pPr/>
              <a:t>8/18/11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r>
              <a:rPr lang="en-US"/>
              <a:t>Claudia Lugo 2011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060D1D3-8EB2-4442-98AD-939F2DF9EBC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/>
              <a:t>Click to edit Master text styles</a:t>
            </a:r>
          </a:p>
          <a:p>
            <a:pPr lvl="1" eaLnBrk="1" latinLnBrk="0" hangingPunct="1"/>
            <a:r>
              <a:rPr lang="es-ES_tradnl"/>
              <a:t>Second level</a:t>
            </a:r>
          </a:p>
          <a:p>
            <a:pPr lvl="2" eaLnBrk="1" latinLnBrk="0" hangingPunct="1"/>
            <a:r>
              <a:rPr lang="es-ES_tradnl"/>
              <a:t>Third level</a:t>
            </a:r>
          </a:p>
          <a:p>
            <a:pPr lvl="3" eaLnBrk="1" latinLnBrk="0" hangingPunct="1"/>
            <a:r>
              <a:rPr lang="es-ES_tradnl"/>
              <a:t>Fourth level</a:t>
            </a:r>
          </a:p>
          <a:p>
            <a:pPr lvl="4" eaLnBrk="1" latinLnBrk="0" hangingPunct="1"/>
            <a:r>
              <a:rPr lang="es-ES_tradnl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F280-8BA6-224C-AAB7-0636399AD095}" type="datetime1">
              <a:rPr lang="en-US"/>
              <a:pPr/>
              <a:t>8/18/11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Claudia Lugo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D1D3-8EB2-4442-98AD-939F2DF9EBC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_tradnl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_tradnl"/>
              <a:t>Click to edit Master text styles</a:t>
            </a:r>
          </a:p>
          <a:p>
            <a:pPr lvl="1" eaLnBrk="1" latinLnBrk="0" hangingPunct="1"/>
            <a:r>
              <a:rPr lang="es-ES_tradnl"/>
              <a:t>Second level</a:t>
            </a:r>
          </a:p>
          <a:p>
            <a:pPr lvl="2" eaLnBrk="1" latinLnBrk="0" hangingPunct="1"/>
            <a:r>
              <a:rPr lang="es-ES_tradnl"/>
              <a:t>Third level</a:t>
            </a:r>
          </a:p>
          <a:p>
            <a:pPr lvl="3" eaLnBrk="1" latinLnBrk="0" hangingPunct="1"/>
            <a:r>
              <a:rPr lang="es-ES_tradnl"/>
              <a:t>Fourth level</a:t>
            </a:r>
          </a:p>
          <a:p>
            <a:pPr lvl="4" eaLnBrk="1" latinLnBrk="0" hangingPunct="1"/>
            <a:r>
              <a:rPr lang="es-ES_tradnl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791F-3A71-8D43-8923-7964D89F8F73}" type="datetime1">
              <a:rPr lang="en-US"/>
              <a:pPr/>
              <a:t>8/18/11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Claudia Lugo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D1D3-8EB2-4442-98AD-939F2DF9EBC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_tradnl"/>
              <a:t>Click to edit Master text styles</a:t>
            </a:r>
          </a:p>
          <a:p>
            <a:pPr lvl="1" eaLnBrk="1" latinLnBrk="0" hangingPunct="1"/>
            <a:r>
              <a:rPr lang="es-ES_tradnl"/>
              <a:t>Second level</a:t>
            </a:r>
          </a:p>
          <a:p>
            <a:pPr lvl="2" eaLnBrk="1" latinLnBrk="0" hangingPunct="1"/>
            <a:r>
              <a:rPr lang="es-ES_tradnl"/>
              <a:t>Third level</a:t>
            </a:r>
          </a:p>
          <a:p>
            <a:pPr lvl="3" eaLnBrk="1" latinLnBrk="0" hangingPunct="1"/>
            <a:r>
              <a:rPr lang="es-ES_tradnl"/>
              <a:t>Fourth level</a:t>
            </a:r>
          </a:p>
          <a:p>
            <a:pPr lvl="4" eaLnBrk="1" latinLnBrk="0" hangingPunct="1"/>
            <a:r>
              <a:rPr lang="es-ES_tradnl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D513-1D19-A548-9B29-898D6E96451B}" type="datetime1">
              <a:rPr lang="en-US"/>
              <a:pPr/>
              <a:t>8/18/11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Claudia Lugo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D1D3-8EB2-4442-98AD-939F2DF9EBC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_tradnl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948C-BC83-824D-8358-BCA9250F143C}" type="datetime1">
              <a:rPr lang="en-US"/>
              <a:pPr/>
              <a:t>8/18/11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Claudia Lugo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D1D3-8EB2-4442-98AD-939F2DF9EBC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_tradnl"/>
              <a:t>Click to edit Master text styles</a:t>
            </a:r>
          </a:p>
          <a:p>
            <a:pPr lvl="1" eaLnBrk="1" latinLnBrk="0" hangingPunct="1"/>
            <a:r>
              <a:rPr lang="es-ES_tradnl"/>
              <a:t>Second level</a:t>
            </a:r>
          </a:p>
          <a:p>
            <a:pPr lvl="2" eaLnBrk="1" latinLnBrk="0" hangingPunct="1"/>
            <a:r>
              <a:rPr lang="es-ES_tradnl"/>
              <a:t>Third level</a:t>
            </a:r>
          </a:p>
          <a:p>
            <a:pPr lvl="3" eaLnBrk="1" latinLnBrk="0" hangingPunct="1"/>
            <a:r>
              <a:rPr lang="es-ES_tradnl"/>
              <a:t>Fourth level</a:t>
            </a:r>
          </a:p>
          <a:p>
            <a:pPr lvl="4" eaLnBrk="1" latinLnBrk="0" hangingPunct="1"/>
            <a:r>
              <a:rPr lang="es-ES_tradnl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_tradnl"/>
              <a:t>Click to edit Master text styles</a:t>
            </a:r>
          </a:p>
          <a:p>
            <a:pPr lvl="1" eaLnBrk="1" latinLnBrk="0" hangingPunct="1"/>
            <a:r>
              <a:rPr lang="es-ES_tradnl"/>
              <a:t>Second level</a:t>
            </a:r>
          </a:p>
          <a:p>
            <a:pPr lvl="2" eaLnBrk="1" latinLnBrk="0" hangingPunct="1"/>
            <a:r>
              <a:rPr lang="es-ES_tradnl"/>
              <a:t>Third level</a:t>
            </a:r>
          </a:p>
          <a:p>
            <a:pPr lvl="3" eaLnBrk="1" latinLnBrk="0" hangingPunct="1"/>
            <a:r>
              <a:rPr lang="es-ES_tradnl"/>
              <a:t>Fourth level</a:t>
            </a:r>
          </a:p>
          <a:p>
            <a:pPr lvl="4" eaLnBrk="1" latinLnBrk="0" hangingPunct="1"/>
            <a:r>
              <a:rPr lang="es-ES_tradnl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332A-B1BD-BD44-AB4D-49BF6454476F}" type="datetime1">
              <a:rPr lang="en-US"/>
              <a:pPr/>
              <a:t>8/18/11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Claudia Lugo 2011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D1D3-8EB2-4442-98AD-939F2DF9EBC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_tradnl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_tradnl"/>
              <a:t>Click to edit Master text styles</a:t>
            </a:r>
          </a:p>
          <a:p>
            <a:pPr lvl="1" eaLnBrk="1" latinLnBrk="0" hangingPunct="1"/>
            <a:r>
              <a:rPr lang="es-ES_tradnl"/>
              <a:t>Second level</a:t>
            </a:r>
          </a:p>
          <a:p>
            <a:pPr lvl="2" eaLnBrk="1" latinLnBrk="0" hangingPunct="1"/>
            <a:r>
              <a:rPr lang="es-ES_tradnl"/>
              <a:t>Third level</a:t>
            </a:r>
          </a:p>
          <a:p>
            <a:pPr lvl="3" eaLnBrk="1" latinLnBrk="0" hangingPunct="1"/>
            <a:r>
              <a:rPr lang="es-ES_tradnl"/>
              <a:t>Fourth level</a:t>
            </a:r>
          </a:p>
          <a:p>
            <a:pPr lvl="4" eaLnBrk="1" latinLnBrk="0" hangingPunct="1"/>
            <a:r>
              <a:rPr lang="es-ES_tradnl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_tradnl"/>
              <a:t>Click to edit Master text styles</a:t>
            </a:r>
          </a:p>
          <a:p>
            <a:pPr lvl="1" eaLnBrk="1" latinLnBrk="0" hangingPunct="1"/>
            <a:r>
              <a:rPr lang="es-ES_tradnl"/>
              <a:t>Second level</a:t>
            </a:r>
          </a:p>
          <a:p>
            <a:pPr lvl="2" eaLnBrk="1" latinLnBrk="0" hangingPunct="1"/>
            <a:r>
              <a:rPr lang="es-ES_tradnl"/>
              <a:t>Third level</a:t>
            </a:r>
          </a:p>
          <a:p>
            <a:pPr lvl="3" eaLnBrk="1" latinLnBrk="0" hangingPunct="1"/>
            <a:r>
              <a:rPr lang="es-ES_tradnl"/>
              <a:t>Fourth level</a:t>
            </a:r>
          </a:p>
          <a:p>
            <a:pPr lvl="4" eaLnBrk="1" latinLnBrk="0" hangingPunct="1"/>
            <a:r>
              <a:rPr lang="es-ES_tradnl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41A4595-4D4F-7649-96ED-C1D773FD3028}" type="datetime1">
              <a:rPr lang="en-US"/>
              <a:pPr/>
              <a:t>8/18/11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060D1D3-8EB2-4442-98AD-939F2DF9EBC7}" type="slidenum">
              <a:rPr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/>
              <a:t>Claudia Lugo 2011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_tradnl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C4DD844-6650-094D-8D66-1E8A4E9C8488}" type="datetime1">
              <a:rPr lang="en-US"/>
              <a:pPr/>
              <a:t>8/18/11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lang="en-US"/>
              <a:t>Claudia Lugo 2011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060D1D3-8EB2-4442-98AD-939F2DF9EBC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D9B4-90BF-CB49-8C3B-B7032CAB9347}" type="datetime1">
              <a:rPr lang="en-US"/>
              <a:pPr/>
              <a:t>8/18/11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Claudia Lugo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D1D3-8EB2-4442-98AD-939F2DF9EBC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_tradnl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_tradnl"/>
              <a:t>Click to edit Master text styles</a:t>
            </a:r>
          </a:p>
          <a:p>
            <a:pPr lvl="1" eaLnBrk="1" latinLnBrk="0" hangingPunct="1"/>
            <a:r>
              <a:rPr lang="es-ES_tradnl"/>
              <a:t>Second level</a:t>
            </a:r>
          </a:p>
          <a:p>
            <a:pPr lvl="2" eaLnBrk="1" latinLnBrk="0" hangingPunct="1"/>
            <a:r>
              <a:rPr lang="es-ES_tradnl"/>
              <a:t>Third level</a:t>
            </a:r>
          </a:p>
          <a:p>
            <a:pPr lvl="3" eaLnBrk="1" latinLnBrk="0" hangingPunct="1"/>
            <a:r>
              <a:rPr lang="es-ES_tradnl"/>
              <a:t>Fourth level</a:t>
            </a:r>
          </a:p>
          <a:p>
            <a:pPr lvl="4" eaLnBrk="1" latinLnBrk="0" hangingPunct="1"/>
            <a:r>
              <a:rPr lang="es-ES_tradnl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48D0-4616-4042-88C2-2EB1D888E5CE}" type="datetime1">
              <a:rPr lang="en-US"/>
              <a:pPr/>
              <a:t>8/18/11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Claudia Lugo 2011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D1D3-8EB2-4442-98AD-939F2DF9EBC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_tradnl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 dirty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DCBB-9F47-8C42-A621-93B2BEEC765E}" type="datetime1">
              <a:rPr lang="en-US"/>
              <a:pPr/>
              <a:t>8/18/11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Claudia Lugo 2011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D1D3-8EB2-4442-98AD-939F2DF9EBC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  <a:p>
            <a:pPr lvl="1" eaLnBrk="1" latinLnBrk="0" hangingPunct="1"/>
            <a:r>
              <a:rPr kumimoji="0" lang="es-ES_tradnl" smtClean="0"/>
              <a:t>Second level</a:t>
            </a:r>
          </a:p>
          <a:p>
            <a:pPr lvl="2" eaLnBrk="1" latinLnBrk="0" hangingPunct="1"/>
            <a:r>
              <a:rPr kumimoji="0" lang="es-ES_tradnl" smtClean="0"/>
              <a:t>Third level</a:t>
            </a:r>
          </a:p>
          <a:p>
            <a:pPr lvl="3" eaLnBrk="1" latinLnBrk="0" hangingPunct="1"/>
            <a:r>
              <a:rPr kumimoji="0" lang="es-ES_tradnl" smtClean="0"/>
              <a:t>Fourth level</a:t>
            </a:r>
          </a:p>
          <a:p>
            <a:pPr lvl="4" eaLnBrk="1" latinLnBrk="0" hangingPunct="1"/>
            <a:r>
              <a:rPr kumimoji="0" lang="es-ES_tradnl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4E8D9B3-A52F-DA40-BA80-F57A635001D4}" type="datetime1">
              <a:rPr lang="en-US"/>
              <a:pPr/>
              <a:t>8/18/11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en-US"/>
              <a:t>Claudia Lugo 2011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060D1D3-8EB2-4442-98AD-939F2DF9EBC7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The recipe for computation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Claudia Lugo 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9975"/>
            <a:ext cx="8229600" cy="1066800"/>
          </a:xfrm>
        </p:spPr>
        <p:txBody>
          <a:bodyPr>
            <a:normAutofit/>
          </a:bodyPr>
          <a:lstStyle/>
          <a:p>
            <a:r>
              <a:rPr lang="en-US" sz="3000"/>
              <a:t>Calculate the product, sum and average of three numbers and display the three results.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Claudia Lugo 2011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641669" y="2133064"/>
            <a:ext cx="6126480" cy="438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Input value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Set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first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to this value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kern="0">
                <a:latin typeface="Courier"/>
                <a:cs typeface="Courier"/>
              </a:rPr>
              <a:t>Input value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Set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second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to this value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kern="0">
                <a:latin typeface="Courier"/>
                <a:cs typeface="Courier"/>
              </a:rPr>
              <a:t>Input value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Set</a:t>
            </a:r>
            <a:r>
              <a:rPr kumimoji="0" lang="en-US" sz="20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 </a:t>
            </a:r>
            <a:r>
              <a:rPr kumimoji="0" lang="en-US" sz="2000" b="1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third </a:t>
            </a:r>
            <a:r>
              <a:rPr kumimoji="0" lang="en-US" sz="20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to this value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ea typeface="+mn-ea"/>
              <a:cs typeface="Courier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Set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sum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to</a:t>
            </a:r>
            <a:r>
              <a:rPr kumimoji="0" lang="en-US" sz="20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 (</a:t>
            </a:r>
            <a:r>
              <a:rPr kumimoji="0" lang="en-US" sz="2000" b="1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first</a:t>
            </a:r>
            <a:r>
              <a:rPr kumimoji="0" lang="en-US" sz="20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+</a:t>
            </a:r>
            <a:r>
              <a:rPr kumimoji="0" lang="en-US" sz="2000" b="1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second</a:t>
            </a:r>
            <a:r>
              <a:rPr kumimoji="0" lang="en-US" sz="20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+</a:t>
            </a:r>
            <a:r>
              <a:rPr kumimoji="0" lang="en-US" sz="2000" b="1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third</a:t>
            </a:r>
            <a:r>
              <a:rPr kumimoji="0" lang="en-US" sz="20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ea typeface="+mn-ea"/>
              <a:cs typeface="Courier"/>
            </a:endParaRPr>
          </a:p>
          <a:p>
            <a:pPr marL="514350" lvl="0" indent="-51435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Set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product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to </a:t>
            </a:r>
            <a:r>
              <a:rPr lang="en-US" sz="2000" kern="0">
                <a:latin typeface="Courier"/>
                <a:cs typeface="Courier"/>
              </a:rPr>
              <a:t>(</a:t>
            </a:r>
            <a:r>
              <a:rPr lang="en-US" sz="2000" b="1" kern="0">
                <a:latin typeface="Courier"/>
                <a:cs typeface="Courier"/>
              </a:rPr>
              <a:t>first</a:t>
            </a:r>
            <a:r>
              <a:rPr lang="en-US" sz="2000" kern="0">
                <a:latin typeface="Courier"/>
                <a:cs typeface="Courier"/>
              </a:rPr>
              <a:t>*</a:t>
            </a:r>
            <a:r>
              <a:rPr lang="en-US" sz="2000" b="1" kern="0">
                <a:latin typeface="Courier"/>
                <a:cs typeface="Courier"/>
              </a:rPr>
              <a:t>second</a:t>
            </a:r>
            <a:r>
              <a:rPr lang="en-US" sz="2000" kern="0">
                <a:latin typeface="Courier"/>
                <a:cs typeface="Courier"/>
              </a:rPr>
              <a:t>*</a:t>
            </a:r>
            <a:r>
              <a:rPr lang="en-US" sz="2000" b="1" kern="0">
                <a:latin typeface="Courier"/>
                <a:cs typeface="Courier"/>
              </a:rPr>
              <a:t>third</a:t>
            </a:r>
            <a:r>
              <a:rPr lang="en-US" sz="2000" kern="0">
                <a:latin typeface="Courier"/>
                <a:cs typeface="Courier"/>
              </a:rPr>
              <a:t>)</a:t>
            </a:r>
          </a:p>
          <a:p>
            <a:pPr marL="514350" lvl="0" indent="-51435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Set average</a:t>
            </a:r>
            <a:r>
              <a:rPr kumimoji="0" lang="en-US" sz="20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 to </a:t>
            </a:r>
            <a:r>
              <a:rPr kumimoji="0" lang="en-US" sz="2000" b="1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sum </a:t>
            </a:r>
            <a:r>
              <a:rPr kumimoji="0" lang="en-US" sz="20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/ 3</a:t>
            </a:r>
          </a:p>
          <a:p>
            <a:pPr marL="514350" lvl="0" indent="-51435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>
                <a:latin typeface="Courier"/>
                <a:cs typeface="Courier"/>
              </a:rPr>
              <a:t>Output “The sum is “ + </a:t>
            </a:r>
            <a:r>
              <a:rPr lang="en-US" sz="2000" b="1" kern="0">
                <a:latin typeface="Courier"/>
                <a:cs typeface="Courier"/>
              </a:rPr>
              <a:t>sum</a:t>
            </a:r>
          </a:p>
          <a:p>
            <a:pPr marL="514350" lvl="0" indent="-51435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>
                <a:latin typeface="Courier"/>
                <a:cs typeface="Courier"/>
              </a:rPr>
              <a:t>Output “The product is “ + </a:t>
            </a:r>
            <a:r>
              <a:rPr lang="en-US" sz="2000" b="1" kern="0">
                <a:latin typeface="Courier"/>
                <a:cs typeface="Courier"/>
              </a:rPr>
              <a:t>product</a:t>
            </a:r>
          </a:p>
          <a:p>
            <a:pPr marL="514350" lvl="0" indent="-51435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>
                <a:latin typeface="Courier"/>
                <a:cs typeface="Courier"/>
              </a:rPr>
              <a:t>Output “The average is “ + </a:t>
            </a:r>
            <a:r>
              <a:rPr lang="en-US" sz="2000" b="1" kern="0">
                <a:latin typeface="Courier"/>
                <a:cs typeface="Courier"/>
              </a:rPr>
              <a:t>average</a:t>
            </a:r>
          </a:p>
          <a:p>
            <a:pPr marL="514350" lvl="0" indent="-51435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>
                <a:latin typeface="Courier"/>
                <a:cs typeface="Courier"/>
              </a:rPr>
              <a:t>Output “Thank you. Good-bye”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9975"/>
            <a:ext cx="8229600" cy="1066800"/>
          </a:xfrm>
        </p:spPr>
        <p:txBody>
          <a:bodyPr>
            <a:noAutofit/>
          </a:bodyPr>
          <a:lstStyle/>
          <a:p>
            <a:r>
              <a:rPr lang="en-US" sz="2500"/>
              <a:t>Control the access of vehicles to a parking lot with a capacity of 20 units. When the parking lot is full, it must display the message “</a:t>
            </a:r>
            <a:r>
              <a:rPr lang="en-US" sz="2500" i="1"/>
              <a:t>No vacancy</a:t>
            </a:r>
            <a:r>
              <a:rPr lang="en-US" sz="2500"/>
              <a:t>”.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Claudia Lugo 2011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84684" y="2347098"/>
            <a:ext cx="6783465" cy="3389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Set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counter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to 0</a:t>
            </a:r>
            <a:endParaRPr lang="en-US" sz="2000" kern="0">
              <a:latin typeface="Courier"/>
              <a:cs typeface="Courier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kern="0">
                <a:latin typeface="Courier"/>
                <a:cs typeface="Courier"/>
              </a:rPr>
              <a:t>if </a:t>
            </a:r>
            <a:r>
              <a:rPr lang="en-US" sz="2000" b="1" kern="0">
                <a:latin typeface="Courier"/>
                <a:cs typeface="Courier"/>
              </a:rPr>
              <a:t>counter </a:t>
            </a:r>
            <a:r>
              <a:rPr lang="en-US" sz="2000" kern="0">
                <a:latin typeface="Courier"/>
                <a:cs typeface="Courier"/>
              </a:rPr>
              <a:t>= 20</a:t>
            </a:r>
          </a:p>
          <a:p>
            <a:pPr marL="971550" lvl="1" indent="-51435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  <a:defRPr/>
            </a:pPr>
            <a:r>
              <a:rPr lang="en-US" sz="2000" kern="0">
                <a:latin typeface="Courier"/>
                <a:cs typeface="Courier"/>
              </a:rPr>
              <a:t>Output “</a:t>
            </a:r>
            <a:r>
              <a:rPr lang="en-US" sz="2000" i="1" kern="0">
                <a:latin typeface="Courier"/>
                <a:cs typeface="Courier"/>
              </a:rPr>
              <a:t>No vacancy</a:t>
            </a:r>
            <a:r>
              <a:rPr lang="en-US" sz="2000" kern="0">
                <a:latin typeface="Courier"/>
                <a:cs typeface="Courier"/>
              </a:rPr>
              <a:t>”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else</a:t>
            </a:r>
          </a:p>
          <a:p>
            <a:pPr marL="971550" lvl="1" indent="-51435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lang="en-US" sz="2000" kern="0">
                <a:latin typeface="Courier"/>
                <a:cs typeface="Courier"/>
              </a:rPr>
              <a:t>Input value</a:t>
            </a:r>
          </a:p>
          <a:p>
            <a:pPr marL="971550" lvl="1" indent="-51435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lang="en-US" sz="2000" kern="0">
                <a:latin typeface="Courier"/>
                <a:cs typeface="Courier"/>
              </a:rPr>
              <a:t>Set incomingCars to this value</a:t>
            </a:r>
          </a:p>
          <a:p>
            <a:pPr marL="971550" lvl="1" indent="-51435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lang="en-US" sz="2000" kern="0">
                <a:latin typeface="Courier"/>
                <a:cs typeface="Courier"/>
              </a:rPr>
              <a:t>Output “</a:t>
            </a:r>
            <a:r>
              <a:rPr lang="en-US" sz="2000" i="1" kern="0">
                <a:latin typeface="Courier"/>
                <a:cs typeface="Courier"/>
              </a:rPr>
              <a:t>welcome</a:t>
            </a:r>
            <a:r>
              <a:rPr lang="en-US" sz="2000" kern="0">
                <a:latin typeface="Courier"/>
                <a:cs typeface="Courier"/>
              </a:rPr>
              <a:t>”</a:t>
            </a:r>
          </a:p>
          <a:p>
            <a:pPr marL="971550" lvl="1" indent="-51435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lang="en-US" sz="2000" kern="0">
                <a:latin typeface="Courier"/>
                <a:cs typeface="Courier"/>
              </a:rPr>
              <a:t>Set </a:t>
            </a:r>
            <a:r>
              <a:rPr lang="en-US" sz="2000" b="1" kern="0">
                <a:latin typeface="Courier"/>
                <a:cs typeface="Courier"/>
              </a:rPr>
              <a:t>counter </a:t>
            </a:r>
            <a:r>
              <a:rPr lang="en-US" sz="2000" kern="0">
                <a:latin typeface="Courier"/>
                <a:cs typeface="Courier"/>
              </a:rPr>
              <a:t>to </a:t>
            </a:r>
            <a:r>
              <a:rPr lang="en-US" sz="2000" b="1" kern="0">
                <a:latin typeface="Courier"/>
                <a:cs typeface="Courier"/>
              </a:rPr>
              <a:t>counter+incomingCars</a:t>
            </a:r>
          </a:p>
          <a:p>
            <a:pPr marL="971550" lvl="1" indent="-51435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lang="en-US" sz="2000" kern="0">
                <a:latin typeface="Courier"/>
                <a:cs typeface="Courier"/>
              </a:rPr>
              <a:t>Do step 2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ea typeface="+mn-ea"/>
              <a:cs typeface="Courier"/>
            </a:endParaRPr>
          </a:p>
          <a:p>
            <a:pPr marL="514350" lvl="0" indent="-51435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>
                <a:latin typeface="Courier"/>
                <a:cs typeface="Courier"/>
              </a:rPr>
              <a:t>Output “</a:t>
            </a:r>
            <a:r>
              <a:rPr lang="en-US" sz="2000" i="1" kern="0">
                <a:latin typeface="Courier"/>
                <a:cs typeface="Courier"/>
              </a:rPr>
              <a:t>Good-bye</a:t>
            </a:r>
            <a:r>
              <a:rPr lang="en-US" sz="2000" kern="0">
                <a:latin typeface="Courier"/>
                <a:cs typeface="Courier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9975"/>
            <a:ext cx="8229600" cy="628262"/>
          </a:xfrm>
        </p:spPr>
        <p:txBody>
          <a:bodyPr>
            <a:noAutofit/>
          </a:bodyPr>
          <a:lstStyle/>
          <a:p>
            <a:r>
              <a:rPr lang="en-US" sz="2500"/>
              <a:t>Control the access of vehicles to a parking lot ….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Claudia Lugo 2011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647917"/>
            <a:ext cx="8433494" cy="4901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Set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counter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to 0</a:t>
            </a:r>
            <a:endParaRPr lang="en-US" sz="2000" kern="0">
              <a:latin typeface="Courier"/>
              <a:cs typeface="Courier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kern="0">
                <a:latin typeface="Courier"/>
                <a:cs typeface="Courier"/>
              </a:rPr>
              <a:t>if </a:t>
            </a:r>
            <a:r>
              <a:rPr lang="en-US" sz="2000" b="1" kern="0">
                <a:latin typeface="Courier"/>
                <a:cs typeface="Courier"/>
              </a:rPr>
              <a:t>sum </a:t>
            </a:r>
            <a:r>
              <a:rPr lang="en-US" sz="2000" kern="0">
                <a:latin typeface="Courier"/>
                <a:cs typeface="Courier"/>
              </a:rPr>
              <a:t>= 20</a:t>
            </a:r>
          </a:p>
          <a:p>
            <a:pPr marL="971550" lvl="1" indent="-51435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  <a:defRPr/>
            </a:pPr>
            <a:r>
              <a:rPr lang="en-US" sz="2000" kern="0">
                <a:latin typeface="Courier"/>
                <a:cs typeface="Courier"/>
              </a:rPr>
              <a:t>Output “</a:t>
            </a:r>
            <a:r>
              <a:rPr lang="en-US" sz="2000" i="1" kern="0">
                <a:latin typeface="Courier"/>
                <a:cs typeface="Courier"/>
              </a:rPr>
              <a:t>No vacancy</a:t>
            </a:r>
            <a:r>
              <a:rPr lang="en-US" sz="2000" kern="0">
                <a:latin typeface="Courier"/>
                <a:cs typeface="Courier"/>
              </a:rPr>
              <a:t>”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kern="0">
                <a:latin typeface="Courier"/>
                <a:cs typeface="Courier"/>
              </a:rPr>
              <a:t>else</a:t>
            </a:r>
          </a:p>
          <a:p>
            <a:pPr marL="971550" lvl="1" indent="-51435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  <a:defRPr/>
            </a:pPr>
            <a:r>
              <a:rPr lang="en-US" sz="2000" kern="0">
                <a:latin typeface="Courier"/>
                <a:cs typeface="Courier"/>
              </a:rPr>
              <a:t>Input value</a:t>
            </a:r>
          </a:p>
          <a:p>
            <a:pPr marL="971550" lvl="1" indent="-51435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  <a:defRPr/>
            </a:pPr>
            <a:r>
              <a:rPr lang="en-US" sz="2000" kern="0">
                <a:latin typeface="Courier"/>
                <a:cs typeface="Courier"/>
              </a:rPr>
              <a:t>Set </a:t>
            </a:r>
            <a:r>
              <a:rPr lang="en-US" sz="2000" b="1" kern="0">
                <a:latin typeface="Courier"/>
                <a:cs typeface="Courier"/>
              </a:rPr>
              <a:t>incomingCars </a:t>
            </a:r>
            <a:r>
              <a:rPr lang="en-US" sz="2000" kern="0">
                <a:latin typeface="Courier"/>
                <a:cs typeface="Courier"/>
              </a:rPr>
              <a:t>to this value</a:t>
            </a:r>
          </a:p>
          <a:p>
            <a:pPr marL="971550" lvl="1" indent="-51435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  <a:defRPr/>
            </a:pPr>
            <a:r>
              <a:rPr lang="en-US" sz="2000" kern="0">
                <a:latin typeface="Courier"/>
                <a:cs typeface="Courier"/>
              </a:rPr>
              <a:t>Set </a:t>
            </a:r>
            <a:r>
              <a:rPr lang="en-US" sz="2000" b="1" kern="0">
                <a:latin typeface="Courier"/>
                <a:cs typeface="Courier"/>
              </a:rPr>
              <a:t>sum </a:t>
            </a:r>
            <a:r>
              <a:rPr lang="en-US" sz="2000" kern="0">
                <a:latin typeface="Courier"/>
                <a:cs typeface="Courier"/>
              </a:rPr>
              <a:t>to (</a:t>
            </a:r>
            <a:r>
              <a:rPr lang="en-US" sz="2000" b="1" kern="0">
                <a:latin typeface="Courier"/>
                <a:cs typeface="Courier"/>
              </a:rPr>
              <a:t>counter</a:t>
            </a:r>
            <a:r>
              <a:rPr lang="en-US" sz="2000" kern="0">
                <a:latin typeface="Courier"/>
                <a:cs typeface="Courier"/>
              </a:rPr>
              <a:t> + </a:t>
            </a:r>
            <a:r>
              <a:rPr lang="en-US" sz="2000" b="1" kern="0">
                <a:latin typeface="Courier"/>
                <a:cs typeface="Courier"/>
              </a:rPr>
              <a:t>incomingCars)</a:t>
            </a:r>
          </a:p>
          <a:p>
            <a:pPr marL="971550" lvl="1" indent="-51435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if</a:t>
            </a:r>
            <a:r>
              <a:rPr kumimoji="0" lang="en-US" sz="20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sum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&gt; 20</a:t>
            </a:r>
          </a:p>
          <a:p>
            <a:pPr marL="1428750" lvl="2" indent="-51435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romanLcPeriod"/>
              <a:defRPr/>
            </a:pPr>
            <a:r>
              <a:rPr lang="en-US" sz="2000" kern="0">
                <a:latin typeface="Courier"/>
                <a:cs typeface="Courier"/>
              </a:rPr>
              <a:t>Output (20-</a:t>
            </a:r>
            <a:r>
              <a:rPr lang="en-US" sz="2000" b="1" kern="0">
                <a:latin typeface="Courier"/>
                <a:cs typeface="Courier"/>
              </a:rPr>
              <a:t>counter</a:t>
            </a:r>
            <a:r>
              <a:rPr lang="en-US" sz="2000" kern="0">
                <a:latin typeface="Courier"/>
                <a:cs typeface="Courier"/>
              </a:rPr>
              <a:t>) + “ cars </a:t>
            </a:r>
            <a:r>
              <a:rPr lang="en-US" sz="2000" i="1" kern="0">
                <a:latin typeface="Courier"/>
                <a:cs typeface="Courier"/>
              </a:rPr>
              <a:t>can enter</a:t>
            </a:r>
            <a:r>
              <a:rPr lang="en-US" sz="2000" kern="0">
                <a:latin typeface="Courier"/>
                <a:cs typeface="Courier"/>
              </a:rPr>
              <a:t>”</a:t>
            </a:r>
          </a:p>
          <a:p>
            <a:pPr marL="1428750" lvl="2" indent="-51435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romanLcPeriod"/>
              <a:defRPr/>
            </a:pPr>
            <a:r>
              <a:rPr lang="en-US" sz="2000" kern="0">
                <a:latin typeface="Courier"/>
                <a:cs typeface="Courier"/>
              </a:rPr>
              <a:t>Set </a:t>
            </a:r>
            <a:r>
              <a:rPr lang="en-US" sz="2000" b="1" kern="0">
                <a:latin typeface="Courier"/>
                <a:cs typeface="Courier"/>
              </a:rPr>
              <a:t>counter </a:t>
            </a:r>
            <a:r>
              <a:rPr lang="en-US" sz="2000" kern="0">
                <a:latin typeface="Courier"/>
                <a:cs typeface="Courier"/>
              </a:rPr>
              <a:t>to 20</a:t>
            </a:r>
          </a:p>
          <a:p>
            <a:pPr marL="971550" lvl="1" indent="-51435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kumimoji="0" lang="en-US" sz="20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else</a:t>
            </a:r>
          </a:p>
          <a:p>
            <a:pPr marL="1428750" lvl="2" indent="-51435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romanLcPeriod"/>
            </a:pPr>
            <a:r>
              <a:rPr lang="en-US" sz="2000" kern="0">
                <a:latin typeface="Courier"/>
                <a:cs typeface="Courier"/>
              </a:rPr>
              <a:t>Output “</a:t>
            </a:r>
            <a:r>
              <a:rPr lang="en-US" sz="2000" i="1" kern="0">
                <a:latin typeface="Courier"/>
                <a:cs typeface="Courier"/>
              </a:rPr>
              <a:t>Welcome</a:t>
            </a:r>
            <a:r>
              <a:rPr lang="en-US" sz="2000" kern="0">
                <a:latin typeface="Courier"/>
                <a:cs typeface="Courier"/>
              </a:rPr>
              <a:t>”</a:t>
            </a:r>
          </a:p>
          <a:p>
            <a:pPr marL="1428750" lvl="2" indent="-51435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romanLcPeriod"/>
            </a:pPr>
            <a:r>
              <a:rPr lang="en-US" sz="2000" kern="0">
                <a:latin typeface="Courier"/>
                <a:cs typeface="Courier"/>
              </a:rPr>
              <a:t>Set </a:t>
            </a:r>
            <a:r>
              <a:rPr lang="en-US" sz="2000" b="1" kern="0">
                <a:latin typeface="Courier"/>
                <a:cs typeface="Courier"/>
              </a:rPr>
              <a:t>counter </a:t>
            </a:r>
            <a:r>
              <a:rPr lang="en-US" sz="2000" kern="0">
                <a:latin typeface="Courier"/>
                <a:cs typeface="Courier"/>
              </a:rPr>
              <a:t>to </a:t>
            </a:r>
            <a:r>
              <a:rPr lang="en-US" sz="2000" b="1" kern="0">
                <a:latin typeface="Courier"/>
                <a:cs typeface="Courier"/>
              </a:rPr>
              <a:t>sum</a:t>
            </a:r>
          </a:p>
          <a:p>
            <a:pPr marL="971550" lvl="1" indent="-51435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kumimoji="0" lang="en-US" sz="20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Do step 2</a:t>
            </a:r>
          </a:p>
          <a:p>
            <a:pPr marL="514350" indent="-51435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sz="20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Output “</a:t>
            </a:r>
            <a:r>
              <a:rPr kumimoji="0" lang="en-US" sz="200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Parking</a:t>
            </a:r>
            <a:r>
              <a:rPr kumimoji="0" lang="en-US" sz="2000" i="1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 lot full. Good-bye</a:t>
            </a:r>
            <a:r>
              <a:rPr kumimoji="0" lang="en-US" sz="200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”</a:t>
            </a:r>
            <a:endParaRPr kumimoji="0" lang="en-US" sz="20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ea typeface="+mn-ea"/>
              <a:cs typeface="Courier"/>
            </a:endParaRPr>
          </a:p>
          <a:p>
            <a:pPr marL="971550" lvl="1" indent="-51435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9975"/>
            <a:ext cx="8229600" cy="1066800"/>
          </a:xfrm>
        </p:spPr>
        <p:txBody>
          <a:bodyPr>
            <a:normAutofit/>
          </a:bodyPr>
          <a:lstStyle/>
          <a:p>
            <a:r>
              <a:rPr lang="en-US" sz="3000"/>
              <a:t>Determine if any given letter is positioned before or after the letter </a:t>
            </a:r>
            <a:r>
              <a:rPr lang="en-US" sz="3000" b="1" u="sng"/>
              <a:t>m</a:t>
            </a:r>
            <a:r>
              <a:rPr lang="en-US" sz="300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Claudia Lugo 2011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641669" y="2133064"/>
            <a:ext cx="6126480" cy="317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Input value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Set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letter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to this value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kern="0">
                <a:latin typeface="Courier"/>
                <a:cs typeface="Courier"/>
              </a:rPr>
              <a:t>if (</a:t>
            </a:r>
            <a:r>
              <a:rPr lang="en-US" sz="2000" b="1" kern="0">
                <a:latin typeface="Courier"/>
                <a:cs typeface="Courier"/>
              </a:rPr>
              <a:t>letter </a:t>
            </a:r>
            <a:r>
              <a:rPr lang="en-US" sz="2000" kern="0">
                <a:latin typeface="Courier"/>
                <a:cs typeface="Courier"/>
              </a:rPr>
              <a:t>&lt; m)</a:t>
            </a:r>
          </a:p>
          <a:p>
            <a:pPr marL="971550" lvl="1" indent="-51435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Output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letter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+ “ goes before</a:t>
            </a:r>
            <a:r>
              <a:rPr kumimoji="0" lang="en-US" sz="20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 m”</a:t>
            </a:r>
          </a:p>
          <a:p>
            <a:pPr marL="514350" indent="-51435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2000" kern="0" baseline="0">
                <a:latin typeface="Courier"/>
                <a:cs typeface="Courier"/>
              </a:rPr>
              <a:t>else if (letter &gt; m)</a:t>
            </a:r>
          </a:p>
          <a:p>
            <a:pPr marL="971550" lvl="1" indent="-51435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  <a:defRPr/>
            </a:pPr>
            <a:r>
              <a:rPr kumimoji="0" lang="en-US" sz="20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Output </a:t>
            </a:r>
            <a:r>
              <a:rPr kumimoji="0" lang="en-US" sz="2000" b="1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letter </a:t>
            </a:r>
            <a:r>
              <a:rPr kumimoji="0" lang="en-US" sz="20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+  “ goes after m”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ea typeface="+mn-ea"/>
              <a:cs typeface="Courier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kern="0">
                <a:latin typeface="Courier"/>
                <a:cs typeface="Courier"/>
              </a:rPr>
              <a:t>else</a:t>
            </a:r>
          </a:p>
          <a:p>
            <a:pPr marL="971550" lvl="1" indent="-51435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  <a:defRPr/>
            </a:pPr>
            <a:r>
              <a:rPr lang="en-US" sz="2000" kern="0">
                <a:latin typeface="Courier"/>
                <a:cs typeface="Courier"/>
              </a:rPr>
              <a:t>Output “letters are the same”</a:t>
            </a:r>
          </a:p>
          <a:p>
            <a:pPr marL="514350" lvl="0" indent="-51435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>
                <a:latin typeface="Courier"/>
                <a:cs typeface="Courier"/>
              </a:rPr>
              <a:t>Output “Thank you. Good-bye”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9975"/>
            <a:ext cx="8229600" cy="1066800"/>
          </a:xfrm>
        </p:spPr>
        <p:txBody>
          <a:bodyPr>
            <a:noAutofit/>
          </a:bodyPr>
          <a:lstStyle/>
          <a:p>
            <a:r>
              <a:rPr lang="en-US" sz="2500"/>
              <a:t>Sum all numbers from the series 3, 6, 9, 12, …, 99 and display the result.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Claudia Lugo 2011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84684" y="2147333"/>
            <a:ext cx="6783465" cy="418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kern="0">
                <a:latin typeface="Courier"/>
                <a:cs typeface="Courier"/>
              </a:rPr>
              <a:t>S</a:t>
            </a:r>
            <a:r>
              <a:rPr lang="en-US" sz="2000" kern="0">
                <a:latin typeface="Courier"/>
                <a:cs typeface="Courier"/>
              </a:rPr>
              <a:t>et </a:t>
            </a:r>
            <a:r>
              <a:rPr lang="en-US" sz="2000" b="1" kern="0">
                <a:latin typeface="Courier"/>
                <a:cs typeface="Courier"/>
              </a:rPr>
              <a:t>sum </a:t>
            </a:r>
            <a:r>
              <a:rPr lang="en-US" sz="2000" kern="0">
                <a:latin typeface="Courier"/>
                <a:cs typeface="Courier"/>
              </a:rPr>
              <a:t>to 0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ea typeface="+mn-ea"/>
              <a:cs typeface="Courier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Set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number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 to 3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kern="0">
                <a:latin typeface="Courier"/>
                <a:cs typeface="Courier"/>
              </a:rPr>
              <a:t>if </a:t>
            </a:r>
            <a:r>
              <a:rPr lang="en-US" sz="2000" b="1" kern="0">
                <a:latin typeface="Courier"/>
                <a:cs typeface="Courier"/>
              </a:rPr>
              <a:t>number </a:t>
            </a:r>
            <a:r>
              <a:rPr lang="en-US" sz="2000" kern="0">
                <a:latin typeface="Courier"/>
                <a:cs typeface="Courier"/>
              </a:rPr>
              <a:t>&lt;= 99</a:t>
            </a:r>
          </a:p>
          <a:p>
            <a:pPr marL="971550" lvl="1" indent="-51435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  <a:defRPr/>
            </a:pPr>
            <a:r>
              <a:rPr lang="en-US" sz="2000" kern="0">
                <a:latin typeface="Courier"/>
                <a:cs typeface="Courier"/>
              </a:rPr>
              <a:t>Set </a:t>
            </a:r>
            <a:r>
              <a:rPr lang="en-US" sz="2000" b="1" kern="0">
                <a:latin typeface="Courier"/>
                <a:cs typeface="Courier"/>
              </a:rPr>
              <a:t>sum </a:t>
            </a:r>
            <a:r>
              <a:rPr lang="en-US" sz="2000" kern="0">
                <a:latin typeface="Courier"/>
                <a:cs typeface="Courier"/>
              </a:rPr>
              <a:t>to </a:t>
            </a:r>
            <a:r>
              <a:rPr lang="en-US" sz="2000" b="1" kern="0">
                <a:latin typeface="Courier"/>
                <a:cs typeface="Courier"/>
              </a:rPr>
              <a:t>sum </a:t>
            </a:r>
            <a:r>
              <a:rPr lang="en-US" sz="2000" kern="0">
                <a:latin typeface="Courier"/>
                <a:cs typeface="Courier"/>
              </a:rPr>
              <a:t>+ </a:t>
            </a:r>
            <a:r>
              <a:rPr lang="en-US" sz="2000" b="1" kern="0">
                <a:latin typeface="Courier"/>
                <a:cs typeface="Courier"/>
              </a:rPr>
              <a:t>number</a:t>
            </a:r>
          </a:p>
          <a:p>
            <a:pPr marL="971550" lvl="1" indent="-51435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  <a:defRPr/>
            </a:pPr>
            <a:r>
              <a:rPr lang="en-US" sz="2000" kern="0">
                <a:latin typeface="Courier"/>
                <a:cs typeface="Courier"/>
              </a:rPr>
              <a:t>Set </a:t>
            </a:r>
            <a:r>
              <a:rPr lang="en-US" sz="2000" b="1" kern="0">
                <a:latin typeface="Courier"/>
                <a:cs typeface="Courier"/>
              </a:rPr>
              <a:t>number </a:t>
            </a:r>
            <a:r>
              <a:rPr lang="en-US" sz="2000" kern="0">
                <a:latin typeface="Courier"/>
                <a:cs typeface="Courier"/>
              </a:rPr>
              <a:t>to </a:t>
            </a:r>
            <a:r>
              <a:rPr lang="en-US" sz="2000" b="1" kern="0">
                <a:latin typeface="Courier"/>
                <a:cs typeface="Courier"/>
              </a:rPr>
              <a:t>number</a:t>
            </a:r>
            <a:r>
              <a:rPr lang="en-US" sz="2000" kern="0">
                <a:latin typeface="Courier"/>
                <a:cs typeface="Courier"/>
              </a:rPr>
              <a:t> + 3</a:t>
            </a:r>
          </a:p>
          <a:p>
            <a:pPr marL="971550" lvl="1" indent="-51435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  <a:defRPr/>
            </a:pPr>
            <a:r>
              <a:rPr lang="en-US" sz="2000" kern="0">
                <a:latin typeface="Courier"/>
                <a:cs typeface="Courier"/>
              </a:rPr>
              <a:t>Do step 3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else</a:t>
            </a:r>
          </a:p>
          <a:p>
            <a:pPr marL="971550" lvl="1" indent="-51435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lang="en-US" sz="2000" kern="0">
                <a:latin typeface="Courier"/>
                <a:cs typeface="Courier"/>
              </a:rPr>
              <a:t>Output “</a:t>
            </a:r>
            <a:r>
              <a:rPr lang="en-US" sz="2000" i="1" kern="0">
                <a:latin typeface="Courier"/>
                <a:cs typeface="Courier"/>
              </a:rPr>
              <a:t>The sum is </a:t>
            </a:r>
            <a:r>
              <a:rPr lang="en-US" sz="2000" kern="0">
                <a:latin typeface="Courier"/>
                <a:cs typeface="Courier"/>
              </a:rPr>
              <a:t>” + </a:t>
            </a:r>
            <a:r>
              <a:rPr lang="en-US" sz="2000" b="1" kern="0">
                <a:latin typeface="Courier"/>
                <a:cs typeface="Courier"/>
              </a:rPr>
              <a:t>sum</a:t>
            </a: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ea typeface="+mn-ea"/>
              <a:cs typeface="Courier"/>
            </a:endParaRPr>
          </a:p>
          <a:p>
            <a:pPr marL="514350" lvl="0" indent="-51435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>
                <a:latin typeface="Courier"/>
                <a:cs typeface="Courier"/>
              </a:rPr>
              <a:t>Output “</a:t>
            </a:r>
            <a:r>
              <a:rPr lang="en-US" sz="2000" i="1" kern="0">
                <a:latin typeface="Courier"/>
                <a:cs typeface="Courier"/>
              </a:rPr>
              <a:t>Good-bye</a:t>
            </a:r>
            <a:r>
              <a:rPr lang="en-US" sz="2000" kern="0">
                <a:latin typeface="Courier"/>
                <a:cs typeface="Courier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9975"/>
            <a:ext cx="8229600" cy="1277358"/>
          </a:xfrm>
        </p:spPr>
        <p:txBody>
          <a:bodyPr>
            <a:noAutofit/>
          </a:bodyPr>
          <a:lstStyle/>
          <a:p>
            <a:r>
              <a:rPr lang="en-US" sz="2500"/>
              <a:t>Calculate the sum of only the positive numbers from a series entered by the user. The program stops when the user types 0. (zero).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Claudia Lugo 2011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84684" y="2432713"/>
            <a:ext cx="6783465" cy="348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Set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sum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to 0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kern="0">
                <a:latin typeface="Courier"/>
                <a:cs typeface="Courier"/>
              </a:rPr>
              <a:t>Input value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ea typeface="+mn-ea"/>
              <a:cs typeface="Courier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Set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number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 to this value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kern="0">
                <a:latin typeface="Courier"/>
                <a:cs typeface="Courier"/>
              </a:rPr>
              <a:t>if </a:t>
            </a:r>
            <a:r>
              <a:rPr lang="en-US" sz="2000" b="1" kern="0">
                <a:latin typeface="Courier"/>
                <a:cs typeface="Courier"/>
              </a:rPr>
              <a:t>number </a:t>
            </a:r>
            <a:r>
              <a:rPr lang="en-US" sz="2000" kern="0">
                <a:latin typeface="Courier"/>
                <a:cs typeface="Courier"/>
              </a:rPr>
              <a:t>&gt; 0</a:t>
            </a:r>
          </a:p>
          <a:p>
            <a:pPr marL="971550" lvl="1" indent="-51435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  <a:defRPr/>
            </a:pPr>
            <a:r>
              <a:rPr lang="en-US" sz="2000" kern="0">
                <a:latin typeface="Courier"/>
                <a:cs typeface="Courier"/>
              </a:rPr>
              <a:t>Set </a:t>
            </a:r>
            <a:r>
              <a:rPr lang="en-US" sz="2000" b="1" kern="0">
                <a:latin typeface="Courier"/>
                <a:cs typeface="Courier"/>
              </a:rPr>
              <a:t>sum </a:t>
            </a:r>
            <a:r>
              <a:rPr lang="en-US" sz="2000" kern="0">
                <a:latin typeface="Courier"/>
                <a:cs typeface="Courier"/>
              </a:rPr>
              <a:t>to </a:t>
            </a:r>
            <a:r>
              <a:rPr lang="en-US" sz="2000" b="1" kern="0">
                <a:latin typeface="Courier"/>
                <a:cs typeface="Courier"/>
              </a:rPr>
              <a:t>sum </a:t>
            </a:r>
            <a:r>
              <a:rPr lang="en-US" sz="2000" kern="0">
                <a:latin typeface="Courier"/>
                <a:cs typeface="Courier"/>
              </a:rPr>
              <a:t>+ </a:t>
            </a:r>
            <a:r>
              <a:rPr lang="en-US" sz="2000" b="1" kern="0">
                <a:latin typeface="Courier"/>
                <a:cs typeface="Courier"/>
              </a:rPr>
              <a:t>number</a:t>
            </a:r>
          </a:p>
          <a:p>
            <a:pPr marL="971550" lvl="1" indent="-51435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  <a:defRPr/>
            </a:pPr>
            <a:r>
              <a:rPr lang="en-US" sz="2000" kern="0">
                <a:latin typeface="Courier"/>
                <a:cs typeface="Courier"/>
              </a:rPr>
              <a:t>Do step 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else if number &lt; 0</a:t>
            </a:r>
          </a:p>
          <a:p>
            <a:pPr marL="971550" lvl="1" indent="-51435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lang="en-US" sz="2000" kern="0">
                <a:latin typeface="Courier"/>
                <a:cs typeface="Courier"/>
              </a:rPr>
              <a:t>Do step 2</a:t>
            </a: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ea typeface="+mn-ea"/>
              <a:cs typeface="Courier"/>
            </a:endParaRPr>
          </a:p>
          <a:p>
            <a:pPr marL="514350" lvl="0" indent="-51435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>
                <a:latin typeface="Courier"/>
                <a:cs typeface="Courier"/>
              </a:rPr>
              <a:t>else</a:t>
            </a:r>
          </a:p>
          <a:p>
            <a:pPr marL="971550" lvl="1" indent="-51435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lang="en-US" sz="2000" kern="0">
                <a:latin typeface="Courier"/>
                <a:cs typeface="Courier"/>
              </a:rPr>
              <a:t>Output “</a:t>
            </a:r>
            <a:r>
              <a:rPr lang="en-US" sz="2000" i="1" kern="0">
                <a:latin typeface="Courier"/>
                <a:cs typeface="Courier"/>
              </a:rPr>
              <a:t>Good-bye</a:t>
            </a:r>
            <a:r>
              <a:rPr lang="en-US" sz="2000" kern="0">
                <a:latin typeface="Courier"/>
                <a:cs typeface="Courier"/>
              </a:rPr>
              <a:t>”</a:t>
            </a:r>
          </a:p>
          <a:p>
            <a:pPr marL="971550" lvl="1" indent="-51435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lang="en-US" sz="2000" kern="0">
                <a:latin typeface="Courier"/>
                <a:cs typeface="Courier"/>
              </a:rPr>
              <a:t>Output “the sum is “ + sum</a:t>
            </a:r>
            <a:endParaRPr lang="en-US" sz="2000" kern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ＭＳ ゴシック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Urban.thmx</Template>
  <TotalTime>419</TotalTime>
  <Words>485</Words>
  <Application>Microsoft Macintosh PowerPoint</Application>
  <PresentationFormat>On-screen Show (4:3)</PresentationFormat>
  <Paragraphs>82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Algorithms</vt:lpstr>
      <vt:lpstr>Calculate the product, sum and average of three numbers and display the three results.</vt:lpstr>
      <vt:lpstr>Control the access of vehicles to a parking lot with a capacity of 20 units. When the parking lot is full, it must display the message “No vacancy”.</vt:lpstr>
      <vt:lpstr>Control the access of vehicles to a parking lot ….</vt:lpstr>
      <vt:lpstr>Determine if any given letter is positioned before or after the letter m.</vt:lpstr>
      <vt:lpstr>Sum all numbers from the series 3, 6, 9, 12, …, 99 and display the result.</vt:lpstr>
      <vt:lpstr>Calculate the sum of only the positive numbers from a series entered by the user. The program stops when the user types 0. (zero).</vt:lpstr>
    </vt:vector>
  </TitlesOfParts>
  <Company>ITESM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Process</dc:title>
  <dc:creator>Claudia Lugo</dc:creator>
  <cp:lastModifiedBy>Claudia Lugo</cp:lastModifiedBy>
  <cp:revision>43</cp:revision>
  <dcterms:created xsi:type="dcterms:W3CDTF">2011-08-18T13:32:43Z</dcterms:created>
  <dcterms:modified xsi:type="dcterms:W3CDTF">2011-08-18T14:27:12Z</dcterms:modified>
</cp:coreProperties>
</file>