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64" r:id="rId4"/>
    <p:sldId id="265" r:id="rId5"/>
    <p:sldId id="266" r:id="rId6"/>
    <p:sldId id="267" r:id="rId7"/>
    <p:sldId id="262" r:id="rId8"/>
    <p:sldId id="269" r:id="rId9"/>
    <p:sldId id="274" r:id="rId10"/>
    <p:sldId id="268" r:id="rId11"/>
    <p:sldId id="271" r:id="rId12"/>
    <p:sldId id="272" r:id="rId13"/>
    <p:sldId id="273" r:id="rId14"/>
    <p:sldId id="275" r:id="rId15"/>
    <p:sldId id="276" r:id="rId16"/>
    <p:sldId id="277" r:id="rId17"/>
    <p:sldId id="278" r:id="rId18"/>
    <p:sldId id="270" r:id="rId19"/>
    <p:sldId id="259" r:id="rId20"/>
    <p:sldId id="258" r:id="rId21"/>
    <p:sldId id="260"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42" y="1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41720F-E0DA-4E1E-999A-1D88C944CE6C}"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70744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41720F-E0DA-4E1E-999A-1D88C944CE6C}"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390503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41720F-E0DA-4E1E-999A-1D88C944CE6C}"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3541339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41720F-E0DA-4E1E-999A-1D88C944CE6C}"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2735922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41720F-E0DA-4E1E-999A-1D88C944CE6C}" type="datetimeFigureOut">
              <a:rPr lang="en-US" smtClean="0"/>
              <a:t>3/6/2017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2059096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41720F-E0DA-4E1E-999A-1D88C944CE6C}" type="datetimeFigureOut">
              <a:rPr lang="en-US"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2384209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41720F-E0DA-4E1E-999A-1D88C944CE6C}" type="datetimeFigureOut">
              <a:rPr lang="en-US" smtClean="0"/>
              <a:t>3/6/2017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176418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41720F-E0DA-4E1E-999A-1D88C944CE6C}" type="datetimeFigureOut">
              <a:rPr lang="en-US" smtClean="0"/>
              <a:t>3/6/2017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1243379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41720F-E0DA-4E1E-999A-1D88C944CE6C}" type="datetimeFigureOut">
              <a:rPr lang="en-US" smtClean="0"/>
              <a:t>3/6/2017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54883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41720F-E0DA-4E1E-999A-1D88C944CE6C}" type="datetimeFigureOut">
              <a:rPr lang="en-US"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2613865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41720F-E0DA-4E1E-999A-1D88C944CE6C}" type="datetimeFigureOut">
              <a:rPr lang="en-US" smtClean="0"/>
              <a:t>3/6/2017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2C7285-E740-4995-967B-6C1CB631853F}" type="slidenum">
              <a:rPr lang="en-US" smtClean="0"/>
              <a:t>‹#›</a:t>
            </a:fld>
            <a:endParaRPr lang="en-US"/>
          </a:p>
        </p:txBody>
      </p:sp>
    </p:spTree>
    <p:extLst>
      <p:ext uri="{BB962C8B-B14F-4D97-AF65-F5344CB8AC3E}">
        <p14:creationId xmlns:p14="http://schemas.microsoft.com/office/powerpoint/2010/main" val="194188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1720F-E0DA-4E1E-999A-1D88C944CE6C}" type="datetimeFigureOut">
              <a:rPr lang="en-US" smtClean="0"/>
              <a:t>3/6/2017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C7285-E740-4995-967B-6C1CB631853F}" type="slidenum">
              <a:rPr lang="en-US" smtClean="0"/>
              <a:t>‹#›</a:t>
            </a:fld>
            <a:endParaRPr lang="en-US"/>
          </a:p>
        </p:txBody>
      </p:sp>
    </p:spTree>
    <p:extLst>
      <p:ext uri="{BB962C8B-B14F-4D97-AF65-F5344CB8AC3E}">
        <p14:creationId xmlns:p14="http://schemas.microsoft.com/office/powerpoint/2010/main" val="2518212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mailto:gituser@mayank-jenkins.novalocal:project.git"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mailto:XXXX@xxx.xxx"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hackersdatabase007/mayank.gi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016" y="82378"/>
            <a:ext cx="9144000" cy="849141"/>
          </a:xfrm>
        </p:spPr>
        <p:txBody>
          <a:bodyPr>
            <a:normAutofit fontScale="90000"/>
          </a:bodyPr>
          <a:lstStyle/>
          <a:p>
            <a:r>
              <a:rPr lang="en-US" dirty="0" smtClean="0"/>
              <a:t>GIT</a:t>
            </a:r>
            <a:endParaRPr lang="en-US" dirty="0"/>
          </a:p>
        </p:txBody>
      </p:sp>
      <p:sp>
        <p:nvSpPr>
          <p:cNvPr id="3" name="Subtitle 2"/>
          <p:cNvSpPr>
            <a:spLocks noGrp="1"/>
          </p:cNvSpPr>
          <p:nvPr>
            <p:ph type="subTitle" idx="1"/>
          </p:nvPr>
        </p:nvSpPr>
        <p:spPr>
          <a:xfrm>
            <a:off x="873210" y="1114211"/>
            <a:ext cx="9144000" cy="5434870"/>
          </a:xfrm>
        </p:spPr>
        <p:txBody>
          <a:bodyPr>
            <a:normAutofit/>
          </a:bodyPr>
          <a:lstStyle/>
          <a:p>
            <a:pPr algn="l"/>
            <a:r>
              <a:rPr lang="en-US" b="1" dirty="0"/>
              <a:t>Version Control System (VCS)</a:t>
            </a:r>
            <a:r>
              <a:rPr lang="en-US" dirty="0"/>
              <a:t> is a software that helps software developers to work together and maintain a complete history of their work.</a:t>
            </a:r>
          </a:p>
          <a:p>
            <a:pPr algn="l"/>
            <a:r>
              <a:rPr lang="en-US" dirty="0"/>
              <a:t>Listed below are the functions of a VCS:</a:t>
            </a:r>
          </a:p>
          <a:p>
            <a:pPr marL="342900" indent="-342900" algn="l">
              <a:buFont typeface="Arial" panose="020B0604020202020204" pitchFamily="34" charset="0"/>
              <a:buChar char="•"/>
            </a:pPr>
            <a:r>
              <a:rPr lang="en-US" dirty="0"/>
              <a:t>Allows developers to work simultaneously.</a:t>
            </a:r>
          </a:p>
          <a:p>
            <a:pPr marL="342900" indent="-342900" algn="l">
              <a:buFont typeface="Arial" panose="020B0604020202020204" pitchFamily="34" charset="0"/>
              <a:buChar char="•"/>
            </a:pPr>
            <a:r>
              <a:rPr lang="en-US" dirty="0"/>
              <a:t>Does not allow overwriting each other’s changes.</a:t>
            </a:r>
          </a:p>
          <a:p>
            <a:pPr marL="342900" indent="-342900" algn="l">
              <a:buFont typeface="Arial" panose="020B0604020202020204" pitchFamily="34" charset="0"/>
              <a:buChar char="•"/>
            </a:pPr>
            <a:r>
              <a:rPr lang="en-US" dirty="0"/>
              <a:t>Maintains a history of every version.</a:t>
            </a:r>
          </a:p>
          <a:p>
            <a:pPr algn="l"/>
            <a:r>
              <a:rPr lang="en-US" dirty="0"/>
              <a:t>Following are the </a:t>
            </a:r>
            <a:r>
              <a:rPr lang="en-US" b="1" dirty="0"/>
              <a:t>types of VCS</a:t>
            </a:r>
            <a:r>
              <a:rPr lang="en-US" dirty="0"/>
              <a:t>:</a:t>
            </a:r>
          </a:p>
          <a:p>
            <a:pPr marL="342900" indent="-342900" algn="l">
              <a:buFont typeface="Arial" panose="020B0604020202020204" pitchFamily="34" charset="0"/>
              <a:buChar char="•"/>
            </a:pPr>
            <a:r>
              <a:rPr lang="en-US" b="1" dirty="0"/>
              <a:t>Centralized version control system (CVCS).</a:t>
            </a:r>
          </a:p>
          <a:p>
            <a:pPr marL="342900" indent="-342900" algn="l">
              <a:buFont typeface="Arial" panose="020B0604020202020204" pitchFamily="34" charset="0"/>
              <a:buChar char="•"/>
            </a:pPr>
            <a:r>
              <a:rPr lang="en-US" b="1" dirty="0"/>
              <a:t>Distributed/Decentralized version control system (DVCS</a:t>
            </a:r>
            <a:r>
              <a:rPr lang="en-US" b="1" dirty="0" smtClean="0"/>
              <a:t>).</a:t>
            </a:r>
          </a:p>
          <a:p>
            <a:pPr algn="l"/>
            <a:r>
              <a:rPr lang="en-US" b="1" dirty="0" smtClean="0"/>
              <a:t>Note </a:t>
            </a:r>
            <a:r>
              <a:rPr lang="en-US" b="1" dirty="0" err="1"/>
              <a:t>Git</a:t>
            </a:r>
            <a:r>
              <a:rPr lang="en-US" b="1" dirty="0"/>
              <a:t> falls under distributed version control system.</a:t>
            </a:r>
          </a:p>
        </p:txBody>
      </p:sp>
    </p:spTree>
    <p:extLst>
      <p:ext uri="{BB962C8B-B14F-4D97-AF65-F5344CB8AC3E}">
        <p14:creationId xmlns:p14="http://schemas.microsoft.com/office/powerpoint/2010/main" val="1452591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5419" y="0"/>
            <a:ext cx="11770221" cy="6857999"/>
          </a:xfrm>
        </p:spPr>
        <p:txBody>
          <a:bodyPr>
            <a:normAutofit lnSpcReduction="10000"/>
          </a:bodyPr>
          <a:lstStyle/>
          <a:p>
            <a:pPr algn="l"/>
            <a:r>
              <a:rPr lang="en-US" sz="2800" b="1" dirty="0"/>
              <a:t>Now create </a:t>
            </a:r>
            <a:r>
              <a:rPr lang="en-US" sz="2800" b="1" dirty="0" smtClean="0"/>
              <a:t>admin user for local </a:t>
            </a:r>
            <a:r>
              <a:rPr lang="en-US" sz="2800" b="1" dirty="0" err="1" smtClean="0"/>
              <a:t>git</a:t>
            </a:r>
            <a:r>
              <a:rPr lang="en-US" sz="2800" b="1" dirty="0" smtClean="0"/>
              <a:t> repo’s</a:t>
            </a:r>
            <a:endParaRPr lang="en-US" sz="2800" b="1" dirty="0"/>
          </a:p>
          <a:p>
            <a:pPr algn="l"/>
            <a:r>
              <a:rPr lang="en-US" sz="2800" b="1" dirty="0"/>
              <a:t># </a:t>
            </a:r>
            <a:r>
              <a:rPr lang="en-US" sz="2800" b="1" dirty="0" err="1"/>
              <a:t>groupadd</a:t>
            </a:r>
            <a:r>
              <a:rPr lang="en-US" sz="2800" b="1" dirty="0"/>
              <a:t> </a:t>
            </a:r>
            <a:r>
              <a:rPr lang="en-US" sz="2800" b="1" dirty="0" err="1"/>
              <a:t>dev</a:t>
            </a:r>
            <a:endParaRPr lang="en-US" sz="2800" b="1" dirty="0"/>
          </a:p>
          <a:p>
            <a:pPr algn="l"/>
            <a:r>
              <a:rPr lang="en-US" sz="2800" b="1" dirty="0"/>
              <a:t># </a:t>
            </a:r>
            <a:r>
              <a:rPr lang="en-US" sz="2800" b="1" dirty="0" err="1"/>
              <a:t>useradd</a:t>
            </a:r>
            <a:r>
              <a:rPr lang="en-US" sz="2800" b="1" dirty="0"/>
              <a:t> –G </a:t>
            </a:r>
            <a:r>
              <a:rPr lang="en-US" sz="2800" b="1" dirty="0" err="1"/>
              <a:t>dev</a:t>
            </a:r>
            <a:r>
              <a:rPr lang="en-US" sz="2800" b="1" dirty="0"/>
              <a:t> </a:t>
            </a:r>
            <a:r>
              <a:rPr lang="en-US" sz="2800" b="1" dirty="0" err="1"/>
              <a:t>gituser</a:t>
            </a:r>
            <a:r>
              <a:rPr lang="en-US" sz="2800" b="1" dirty="0"/>
              <a:t>(</a:t>
            </a:r>
            <a:r>
              <a:rPr lang="en-US" sz="2800" b="1" dirty="0" err="1"/>
              <a:t>admi</a:t>
            </a:r>
            <a:r>
              <a:rPr lang="en-US" sz="2800" b="1" dirty="0"/>
              <a:t> for local repo’s)</a:t>
            </a:r>
          </a:p>
          <a:p>
            <a:pPr algn="l"/>
            <a:endParaRPr lang="en-US" sz="2800" b="1" dirty="0" smtClean="0"/>
          </a:p>
          <a:p>
            <a:pPr algn="l"/>
            <a:endParaRPr lang="en-US" sz="2800" b="1" dirty="0"/>
          </a:p>
          <a:p>
            <a:pPr algn="l"/>
            <a:endParaRPr lang="en-US" sz="2800" b="1" dirty="0" smtClean="0"/>
          </a:p>
          <a:p>
            <a:pPr algn="l"/>
            <a:r>
              <a:rPr lang="en-US" sz="2800" b="1" dirty="0" smtClean="0"/>
              <a:t>Create a bare repository/main repo/local master repo</a:t>
            </a:r>
          </a:p>
          <a:p>
            <a:pPr algn="l"/>
            <a:endParaRPr lang="en-US" sz="2800" b="1" dirty="0" smtClean="0"/>
          </a:p>
          <a:p>
            <a:pPr algn="l"/>
            <a:r>
              <a:rPr lang="en-US" sz="2800" b="1" dirty="0" smtClean="0"/>
              <a:t>Now create 2 user’s as a developer’s</a:t>
            </a:r>
          </a:p>
          <a:p>
            <a:pPr algn="l"/>
            <a:r>
              <a:rPr lang="en-US" sz="2800" b="1" dirty="0" smtClean="0"/>
              <a:t># </a:t>
            </a:r>
            <a:r>
              <a:rPr lang="en-US" sz="2800" b="1" dirty="0" err="1" smtClean="0"/>
              <a:t>groupadd</a:t>
            </a:r>
            <a:r>
              <a:rPr lang="en-US" sz="2800" b="1" dirty="0" smtClean="0"/>
              <a:t> </a:t>
            </a:r>
            <a:r>
              <a:rPr lang="en-US" sz="2800" b="1" dirty="0" err="1" smtClean="0"/>
              <a:t>dev</a:t>
            </a:r>
            <a:endParaRPr lang="en-US" sz="2800" b="1" dirty="0" smtClean="0"/>
          </a:p>
          <a:p>
            <a:pPr algn="l"/>
            <a:endParaRPr lang="en-US" sz="2800" b="1" dirty="0" smtClean="0"/>
          </a:p>
          <a:p>
            <a:pPr algn="l"/>
            <a:r>
              <a:rPr lang="en-US" sz="2800" b="1" dirty="0" smtClean="0"/>
              <a:t># </a:t>
            </a:r>
            <a:r>
              <a:rPr lang="en-US" sz="2800" b="1" dirty="0" err="1" smtClean="0"/>
              <a:t>useradd</a:t>
            </a:r>
            <a:r>
              <a:rPr lang="en-US" sz="2800" b="1" dirty="0" smtClean="0"/>
              <a:t> –G </a:t>
            </a:r>
            <a:r>
              <a:rPr lang="en-US" sz="2800" b="1" dirty="0" err="1" smtClean="0"/>
              <a:t>dev</a:t>
            </a:r>
            <a:r>
              <a:rPr lang="en-US" sz="2800" b="1" dirty="0" smtClean="0"/>
              <a:t> </a:t>
            </a:r>
            <a:r>
              <a:rPr lang="en-US" sz="2800" b="1" dirty="0" err="1" smtClean="0"/>
              <a:t>gituser</a:t>
            </a:r>
            <a:r>
              <a:rPr lang="en-US" sz="2800" b="1" dirty="0" smtClean="0"/>
              <a:t>(</a:t>
            </a:r>
            <a:r>
              <a:rPr lang="en-US" sz="2800" b="1" dirty="0" err="1" smtClean="0"/>
              <a:t>admi</a:t>
            </a:r>
            <a:r>
              <a:rPr lang="en-US" sz="2800" b="1" dirty="0" smtClean="0"/>
              <a:t> for local repo’s)</a:t>
            </a:r>
          </a:p>
          <a:p>
            <a:pPr algn="l"/>
            <a:r>
              <a:rPr lang="en-US" sz="2800" b="1" dirty="0" smtClean="0"/>
              <a:t>#</a:t>
            </a:r>
            <a:r>
              <a:rPr lang="en-US" sz="2800" b="1" dirty="0"/>
              <a:t> </a:t>
            </a:r>
            <a:r>
              <a:rPr lang="en-US" sz="2800" b="1" dirty="0" err="1"/>
              <a:t>useradd</a:t>
            </a:r>
            <a:r>
              <a:rPr lang="en-US" sz="2800" b="1" dirty="0"/>
              <a:t> –G </a:t>
            </a:r>
            <a:r>
              <a:rPr lang="en-US" sz="2800" b="1" dirty="0" err="1"/>
              <a:t>dev</a:t>
            </a:r>
            <a:r>
              <a:rPr lang="en-US" sz="2800" b="1" dirty="0"/>
              <a:t> </a:t>
            </a:r>
            <a:r>
              <a:rPr lang="en-US" sz="2800" b="1" dirty="0" smtClean="0"/>
              <a:t>tom</a:t>
            </a:r>
          </a:p>
          <a:p>
            <a:pPr algn="l"/>
            <a:r>
              <a:rPr lang="en-US" sz="2800" b="1" dirty="0" smtClean="0"/>
              <a:t># </a:t>
            </a:r>
            <a:r>
              <a:rPr lang="en-US" sz="2800" b="1" dirty="0" err="1" smtClean="0"/>
              <a:t>useradd</a:t>
            </a:r>
            <a:r>
              <a:rPr lang="en-US" sz="2800" b="1" dirty="0" smtClean="0"/>
              <a:t> </a:t>
            </a:r>
            <a:r>
              <a:rPr lang="en-US" sz="2800" b="1" dirty="0"/>
              <a:t>–G </a:t>
            </a:r>
            <a:r>
              <a:rPr lang="en-US" sz="2800" b="1" dirty="0" err="1"/>
              <a:t>dev</a:t>
            </a:r>
            <a:r>
              <a:rPr lang="en-US" sz="2800" b="1" dirty="0"/>
              <a:t> </a:t>
            </a:r>
            <a:r>
              <a:rPr lang="en-US" sz="2800" b="1" dirty="0" smtClean="0"/>
              <a:t>jerry</a:t>
            </a:r>
            <a:endParaRPr lang="en-US" sz="2800" b="1" dirty="0"/>
          </a:p>
          <a:p>
            <a:pPr algn="l"/>
            <a:endParaRPr lang="en-US" sz="2800" b="1" dirty="0" smtClean="0"/>
          </a:p>
          <a:p>
            <a:pPr algn="l"/>
            <a:endParaRPr lang="en-US" sz="2800" b="1" dirty="0" smtClean="0"/>
          </a:p>
          <a:p>
            <a:pPr algn="l"/>
            <a:endParaRPr lang="en-US" sz="2800" b="1" dirty="0"/>
          </a:p>
        </p:txBody>
      </p:sp>
      <p:pic>
        <p:nvPicPr>
          <p:cNvPr id="6" name="Picture 5"/>
          <p:cNvPicPr>
            <a:picLocks noChangeAspect="1"/>
          </p:cNvPicPr>
          <p:nvPr/>
        </p:nvPicPr>
        <p:blipFill>
          <a:blip r:embed="rId2"/>
          <a:stretch>
            <a:fillRect/>
          </a:stretch>
        </p:blipFill>
        <p:spPr>
          <a:xfrm>
            <a:off x="112083" y="1459830"/>
            <a:ext cx="11976686" cy="1202155"/>
          </a:xfrm>
          <a:prstGeom prst="rect">
            <a:avLst/>
          </a:prstGeom>
        </p:spPr>
      </p:pic>
      <p:pic>
        <p:nvPicPr>
          <p:cNvPr id="7" name="Picture 6"/>
          <p:cNvPicPr>
            <a:picLocks noChangeAspect="1"/>
          </p:cNvPicPr>
          <p:nvPr/>
        </p:nvPicPr>
        <p:blipFill>
          <a:blip r:embed="rId3"/>
          <a:stretch>
            <a:fillRect/>
          </a:stretch>
        </p:blipFill>
        <p:spPr>
          <a:xfrm>
            <a:off x="215314" y="3230977"/>
            <a:ext cx="11873455" cy="1781676"/>
          </a:xfrm>
          <a:prstGeom prst="rect">
            <a:avLst/>
          </a:prstGeom>
        </p:spPr>
      </p:pic>
    </p:spTree>
    <p:extLst>
      <p:ext uri="{BB962C8B-B14F-4D97-AF65-F5344CB8AC3E}">
        <p14:creationId xmlns:p14="http://schemas.microsoft.com/office/powerpoint/2010/main" val="4174835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16944"/>
            <a:ext cx="12191998" cy="849141"/>
          </a:xfrm>
        </p:spPr>
        <p:txBody>
          <a:bodyPr>
            <a:noAutofit/>
          </a:bodyPr>
          <a:lstStyle/>
          <a:p>
            <a:r>
              <a:rPr lang="en-US" sz="3600" b="1" dirty="0" smtClean="0"/>
              <a:t>Now login with tom and copy </a:t>
            </a:r>
            <a:r>
              <a:rPr lang="en-US" sz="3600" b="1" dirty="0" err="1" smtClean="0"/>
              <a:t>ssh</a:t>
            </a:r>
            <a:r>
              <a:rPr lang="en-US" sz="3600" b="1" dirty="0" smtClean="0"/>
              <a:t> key to </a:t>
            </a:r>
            <a:r>
              <a:rPr lang="en-US" sz="3600" b="1" dirty="0" err="1" smtClean="0"/>
              <a:t>gituser</a:t>
            </a:r>
            <a:r>
              <a:rPr lang="en-US" sz="3600" b="1" dirty="0" smtClean="0"/>
              <a:t> </a:t>
            </a:r>
            <a:r>
              <a:rPr lang="en-US" sz="3600" b="1" dirty="0" err="1" smtClean="0"/>
              <a:t>bco’z</a:t>
            </a:r>
            <a:r>
              <a:rPr lang="en-US" sz="3600" b="1" dirty="0" smtClean="0"/>
              <a:t> </a:t>
            </a:r>
            <a:r>
              <a:rPr lang="en-US" sz="3600" b="1" dirty="0" err="1" smtClean="0"/>
              <a:t>git</a:t>
            </a:r>
            <a:r>
              <a:rPr lang="en-US" sz="3600" b="1" dirty="0" smtClean="0"/>
              <a:t> user is admin of local </a:t>
            </a:r>
            <a:r>
              <a:rPr lang="en-US" sz="3600" b="1" dirty="0" err="1" smtClean="0"/>
              <a:t>git</a:t>
            </a:r>
            <a:endParaRPr lang="en-US" sz="3600" b="1" dirty="0"/>
          </a:p>
        </p:txBody>
      </p:sp>
      <p:sp>
        <p:nvSpPr>
          <p:cNvPr id="3" name="Subtitle 2"/>
          <p:cNvSpPr>
            <a:spLocks noGrp="1"/>
          </p:cNvSpPr>
          <p:nvPr>
            <p:ph type="subTitle" idx="1"/>
          </p:nvPr>
        </p:nvSpPr>
        <p:spPr>
          <a:xfrm>
            <a:off x="873210" y="1114211"/>
            <a:ext cx="9144000" cy="5434870"/>
          </a:xfrm>
        </p:spPr>
        <p:txBody>
          <a:bodyPr>
            <a:normAutofit/>
          </a:bodyPr>
          <a:lstStyle/>
          <a:p>
            <a:pPr algn="l"/>
            <a:endParaRPr lang="en-US" dirty="0"/>
          </a:p>
        </p:txBody>
      </p:sp>
      <p:pic>
        <p:nvPicPr>
          <p:cNvPr id="4" name="Picture 3"/>
          <p:cNvPicPr>
            <a:picLocks noChangeAspect="1"/>
          </p:cNvPicPr>
          <p:nvPr/>
        </p:nvPicPr>
        <p:blipFill>
          <a:blip r:embed="rId2"/>
          <a:stretch>
            <a:fillRect/>
          </a:stretch>
        </p:blipFill>
        <p:spPr>
          <a:xfrm>
            <a:off x="2" y="1114211"/>
            <a:ext cx="12191998" cy="5743789"/>
          </a:xfrm>
          <a:prstGeom prst="rect">
            <a:avLst/>
          </a:prstGeom>
        </p:spPr>
      </p:pic>
    </p:spTree>
    <p:extLst>
      <p:ext uri="{BB962C8B-B14F-4D97-AF65-F5344CB8AC3E}">
        <p14:creationId xmlns:p14="http://schemas.microsoft.com/office/powerpoint/2010/main" val="1641969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2942"/>
            <a:ext cx="12191998" cy="849141"/>
          </a:xfrm>
        </p:spPr>
        <p:txBody>
          <a:bodyPr>
            <a:noAutofit/>
          </a:bodyPr>
          <a:lstStyle/>
          <a:p>
            <a:r>
              <a:rPr lang="en-US" sz="3600" b="1" dirty="0" err="1" smtClean="0"/>
              <a:t>Similer</a:t>
            </a:r>
            <a:r>
              <a:rPr lang="en-US" sz="3600" b="1" dirty="0" smtClean="0"/>
              <a:t> jerry add his public key to </a:t>
            </a:r>
            <a:r>
              <a:rPr lang="en-US" sz="3600" b="1" dirty="0" err="1" smtClean="0"/>
              <a:t>gituser</a:t>
            </a:r>
            <a:r>
              <a:rPr lang="en-US" sz="3600" b="1" dirty="0" smtClean="0"/>
              <a:t> account</a:t>
            </a:r>
            <a:endParaRPr lang="en-US" sz="3600" b="1" dirty="0"/>
          </a:p>
        </p:txBody>
      </p:sp>
      <p:sp>
        <p:nvSpPr>
          <p:cNvPr id="3" name="Subtitle 2"/>
          <p:cNvSpPr>
            <a:spLocks noGrp="1"/>
          </p:cNvSpPr>
          <p:nvPr>
            <p:ph type="subTitle" idx="1"/>
          </p:nvPr>
        </p:nvSpPr>
        <p:spPr>
          <a:xfrm>
            <a:off x="953420" y="534672"/>
            <a:ext cx="9144000" cy="5434870"/>
          </a:xfrm>
        </p:spPr>
        <p:txBody>
          <a:bodyPr>
            <a:normAutofit/>
          </a:bodyPr>
          <a:lstStyle/>
          <a:p>
            <a:pPr algn="l"/>
            <a:r>
              <a:rPr lang="en-US" sz="3200" b="1" dirty="0" smtClean="0"/>
              <a:t>	NOW </a:t>
            </a:r>
            <a:r>
              <a:rPr lang="en-US" sz="3200" b="1" dirty="0" smtClean="0"/>
              <a:t>Push Changes to the Repository</a:t>
            </a:r>
          </a:p>
          <a:p>
            <a:pPr algn="l"/>
            <a:r>
              <a:rPr lang="en-US" sz="3200" b="1" dirty="0" smtClean="0"/>
              <a:t>First create tom local repo</a:t>
            </a:r>
          </a:p>
          <a:p>
            <a:pPr algn="l"/>
            <a:endParaRPr lang="en-US" sz="3200" b="1" dirty="0" smtClean="0"/>
          </a:p>
          <a:p>
            <a:pPr algn="l"/>
            <a:endParaRPr lang="en-US" sz="3200" b="1" dirty="0"/>
          </a:p>
          <a:p>
            <a:pPr algn="l"/>
            <a:endParaRPr lang="en-US" sz="3200" b="1" dirty="0" smtClean="0"/>
          </a:p>
          <a:p>
            <a:pPr algn="l"/>
            <a:endParaRPr lang="en-US" sz="3200" b="1" dirty="0"/>
          </a:p>
          <a:p>
            <a:pPr algn="l"/>
            <a:r>
              <a:rPr lang="en-US" sz="3200" b="1" dirty="0" smtClean="0"/>
              <a:t>Create a file and commit it</a:t>
            </a:r>
          </a:p>
          <a:p>
            <a:pPr algn="l"/>
            <a:endParaRPr lang="en-US" sz="3200" b="1" dirty="0" smtClean="0"/>
          </a:p>
          <a:p>
            <a:pPr algn="l"/>
            <a:endParaRPr lang="en-US" sz="3200" b="1" dirty="0" smtClean="0"/>
          </a:p>
        </p:txBody>
      </p:sp>
      <p:pic>
        <p:nvPicPr>
          <p:cNvPr id="5" name="Picture 4"/>
          <p:cNvPicPr>
            <a:picLocks noChangeAspect="1"/>
          </p:cNvPicPr>
          <p:nvPr/>
        </p:nvPicPr>
        <p:blipFill>
          <a:blip r:embed="rId2"/>
          <a:stretch>
            <a:fillRect/>
          </a:stretch>
        </p:blipFill>
        <p:spPr>
          <a:xfrm>
            <a:off x="125830" y="1726531"/>
            <a:ext cx="11151770" cy="1947111"/>
          </a:xfrm>
          <a:prstGeom prst="rect">
            <a:avLst/>
          </a:prstGeom>
        </p:spPr>
      </p:pic>
      <p:pic>
        <p:nvPicPr>
          <p:cNvPr id="6" name="Picture 5"/>
          <p:cNvPicPr>
            <a:picLocks noChangeAspect="1"/>
          </p:cNvPicPr>
          <p:nvPr/>
        </p:nvPicPr>
        <p:blipFill>
          <a:blip r:embed="rId3"/>
          <a:stretch>
            <a:fillRect/>
          </a:stretch>
        </p:blipFill>
        <p:spPr>
          <a:xfrm>
            <a:off x="125831" y="4331368"/>
            <a:ext cx="12066168" cy="2390275"/>
          </a:xfrm>
          <a:prstGeom prst="rect">
            <a:avLst/>
          </a:prstGeom>
        </p:spPr>
      </p:pic>
    </p:spTree>
    <p:extLst>
      <p:ext uri="{BB962C8B-B14F-4D97-AF65-F5344CB8AC3E}">
        <p14:creationId xmlns:p14="http://schemas.microsoft.com/office/powerpoint/2010/main" val="616767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216944"/>
            <a:ext cx="12191998" cy="849141"/>
          </a:xfrm>
        </p:spPr>
        <p:txBody>
          <a:bodyPr>
            <a:noAutofit/>
          </a:bodyPr>
          <a:lstStyle/>
          <a:p>
            <a:endParaRPr lang="en-US" sz="3600" b="1" dirty="0"/>
          </a:p>
        </p:txBody>
      </p:sp>
      <p:sp>
        <p:nvSpPr>
          <p:cNvPr id="3" name="Subtitle 2"/>
          <p:cNvSpPr>
            <a:spLocks noGrp="1"/>
          </p:cNvSpPr>
          <p:nvPr>
            <p:ph type="subTitle" idx="1"/>
          </p:nvPr>
        </p:nvSpPr>
        <p:spPr>
          <a:xfrm>
            <a:off x="873210" y="1114211"/>
            <a:ext cx="9144000" cy="5434870"/>
          </a:xfrm>
        </p:spPr>
        <p:txBody>
          <a:bodyPr>
            <a:normAutofit/>
          </a:bodyPr>
          <a:lstStyle/>
          <a:p>
            <a:pPr algn="l"/>
            <a:r>
              <a:rPr lang="en-US" dirty="0" smtClean="0"/>
              <a:t>Commit tom’s README file </a:t>
            </a:r>
            <a:endParaRPr lang="en-US" b="1" dirty="0" smtClean="0"/>
          </a:p>
          <a:p>
            <a:pPr algn="l"/>
            <a:r>
              <a:rPr lang="en-US" b="1" dirty="0" smtClean="0"/>
              <a:t>#</a:t>
            </a:r>
            <a:r>
              <a:rPr lang="en-US" b="1" dirty="0" err="1" smtClean="0"/>
              <a:t>git</a:t>
            </a:r>
            <a:r>
              <a:rPr lang="en-US" b="1" dirty="0" smtClean="0"/>
              <a:t> add .</a:t>
            </a:r>
          </a:p>
          <a:p>
            <a:pPr algn="l"/>
            <a:r>
              <a:rPr lang="en-US" b="1" dirty="0" smtClean="0"/>
              <a:t>#</a:t>
            </a:r>
            <a:r>
              <a:rPr lang="en-US" b="1" dirty="0" err="1" smtClean="0"/>
              <a:t>git</a:t>
            </a:r>
            <a:r>
              <a:rPr lang="en-US" b="1" dirty="0" smtClean="0"/>
              <a:t> commit –m “Initial commit” </a:t>
            </a:r>
          </a:p>
          <a:p>
            <a:pPr algn="l"/>
            <a:endParaRPr lang="en-US" b="1" dirty="0"/>
          </a:p>
          <a:p>
            <a:pPr algn="l"/>
            <a:r>
              <a:rPr lang="en-US" b="1" dirty="0"/>
              <a:t>Tom committed his changes to the local repository. Now, it’s time to push the changes to the remote repository. </a:t>
            </a:r>
            <a:endParaRPr lang="en-US" b="1" dirty="0" smtClean="0"/>
          </a:p>
          <a:p>
            <a:pPr algn="l"/>
            <a:r>
              <a:rPr lang="en-US" b="1" dirty="0" smtClean="0"/>
              <a:t>But </a:t>
            </a:r>
            <a:r>
              <a:rPr lang="en-US" b="1" dirty="0"/>
              <a:t>before that, we have to add the repository as a remote, this is a one-time operation. After this, he can safely push the changes to the remote repository.</a:t>
            </a:r>
            <a:endParaRPr lang="en-US" b="1" dirty="0" smtClean="0"/>
          </a:p>
          <a:p>
            <a:pPr algn="l"/>
            <a:r>
              <a:rPr lang="en-US" dirty="0" smtClean="0"/>
              <a:t/>
            </a:r>
            <a:br>
              <a:rPr lang="en-US" dirty="0" smtClean="0"/>
            </a:br>
            <a:endParaRPr lang="en-US" dirty="0"/>
          </a:p>
        </p:txBody>
      </p:sp>
      <p:pic>
        <p:nvPicPr>
          <p:cNvPr id="5" name="Picture 4"/>
          <p:cNvPicPr>
            <a:picLocks noChangeAspect="1"/>
          </p:cNvPicPr>
          <p:nvPr/>
        </p:nvPicPr>
        <p:blipFill>
          <a:blip r:embed="rId2"/>
          <a:stretch>
            <a:fillRect/>
          </a:stretch>
        </p:blipFill>
        <p:spPr>
          <a:xfrm>
            <a:off x="196265" y="4732421"/>
            <a:ext cx="11995734" cy="2013284"/>
          </a:xfrm>
          <a:prstGeom prst="rect">
            <a:avLst/>
          </a:prstGeom>
        </p:spPr>
      </p:pic>
    </p:spTree>
    <p:extLst>
      <p:ext uri="{BB962C8B-B14F-4D97-AF65-F5344CB8AC3E}">
        <p14:creationId xmlns:p14="http://schemas.microsoft.com/office/powerpoint/2010/main" val="248455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8" cy="1538781"/>
          </a:xfrm>
        </p:spPr>
        <p:txBody>
          <a:bodyPr>
            <a:noAutofit/>
          </a:bodyPr>
          <a:lstStyle/>
          <a:p>
            <a:r>
              <a:rPr lang="en-US" sz="2400" b="1" dirty="0" smtClean="0"/>
              <a:t>CLONING</a:t>
            </a:r>
            <a:br>
              <a:rPr lang="en-US" sz="2400" b="1" dirty="0" smtClean="0"/>
            </a:br>
            <a:r>
              <a:rPr lang="en-US" sz="2400" b="1" dirty="0" smtClean="0"/>
              <a:t/>
            </a:r>
            <a:br>
              <a:rPr lang="en-US" sz="2400" b="1" dirty="0" smtClean="0"/>
            </a:br>
            <a:r>
              <a:rPr lang="en-US" sz="2400" b="1" dirty="0" smtClean="0"/>
              <a:t>We </a:t>
            </a:r>
            <a:r>
              <a:rPr lang="en-US" sz="2400" b="1" dirty="0"/>
              <a:t>have a bare repository on the </a:t>
            </a:r>
            <a:r>
              <a:rPr lang="en-US" sz="2400" b="1" dirty="0" err="1"/>
              <a:t>Git</a:t>
            </a:r>
            <a:r>
              <a:rPr lang="en-US" sz="2400" b="1" dirty="0"/>
              <a:t> server and Tom also pushed his first version. Now, Jerry can view his changes. The Clone operation creates an instance of the remote repository.</a:t>
            </a:r>
            <a:endParaRPr lang="en-US" sz="2400" b="1" dirty="0"/>
          </a:p>
        </p:txBody>
      </p:sp>
      <p:sp>
        <p:nvSpPr>
          <p:cNvPr id="3" name="Subtitle 2"/>
          <p:cNvSpPr>
            <a:spLocks noGrp="1"/>
          </p:cNvSpPr>
          <p:nvPr>
            <p:ph type="subTitle" idx="1"/>
          </p:nvPr>
        </p:nvSpPr>
        <p:spPr>
          <a:xfrm>
            <a:off x="1017589" y="1538781"/>
            <a:ext cx="9144000" cy="5434870"/>
          </a:xfrm>
        </p:spPr>
        <p:txBody>
          <a:bodyPr>
            <a:normAutofit/>
          </a:bodyPr>
          <a:lstStyle/>
          <a:p>
            <a:pPr algn="l"/>
            <a:r>
              <a:rPr lang="en-US" dirty="0"/>
              <a:t>Jerry creates a new directory in his home directory and performs the clone operation</a:t>
            </a:r>
            <a:r>
              <a:rPr lang="en-US" dirty="0" smtClean="0"/>
              <a:t>.</a:t>
            </a:r>
            <a:endParaRPr lang="en-US" b="1" dirty="0" smtClean="0"/>
          </a:p>
          <a:p>
            <a:pPr algn="l"/>
            <a:r>
              <a:rPr lang="en-US" b="1" dirty="0" smtClean="0"/>
              <a:t>#</a:t>
            </a:r>
            <a:r>
              <a:rPr lang="en-US" b="1" dirty="0" err="1" smtClean="0"/>
              <a:t>git</a:t>
            </a:r>
            <a:r>
              <a:rPr lang="en-US" b="1" dirty="0" smtClean="0"/>
              <a:t> clone </a:t>
            </a:r>
            <a:r>
              <a:rPr lang="en-US" b="1" dirty="0" err="1" smtClean="0"/>
              <a:t>gituser@serverip:project.git</a:t>
            </a:r>
            <a:endParaRPr lang="en-US" b="1" dirty="0" smtClean="0"/>
          </a:p>
          <a:p>
            <a:pPr algn="l"/>
            <a:endParaRPr lang="en-US" dirty="0"/>
          </a:p>
        </p:txBody>
      </p:sp>
      <p:pic>
        <p:nvPicPr>
          <p:cNvPr id="4" name="Picture 3"/>
          <p:cNvPicPr>
            <a:picLocks noChangeAspect="1"/>
          </p:cNvPicPr>
          <p:nvPr/>
        </p:nvPicPr>
        <p:blipFill>
          <a:blip r:embed="rId2"/>
          <a:stretch>
            <a:fillRect/>
          </a:stretch>
        </p:blipFill>
        <p:spPr>
          <a:xfrm>
            <a:off x="776957" y="2855494"/>
            <a:ext cx="10610896" cy="3835819"/>
          </a:xfrm>
          <a:prstGeom prst="rect">
            <a:avLst/>
          </a:prstGeom>
        </p:spPr>
      </p:pic>
    </p:spTree>
    <p:extLst>
      <p:ext uri="{BB962C8B-B14F-4D97-AF65-F5344CB8AC3E}">
        <p14:creationId xmlns:p14="http://schemas.microsoft.com/office/powerpoint/2010/main" val="522142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379" y="0"/>
            <a:ext cx="12191998" cy="6858000"/>
          </a:xfrm>
        </p:spPr>
        <p:txBody>
          <a:bodyPr>
            <a:noAutofit/>
          </a:bodyPr>
          <a:lstStyle/>
          <a:p>
            <a:pPr algn="l"/>
            <a:r>
              <a:rPr lang="en-US" sz="2400" dirty="0"/>
              <a:t>Jerry clones the repository and decides to implement basic string operations. So he creates </a:t>
            </a:r>
            <a:r>
              <a:rPr lang="en-US" sz="2400" dirty="0" err="1"/>
              <a:t>string.c</a:t>
            </a:r>
            <a:r>
              <a:rPr lang="en-US" sz="2400" dirty="0"/>
              <a:t> file. After adding the contents, </a:t>
            </a:r>
            <a:r>
              <a:rPr lang="en-US" sz="2400" dirty="0" err="1"/>
              <a:t>string.c</a:t>
            </a:r>
            <a:r>
              <a:rPr lang="en-US" sz="2400" dirty="0"/>
              <a:t> will look like as follows</a:t>
            </a:r>
            <a:r>
              <a:rPr lang="en-US" sz="2400" dirty="0" smtClean="0"/>
              <a:t>:</a:t>
            </a:r>
            <a:br>
              <a:rPr lang="en-US" sz="2400" dirty="0" smtClean="0"/>
            </a:br>
            <a:r>
              <a:rPr lang="en-US" sz="2400" dirty="0" smtClean="0"/>
              <a:t/>
            </a:r>
            <a:br>
              <a:rPr lang="en-US" sz="2400" dirty="0" smtClean="0"/>
            </a:br>
            <a:r>
              <a:rPr lang="en-US" sz="2400" dirty="0" smtClean="0"/>
              <a:t>Now jerry create a file in </a:t>
            </a:r>
            <a:r>
              <a:rPr lang="en-US" sz="2400" dirty="0" err="1" smtClean="0"/>
              <a:t>jerry_repo</a:t>
            </a:r>
            <a:r>
              <a:rPr lang="en-US" sz="2400" dirty="0"/>
              <a:t/>
            </a:r>
            <a:br>
              <a:rPr lang="en-US" sz="2400" dirty="0"/>
            </a:br>
            <a:r>
              <a:rPr lang="en-US" sz="2400" b="1" dirty="0" smtClean="0"/>
              <a:t>[jerry]$echo “jerry code”&gt; </a:t>
            </a:r>
            <a:r>
              <a:rPr lang="en-US" sz="2400" b="1" dirty="0" err="1" smtClean="0"/>
              <a:t>string.c</a:t>
            </a:r>
            <a:r>
              <a:rPr lang="en-US" sz="2400" b="1" dirty="0" smtClean="0"/>
              <a:t/>
            </a:r>
            <a:br>
              <a:rPr lang="en-US" sz="2400" b="1" dirty="0" smtClean="0"/>
            </a:br>
            <a:r>
              <a:rPr lang="en-US" sz="2400" b="1" dirty="0"/>
              <a:t>[jerry</a:t>
            </a:r>
            <a:r>
              <a:rPr lang="en-US" sz="2400" b="1" dirty="0" smtClean="0"/>
              <a:t>]$</a:t>
            </a:r>
            <a:r>
              <a:rPr lang="en-US" sz="2400" b="1" dirty="0" err="1" smtClean="0"/>
              <a:t>git</a:t>
            </a:r>
            <a:r>
              <a:rPr lang="en-US" sz="2400" b="1" dirty="0"/>
              <a:t> status –s</a:t>
            </a:r>
            <a:br>
              <a:rPr lang="en-US" sz="2400" b="1" dirty="0"/>
            </a:br>
            <a:r>
              <a:rPr lang="en-US" sz="2400" b="1" dirty="0"/>
              <a:t>?? </a:t>
            </a:r>
            <a:r>
              <a:rPr lang="en-US" sz="2400" b="1" dirty="0" err="1"/>
              <a:t>string.c</a:t>
            </a:r>
            <a:r>
              <a:rPr lang="en-US" sz="2400" b="1" dirty="0"/>
              <a:t/>
            </a:r>
            <a:br>
              <a:rPr lang="en-US" sz="2400" b="1" dirty="0"/>
            </a:br>
            <a:r>
              <a:rPr lang="en-US" sz="2400" b="1" dirty="0"/>
              <a:t>[jerry</a:t>
            </a:r>
            <a:r>
              <a:rPr lang="en-US" sz="2400" b="1" dirty="0" smtClean="0"/>
              <a:t>]$</a:t>
            </a:r>
            <a:r>
              <a:rPr lang="en-US" sz="2400" b="1" dirty="0" err="1" smtClean="0"/>
              <a:t>git</a:t>
            </a:r>
            <a:r>
              <a:rPr lang="en-US" sz="2400" b="1" dirty="0" smtClean="0"/>
              <a:t> add </a:t>
            </a:r>
            <a:r>
              <a:rPr lang="en-US" sz="2400" b="1" dirty="0" err="1" smtClean="0"/>
              <a:t>string.c</a:t>
            </a:r>
            <a:r>
              <a:rPr lang="en-US" sz="2400" b="1" dirty="0" smtClean="0"/>
              <a:t/>
            </a:r>
            <a:br>
              <a:rPr lang="en-US" sz="2400" b="1" dirty="0" smtClean="0"/>
            </a:br>
            <a:r>
              <a:rPr lang="en-US" sz="2400" b="1" dirty="0"/>
              <a:t>[jerry]$</a:t>
            </a:r>
            <a:r>
              <a:rPr lang="en-US" sz="2400" b="1" dirty="0" err="1"/>
              <a:t>git</a:t>
            </a:r>
            <a:r>
              <a:rPr lang="en-US" sz="2400" b="1" dirty="0"/>
              <a:t> status –s</a:t>
            </a:r>
            <a:br>
              <a:rPr lang="en-US" sz="2400" b="1" dirty="0"/>
            </a:br>
            <a:r>
              <a:rPr lang="en-US" sz="2400" b="1" dirty="0" smtClean="0"/>
              <a:t>A </a:t>
            </a:r>
            <a:r>
              <a:rPr lang="en-US" sz="2400" b="1" dirty="0" err="1" smtClean="0"/>
              <a:t>string.c</a:t>
            </a:r>
            <a:r>
              <a:rPr lang="en-US" sz="2400" b="1" dirty="0"/>
              <a:t/>
            </a:r>
            <a:br>
              <a:rPr lang="en-US" sz="2400" b="1" dirty="0"/>
            </a:br>
            <a:r>
              <a:rPr lang="en-US" sz="2400" b="1" dirty="0"/>
              <a:t>[jerry]$</a:t>
            </a:r>
            <a:r>
              <a:rPr lang="en-US" sz="2400" b="1" dirty="0" err="1"/>
              <a:t>git</a:t>
            </a:r>
            <a:r>
              <a:rPr lang="en-US" sz="2400" b="1" dirty="0"/>
              <a:t> </a:t>
            </a:r>
            <a:r>
              <a:rPr lang="en-US" sz="2400" b="1" dirty="0" smtClean="0"/>
              <a:t>commit –m “create my code”</a:t>
            </a:r>
            <a:r>
              <a:rPr lang="en-US" sz="2400" b="1" dirty="0"/>
              <a:t/>
            </a:r>
            <a:br>
              <a:rPr lang="en-US" sz="2400" b="1" dirty="0"/>
            </a:br>
            <a:r>
              <a:rPr lang="en-US" sz="2400" b="1" dirty="0"/>
              <a:t>[jerry]$</a:t>
            </a:r>
            <a:r>
              <a:rPr lang="en-US" sz="2400" b="1" dirty="0" err="1"/>
              <a:t>git</a:t>
            </a:r>
            <a:r>
              <a:rPr lang="en-US" sz="2400" b="1" dirty="0"/>
              <a:t> status –s</a:t>
            </a:r>
            <a:br>
              <a:rPr lang="en-US" sz="2400" b="1" dirty="0"/>
            </a:br>
            <a:r>
              <a:rPr lang="en-US" sz="2400" b="1" dirty="0" smtClean="0"/>
              <a:t>[</a:t>
            </a:r>
            <a:r>
              <a:rPr lang="en-US" sz="2400" b="1" dirty="0"/>
              <a:t>jerry]$</a:t>
            </a:r>
            <a:r>
              <a:rPr lang="en-US" sz="2400" b="1" dirty="0" err="1"/>
              <a:t>git</a:t>
            </a:r>
            <a:r>
              <a:rPr lang="en-US" sz="2400" b="1" dirty="0"/>
              <a:t> </a:t>
            </a:r>
            <a:r>
              <a:rPr lang="en-US" sz="2400" b="1" dirty="0" smtClean="0"/>
              <a:t>log</a:t>
            </a:r>
            <a:r>
              <a:rPr lang="en-US" sz="2400" b="1" dirty="0"/>
              <a:t/>
            </a:r>
            <a:br>
              <a:rPr lang="en-US" sz="2400" b="1" dirty="0"/>
            </a:br>
            <a:r>
              <a:rPr lang="en-US" sz="2400" b="1" dirty="0"/>
              <a:t/>
            </a:r>
            <a:br>
              <a:rPr lang="en-US" sz="2400" b="1" dirty="0"/>
            </a:br>
            <a:r>
              <a:rPr lang="en-US" sz="2400" b="1" dirty="0"/>
              <a:t/>
            </a:r>
            <a:br>
              <a:rPr lang="en-US" sz="2400" b="1" dirty="0"/>
            </a:br>
            <a:r>
              <a:rPr lang="en-US" sz="2400" dirty="0"/>
              <a:t/>
            </a:r>
            <a:br>
              <a:rPr lang="en-US" sz="2400" dirty="0"/>
            </a:br>
            <a:endParaRPr lang="en-US" sz="2400" b="1" dirty="0"/>
          </a:p>
        </p:txBody>
      </p:sp>
    </p:spTree>
    <p:extLst>
      <p:ext uri="{BB962C8B-B14F-4D97-AF65-F5344CB8AC3E}">
        <p14:creationId xmlns:p14="http://schemas.microsoft.com/office/powerpoint/2010/main" val="12196346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379" y="0"/>
            <a:ext cx="12191998" cy="6858000"/>
          </a:xfrm>
        </p:spPr>
        <p:txBody>
          <a:bodyPr>
            <a:noAutofit/>
          </a:bodyPr>
          <a:lstStyle/>
          <a:p>
            <a:pPr algn="l"/>
            <a:r>
              <a:rPr lang="en-US" sz="2400" b="1" dirty="0" smtClean="0"/>
              <a:t>What is you want to change your last commit for this we have amend option used with commit</a:t>
            </a:r>
            <a:br>
              <a:rPr lang="en-US" sz="2400" b="1" dirty="0" smtClean="0"/>
            </a:br>
            <a:r>
              <a:rPr lang="en-US" sz="2400" dirty="0"/>
              <a:t/>
            </a:r>
            <a:br>
              <a:rPr lang="en-US" sz="2400" dirty="0"/>
            </a:br>
            <a:r>
              <a:rPr lang="en-US" sz="2400" dirty="0" smtClean="0"/>
              <a:t>[jerry]$echo “new change” &gt; </a:t>
            </a:r>
            <a:r>
              <a:rPr lang="en-US" sz="2400" dirty="0" err="1" smtClean="0"/>
              <a:t>string.c</a:t>
            </a:r>
            <a:r>
              <a:rPr lang="en-US" sz="2400" dirty="0" smtClean="0"/>
              <a:t/>
            </a:r>
            <a:br>
              <a:rPr lang="en-US" sz="2400" dirty="0" smtClean="0"/>
            </a:br>
            <a:r>
              <a:rPr lang="en-US" sz="2400" dirty="0"/>
              <a:t>[jerry]$</a:t>
            </a:r>
            <a:r>
              <a:rPr lang="en-US" sz="2400" dirty="0" err="1"/>
              <a:t>git</a:t>
            </a:r>
            <a:r>
              <a:rPr lang="en-US" sz="2400" dirty="0"/>
              <a:t> add </a:t>
            </a:r>
            <a:r>
              <a:rPr lang="en-US" sz="2400" dirty="0" err="1"/>
              <a:t>string.c</a:t>
            </a:r>
            <a:r>
              <a:rPr lang="en-US" sz="2400" dirty="0"/>
              <a:t/>
            </a:r>
            <a:br>
              <a:rPr lang="en-US" sz="2400" dirty="0"/>
            </a:br>
            <a:r>
              <a:rPr lang="en-US" sz="2400" dirty="0"/>
              <a:t>[jerry]$</a:t>
            </a:r>
            <a:r>
              <a:rPr lang="en-US" sz="2400" dirty="0" err="1"/>
              <a:t>git</a:t>
            </a:r>
            <a:r>
              <a:rPr lang="en-US" sz="2400" dirty="0"/>
              <a:t> </a:t>
            </a:r>
            <a:r>
              <a:rPr lang="en-US" sz="2400" dirty="0" smtClean="0"/>
              <a:t>status –s</a:t>
            </a:r>
            <a:br>
              <a:rPr lang="en-US" sz="2400" dirty="0" smtClean="0"/>
            </a:br>
            <a:r>
              <a:rPr lang="en-US" sz="2400" dirty="0"/>
              <a:t>[jerry]$</a:t>
            </a:r>
            <a:r>
              <a:rPr lang="en-US" sz="2400" dirty="0" err="1"/>
              <a:t>git</a:t>
            </a:r>
            <a:r>
              <a:rPr lang="en-US" sz="2400" dirty="0"/>
              <a:t> add </a:t>
            </a:r>
            <a:r>
              <a:rPr lang="en-US" sz="2400" dirty="0" err="1"/>
              <a:t>string.c</a:t>
            </a:r>
            <a:r>
              <a:rPr lang="en-US" sz="2400" dirty="0"/>
              <a:t/>
            </a:r>
            <a:br>
              <a:rPr lang="en-US" sz="2400" dirty="0"/>
            </a:br>
            <a:r>
              <a:rPr lang="en-US" sz="2400" dirty="0"/>
              <a:t>[jerry]$</a:t>
            </a:r>
            <a:r>
              <a:rPr lang="en-US" sz="2400" dirty="0" err="1"/>
              <a:t>git</a:t>
            </a:r>
            <a:r>
              <a:rPr lang="en-US" sz="2400" dirty="0"/>
              <a:t> </a:t>
            </a:r>
            <a:r>
              <a:rPr lang="en-US" sz="2400" dirty="0" smtClean="0"/>
              <a:t>commit –amend –m “new changed made”</a:t>
            </a:r>
            <a:r>
              <a:rPr lang="en-US" sz="2400" dirty="0"/>
              <a:t/>
            </a:r>
            <a:br>
              <a:rPr lang="en-US" sz="2400" dirty="0"/>
            </a:br>
            <a:r>
              <a:rPr lang="en-US" sz="2400" dirty="0"/>
              <a:t>[jerry]$</a:t>
            </a:r>
            <a:r>
              <a:rPr lang="en-US" sz="2400" dirty="0" err="1"/>
              <a:t>git</a:t>
            </a:r>
            <a:r>
              <a:rPr lang="en-US" sz="2400" dirty="0"/>
              <a:t> </a:t>
            </a:r>
            <a:r>
              <a:rPr lang="en-US" sz="2400" dirty="0" smtClean="0"/>
              <a:t>log</a:t>
            </a:r>
            <a:br>
              <a:rPr lang="en-US" sz="2400" dirty="0" smtClean="0"/>
            </a:br>
            <a:r>
              <a:rPr lang="en-US" sz="2400" b="1" dirty="0"/>
              <a:t/>
            </a:r>
            <a:br>
              <a:rPr lang="en-US" sz="2400" b="1" dirty="0"/>
            </a:br>
            <a:r>
              <a:rPr lang="en-US" sz="2400" b="1" dirty="0" smtClean="0"/>
              <a:t>now jerry need to push there changes to master repo so</a:t>
            </a:r>
            <a:br>
              <a:rPr lang="en-US" sz="2400" b="1" dirty="0" smtClean="0"/>
            </a:br>
            <a:r>
              <a:rPr lang="en-US" sz="2400" dirty="0"/>
              <a:t/>
            </a:r>
            <a:br>
              <a:rPr lang="en-US" sz="2400" dirty="0"/>
            </a:br>
            <a:r>
              <a:rPr lang="en-US" sz="2400" dirty="0" smtClean="0"/>
              <a:t>[jerry]$</a:t>
            </a:r>
            <a:r>
              <a:rPr lang="en-US" sz="2400" dirty="0" err="1" smtClean="0"/>
              <a:t>git</a:t>
            </a:r>
            <a:r>
              <a:rPr lang="en-US" sz="2400" dirty="0" smtClean="0"/>
              <a:t> push origin master</a:t>
            </a:r>
            <a:br>
              <a:rPr lang="en-US" sz="2400" dirty="0" smtClean="0"/>
            </a:br>
            <a:r>
              <a:rPr lang="en-US" sz="2400" dirty="0"/>
              <a:t/>
            </a:r>
            <a:br>
              <a:rPr lang="en-US" sz="2400" dirty="0"/>
            </a:br>
            <a:r>
              <a:rPr lang="en-US" sz="2400" dirty="0" smtClean="0"/>
              <a:t>to get changes tom will fire clone command </a:t>
            </a:r>
            <a:br>
              <a:rPr lang="en-US" sz="2400" dirty="0" smtClean="0"/>
            </a:br>
            <a:r>
              <a:rPr lang="en-US" sz="2400" dirty="0" smtClean="0"/>
              <a:t>[tom]$</a:t>
            </a:r>
            <a:r>
              <a:rPr lang="en-US" sz="2400" dirty="0" err="1" smtClean="0"/>
              <a:t>git</a:t>
            </a:r>
            <a:r>
              <a:rPr lang="en-US" sz="2400" dirty="0"/>
              <a:t> clone </a:t>
            </a:r>
            <a:r>
              <a:rPr lang="en-US" sz="2400" dirty="0" err="1" smtClean="0">
                <a:hlinkClick r:id="rId2"/>
              </a:rPr>
              <a:t>gituser@mayank-jenkins.novalocal:project.git</a:t>
            </a:r>
            <a:r>
              <a:rPr lang="en-US" sz="2400" b="1" dirty="0" smtClean="0"/>
              <a:t/>
            </a:r>
            <a:br>
              <a:rPr lang="en-US" sz="2400" b="1" dirty="0" smtClean="0"/>
            </a:br>
            <a:r>
              <a:rPr lang="en-US" sz="2400" b="1" dirty="0" err="1" smtClean="0"/>
              <a:t>NOTE:</a:t>
            </a:r>
            <a:r>
              <a:rPr lang="en-US" sz="2400" b="1" dirty="0" err="1"/>
              <a:t>The</a:t>
            </a:r>
            <a:r>
              <a:rPr lang="en-US" sz="2400" b="1" dirty="0"/>
              <a:t> Clone operation will create a new directory inside the current working directory. He changes the directory to newly created directory and executes the </a:t>
            </a:r>
            <a:r>
              <a:rPr lang="en-US" sz="2400" b="1" dirty="0" err="1"/>
              <a:t>git</a:t>
            </a:r>
            <a:r>
              <a:rPr lang="en-US" sz="2400" b="1" dirty="0"/>
              <a:t> log command.</a:t>
            </a:r>
            <a:r>
              <a:rPr lang="en-US" sz="2400" dirty="0"/>
              <a:t/>
            </a:r>
            <a:br>
              <a:rPr lang="en-US" sz="2400" dirty="0"/>
            </a:br>
            <a:r>
              <a:rPr lang="en-US" sz="2400" dirty="0" smtClean="0"/>
              <a:t>To sync your repo with remote</a:t>
            </a:r>
            <a:br>
              <a:rPr lang="en-US" sz="2400" dirty="0" smtClean="0"/>
            </a:br>
            <a:r>
              <a:rPr lang="en-US" sz="2400" dirty="0" smtClean="0"/>
              <a:t>[tom]$</a:t>
            </a:r>
            <a:r>
              <a:rPr lang="en-US" sz="2400" dirty="0" err="1" smtClean="0"/>
              <a:t>git</a:t>
            </a:r>
            <a:r>
              <a:rPr lang="en-US" sz="2400" dirty="0" smtClean="0"/>
              <a:t> pull</a:t>
            </a:r>
            <a:r>
              <a:rPr lang="en-US" sz="2400" dirty="0"/>
              <a:t/>
            </a:r>
            <a:br>
              <a:rPr lang="en-US" sz="2400" dirty="0"/>
            </a:br>
            <a:endParaRPr lang="en-US" sz="2400" b="1" dirty="0"/>
          </a:p>
        </p:txBody>
      </p:sp>
    </p:spTree>
    <p:extLst>
      <p:ext uri="{BB962C8B-B14F-4D97-AF65-F5344CB8AC3E}">
        <p14:creationId xmlns:p14="http://schemas.microsoft.com/office/powerpoint/2010/main" val="2228562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379" y="0"/>
            <a:ext cx="12191998" cy="6858000"/>
          </a:xfrm>
        </p:spPr>
        <p:txBody>
          <a:bodyPr>
            <a:noAutofit/>
          </a:bodyPr>
          <a:lstStyle/>
          <a:p>
            <a:pPr algn="l"/>
            <a:r>
              <a:rPr lang="en-US" sz="2400" b="1" dirty="0" smtClean="0"/>
              <a:t>Stash</a:t>
            </a:r>
            <a:br>
              <a:rPr lang="en-US" sz="2400" b="1" dirty="0" smtClean="0"/>
            </a:br>
            <a:r>
              <a:rPr lang="en-US" sz="2400" b="1" dirty="0"/>
              <a:t/>
            </a:r>
            <a:br>
              <a:rPr lang="en-US" sz="2400" b="1" dirty="0"/>
            </a:br>
            <a:r>
              <a:rPr lang="en-US" sz="2400" dirty="0"/>
              <a:t>Suppose you are implementing a new feature for your product. Your code is in progress and suddenly a customer escalation comes. Because of this, you have to keep aside your new feature work for a few hours. You cannot commit your partial code and also cannot throw away your changes. So you need some temporary space, where you can store your partial changes and later on commit it</a:t>
            </a:r>
            <a:r>
              <a:rPr lang="en-US" sz="2400" dirty="0" smtClean="0"/>
              <a:t>.</a:t>
            </a:r>
            <a:br>
              <a:rPr lang="en-US" sz="2400" dirty="0" smtClean="0"/>
            </a:br>
            <a:r>
              <a:rPr lang="en-US" sz="2400" dirty="0"/>
              <a:t/>
            </a:r>
            <a:br>
              <a:rPr lang="en-US" sz="2400" dirty="0"/>
            </a:br>
            <a:r>
              <a:rPr lang="en-US" sz="2400" dirty="0" smtClean="0"/>
              <a:t/>
            </a:r>
            <a:br>
              <a:rPr lang="en-US" sz="2400" dirty="0" smtClean="0"/>
            </a:br>
            <a:r>
              <a:rPr lang="en-US" sz="2400" dirty="0"/>
              <a:t/>
            </a:r>
            <a:br>
              <a:rPr lang="en-US" sz="2400" dirty="0"/>
            </a:br>
            <a:r>
              <a:rPr lang="en-US" sz="2400" dirty="0" smtClean="0"/>
              <a:t>In </a:t>
            </a:r>
            <a:r>
              <a:rPr lang="en-US" sz="2400" dirty="0" err="1"/>
              <a:t>Git</a:t>
            </a:r>
            <a:r>
              <a:rPr lang="en-US" sz="2400" dirty="0"/>
              <a:t>, the stash operation takes your modified tracked files, stages changes, and saves them on a stack of unfinished changes that you can reapply at any time</a:t>
            </a:r>
            <a:r>
              <a:rPr lang="en-US" sz="2400" dirty="0" smtClean="0"/>
              <a:t>.</a:t>
            </a:r>
            <a:br>
              <a:rPr lang="en-US" sz="2400" dirty="0" smtClean="0"/>
            </a:br>
            <a:r>
              <a:rPr lang="en-US" sz="2400" dirty="0" smtClean="0"/>
              <a:t/>
            </a:r>
            <a:br>
              <a:rPr lang="en-US" sz="2400" dirty="0" smtClean="0"/>
            </a:br>
            <a:r>
              <a:rPr lang="en-US" sz="2400" dirty="0" smtClean="0"/>
              <a:t/>
            </a:r>
            <a:br>
              <a:rPr lang="en-US" sz="2400" dirty="0" smtClean="0"/>
            </a:br>
            <a:r>
              <a:rPr lang="en-US" sz="2400" dirty="0"/>
              <a:t/>
            </a:r>
            <a:br>
              <a:rPr lang="en-US" sz="2400" dirty="0"/>
            </a:br>
            <a:r>
              <a:rPr lang="en-US" sz="2400" dirty="0" smtClean="0"/>
              <a:t/>
            </a:r>
            <a:br>
              <a:rPr lang="en-US" sz="2400" dirty="0" smtClean="0"/>
            </a:br>
            <a:r>
              <a:rPr lang="en-US" sz="2400" b="1" dirty="0" smtClean="0"/>
              <a:t/>
            </a:r>
            <a:br>
              <a:rPr lang="en-US" sz="2400" b="1" dirty="0" smtClean="0"/>
            </a:br>
            <a:r>
              <a:rPr lang="en-US" sz="2400" b="1" dirty="0"/>
              <a:t/>
            </a:r>
            <a:br>
              <a:rPr lang="en-US" sz="2400" b="1" dirty="0"/>
            </a:br>
            <a:r>
              <a:rPr lang="en-US" sz="2400" b="1" dirty="0" smtClean="0"/>
              <a:t/>
            </a:r>
            <a:br>
              <a:rPr lang="en-US" sz="2400" b="1" dirty="0" smtClean="0"/>
            </a:br>
            <a:r>
              <a:rPr lang="en-US" sz="2400" dirty="0" smtClean="0"/>
              <a:t>For reuse it </a:t>
            </a:r>
            <a:r>
              <a:rPr lang="en-US" sz="2400" b="1" dirty="0" smtClean="0"/>
              <a:t>$</a:t>
            </a:r>
            <a:r>
              <a:rPr lang="en-US" sz="2400" b="1" dirty="0" err="1" smtClean="0"/>
              <a:t>git</a:t>
            </a:r>
            <a:r>
              <a:rPr lang="en-US" sz="2400" b="1" dirty="0" smtClean="0"/>
              <a:t> stash pop.</a:t>
            </a:r>
            <a:endParaRPr lang="en-US" sz="2400" b="1" dirty="0"/>
          </a:p>
        </p:txBody>
      </p:sp>
      <p:sp>
        <p:nvSpPr>
          <p:cNvPr id="3" name="Rectangle 1"/>
          <p:cNvSpPr>
            <a:spLocks noChangeArrowheads="1"/>
          </p:cNvSpPr>
          <p:nvPr/>
        </p:nvSpPr>
        <p:spPr bwMode="auto">
          <a:xfrm>
            <a:off x="2358190" y="2750768"/>
            <a:ext cx="4230325" cy="92333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13131"/>
                </a:solidFill>
                <a:effectLst/>
                <a:latin typeface="Menlo"/>
              </a:rPr>
              <a:t>[</a:t>
            </a:r>
            <a:r>
              <a:rPr kumimoji="0" lang="en-US" altLang="en-US" sz="2000" b="0" i="0" u="none" strike="noStrike" cap="none" normalizeH="0" baseline="0" dirty="0" err="1" smtClean="0">
                <a:ln>
                  <a:noFill/>
                </a:ln>
                <a:solidFill>
                  <a:srgbClr val="313131"/>
                </a:solidFill>
                <a:effectLst/>
                <a:latin typeface="Menlo"/>
              </a:rPr>
              <a:t>jerry@CentOS</a:t>
            </a:r>
            <a:r>
              <a:rPr kumimoji="0" lang="en-US" altLang="en-US" sz="2000" b="0" i="0" u="none" strike="noStrike" cap="none" normalizeH="0" baseline="0" dirty="0" smtClean="0">
                <a:ln>
                  <a:noFill/>
                </a:ln>
                <a:solidFill>
                  <a:srgbClr val="313131"/>
                </a:solidFill>
                <a:effectLst/>
                <a:latin typeface="Menlo"/>
              </a:rPr>
              <a:t> project]$ </a:t>
            </a:r>
            <a:r>
              <a:rPr kumimoji="0" lang="en-US" altLang="en-US" sz="2000" b="0" i="0" u="none" strike="noStrike" cap="none" normalizeH="0" baseline="0" dirty="0" err="1" smtClean="0">
                <a:ln>
                  <a:noFill/>
                </a:ln>
                <a:solidFill>
                  <a:srgbClr val="313131"/>
                </a:solidFill>
                <a:effectLst/>
                <a:latin typeface="Menlo"/>
              </a:rPr>
              <a:t>git</a:t>
            </a:r>
            <a:r>
              <a:rPr kumimoji="0" lang="en-US" altLang="en-US" sz="2000" b="0" i="0" u="none" strike="noStrike" cap="none" normalizeH="0" baseline="0" dirty="0" smtClean="0">
                <a:ln>
                  <a:noFill/>
                </a:ln>
                <a:solidFill>
                  <a:srgbClr val="313131"/>
                </a:solidFill>
                <a:effectLst/>
                <a:latin typeface="Menlo"/>
              </a:rPr>
              <a:t> status –s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13131"/>
                </a:solidFill>
                <a:effectLst/>
                <a:latin typeface="Menlo"/>
              </a:rPr>
              <a:t> M </a:t>
            </a:r>
            <a:r>
              <a:rPr kumimoji="0" lang="en-US" altLang="en-US" sz="2000" b="0" i="0" u="none" strike="noStrike" cap="none" normalizeH="0" baseline="0" dirty="0" err="1" smtClean="0">
                <a:ln>
                  <a:noFill/>
                </a:ln>
                <a:solidFill>
                  <a:srgbClr val="313131"/>
                </a:solidFill>
                <a:effectLst/>
                <a:latin typeface="Menlo"/>
              </a:rPr>
              <a:t>string.c</a:t>
            </a:r>
            <a:r>
              <a:rPr kumimoji="0" lang="en-US" altLang="en-US" sz="2000" b="0" i="0" u="none" strike="noStrike" cap="none" normalizeH="0" baseline="0" dirty="0" smtClean="0">
                <a:ln>
                  <a:noFill/>
                </a:ln>
                <a:solidFill>
                  <a:srgbClr val="313131"/>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13131"/>
                </a:solidFill>
                <a:effectLst/>
                <a:latin typeface="Menlo"/>
              </a:rPr>
              <a:t>?? string</a:t>
            </a:r>
            <a:r>
              <a:rPr kumimoji="0" lang="en-US" altLang="en-US" b="0" i="0" u="none" strike="noStrike" cap="none" normalizeH="0" baseline="0" dirty="0" smtClean="0">
                <a:ln>
                  <a:noFill/>
                </a:ln>
                <a:solidFill>
                  <a:schemeClr val="tx1"/>
                </a:solidFill>
                <a:effectLst/>
              </a:rPr>
              <a:t> </a:t>
            </a:r>
            <a:endParaRPr kumimoji="0" lang="en-US" altLang="en-US" sz="4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144379" y="4706906"/>
            <a:ext cx="11823032" cy="147732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13131"/>
                </a:solidFill>
                <a:effectLst/>
                <a:latin typeface="Menlo"/>
              </a:rPr>
              <a:t>[</a:t>
            </a:r>
            <a:r>
              <a:rPr kumimoji="0" lang="en-US" altLang="en-US" sz="2400" b="0" i="0" u="none" strike="noStrike" cap="none" normalizeH="0" baseline="0" dirty="0" err="1" smtClean="0">
                <a:ln>
                  <a:noFill/>
                </a:ln>
                <a:solidFill>
                  <a:srgbClr val="313131"/>
                </a:solidFill>
                <a:effectLst/>
                <a:latin typeface="Menlo"/>
              </a:rPr>
              <a:t>jerry@CentOS</a:t>
            </a:r>
            <a:r>
              <a:rPr kumimoji="0" lang="en-US" altLang="en-US" sz="2400" b="0" i="0" u="none" strike="noStrike" cap="none" normalizeH="0" baseline="0" dirty="0" smtClean="0">
                <a:ln>
                  <a:noFill/>
                </a:ln>
                <a:solidFill>
                  <a:srgbClr val="313131"/>
                </a:solidFill>
                <a:effectLst/>
                <a:latin typeface="Menlo"/>
              </a:rPr>
              <a:t> project]$ </a:t>
            </a:r>
            <a:r>
              <a:rPr kumimoji="0" lang="en-US" altLang="en-US" sz="2400" b="0" i="0" u="none" strike="noStrike" cap="none" normalizeH="0" baseline="0" dirty="0" err="1" smtClean="0">
                <a:ln>
                  <a:noFill/>
                </a:ln>
                <a:solidFill>
                  <a:srgbClr val="313131"/>
                </a:solidFill>
                <a:effectLst/>
                <a:latin typeface="Menlo"/>
              </a:rPr>
              <a:t>git</a:t>
            </a:r>
            <a:r>
              <a:rPr kumimoji="0" lang="en-US" altLang="en-US" sz="2400" b="0" i="0" u="none" strike="noStrike" cap="none" normalizeH="0" baseline="0" dirty="0" smtClean="0">
                <a:ln>
                  <a:noFill/>
                </a:ln>
                <a:solidFill>
                  <a:srgbClr val="313131"/>
                </a:solidFill>
                <a:effectLst/>
                <a:latin typeface="Menlo"/>
              </a:rPr>
              <a:t> stash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13131"/>
                </a:solidFill>
                <a:effectLst/>
                <a:latin typeface="Menlo"/>
              </a:rPr>
              <a:t>Saved working directory and index state WIP on master: e86f062 Added </a:t>
            </a:r>
            <a:r>
              <a:rPr kumimoji="0" lang="en-US" altLang="en-US" sz="2400" b="0" i="0" u="none" strike="noStrike" cap="none" normalizeH="0" baseline="0" dirty="0" err="1" smtClean="0">
                <a:ln>
                  <a:noFill/>
                </a:ln>
                <a:solidFill>
                  <a:srgbClr val="313131"/>
                </a:solidFill>
                <a:effectLst/>
                <a:latin typeface="Menlo"/>
              </a:rPr>
              <a:t>my_strcpy</a:t>
            </a:r>
            <a:r>
              <a:rPr kumimoji="0" lang="en-US" altLang="en-US" sz="2400" b="0" i="0" u="none" strike="noStrike" cap="none" normalizeH="0" baseline="0" dirty="0" smtClean="0">
                <a:ln>
                  <a:noFill/>
                </a:ln>
                <a:solidFill>
                  <a:srgbClr val="313131"/>
                </a:solidFill>
                <a:effectLst/>
                <a:latin typeface="Menlo"/>
              </a:rPr>
              <a:t> function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313131"/>
                </a:solidFill>
                <a:effectLst/>
                <a:latin typeface="Menlo"/>
              </a:rPr>
              <a:t>HEAD is now at e86f062 Added </a:t>
            </a:r>
            <a:r>
              <a:rPr kumimoji="0" lang="en-US" altLang="en-US" sz="2400" b="0" i="0" u="none" strike="noStrike" cap="none" normalizeH="0" baseline="0" dirty="0" err="1" smtClean="0">
                <a:ln>
                  <a:noFill/>
                </a:ln>
                <a:solidFill>
                  <a:srgbClr val="313131"/>
                </a:solidFill>
                <a:effectLst/>
                <a:latin typeface="Menlo"/>
              </a:rPr>
              <a:t>my_strcpy</a:t>
            </a:r>
            <a:r>
              <a:rPr kumimoji="0" lang="en-US" altLang="en-US" sz="2400" b="0" i="0" u="none" strike="noStrike" cap="none" normalizeH="0" baseline="0" dirty="0" smtClean="0">
                <a:ln>
                  <a:noFill/>
                </a:ln>
                <a:solidFill>
                  <a:srgbClr val="313131"/>
                </a:solidFill>
                <a:effectLst/>
                <a:latin typeface="Menlo"/>
              </a:rPr>
              <a:t> function</a:t>
            </a:r>
            <a:r>
              <a:rPr kumimoji="0" lang="en-US" altLang="en-US" sz="20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74316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016" y="82378"/>
            <a:ext cx="9144000" cy="849141"/>
          </a:xfrm>
        </p:spPr>
        <p:txBody>
          <a:bodyPr>
            <a:normAutofit fontScale="90000"/>
          </a:bodyPr>
          <a:lstStyle/>
          <a:p>
            <a:r>
              <a:rPr lang="en-US" dirty="0" smtClean="0"/>
              <a:t>GIT</a:t>
            </a:r>
            <a:endParaRPr lang="en-US" dirty="0"/>
          </a:p>
        </p:txBody>
      </p:sp>
      <p:sp>
        <p:nvSpPr>
          <p:cNvPr id="3" name="Subtitle 2"/>
          <p:cNvSpPr>
            <a:spLocks noGrp="1"/>
          </p:cNvSpPr>
          <p:nvPr>
            <p:ph type="subTitle" idx="1"/>
          </p:nvPr>
        </p:nvSpPr>
        <p:spPr>
          <a:xfrm>
            <a:off x="873210" y="1114211"/>
            <a:ext cx="9144000" cy="5434870"/>
          </a:xfrm>
        </p:spPr>
        <p:txBody>
          <a:bodyPr>
            <a:normAutofit fontScale="92500" lnSpcReduction="20000"/>
          </a:bodyPr>
          <a:lstStyle/>
          <a:p>
            <a:pPr algn="l"/>
            <a:r>
              <a:rPr lang="en-US" b="1" u="sng" dirty="0" smtClean="0"/>
              <a:t>INSTALL GIT IN SYSTEM</a:t>
            </a:r>
          </a:p>
          <a:p>
            <a:pPr algn="l"/>
            <a:r>
              <a:rPr lang="en-US" dirty="0" smtClean="0"/>
              <a:t>Yum install </a:t>
            </a:r>
            <a:r>
              <a:rPr lang="en-US" dirty="0" err="1" smtClean="0"/>
              <a:t>git</a:t>
            </a:r>
            <a:endParaRPr lang="en-US" dirty="0" smtClean="0"/>
          </a:p>
          <a:p>
            <a:pPr algn="l"/>
            <a:r>
              <a:rPr lang="en-US" dirty="0" smtClean="0"/>
              <a:t>Or </a:t>
            </a:r>
          </a:p>
          <a:p>
            <a:pPr algn="l"/>
            <a:r>
              <a:rPr lang="en-US" dirty="0" smtClean="0"/>
              <a:t>Apt-get install </a:t>
            </a:r>
            <a:r>
              <a:rPr lang="en-US" dirty="0" err="1" smtClean="0"/>
              <a:t>git</a:t>
            </a:r>
            <a:endParaRPr lang="en-US" b="1" dirty="0" smtClean="0"/>
          </a:p>
          <a:p>
            <a:pPr algn="l"/>
            <a:r>
              <a:rPr lang="en-US" dirty="0" err="1" smtClean="0"/>
              <a:t>NOTE:</a:t>
            </a:r>
            <a:r>
              <a:rPr lang="en-US" dirty="0" err="1"/>
              <a:t>Git</a:t>
            </a:r>
            <a:r>
              <a:rPr lang="en-US" dirty="0"/>
              <a:t> stores all global configurations in</a:t>
            </a:r>
            <a:r>
              <a:rPr lang="en-US" b="1" dirty="0"/>
              <a:t> .</a:t>
            </a:r>
            <a:r>
              <a:rPr lang="en-US" b="1" dirty="0" err="1"/>
              <a:t>gitconfig</a:t>
            </a:r>
            <a:r>
              <a:rPr lang="en-US" b="1" dirty="0"/>
              <a:t> file</a:t>
            </a:r>
            <a:r>
              <a:rPr lang="en-US" dirty="0"/>
              <a:t>, which is located in your </a:t>
            </a:r>
            <a:r>
              <a:rPr lang="en-US" b="1" dirty="0"/>
              <a:t>home directory</a:t>
            </a:r>
            <a:r>
              <a:rPr lang="en-US" dirty="0"/>
              <a:t>. </a:t>
            </a:r>
            <a:r>
              <a:rPr lang="en-US" b="1" dirty="0"/>
              <a:t>To set these configuration values as global, add the --global option</a:t>
            </a:r>
            <a:r>
              <a:rPr lang="en-US" dirty="0"/>
              <a:t>, and if you omit --global option, then your configurations are specific for the current </a:t>
            </a:r>
            <a:r>
              <a:rPr lang="en-US" dirty="0" err="1"/>
              <a:t>Git</a:t>
            </a:r>
            <a:r>
              <a:rPr lang="en-US" dirty="0"/>
              <a:t> repository.</a:t>
            </a:r>
            <a:endParaRPr lang="en-US" dirty="0" smtClean="0"/>
          </a:p>
          <a:p>
            <a:pPr algn="l"/>
            <a:r>
              <a:rPr lang="en-US" dirty="0" smtClean="0"/>
              <a:t>Now just create a folder </a:t>
            </a:r>
          </a:p>
          <a:p>
            <a:pPr algn="l"/>
            <a:r>
              <a:rPr lang="en-US" dirty="0" smtClean="0"/>
              <a:t># </a:t>
            </a:r>
            <a:r>
              <a:rPr lang="en-US" dirty="0" err="1" smtClean="0"/>
              <a:t>Mkdir</a:t>
            </a:r>
            <a:r>
              <a:rPr lang="en-US" dirty="0" smtClean="0"/>
              <a:t> </a:t>
            </a:r>
            <a:r>
              <a:rPr lang="en-US" dirty="0"/>
              <a:t>~/desktop/</a:t>
            </a:r>
            <a:r>
              <a:rPr lang="en-US" dirty="0" err="1"/>
              <a:t>myapp</a:t>
            </a:r>
            <a:endParaRPr lang="en-US" dirty="0" smtClean="0"/>
          </a:p>
          <a:p>
            <a:pPr algn="l"/>
            <a:r>
              <a:rPr lang="en-US" dirty="0" smtClean="0"/>
              <a:t># Cd </a:t>
            </a:r>
            <a:r>
              <a:rPr lang="en-US" dirty="0"/>
              <a:t>~/</a:t>
            </a:r>
            <a:r>
              <a:rPr lang="en-US" dirty="0" smtClean="0"/>
              <a:t>desktop/</a:t>
            </a:r>
            <a:r>
              <a:rPr lang="en-US" dirty="0" err="1" smtClean="0"/>
              <a:t>myapp</a:t>
            </a:r>
            <a:endParaRPr lang="en-US" dirty="0" smtClean="0"/>
          </a:p>
          <a:p>
            <a:pPr algn="l"/>
            <a:r>
              <a:rPr lang="en-US" dirty="0" smtClean="0"/>
              <a:t># echo “my web” &gt; index.html</a:t>
            </a:r>
          </a:p>
          <a:p>
            <a:pPr algn="l"/>
            <a:r>
              <a:rPr lang="en-US" dirty="0" smtClean="0"/>
              <a:t>#</a:t>
            </a:r>
            <a:r>
              <a:rPr lang="en-US" dirty="0" err="1" smtClean="0"/>
              <a:t>git</a:t>
            </a:r>
            <a:r>
              <a:rPr lang="en-US" dirty="0" smtClean="0"/>
              <a:t> </a:t>
            </a:r>
            <a:r>
              <a:rPr lang="en-US" dirty="0" err="1" smtClean="0"/>
              <a:t>init</a:t>
            </a:r>
            <a:r>
              <a:rPr lang="en-US" dirty="0" smtClean="0"/>
              <a:t> . =&gt; this’ll create .</a:t>
            </a:r>
            <a:r>
              <a:rPr lang="en-US" dirty="0" err="1" smtClean="0"/>
              <a:t>git</a:t>
            </a:r>
            <a:r>
              <a:rPr lang="en-US" dirty="0" smtClean="0"/>
              <a:t> folder </a:t>
            </a:r>
            <a:r>
              <a:rPr lang="en-US" dirty="0"/>
              <a:t>in your PWD(~/desktop/</a:t>
            </a:r>
            <a:r>
              <a:rPr lang="en-US" dirty="0" err="1"/>
              <a:t>myapp</a:t>
            </a:r>
            <a:r>
              <a:rPr lang="en-US" dirty="0" smtClean="0"/>
              <a:t>).</a:t>
            </a:r>
          </a:p>
          <a:p>
            <a:pPr algn="l"/>
            <a:r>
              <a:rPr lang="en-US" dirty="0" smtClean="0"/>
              <a:t>Now add user email to </a:t>
            </a:r>
            <a:r>
              <a:rPr lang="en-US" dirty="0" err="1" smtClean="0"/>
              <a:t>git</a:t>
            </a:r>
            <a:r>
              <a:rPr lang="en-US" dirty="0" smtClean="0"/>
              <a:t> </a:t>
            </a:r>
          </a:p>
          <a:p>
            <a:pPr algn="l"/>
            <a:r>
              <a:rPr lang="en-US" dirty="0" smtClean="0"/>
              <a:t># </a:t>
            </a:r>
            <a:r>
              <a:rPr lang="en-US" dirty="0" err="1"/>
              <a:t>git</a:t>
            </a:r>
            <a:r>
              <a:rPr lang="en-US" dirty="0"/>
              <a:t> </a:t>
            </a:r>
            <a:r>
              <a:rPr lang="en-US" dirty="0" err="1"/>
              <a:t>config</a:t>
            </a:r>
            <a:r>
              <a:rPr lang="en-US" dirty="0"/>
              <a:t> --global </a:t>
            </a:r>
            <a:r>
              <a:rPr lang="en-US" dirty="0" err="1"/>
              <a:t>user.email</a:t>
            </a:r>
            <a:r>
              <a:rPr lang="en-US" dirty="0"/>
              <a:t> 'hackersdatabase007@gmail.com'</a:t>
            </a:r>
          </a:p>
          <a:p>
            <a:pPr algn="l"/>
            <a:r>
              <a:rPr lang="en-US" dirty="0" smtClean="0"/>
              <a:t># </a:t>
            </a:r>
            <a:r>
              <a:rPr lang="en-US" dirty="0" err="1" smtClean="0"/>
              <a:t>git</a:t>
            </a:r>
            <a:r>
              <a:rPr lang="en-US" dirty="0" smtClean="0"/>
              <a:t> </a:t>
            </a:r>
            <a:r>
              <a:rPr lang="en-US" dirty="0" err="1"/>
              <a:t>config</a:t>
            </a:r>
            <a:r>
              <a:rPr lang="en-US" dirty="0"/>
              <a:t> --global user.name 'hackersdatabase007'</a:t>
            </a:r>
          </a:p>
          <a:p>
            <a:pPr algn="l"/>
            <a:endParaRPr lang="en-US" dirty="0" smtClean="0"/>
          </a:p>
          <a:p>
            <a:pPr algn="l"/>
            <a:endParaRPr lang="en-US" dirty="0"/>
          </a:p>
        </p:txBody>
      </p:sp>
    </p:spTree>
    <p:extLst>
      <p:ext uri="{BB962C8B-B14F-4D97-AF65-F5344CB8AC3E}">
        <p14:creationId xmlns:p14="http://schemas.microsoft.com/office/powerpoint/2010/main" val="20369941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016" y="82378"/>
            <a:ext cx="9144000" cy="849141"/>
          </a:xfrm>
        </p:spPr>
        <p:txBody>
          <a:bodyPr>
            <a:normAutofit fontScale="90000"/>
          </a:bodyPr>
          <a:lstStyle/>
          <a:p>
            <a:r>
              <a:rPr lang="en-US" dirty="0" smtClean="0"/>
              <a:t>GIT</a:t>
            </a:r>
            <a:endParaRPr lang="en-US" dirty="0"/>
          </a:p>
        </p:txBody>
      </p:sp>
      <p:sp>
        <p:nvSpPr>
          <p:cNvPr id="3" name="Subtitle 2"/>
          <p:cNvSpPr>
            <a:spLocks noGrp="1"/>
          </p:cNvSpPr>
          <p:nvPr>
            <p:ph type="subTitle" idx="1"/>
          </p:nvPr>
        </p:nvSpPr>
        <p:spPr>
          <a:xfrm>
            <a:off x="873210" y="1114211"/>
            <a:ext cx="9144000" cy="5434870"/>
          </a:xfrm>
        </p:spPr>
        <p:txBody>
          <a:bodyPr>
            <a:normAutofit fontScale="92500" lnSpcReduction="20000"/>
          </a:bodyPr>
          <a:lstStyle/>
          <a:p>
            <a:pPr algn="l"/>
            <a:r>
              <a:rPr lang="en-US" dirty="0" smtClean="0"/>
              <a:t>To add file present in folder </a:t>
            </a:r>
            <a:r>
              <a:rPr lang="en-US" dirty="0" err="1" smtClean="0"/>
              <a:t>tolocal</a:t>
            </a:r>
            <a:r>
              <a:rPr lang="en-US" dirty="0" smtClean="0"/>
              <a:t> repo</a:t>
            </a:r>
          </a:p>
          <a:p>
            <a:pPr algn="l"/>
            <a:r>
              <a:rPr lang="en-US" dirty="0" smtClean="0"/>
              <a:t># </a:t>
            </a:r>
            <a:r>
              <a:rPr lang="en-US" dirty="0" err="1" smtClean="0"/>
              <a:t>git</a:t>
            </a:r>
            <a:r>
              <a:rPr lang="en-US" dirty="0" smtClean="0"/>
              <a:t> add .</a:t>
            </a:r>
          </a:p>
          <a:p>
            <a:pPr algn="l"/>
            <a:r>
              <a:rPr lang="en-US" dirty="0" smtClean="0"/>
              <a:t># </a:t>
            </a:r>
            <a:r>
              <a:rPr lang="en-US" dirty="0" err="1" smtClean="0"/>
              <a:t>git</a:t>
            </a:r>
            <a:r>
              <a:rPr lang="en-US" dirty="0" smtClean="0"/>
              <a:t> status =&gt; show added file</a:t>
            </a:r>
          </a:p>
          <a:p>
            <a:pPr algn="l"/>
            <a:r>
              <a:rPr lang="en-US" dirty="0" smtClean="0"/>
              <a:t># </a:t>
            </a:r>
            <a:r>
              <a:rPr lang="en-US" dirty="0" err="1" smtClean="0"/>
              <a:t>gir</a:t>
            </a:r>
            <a:r>
              <a:rPr lang="en-US" dirty="0" smtClean="0"/>
              <a:t> </a:t>
            </a:r>
            <a:r>
              <a:rPr lang="en-US" dirty="0" err="1" smtClean="0"/>
              <a:t>rm</a:t>
            </a:r>
            <a:r>
              <a:rPr lang="en-US" dirty="0" smtClean="0"/>
              <a:t>  --cached index.html =&gt; remove indexing</a:t>
            </a:r>
          </a:p>
          <a:p>
            <a:pPr algn="l"/>
            <a:r>
              <a:rPr lang="en-US" dirty="0"/>
              <a:t>#  </a:t>
            </a:r>
            <a:r>
              <a:rPr lang="en-US" dirty="0" err="1"/>
              <a:t>git</a:t>
            </a:r>
            <a:r>
              <a:rPr lang="en-US" dirty="0"/>
              <a:t> commit -m "changed </a:t>
            </a:r>
            <a:r>
              <a:rPr lang="en-US" dirty="0" err="1" smtClean="0"/>
              <a:t>appjs</a:t>
            </a:r>
            <a:r>
              <a:rPr lang="en-US" dirty="0" smtClean="0"/>
              <a:t>“</a:t>
            </a:r>
          </a:p>
          <a:p>
            <a:pPr algn="l"/>
            <a:endParaRPr lang="en-US" dirty="0"/>
          </a:p>
          <a:p>
            <a:pPr algn="l"/>
            <a:r>
              <a:rPr lang="en-US" dirty="0" smtClean="0"/>
              <a:t>IMPORTANT BRANCH </a:t>
            </a:r>
            <a:r>
              <a:rPr lang="en-US" b="1" dirty="0" smtClean="0"/>
              <a:t>all branches are isolated from each other</a:t>
            </a:r>
          </a:p>
          <a:p>
            <a:pPr algn="l"/>
            <a:r>
              <a:rPr lang="en-US" dirty="0" smtClean="0"/>
              <a:t># </a:t>
            </a:r>
            <a:r>
              <a:rPr lang="en-US" dirty="0" err="1" smtClean="0"/>
              <a:t>git</a:t>
            </a:r>
            <a:r>
              <a:rPr lang="en-US" dirty="0" smtClean="0"/>
              <a:t> branch login</a:t>
            </a:r>
            <a:r>
              <a:rPr lang="en-US" dirty="0"/>
              <a:t> </a:t>
            </a:r>
            <a:r>
              <a:rPr lang="en-US" dirty="0" smtClean="0"/>
              <a:t>=&gt;  create a “login” branch</a:t>
            </a:r>
          </a:p>
          <a:p>
            <a:pPr algn="l"/>
            <a:r>
              <a:rPr lang="en-US" dirty="0" smtClean="0"/>
              <a:t># </a:t>
            </a:r>
            <a:r>
              <a:rPr lang="en-US" dirty="0" err="1" smtClean="0"/>
              <a:t>git</a:t>
            </a:r>
            <a:r>
              <a:rPr lang="en-US" dirty="0" smtClean="0"/>
              <a:t> checkout login =&gt;  log into “login “ branch</a:t>
            </a:r>
          </a:p>
          <a:p>
            <a:pPr algn="l"/>
            <a:r>
              <a:rPr lang="en-US" dirty="0" smtClean="0"/>
              <a:t>Echo “123455”&gt; index.html</a:t>
            </a:r>
          </a:p>
          <a:p>
            <a:pPr algn="l"/>
            <a:r>
              <a:rPr lang="en-US" dirty="0" smtClean="0"/>
              <a:t># </a:t>
            </a:r>
            <a:r>
              <a:rPr lang="en-US" dirty="0" err="1" smtClean="0"/>
              <a:t>git</a:t>
            </a:r>
            <a:r>
              <a:rPr lang="en-US" dirty="0" smtClean="0"/>
              <a:t> add .</a:t>
            </a:r>
          </a:p>
          <a:p>
            <a:pPr algn="l"/>
            <a:r>
              <a:rPr lang="en-US" dirty="0" smtClean="0"/>
              <a:t># </a:t>
            </a:r>
            <a:r>
              <a:rPr lang="en-US" dirty="0" err="1" smtClean="0"/>
              <a:t>git</a:t>
            </a:r>
            <a:r>
              <a:rPr lang="en-US" dirty="0" smtClean="0"/>
              <a:t> </a:t>
            </a:r>
            <a:r>
              <a:rPr lang="en-US" dirty="0" err="1" smtClean="0"/>
              <a:t>commet</a:t>
            </a:r>
            <a:r>
              <a:rPr lang="en-US" dirty="0" smtClean="0"/>
              <a:t> –m “</a:t>
            </a:r>
            <a:r>
              <a:rPr lang="en-US" dirty="0" err="1" smtClean="0"/>
              <a:t>sdf</a:t>
            </a:r>
            <a:r>
              <a:rPr lang="en-US" dirty="0" smtClean="0"/>
              <a:t>”</a:t>
            </a:r>
          </a:p>
          <a:p>
            <a:pPr algn="l"/>
            <a:r>
              <a:rPr lang="en-US" dirty="0" smtClean="0"/>
              <a:t># </a:t>
            </a:r>
            <a:r>
              <a:rPr lang="en-US" dirty="0" err="1" smtClean="0"/>
              <a:t>git</a:t>
            </a:r>
            <a:r>
              <a:rPr lang="en-US" dirty="0" smtClean="0"/>
              <a:t> checkout master</a:t>
            </a:r>
          </a:p>
          <a:p>
            <a:pPr algn="l"/>
            <a:r>
              <a:rPr lang="en-US" dirty="0" smtClean="0"/>
              <a:t># cat index.html =&gt; now you cant se any update of this file which we have made in login branch </a:t>
            </a:r>
            <a:r>
              <a:rPr lang="en-US" dirty="0" err="1" smtClean="0"/>
              <a:t>becoz</a:t>
            </a:r>
            <a:r>
              <a:rPr lang="en-US" dirty="0" smtClean="0"/>
              <a:t> all branches are isolated</a:t>
            </a:r>
          </a:p>
        </p:txBody>
      </p:sp>
    </p:spTree>
    <p:extLst>
      <p:ext uri="{BB962C8B-B14F-4D97-AF65-F5344CB8AC3E}">
        <p14:creationId xmlns:p14="http://schemas.microsoft.com/office/powerpoint/2010/main" val="233840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016" y="82378"/>
            <a:ext cx="9144000" cy="849141"/>
          </a:xfrm>
        </p:spPr>
        <p:txBody>
          <a:bodyPr>
            <a:normAutofit fontScale="90000"/>
          </a:bodyPr>
          <a:lstStyle/>
          <a:p>
            <a:r>
              <a:rPr lang="en-US" dirty="0" smtClean="0"/>
              <a:t>GIT</a:t>
            </a:r>
            <a:endParaRPr lang="en-US" dirty="0"/>
          </a:p>
        </p:txBody>
      </p:sp>
      <p:sp>
        <p:nvSpPr>
          <p:cNvPr id="3" name="Subtitle 2"/>
          <p:cNvSpPr>
            <a:spLocks noGrp="1"/>
          </p:cNvSpPr>
          <p:nvPr>
            <p:ph type="subTitle" idx="1"/>
          </p:nvPr>
        </p:nvSpPr>
        <p:spPr>
          <a:xfrm>
            <a:off x="873210" y="1114211"/>
            <a:ext cx="9144000" cy="5434870"/>
          </a:xfrm>
        </p:spPr>
        <p:txBody>
          <a:bodyPr>
            <a:normAutofit fontScale="92500" lnSpcReduction="10000"/>
          </a:bodyPr>
          <a:lstStyle/>
          <a:p>
            <a:pPr algn="l"/>
            <a:r>
              <a:rPr lang="en-US" b="1" dirty="0"/>
              <a:t>Centralized version control </a:t>
            </a:r>
            <a:r>
              <a:rPr lang="en-US" b="1" dirty="0" smtClean="0"/>
              <a:t>system(CVCS):</a:t>
            </a:r>
            <a:endParaRPr lang="en-US" dirty="0"/>
          </a:p>
          <a:p>
            <a:pPr marL="342900" indent="-342900" algn="l">
              <a:buFont typeface="Arial" panose="020B0604020202020204" pitchFamily="34" charset="0"/>
              <a:buChar char="•"/>
            </a:pPr>
            <a:r>
              <a:rPr lang="en-US" dirty="0" smtClean="0"/>
              <a:t>A </a:t>
            </a:r>
            <a:r>
              <a:rPr lang="en-US" dirty="0"/>
              <a:t>central server to store all files and enables team collaboration. But the major drawback of </a:t>
            </a:r>
            <a:r>
              <a:rPr lang="en-US" b="1" dirty="0"/>
              <a:t>CVCS </a:t>
            </a:r>
            <a:r>
              <a:rPr lang="en-US" dirty="0"/>
              <a:t>is its </a:t>
            </a:r>
            <a:r>
              <a:rPr lang="en-US" b="1" dirty="0"/>
              <a:t>single point of failure</a:t>
            </a:r>
            <a:r>
              <a:rPr lang="en-US" dirty="0" smtClean="0"/>
              <a:t>,</a:t>
            </a:r>
          </a:p>
          <a:p>
            <a:pPr marL="342900" indent="-342900" algn="l">
              <a:buFont typeface="Arial" panose="020B0604020202020204" pitchFamily="34" charset="0"/>
              <a:buChar char="•"/>
            </a:pPr>
            <a:r>
              <a:rPr lang="en-US" dirty="0" smtClean="0"/>
              <a:t>If </a:t>
            </a:r>
            <a:r>
              <a:rPr lang="en-US" dirty="0"/>
              <a:t>the disk of the central server gets corrupted and proper backup has not been taken, then you will lose the entire history of the project. Here, </a:t>
            </a:r>
            <a:r>
              <a:rPr lang="en-US" b="1" dirty="0"/>
              <a:t>distributed version control system (DVCS)</a:t>
            </a:r>
            <a:r>
              <a:rPr lang="en-US" dirty="0"/>
              <a:t> comes into </a:t>
            </a:r>
            <a:r>
              <a:rPr lang="en-US" dirty="0" smtClean="0"/>
              <a:t>picture.</a:t>
            </a:r>
          </a:p>
          <a:p>
            <a:pPr marL="342900" indent="-342900" algn="l">
              <a:buFont typeface="Arial" panose="020B0604020202020204" pitchFamily="34" charset="0"/>
              <a:buChar char="•"/>
            </a:pPr>
            <a:endParaRPr lang="en-US" b="1" dirty="0"/>
          </a:p>
          <a:p>
            <a:pPr algn="l"/>
            <a:r>
              <a:rPr lang="en-US" b="1" dirty="0"/>
              <a:t>Distributed Version Control </a:t>
            </a:r>
            <a:r>
              <a:rPr lang="en-US" b="1" dirty="0" smtClean="0"/>
              <a:t>System(DVCS):</a:t>
            </a:r>
          </a:p>
          <a:p>
            <a:pPr algn="l"/>
            <a:r>
              <a:rPr lang="en-US" dirty="0"/>
              <a:t>DVCS clients not only check out the latest snapshot of the directory but they also fully mirror the repository</a:t>
            </a:r>
            <a:r>
              <a:rPr lang="en-US" dirty="0" smtClean="0"/>
              <a:t>.</a:t>
            </a:r>
          </a:p>
          <a:p>
            <a:pPr algn="l"/>
            <a:r>
              <a:rPr lang="en-US" dirty="0"/>
              <a:t>If the server goes down, then the repository from any client can be copied back to the server to restore it</a:t>
            </a:r>
            <a:r>
              <a:rPr lang="en-US" dirty="0" smtClean="0"/>
              <a:t>.</a:t>
            </a:r>
          </a:p>
          <a:p>
            <a:pPr algn="l"/>
            <a:r>
              <a:rPr lang="en-US" dirty="0" err="1"/>
              <a:t>Git</a:t>
            </a:r>
            <a:r>
              <a:rPr lang="en-US" dirty="0"/>
              <a:t> does not rely on the central server and that is why you can perform many operations when you are offline</a:t>
            </a:r>
            <a:r>
              <a:rPr lang="en-US" dirty="0" smtClean="0"/>
              <a:t>.</a:t>
            </a:r>
          </a:p>
          <a:p>
            <a:pPr algn="l"/>
            <a:r>
              <a:rPr lang="en-US" dirty="0"/>
              <a:t>You can commit changes, create branches, view logs, and perform other operations when you are offline.</a:t>
            </a:r>
            <a:endParaRPr lang="en-US" b="1" dirty="0"/>
          </a:p>
          <a:p>
            <a:pPr marL="342900" indent="-342900" algn="l">
              <a:buFont typeface="Arial" panose="020B0604020202020204" pitchFamily="34" charset="0"/>
              <a:buChar char="•"/>
            </a:pPr>
            <a:endParaRPr lang="en-US" b="1" dirty="0"/>
          </a:p>
        </p:txBody>
      </p:sp>
    </p:spTree>
    <p:extLst>
      <p:ext uri="{BB962C8B-B14F-4D97-AF65-F5344CB8AC3E}">
        <p14:creationId xmlns:p14="http://schemas.microsoft.com/office/powerpoint/2010/main" val="2117166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016" y="82378"/>
            <a:ext cx="9144000" cy="849141"/>
          </a:xfrm>
        </p:spPr>
        <p:txBody>
          <a:bodyPr>
            <a:normAutofit fontScale="90000"/>
          </a:bodyPr>
          <a:lstStyle/>
          <a:p>
            <a:r>
              <a:rPr lang="en-US" dirty="0" smtClean="0"/>
              <a:t>GIT</a:t>
            </a:r>
            <a:endParaRPr lang="en-US" dirty="0"/>
          </a:p>
        </p:txBody>
      </p:sp>
      <p:sp>
        <p:nvSpPr>
          <p:cNvPr id="3" name="Subtitle 2"/>
          <p:cNvSpPr>
            <a:spLocks noGrp="1"/>
          </p:cNvSpPr>
          <p:nvPr>
            <p:ph type="subTitle" idx="1"/>
          </p:nvPr>
        </p:nvSpPr>
        <p:spPr>
          <a:xfrm>
            <a:off x="873210" y="1114211"/>
            <a:ext cx="9144000" cy="5434870"/>
          </a:xfrm>
        </p:spPr>
        <p:txBody>
          <a:bodyPr>
            <a:normAutofit/>
          </a:bodyPr>
          <a:lstStyle/>
          <a:p>
            <a:pPr algn="l"/>
            <a:r>
              <a:rPr lang="en-US" dirty="0" smtClean="0"/>
              <a:t>How to ignore any file or directory in </a:t>
            </a:r>
            <a:r>
              <a:rPr lang="en-US" dirty="0" err="1" smtClean="0"/>
              <a:t>git</a:t>
            </a:r>
            <a:endParaRPr lang="en-US" dirty="0" smtClean="0"/>
          </a:p>
          <a:p>
            <a:pPr algn="l"/>
            <a:endParaRPr lang="en-US" dirty="0"/>
          </a:p>
          <a:p>
            <a:pPr algn="l"/>
            <a:r>
              <a:rPr lang="en-US" dirty="0" smtClean="0"/>
              <a:t>Create .</a:t>
            </a:r>
            <a:r>
              <a:rPr lang="en-US" dirty="0" err="1" smtClean="0"/>
              <a:t>gitignore</a:t>
            </a:r>
            <a:r>
              <a:rPr lang="en-US" dirty="0" smtClean="0"/>
              <a:t> file in folder </a:t>
            </a:r>
          </a:p>
          <a:p>
            <a:pPr algn="l"/>
            <a:r>
              <a:rPr lang="en-US" dirty="0" smtClean="0"/>
              <a:t>Place file or </a:t>
            </a:r>
            <a:r>
              <a:rPr lang="en-US" dirty="0" err="1" smtClean="0"/>
              <a:t>dir</a:t>
            </a:r>
            <a:r>
              <a:rPr lang="en-US" dirty="0" smtClean="0"/>
              <a:t> name line by line in that to be </a:t>
            </a:r>
            <a:r>
              <a:rPr lang="en-US" dirty="0" err="1" smtClean="0"/>
              <a:t>egnored</a:t>
            </a:r>
            <a:r>
              <a:rPr lang="en-US" dirty="0" smtClean="0"/>
              <a:t> by </a:t>
            </a:r>
            <a:r>
              <a:rPr lang="en-US" dirty="0" err="1" smtClean="0"/>
              <a:t>git</a:t>
            </a:r>
            <a:r>
              <a:rPr lang="en-US" dirty="0" smtClean="0"/>
              <a:t> add command.</a:t>
            </a:r>
          </a:p>
          <a:p>
            <a:pPr algn="l"/>
            <a:endParaRPr lang="en-US" dirty="0" smtClean="0"/>
          </a:p>
          <a:p>
            <a:pPr algn="l"/>
            <a:r>
              <a:rPr lang="en-US" dirty="0" smtClean="0"/>
              <a:t>Now post it on </a:t>
            </a:r>
            <a:r>
              <a:rPr lang="en-US" dirty="0" err="1" smtClean="0"/>
              <a:t>github</a:t>
            </a:r>
            <a:endParaRPr lang="en-US" dirty="0" smtClean="0"/>
          </a:p>
          <a:p>
            <a:pPr algn="l"/>
            <a:r>
              <a:rPr lang="en-US" dirty="0" smtClean="0"/>
              <a:t># </a:t>
            </a:r>
            <a:r>
              <a:rPr lang="en-US" dirty="0" err="1"/>
              <a:t>git</a:t>
            </a:r>
            <a:r>
              <a:rPr lang="en-US" dirty="0"/>
              <a:t> remote add origin https://github.com/hackersdatabase007/mayank.git</a:t>
            </a:r>
          </a:p>
          <a:p>
            <a:pPr algn="l"/>
            <a:r>
              <a:rPr lang="en-US" dirty="0"/>
              <a:t>#  </a:t>
            </a:r>
            <a:r>
              <a:rPr lang="en-US" dirty="0" err="1"/>
              <a:t>git</a:t>
            </a:r>
            <a:r>
              <a:rPr lang="en-US" dirty="0"/>
              <a:t> push -u origin </a:t>
            </a:r>
            <a:r>
              <a:rPr lang="en-US" dirty="0" smtClean="0"/>
              <a:t>master</a:t>
            </a:r>
          </a:p>
          <a:p>
            <a:pPr algn="l"/>
            <a:endParaRPr lang="en-US" dirty="0"/>
          </a:p>
          <a:p>
            <a:pPr algn="l"/>
            <a:r>
              <a:rPr lang="en-US" dirty="0" smtClean="0"/>
              <a:t># </a:t>
            </a:r>
            <a:r>
              <a:rPr lang="en-US" dirty="0" err="1" smtClean="0"/>
              <a:t>git</a:t>
            </a:r>
            <a:r>
              <a:rPr lang="en-US" dirty="0" smtClean="0"/>
              <a:t> clone </a:t>
            </a:r>
            <a:r>
              <a:rPr lang="en-US" dirty="0" err="1" smtClean="0"/>
              <a:t>url</a:t>
            </a:r>
            <a:r>
              <a:rPr lang="en-US" dirty="0" smtClean="0"/>
              <a:t> of github.com to be cloned</a:t>
            </a:r>
            <a:endParaRPr lang="en-US" dirty="0"/>
          </a:p>
          <a:p>
            <a:pPr algn="l"/>
            <a:endParaRPr lang="en-US" dirty="0"/>
          </a:p>
          <a:p>
            <a:pPr algn="l"/>
            <a:endParaRPr lang="en-US" dirty="0"/>
          </a:p>
        </p:txBody>
      </p:sp>
    </p:spTree>
    <p:extLst>
      <p:ext uri="{BB962C8B-B14F-4D97-AF65-F5344CB8AC3E}">
        <p14:creationId xmlns:p14="http://schemas.microsoft.com/office/powerpoint/2010/main" val="367732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120" y="0"/>
            <a:ext cx="12083880" cy="5434870"/>
          </a:xfrm>
        </p:spPr>
        <p:txBody>
          <a:bodyPr>
            <a:noAutofit/>
          </a:bodyPr>
          <a:lstStyle/>
          <a:p>
            <a:pPr algn="l"/>
            <a:r>
              <a:rPr lang="en-US" sz="2000" dirty="0" smtClean="0"/>
              <a:t>GLOBAL CONFIG</a:t>
            </a:r>
            <a:endParaRPr lang="en-US" sz="2000" b="1" dirty="0" smtClean="0"/>
          </a:p>
          <a:p>
            <a:pPr algn="l"/>
            <a:r>
              <a:rPr lang="en-US" sz="2000" b="1" dirty="0" err="1" smtClean="0"/>
              <a:t>Git</a:t>
            </a:r>
            <a:r>
              <a:rPr lang="en-US" sz="2000" b="1" dirty="0" smtClean="0"/>
              <a:t> </a:t>
            </a:r>
            <a:r>
              <a:rPr lang="en-US" sz="2000" b="1" dirty="0" err="1" smtClean="0"/>
              <a:t>config</a:t>
            </a:r>
            <a:r>
              <a:rPr lang="en-US" sz="2000" b="1" dirty="0"/>
              <a:t> </a:t>
            </a:r>
            <a:r>
              <a:rPr lang="en-US" sz="2000" b="1" dirty="0" smtClean="0"/>
              <a:t>--list </a:t>
            </a:r>
            <a:r>
              <a:rPr lang="en-US" sz="2000" dirty="0" smtClean="0"/>
              <a:t>=&gt; to see all global options</a:t>
            </a:r>
          </a:p>
          <a:p>
            <a:pPr algn="l"/>
            <a:r>
              <a:rPr lang="en-US" sz="2000" dirty="0" err="1" smtClean="0"/>
              <a:t>credential.helper</a:t>
            </a:r>
            <a:r>
              <a:rPr lang="en-US" sz="2000" dirty="0" smtClean="0"/>
              <a:t>=manager</a:t>
            </a:r>
            <a:endParaRPr lang="en-US" sz="2000" dirty="0"/>
          </a:p>
          <a:p>
            <a:pPr algn="l"/>
            <a:r>
              <a:rPr lang="en-US" sz="2000" dirty="0"/>
              <a:t>user.name=MAYANK SHARMA</a:t>
            </a:r>
          </a:p>
          <a:p>
            <a:pPr algn="l"/>
            <a:r>
              <a:rPr lang="en-US" sz="2000" dirty="0"/>
              <a:t>user.email=mayank.sharma@amdocs.com</a:t>
            </a:r>
          </a:p>
          <a:p>
            <a:pPr algn="l"/>
            <a:r>
              <a:rPr lang="en-US" sz="2000" dirty="0" err="1"/>
              <a:t>core.editor</a:t>
            </a:r>
            <a:r>
              <a:rPr lang="en-US" sz="2000" dirty="0"/>
              <a:t>=notepad</a:t>
            </a:r>
          </a:p>
          <a:p>
            <a:pPr algn="l"/>
            <a:r>
              <a:rPr lang="en-US" sz="2000" dirty="0" err="1"/>
              <a:t>core.repositoryformatversion</a:t>
            </a:r>
            <a:r>
              <a:rPr lang="en-US" sz="2000" dirty="0"/>
              <a:t>=0</a:t>
            </a:r>
          </a:p>
          <a:p>
            <a:pPr algn="l"/>
            <a:r>
              <a:rPr lang="en-US" sz="2000" dirty="0" err="1"/>
              <a:t>core.filemode</a:t>
            </a:r>
            <a:r>
              <a:rPr lang="en-US" sz="2000" dirty="0"/>
              <a:t>=false</a:t>
            </a:r>
          </a:p>
          <a:p>
            <a:pPr algn="l"/>
            <a:r>
              <a:rPr lang="en-US" sz="2000" dirty="0" err="1"/>
              <a:t>core.bare</a:t>
            </a:r>
            <a:r>
              <a:rPr lang="en-US" sz="2000" dirty="0"/>
              <a:t>=false</a:t>
            </a:r>
          </a:p>
          <a:p>
            <a:pPr algn="l"/>
            <a:r>
              <a:rPr lang="en-US" sz="2000" dirty="0" err="1"/>
              <a:t>core.logallrefupdates</a:t>
            </a:r>
            <a:r>
              <a:rPr lang="en-US" sz="2000" dirty="0"/>
              <a:t>=true</a:t>
            </a:r>
          </a:p>
          <a:p>
            <a:pPr algn="l"/>
            <a:r>
              <a:rPr lang="en-US" sz="2000" dirty="0" err="1"/>
              <a:t>core.symlinks</a:t>
            </a:r>
            <a:r>
              <a:rPr lang="en-US" sz="2000" dirty="0"/>
              <a:t>=false</a:t>
            </a:r>
          </a:p>
          <a:p>
            <a:pPr algn="l"/>
            <a:r>
              <a:rPr lang="en-US" sz="2000" dirty="0" err="1"/>
              <a:t>core.ignorecase</a:t>
            </a:r>
            <a:r>
              <a:rPr lang="en-US" sz="2000" dirty="0"/>
              <a:t>=true</a:t>
            </a:r>
          </a:p>
          <a:p>
            <a:pPr algn="l"/>
            <a:endParaRPr lang="en-US" sz="2000" b="1" dirty="0" smtClean="0"/>
          </a:p>
          <a:p>
            <a:pPr algn="l"/>
            <a:r>
              <a:rPr lang="en-US" sz="2000" b="1" dirty="0" err="1" smtClean="0"/>
              <a:t>Git</a:t>
            </a:r>
            <a:r>
              <a:rPr lang="en-US" sz="2000" b="1" dirty="0" smtClean="0"/>
              <a:t> </a:t>
            </a:r>
            <a:r>
              <a:rPr lang="en-US" sz="2000" b="1" dirty="0" err="1" smtClean="0"/>
              <a:t>config</a:t>
            </a:r>
            <a:r>
              <a:rPr lang="en-US" sz="2000" b="1" dirty="0" smtClean="0"/>
              <a:t> –global user.name “XXXX”</a:t>
            </a:r>
          </a:p>
          <a:p>
            <a:pPr algn="l"/>
            <a:r>
              <a:rPr lang="en-US" sz="2000" b="1" dirty="0" err="1" smtClean="0"/>
              <a:t>Git</a:t>
            </a:r>
            <a:r>
              <a:rPr lang="en-US" sz="2000" b="1" dirty="0" smtClean="0"/>
              <a:t> </a:t>
            </a:r>
            <a:r>
              <a:rPr lang="en-US" sz="2000" b="1" dirty="0" err="1"/>
              <a:t>config</a:t>
            </a:r>
            <a:r>
              <a:rPr lang="en-US" sz="2000" b="1" dirty="0"/>
              <a:t> –global </a:t>
            </a:r>
            <a:r>
              <a:rPr lang="en-US" sz="2000" b="1" dirty="0" err="1" smtClean="0"/>
              <a:t>user.email</a:t>
            </a:r>
            <a:r>
              <a:rPr lang="en-US" sz="2000" b="1" dirty="0" smtClean="0"/>
              <a:t> </a:t>
            </a:r>
            <a:r>
              <a:rPr lang="en-US" sz="2000" b="1" dirty="0" err="1" smtClean="0">
                <a:hlinkClick r:id="rId2"/>
              </a:rPr>
              <a:t>XXXX@xxx.xxx</a:t>
            </a:r>
            <a:endParaRPr lang="en-US" sz="2000" b="1" dirty="0" smtClean="0"/>
          </a:p>
          <a:p>
            <a:pPr algn="l"/>
            <a:endParaRPr lang="en-US" sz="2000" b="1" dirty="0"/>
          </a:p>
          <a:p>
            <a:pPr algn="l"/>
            <a:endParaRPr lang="en-US" sz="2000" dirty="0"/>
          </a:p>
        </p:txBody>
      </p:sp>
    </p:spTree>
    <p:extLst>
      <p:ext uri="{BB962C8B-B14F-4D97-AF65-F5344CB8AC3E}">
        <p14:creationId xmlns:p14="http://schemas.microsoft.com/office/powerpoint/2010/main" val="4083159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120" y="0"/>
            <a:ext cx="12083880" cy="5434870"/>
          </a:xfrm>
        </p:spPr>
        <p:txBody>
          <a:bodyPr>
            <a:noAutofit/>
          </a:bodyPr>
          <a:lstStyle/>
          <a:p>
            <a:pPr algn="l"/>
            <a:r>
              <a:rPr lang="en-US" sz="2000" dirty="0" err="1"/>
              <a:t>git</a:t>
            </a:r>
            <a:r>
              <a:rPr lang="en-US" sz="2000" dirty="0"/>
              <a:t> </a:t>
            </a:r>
            <a:r>
              <a:rPr lang="en-US" sz="2000" dirty="0" err="1"/>
              <a:t>init</a:t>
            </a:r>
            <a:r>
              <a:rPr lang="en-US" sz="2000" dirty="0"/>
              <a:t> </a:t>
            </a:r>
            <a:r>
              <a:rPr lang="en-US" sz="2000" dirty="0" smtClean="0"/>
              <a:t>.</a:t>
            </a:r>
            <a:endParaRPr lang="en-US" sz="2000" dirty="0"/>
          </a:p>
          <a:p>
            <a:pPr algn="l"/>
            <a:r>
              <a:rPr lang="en-US" sz="2000" dirty="0" err="1" smtClean="0"/>
              <a:t>git</a:t>
            </a:r>
            <a:r>
              <a:rPr lang="en-US" sz="2000" dirty="0" smtClean="0"/>
              <a:t> </a:t>
            </a:r>
            <a:r>
              <a:rPr lang="en-US" sz="2000" dirty="0"/>
              <a:t>remote add repo </a:t>
            </a:r>
            <a:r>
              <a:rPr lang="en-US" sz="2000" dirty="0">
                <a:hlinkClick r:id="rId2"/>
              </a:rPr>
              <a:t>https://</a:t>
            </a:r>
            <a:r>
              <a:rPr lang="en-US" sz="2000" dirty="0" smtClean="0">
                <a:hlinkClick r:id="rId2"/>
              </a:rPr>
              <a:t>github.com/hackersdatabase007/mayank.git</a:t>
            </a:r>
            <a:r>
              <a:rPr lang="en-US" sz="2000" dirty="0" smtClean="0"/>
              <a:t> =&gt; </a:t>
            </a:r>
            <a:endParaRPr lang="en-US" sz="2000" dirty="0"/>
          </a:p>
          <a:p>
            <a:pPr algn="l"/>
            <a:r>
              <a:rPr lang="en-US" sz="2000" dirty="0" err="1" smtClean="0"/>
              <a:t>git</a:t>
            </a:r>
            <a:r>
              <a:rPr lang="en-US" sz="2000" dirty="0" smtClean="0"/>
              <a:t> </a:t>
            </a:r>
            <a:r>
              <a:rPr lang="en-US" sz="2000" dirty="0"/>
              <a:t>remote show</a:t>
            </a:r>
          </a:p>
          <a:p>
            <a:pPr algn="l"/>
            <a:r>
              <a:rPr lang="en-US" sz="2000" dirty="0" err="1" smtClean="0"/>
              <a:t>git</a:t>
            </a:r>
            <a:r>
              <a:rPr lang="en-US" sz="2000" dirty="0" smtClean="0"/>
              <a:t> </a:t>
            </a:r>
            <a:r>
              <a:rPr lang="en-US" sz="2000" dirty="0"/>
              <a:t>remote show</a:t>
            </a:r>
          </a:p>
          <a:p>
            <a:pPr algn="l"/>
            <a:r>
              <a:rPr lang="en-US" sz="2000" dirty="0" err="1" smtClean="0"/>
              <a:t>git</a:t>
            </a:r>
            <a:r>
              <a:rPr lang="en-US" sz="2000" dirty="0" smtClean="0"/>
              <a:t> </a:t>
            </a:r>
            <a:r>
              <a:rPr lang="en-US" sz="2000" dirty="0"/>
              <a:t>pull repo</a:t>
            </a:r>
          </a:p>
          <a:p>
            <a:pPr algn="l"/>
            <a:r>
              <a:rPr lang="en-US" sz="2000" dirty="0" smtClean="0"/>
              <a:t>touch </a:t>
            </a:r>
            <a:r>
              <a:rPr lang="en-US" sz="2000" dirty="0" err="1"/>
              <a:t>mayank</a:t>
            </a:r>
            <a:endParaRPr lang="en-US" sz="2000" dirty="0"/>
          </a:p>
          <a:p>
            <a:pPr algn="l"/>
            <a:r>
              <a:rPr lang="en-US" sz="2000" dirty="0" err="1" smtClean="0"/>
              <a:t>git</a:t>
            </a:r>
            <a:r>
              <a:rPr lang="en-US" sz="2000" dirty="0" smtClean="0"/>
              <a:t> </a:t>
            </a:r>
            <a:r>
              <a:rPr lang="en-US" sz="2000" dirty="0"/>
              <a:t>add .</a:t>
            </a:r>
          </a:p>
          <a:p>
            <a:pPr algn="l"/>
            <a:r>
              <a:rPr lang="en-US" sz="2000" dirty="0" err="1" smtClean="0"/>
              <a:t>git</a:t>
            </a:r>
            <a:r>
              <a:rPr lang="en-US" sz="2000" dirty="0" smtClean="0"/>
              <a:t> </a:t>
            </a:r>
            <a:r>
              <a:rPr lang="en-US" sz="2000" dirty="0"/>
              <a:t>commit -m "my new"</a:t>
            </a:r>
          </a:p>
          <a:p>
            <a:pPr algn="l"/>
            <a:r>
              <a:rPr lang="en-US" sz="2000" dirty="0" err="1" smtClean="0"/>
              <a:t>git</a:t>
            </a:r>
            <a:r>
              <a:rPr lang="en-US" sz="2000" dirty="0" smtClean="0"/>
              <a:t> </a:t>
            </a:r>
            <a:r>
              <a:rPr lang="en-US" sz="2000" dirty="0"/>
              <a:t>push -u repo master</a:t>
            </a:r>
          </a:p>
          <a:p>
            <a:pPr algn="l"/>
            <a:r>
              <a:rPr lang="en-US" sz="2000" dirty="0" err="1" smtClean="0"/>
              <a:t>git</a:t>
            </a:r>
            <a:r>
              <a:rPr lang="en-US" sz="2000" dirty="0" smtClean="0"/>
              <a:t> </a:t>
            </a:r>
            <a:r>
              <a:rPr lang="en-US" sz="2000" dirty="0"/>
              <a:t>commit -m "my new"</a:t>
            </a:r>
          </a:p>
          <a:p>
            <a:pPr algn="l"/>
            <a:r>
              <a:rPr lang="en-US" sz="2000" dirty="0" err="1" smtClean="0"/>
              <a:t>git</a:t>
            </a:r>
            <a:r>
              <a:rPr lang="en-US" sz="2000" dirty="0" smtClean="0"/>
              <a:t> </a:t>
            </a:r>
            <a:r>
              <a:rPr lang="en-US" sz="2000" dirty="0"/>
              <a:t>push -u repo master</a:t>
            </a:r>
          </a:p>
          <a:p>
            <a:pPr algn="l"/>
            <a:r>
              <a:rPr lang="en-US" sz="2000" dirty="0" err="1" smtClean="0"/>
              <a:t>git</a:t>
            </a:r>
            <a:r>
              <a:rPr lang="en-US" sz="2000" dirty="0" smtClean="0"/>
              <a:t> </a:t>
            </a:r>
            <a:r>
              <a:rPr lang="en-US" sz="2000" dirty="0"/>
              <a:t>push -u repo master</a:t>
            </a:r>
          </a:p>
          <a:p>
            <a:pPr algn="l"/>
            <a:r>
              <a:rPr lang="en-US" sz="2000" dirty="0" smtClean="0"/>
              <a:t>history</a:t>
            </a:r>
            <a:endParaRPr lang="en-US" sz="2000" dirty="0"/>
          </a:p>
          <a:p>
            <a:pPr algn="l"/>
            <a:r>
              <a:rPr lang="en-US" sz="2000" dirty="0" err="1" smtClean="0"/>
              <a:t>git</a:t>
            </a:r>
            <a:r>
              <a:rPr lang="en-US" sz="2000" dirty="0" smtClean="0"/>
              <a:t> </a:t>
            </a:r>
            <a:r>
              <a:rPr lang="en-US" sz="2000" dirty="0"/>
              <a:t>show</a:t>
            </a:r>
          </a:p>
          <a:p>
            <a:pPr algn="l"/>
            <a:r>
              <a:rPr lang="en-US" sz="2000" dirty="0" err="1" smtClean="0"/>
              <a:t>git</a:t>
            </a:r>
            <a:r>
              <a:rPr lang="en-US" sz="2000" dirty="0" smtClean="0"/>
              <a:t> </a:t>
            </a:r>
            <a:r>
              <a:rPr lang="en-US" sz="2000" dirty="0"/>
              <a:t>repo show</a:t>
            </a:r>
          </a:p>
          <a:p>
            <a:pPr algn="l"/>
            <a:r>
              <a:rPr lang="en-US" sz="2000" dirty="0" err="1" smtClean="0"/>
              <a:t>git</a:t>
            </a:r>
            <a:r>
              <a:rPr lang="en-US" sz="2000" dirty="0" smtClean="0"/>
              <a:t> </a:t>
            </a:r>
            <a:r>
              <a:rPr lang="en-US" sz="2000" dirty="0"/>
              <a:t>remote show</a:t>
            </a:r>
          </a:p>
          <a:p>
            <a:pPr algn="l"/>
            <a:r>
              <a:rPr lang="en-US" sz="2000" dirty="0" err="1" smtClean="0"/>
              <a:t>git</a:t>
            </a:r>
            <a:r>
              <a:rPr lang="en-US" sz="2000" dirty="0" smtClean="0"/>
              <a:t> </a:t>
            </a:r>
            <a:r>
              <a:rPr lang="en-US" sz="2000" dirty="0"/>
              <a:t>remote -v</a:t>
            </a:r>
          </a:p>
          <a:p>
            <a:pPr algn="l"/>
            <a:r>
              <a:rPr lang="en-US" sz="2000" dirty="0" smtClean="0"/>
              <a:t>vim </a:t>
            </a:r>
            <a:r>
              <a:rPr lang="en-US" sz="2000" dirty="0"/>
              <a:t>script.sh</a:t>
            </a:r>
          </a:p>
          <a:p>
            <a:pPr algn="l"/>
            <a:r>
              <a:rPr lang="en-US" sz="2000" dirty="0" err="1" smtClean="0"/>
              <a:t>git</a:t>
            </a:r>
            <a:r>
              <a:rPr lang="en-US" sz="2000" dirty="0" smtClean="0"/>
              <a:t> </a:t>
            </a:r>
            <a:r>
              <a:rPr lang="en-US" sz="2000" dirty="0"/>
              <a:t>diff</a:t>
            </a:r>
          </a:p>
          <a:p>
            <a:pPr algn="l"/>
            <a:r>
              <a:rPr lang="en-US" sz="2000" dirty="0" err="1" smtClean="0"/>
              <a:t>git</a:t>
            </a:r>
            <a:r>
              <a:rPr lang="en-US" sz="2000" dirty="0" smtClean="0"/>
              <a:t> </a:t>
            </a:r>
            <a:r>
              <a:rPr lang="en-US" sz="2000" dirty="0"/>
              <a:t>add .</a:t>
            </a:r>
          </a:p>
          <a:p>
            <a:pPr algn="l"/>
            <a:r>
              <a:rPr lang="en-US" sz="2000" dirty="0" err="1" smtClean="0"/>
              <a:t>git</a:t>
            </a:r>
            <a:r>
              <a:rPr lang="en-US" sz="2000" dirty="0" smtClean="0"/>
              <a:t> </a:t>
            </a:r>
            <a:r>
              <a:rPr lang="en-US" sz="2000" dirty="0"/>
              <a:t>commit -u "</a:t>
            </a:r>
            <a:r>
              <a:rPr lang="en-US" sz="2000" dirty="0" err="1"/>
              <a:t>updatesd</a:t>
            </a:r>
            <a:endParaRPr lang="en-US" sz="2000" dirty="0"/>
          </a:p>
          <a:p>
            <a:pPr algn="l"/>
            <a:r>
              <a:rPr lang="en-US" sz="2000" dirty="0" err="1" smtClean="0"/>
              <a:t>git</a:t>
            </a:r>
            <a:r>
              <a:rPr lang="en-US" sz="2000" dirty="0" smtClean="0"/>
              <a:t> </a:t>
            </a:r>
            <a:r>
              <a:rPr lang="en-US" sz="2000" dirty="0"/>
              <a:t>commit -m "</a:t>
            </a:r>
            <a:r>
              <a:rPr lang="en-US" sz="2000" dirty="0" err="1"/>
              <a:t>updatesd</a:t>
            </a:r>
            <a:r>
              <a:rPr lang="en-US" sz="2000" dirty="0"/>
              <a:t>"</a:t>
            </a:r>
          </a:p>
          <a:p>
            <a:pPr algn="l"/>
            <a:r>
              <a:rPr lang="en-US" sz="2000" dirty="0" err="1" smtClean="0"/>
              <a:t>git</a:t>
            </a:r>
            <a:r>
              <a:rPr lang="en-US" sz="2000" dirty="0" smtClean="0"/>
              <a:t> </a:t>
            </a:r>
            <a:r>
              <a:rPr lang="en-US" sz="2000" dirty="0"/>
              <a:t>push repo </a:t>
            </a:r>
            <a:r>
              <a:rPr lang="en-US" sz="2000" dirty="0" err="1"/>
              <a:t>maste</a:t>
            </a:r>
            <a:endParaRPr lang="en-US" sz="2000" dirty="0"/>
          </a:p>
          <a:p>
            <a:pPr algn="l"/>
            <a:r>
              <a:rPr lang="en-US" sz="2000" dirty="0" err="1" smtClean="0"/>
              <a:t>git</a:t>
            </a:r>
            <a:r>
              <a:rPr lang="en-US" sz="2000" dirty="0" smtClean="0"/>
              <a:t> </a:t>
            </a:r>
            <a:r>
              <a:rPr lang="en-US" sz="2000" dirty="0"/>
              <a:t>push repo master</a:t>
            </a:r>
          </a:p>
          <a:p>
            <a:pPr algn="l"/>
            <a:endParaRPr lang="en-US" sz="2000" dirty="0"/>
          </a:p>
        </p:txBody>
      </p:sp>
    </p:spTree>
    <p:extLst>
      <p:ext uri="{BB962C8B-B14F-4D97-AF65-F5344CB8AC3E}">
        <p14:creationId xmlns:p14="http://schemas.microsoft.com/office/powerpoint/2010/main" val="836991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016" y="82378"/>
            <a:ext cx="9144000" cy="849141"/>
          </a:xfrm>
        </p:spPr>
        <p:txBody>
          <a:bodyPr>
            <a:normAutofit fontScale="90000"/>
          </a:bodyPr>
          <a:lstStyle/>
          <a:p>
            <a:r>
              <a:rPr lang="en-US" dirty="0" smtClean="0"/>
              <a:t>ADVATAGES GIT</a:t>
            </a:r>
            <a:endParaRPr lang="en-US" dirty="0"/>
          </a:p>
        </p:txBody>
      </p:sp>
      <p:sp>
        <p:nvSpPr>
          <p:cNvPr id="3" name="Subtitle 2"/>
          <p:cNvSpPr>
            <a:spLocks noGrp="1"/>
          </p:cNvSpPr>
          <p:nvPr>
            <p:ph type="subTitle" idx="1"/>
          </p:nvPr>
        </p:nvSpPr>
        <p:spPr>
          <a:xfrm>
            <a:off x="873210" y="1114211"/>
            <a:ext cx="9144000" cy="5434870"/>
          </a:xfrm>
        </p:spPr>
        <p:txBody>
          <a:bodyPr>
            <a:noAutofit/>
          </a:bodyPr>
          <a:lstStyle/>
          <a:p>
            <a:pPr marL="342900" indent="-342900" algn="l">
              <a:buFont typeface="Arial" panose="020B0604020202020204" pitchFamily="34" charset="0"/>
              <a:buChar char="•"/>
            </a:pPr>
            <a:r>
              <a:rPr lang="en-US" sz="2000" b="1" dirty="0"/>
              <a:t>Free and open </a:t>
            </a:r>
            <a:r>
              <a:rPr lang="en-US" sz="2000" b="1" dirty="0" err="1" smtClean="0"/>
              <a:t>source:</a:t>
            </a:r>
            <a:r>
              <a:rPr lang="en-US" sz="2000" dirty="0" err="1" smtClean="0"/>
              <a:t>Git</a:t>
            </a:r>
            <a:r>
              <a:rPr lang="en-US" sz="2000" dirty="0" smtClean="0"/>
              <a:t> </a:t>
            </a:r>
            <a:r>
              <a:rPr lang="en-US" sz="2000" dirty="0"/>
              <a:t>is released under GPL’s open source license. It is available freely over the internet. You can use </a:t>
            </a:r>
            <a:r>
              <a:rPr lang="en-US" sz="2000" dirty="0" err="1"/>
              <a:t>Git</a:t>
            </a:r>
            <a:r>
              <a:rPr lang="en-US" sz="2000" dirty="0"/>
              <a:t> to manage property projects without paying a single penny. As it is an open source, you can download its source code and also perform changes according to your requirements</a:t>
            </a:r>
            <a:r>
              <a:rPr lang="en-US" sz="2000" dirty="0" smtClean="0"/>
              <a:t>.</a:t>
            </a:r>
          </a:p>
          <a:p>
            <a:pPr algn="l"/>
            <a:endParaRPr lang="en-US" sz="2000" b="1" dirty="0" smtClean="0"/>
          </a:p>
          <a:p>
            <a:pPr marL="342900" indent="-342900" algn="l">
              <a:buFont typeface="Arial" panose="020B0604020202020204" pitchFamily="34" charset="0"/>
              <a:buChar char="•"/>
            </a:pPr>
            <a:r>
              <a:rPr lang="en-US" sz="2000" b="1" dirty="0" smtClean="0"/>
              <a:t>Fast </a:t>
            </a:r>
            <a:r>
              <a:rPr lang="en-US" sz="2000" b="1" dirty="0"/>
              <a:t>and </a:t>
            </a:r>
            <a:r>
              <a:rPr lang="en-US" sz="2000" b="1" dirty="0" smtClean="0"/>
              <a:t>small</a:t>
            </a:r>
          </a:p>
          <a:p>
            <a:pPr marL="342900" indent="-342900" algn="l">
              <a:buFont typeface="Arial" panose="020B0604020202020204" pitchFamily="34" charset="0"/>
              <a:buChar char="•"/>
            </a:pPr>
            <a:r>
              <a:rPr lang="en-US" sz="2000" b="1" dirty="0" smtClean="0"/>
              <a:t>Implicit backup</a:t>
            </a:r>
          </a:p>
          <a:p>
            <a:pPr marL="342900" indent="-342900" algn="l">
              <a:buFont typeface="Arial" panose="020B0604020202020204" pitchFamily="34" charset="0"/>
              <a:buChar char="•"/>
            </a:pPr>
            <a:r>
              <a:rPr lang="en-US" sz="2000" b="1" dirty="0" err="1" smtClean="0"/>
              <a:t>Security:</a:t>
            </a:r>
            <a:r>
              <a:rPr lang="en-US" sz="2000" dirty="0" err="1" smtClean="0"/>
              <a:t>Git</a:t>
            </a:r>
            <a:r>
              <a:rPr lang="en-US" sz="2000" dirty="0" smtClean="0"/>
              <a:t> </a:t>
            </a:r>
            <a:r>
              <a:rPr lang="en-US" sz="2000" dirty="0"/>
              <a:t>uses a common cryptographic hash function called secure hash function (SHA1), to name and identify objects within its database. Every file and commit is check-summed and retrieved by its checksum at the time of checkout. It implies that, it is impossible to change file, date, and commit message and any other data from the </a:t>
            </a:r>
            <a:r>
              <a:rPr lang="en-US" sz="2000" dirty="0" err="1"/>
              <a:t>Git</a:t>
            </a:r>
            <a:r>
              <a:rPr lang="en-US" sz="2000" dirty="0"/>
              <a:t> database without knowing </a:t>
            </a:r>
            <a:r>
              <a:rPr lang="en-US" sz="2000" dirty="0" err="1"/>
              <a:t>Git</a:t>
            </a:r>
            <a:r>
              <a:rPr lang="en-US" sz="2000" dirty="0"/>
              <a:t>.</a:t>
            </a:r>
            <a:endParaRPr lang="en-US" sz="2000" b="1" dirty="0"/>
          </a:p>
          <a:p>
            <a:pPr marL="342900" indent="-342900" algn="l">
              <a:buFont typeface="Arial" panose="020B0604020202020204" pitchFamily="34" charset="0"/>
              <a:buChar char="•"/>
            </a:pPr>
            <a:r>
              <a:rPr lang="en-US" sz="2000" b="1" dirty="0" smtClean="0"/>
              <a:t>No </a:t>
            </a:r>
            <a:r>
              <a:rPr lang="en-US" sz="2000" b="1" dirty="0"/>
              <a:t>need of powerful </a:t>
            </a:r>
            <a:r>
              <a:rPr lang="en-US" sz="2000" b="1" dirty="0" smtClean="0"/>
              <a:t>hardware</a:t>
            </a:r>
          </a:p>
          <a:p>
            <a:pPr marL="342900" indent="-342900" algn="l">
              <a:buFont typeface="Arial" panose="020B0604020202020204" pitchFamily="34" charset="0"/>
              <a:buChar char="•"/>
            </a:pPr>
            <a:r>
              <a:rPr lang="en-US" sz="2000" b="1" dirty="0" smtClean="0"/>
              <a:t>Easier </a:t>
            </a:r>
            <a:r>
              <a:rPr lang="en-US" sz="2000" b="1" dirty="0"/>
              <a:t>branching</a:t>
            </a:r>
          </a:p>
          <a:p>
            <a:r>
              <a:rPr lang="en-US" sz="2000" dirty="0"/>
              <a:t/>
            </a:r>
            <a:br>
              <a:rPr lang="en-US" sz="2000" dirty="0"/>
            </a:br>
            <a:r>
              <a:rPr lang="en-US" sz="2000" dirty="0"/>
              <a:t/>
            </a:r>
            <a:br>
              <a:rPr lang="en-US" sz="2000" dirty="0"/>
            </a:br>
            <a:endParaRPr lang="en-US" sz="2000" dirty="0"/>
          </a:p>
        </p:txBody>
      </p:sp>
    </p:spTree>
    <p:extLst>
      <p:ext uri="{BB962C8B-B14F-4D97-AF65-F5344CB8AC3E}">
        <p14:creationId xmlns:p14="http://schemas.microsoft.com/office/powerpoint/2010/main" val="476762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016" y="82378"/>
            <a:ext cx="9144000" cy="849141"/>
          </a:xfrm>
        </p:spPr>
        <p:txBody>
          <a:bodyPr>
            <a:normAutofit fontScale="90000"/>
          </a:bodyPr>
          <a:lstStyle/>
          <a:p>
            <a:r>
              <a:rPr lang="en-US" dirty="0" smtClean="0"/>
              <a:t>WORKFLOW GIT</a:t>
            </a:r>
            <a:endParaRPr lang="en-US" dirty="0"/>
          </a:p>
        </p:txBody>
      </p:sp>
      <p:pic>
        <p:nvPicPr>
          <p:cNvPr id="4" name="Picture 3"/>
          <p:cNvPicPr>
            <a:picLocks noChangeAspect="1"/>
          </p:cNvPicPr>
          <p:nvPr/>
        </p:nvPicPr>
        <p:blipFill>
          <a:blip r:embed="rId2"/>
          <a:stretch>
            <a:fillRect/>
          </a:stretch>
        </p:blipFill>
        <p:spPr>
          <a:xfrm>
            <a:off x="2360696" y="1159793"/>
            <a:ext cx="6858000" cy="4810125"/>
          </a:xfrm>
          <a:prstGeom prst="rect">
            <a:avLst/>
          </a:prstGeom>
        </p:spPr>
      </p:pic>
    </p:spTree>
    <p:extLst>
      <p:ext uri="{BB962C8B-B14F-4D97-AF65-F5344CB8AC3E}">
        <p14:creationId xmlns:p14="http://schemas.microsoft.com/office/powerpoint/2010/main" val="3634671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3563" y="98152"/>
            <a:ext cx="9144000" cy="5434870"/>
          </a:xfrm>
        </p:spPr>
        <p:txBody>
          <a:bodyPr>
            <a:normAutofit/>
          </a:bodyPr>
          <a:lstStyle/>
          <a:p>
            <a:pPr algn="l"/>
            <a:r>
              <a:rPr lang="en-US" b="1" dirty="0" smtClean="0"/>
              <a:t>			INSTALL </a:t>
            </a:r>
            <a:r>
              <a:rPr lang="en-US" b="1" dirty="0" smtClean="0"/>
              <a:t>GIT IN SYSTEM</a:t>
            </a:r>
          </a:p>
          <a:p>
            <a:pPr algn="l"/>
            <a:r>
              <a:rPr lang="en-US" dirty="0" smtClean="0"/>
              <a:t>Yum install </a:t>
            </a:r>
            <a:r>
              <a:rPr lang="en-US" dirty="0" err="1" smtClean="0"/>
              <a:t>git</a:t>
            </a:r>
            <a:endParaRPr lang="en-US" dirty="0" smtClean="0"/>
          </a:p>
          <a:p>
            <a:pPr algn="l"/>
            <a:r>
              <a:rPr lang="en-US" dirty="0" smtClean="0"/>
              <a:t>Or </a:t>
            </a:r>
          </a:p>
          <a:p>
            <a:pPr algn="l"/>
            <a:r>
              <a:rPr lang="en-US" dirty="0" smtClean="0"/>
              <a:t>Apt-get install </a:t>
            </a:r>
            <a:r>
              <a:rPr lang="en-US" dirty="0" err="1" smtClean="0"/>
              <a:t>git</a:t>
            </a:r>
            <a:endParaRPr lang="en-US" dirty="0" smtClean="0"/>
          </a:p>
          <a:p>
            <a:pPr algn="l"/>
            <a:endParaRPr lang="en-US" dirty="0" smtClean="0"/>
          </a:p>
          <a:p>
            <a:pPr algn="l"/>
            <a:r>
              <a:rPr lang="en-US" b="1" dirty="0" smtClean="0"/>
              <a:t>			Customize </a:t>
            </a:r>
            <a:r>
              <a:rPr lang="en-US" b="1" dirty="0" err="1"/>
              <a:t>Git</a:t>
            </a:r>
            <a:r>
              <a:rPr lang="en-US" b="1" dirty="0"/>
              <a:t> Environment</a:t>
            </a:r>
          </a:p>
          <a:p>
            <a:pPr algn="l"/>
            <a:r>
              <a:rPr lang="en-US" dirty="0" err="1" smtClean="0"/>
              <a:t>NOTE:</a:t>
            </a:r>
            <a:r>
              <a:rPr lang="en-US" dirty="0" err="1" smtClean="0"/>
              <a:t>Git</a:t>
            </a:r>
            <a:r>
              <a:rPr lang="en-US" dirty="0" smtClean="0"/>
              <a:t> </a:t>
            </a:r>
            <a:r>
              <a:rPr lang="en-US" dirty="0"/>
              <a:t>stores all global configurations in</a:t>
            </a:r>
            <a:r>
              <a:rPr lang="en-US" b="1" dirty="0"/>
              <a:t> .</a:t>
            </a:r>
            <a:r>
              <a:rPr lang="en-US" b="1" dirty="0" err="1"/>
              <a:t>gitconfig</a:t>
            </a:r>
            <a:r>
              <a:rPr lang="en-US" b="1" dirty="0"/>
              <a:t> file</a:t>
            </a:r>
            <a:r>
              <a:rPr lang="en-US" dirty="0"/>
              <a:t>, which is located in your </a:t>
            </a:r>
            <a:r>
              <a:rPr lang="en-US" b="1" dirty="0"/>
              <a:t>home directory</a:t>
            </a:r>
            <a:r>
              <a:rPr lang="en-US" dirty="0"/>
              <a:t>. </a:t>
            </a:r>
            <a:r>
              <a:rPr lang="en-US" b="1" dirty="0"/>
              <a:t>To set these configuration values as global, add the --global option</a:t>
            </a:r>
            <a:r>
              <a:rPr lang="en-US" dirty="0"/>
              <a:t>, and if you omit --global option, then your configurations are specific for the current </a:t>
            </a:r>
            <a:r>
              <a:rPr lang="en-US" dirty="0" err="1"/>
              <a:t>Git</a:t>
            </a:r>
            <a:r>
              <a:rPr lang="en-US" dirty="0"/>
              <a:t> repository.</a:t>
            </a:r>
            <a:endParaRPr lang="en-US" dirty="0" smtClean="0"/>
          </a:p>
          <a:p>
            <a:pPr marL="457200" indent="-457200" algn="l">
              <a:buFont typeface="+mj-lt"/>
              <a:buAutoNum type="arabicPeriod"/>
            </a:pPr>
            <a:r>
              <a:rPr lang="en-US" b="1" dirty="0"/>
              <a:t>Setting </a:t>
            </a:r>
            <a:r>
              <a:rPr lang="en-US" b="1" dirty="0" err="1" smtClean="0"/>
              <a:t>username:</a:t>
            </a:r>
            <a:r>
              <a:rPr lang="en-US" dirty="0" err="1" smtClean="0"/>
              <a:t>this</a:t>
            </a:r>
            <a:r>
              <a:rPr lang="en-US" dirty="0" smtClean="0"/>
              <a:t> used by </a:t>
            </a:r>
            <a:r>
              <a:rPr lang="en-US" dirty="0" err="1" smtClean="0"/>
              <a:t>git</a:t>
            </a:r>
            <a:r>
              <a:rPr lang="en-US" dirty="0" smtClean="0"/>
              <a:t> for each commit .</a:t>
            </a:r>
            <a:endParaRPr lang="en-US" dirty="0"/>
          </a:p>
          <a:p>
            <a:pPr algn="l"/>
            <a:endParaRPr lang="en-US" dirty="0" smtClean="0"/>
          </a:p>
          <a:p>
            <a:pPr algn="l"/>
            <a:endParaRPr lang="en-US" dirty="0"/>
          </a:p>
        </p:txBody>
      </p:sp>
      <p:pic>
        <p:nvPicPr>
          <p:cNvPr id="4" name="Picture 3"/>
          <p:cNvPicPr>
            <a:picLocks noChangeAspect="1"/>
          </p:cNvPicPr>
          <p:nvPr/>
        </p:nvPicPr>
        <p:blipFill>
          <a:blip r:embed="rId2"/>
          <a:stretch>
            <a:fillRect/>
          </a:stretch>
        </p:blipFill>
        <p:spPr>
          <a:xfrm>
            <a:off x="593123" y="4716379"/>
            <a:ext cx="10384879" cy="1954129"/>
          </a:xfrm>
          <a:prstGeom prst="rect">
            <a:avLst/>
          </a:prstGeom>
        </p:spPr>
      </p:pic>
    </p:spTree>
    <p:extLst>
      <p:ext uri="{BB962C8B-B14F-4D97-AF65-F5344CB8AC3E}">
        <p14:creationId xmlns:p14="http://schemas.microsoft.com/office/powerpoint/2010/main" val="3356001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3563" y="98152"/>
            <a:ext cx="9144000" cy="7473722"/>
          </a:xfrm>
        </p:spPr>
        <p:txBody>
          <a:bodyPr>
            <a:normAutofit/>
          </a:bodyPr>
          <a:lstStyle/>
          <a:p>
            <a:pPr marL="457200" indent="-457200" algn="l">
              <a:buAutoNum type="arabicPeriod" startAt="2"/>
            </a:pPr>
            <a:r>
              <a:rPr lang="en-US" b="1" dirty="0" smtClean="0"/>
              <a:t>Color highlighting</a:t>
            </a:r>
          </a:p>
          <a:p>
            <a:pPr marL="457200" indent="-457200" algn="l">
              <a:buAutoNum type="arabicPeriod" startAt="2"/>
            </a:pPr>
            <a:endParaRPr lang="en-US" b="1" dirty="0"/>
          </a:p>
          <a:p>
            <a:pPr marL="457200" indent="-457200" algn="l">
              <a:buAutoNum type="arabicPeriod" startAt="2"/>
            </a:pPr>
            <a:endParaRPr lang="en-US" b="1" dirty="0" smtClean="0"/>
          </a:p>
          <a:p>
            <a:pPr marL="457200" indent="-457200" algn="l">
              <a:buAutoNum type="arabicPeriod" startAt="2"/>
            </a:pPr>
            <a:endParaRPr lang="en-US" b="1" dirty="0"/>
          </a:p>
          <a:p>
            <a:pPr marL="457200" indent="-457200" algn="l">
              <a:buAutoNum type="arabicPeriod" startAt="2"/>
            </a:pPr>
            <a:endParaRPr lang="en-US" b="1" dirty="0" smtClean="0"/>
          </a:p>
          <a:p>
            <a:pPr marL="457200" indent="-457200" algn="l">
              <a:buAutoNum type="arabicPeriod" startAt="3"/>
            </a:pPr>
            <a:r>
              <a:rPr lang="en-US" b="1" dirty="0" smtClean="0"/>
              <a:t>Setting </a:t>
            </a:r>
            <a:r>
              <a:rPr lang="en-US" b="1" dirty="0"/>
              <a:t>default </a:t>
            </a:r>
            <a:r>
              <a:rPr lang="en-US" b="1" dirty="0" smtClean="0"/>
              <a:t>editor</a:t>
            </a:r>
          </a:p>
          <a:p>
            <a:pPr marL="457200" indent="-457200" algn="l">
              <a:buAutoNum type="arabicPeriod" startAt="3"/>
            </a:pPr>
            <a:endParaRPr lang="en-US" b="1" dirty="0"/>
          </a:p>
          <a:p>
            <a:pPr marL="457200" indent="-457200" algn="l">
              <a:buAutoNum type="arabicPeriod" startAt="3"/>
            </a:pPr>
            <a:endParaRPr lang="en-US" b="1" dirty="0" smtClean="0"/>
          </a:p>
          <a:p>
            <a:pPr marL="457200" indent="-457200" algn="l">
              <a:buAutoNum type="arabicPeriod" startAt="3"/>
            </a:pPr>
            <a:r>
              <a:rPr lang="en-US" b="1" dirty="0" smtClean="0"/>
              <a:t>Listing </a:t>
            </a:r>
            <a:r>
              <a:rPr lang="en-US" b="1" dirty="0" err="1" smtClean="0"/>
              <a:t>git</a:t>
            </a:r>
            <a:r>
              <a:rPr lang="en-US" b="1" dirty="0" smtClean="0"/>
              <a:t> setting</a:t>
            </a:r>
          </a:p>
        </p:txBody>
      </p:sp>
      <p:pic>
        <p:nvPicPr>
          <p:cNvPr id="2" name="Picture 1"/>
          <p:cNvPicPr>
            <a:picLocks noChangeAspect="1"/>
          </p:cNvPicPr>
          <p:nvPr/>
        </p:nvPicPr>
        <p:blipFill>
          <a:blip r:embed="rId2"/>
          <a:stretch>
            <a:fillRect/>
          </a:stretch>
        </p:blipFill>
        <p:spPr>
          <a:xfrm>
            <a:off x="54484" y="506223"/>
            <a:ext cx="11462158" cy="1576638"/>
          </a:xfrm>
          <a:prstGeom prst="rect">
            <a:avLst/>
          </a:prstGeom>
        </p:spPr>
      </p:pic>
      <p:pic>
        <p:nvPicPr>
          <p:cNvPr id="5" name="Picture 4"/>
          <p:cNvPicPr>
            <a:picLocks noChangeAspect="1"/>
          </p:cNvPicPr>
          <p:nvPr/>
        </p:nvPicPr>
        <p:blipFill>
          <a:blip r:embed="rId3"/>
          <a:stretch>
            <a:fillRect/>
          </a:stretch>
        </p:blipFill>
        <p:spPr>
          <a:xfrm>
            <a:off x="54484" y="2749174"/>
            <a:ext cx="11597690" cy="877845"/>
          </a:xfrm>
          <a:prstGeom prst="rect">
            <a:avLst/>
          </a:prstGeom>
        </p:spPr>
      </p:pic>
      <p:pic>
        <p:nvPicPr>
          <p:cNvPr id="6" name="Picture 5"/>
          <p:cNvPicPr>
            <a:picLocks noChangeAspect="1"/>
          </p:cNvPicPr>
          <p:nvPr/>
        </p:nvPicPr>
        <p:blipFill>
          <a:blip r:embed="rId4"/>
          <a:stretch>
            <a:fillRect/>
          </a:stretch>
        </p:blipFill>
        <p:spPr>
          <a:xfrm>
            <a:off x="448427" y="4181038"/>
            <a:ext cx="10235970" cy="2441868"/>
          </a:xfrm>
          <a:prstGeom prst="rect">
            <a:avLst/>
          </a:prstGeom>
        </p:spPr>
      </p:pic>
    </p:spTree>
    <p:extLst>
      <p:ext uri="{BB962C8B-B14F-4D97-AF65-F5344CB8AC3E}">
        <p14:creationId xmlns:p14="http://schemas.microsoft.com/office/powerpoint/2010/main" val="787142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016" y="82378"/>
            <a:ext cx="9144000" cy="849141"/>
          </a:xfrm>
        </p:spPr>
        <p:txBody>
          <a:bodyPr>
            <a:normAutofit fontScale="90000"/>
          </a:bodyPr>
          <a:lstStyle/>
          <a:p>
            <a:r>
              <a:rPr lang="en-US" dirty="0" smtClean="0"/>
              <a:t>GIT-Life Cycle</a:t>
            </a:r>
            <a:endParaRPr lang="en-US" dirty="0"/>
          </a:p>
        </p:txBody>
      </p:sp>
      <p:sp>
        <p:nvSpPr>
          <p:cNvPr id="3" name="Subtitle 2"/>
          <p:cNvSpPr>
            <a:spLocks noGrp="1"/>
          </p:cNvSpPr>
          <p:nvPr>
            <p:ph type="subTitle" idx="1"/>
          </p:nvPr>
        </p:nvSpPr>
        <p:spPr>
          <a:xfrm>
            <a:off x="873210" y="1114211"/>
            <a:ext cx="9144000" cy="5434870"/>
          </a:xfrm>
        </p:spPr>
        <p:txBody>
          <a:bodyPr>
            <a:normAutofit/>
          </a:bodyPr>
          <a:lstStyle/>
          <a:p>
            <a:pPr algn="l"/>
            <a:r>
              <a:rPr lang="en-US" dirty="0" smtClean="0"/>
              <a:t>			</a:t>
            </a:r>
            <a:r>
              <a:rPr lang="en-US" b="1" dirty="0" smtClean="0"/>
              <a:t>General </a:t>
            </a:r>
            <a:r>
              <a:rPr lang="en-US" b="1" dirty="0"/>
              <a:t>workflow is as follows:</a:t>
            </a:r>
          </a:p>
          <a:p>
            <a:pPr marL="342900" indent="-342900" algn="l">
              <a:buFont typeface="Arial" panose="020B0604020202020204" pitchFamily="34" charset="0"/>
              <a:buChar char="•"/>
            </a:pPr>
            <a:r>
              <a:rPr lang="en-US" dirty="0"/>
              <a:t>You clone the </a:t>
            </a:r>
            <a:r>
              <a:rPr lang="en-US" dirty="0" err="1"/>
              <a:t>Git</a:t>
            </a:r>
            <a:r>
              <a:rPr lang="en-US" dirty="0"/>
              <a:t> repository as a working copy.</a:t>
            </a:r>
          </a:p>
          <a:p>
            <a:pPr marL="342900" indent="-342900" algn="l">
              <a:buFont typeface="Arial" panose="020B0604020202020204" pitchFamily="34" charset="0"/>
              <a:buChar char="•"/>
            </a:pPr>
            <a:r>
              <a:rPr lang="en-US" dirty="0"/>
              <a:t>You modify the working copy by adding/editing files.</a:t>
            </a:r>
          </a:p>
          <a:p>
            <a:pPr marL="342900" indent="-342900" algn="l">
              <a:buFont typeface="Arial" panose="020B0604020202020204" pitchFamily="34" charset="0"/>
              <a:buChar char="•"/>
            </a:pPr>
            <a:r>
              <a:rPr lang="en-US" dirty="0"/>
              <a:t>If necessary, you also update the working copy by taking other developer's changes.</a:t>
            </a:r>
          </a:p>
          <a:p>
            <a:pPr marL="342900" indent="-342900" algn="l">
              <a:buFont typeface="Arial" panose="020B0604020202020204" pitchFamily="34" charset="0"/>
              <a:buChar char="•"/>
            </a:pPr>
            <a:r>
              <a:rPr lang="en-US" dirty="0"/>
              <a:t>You review the changes before commit.</a:t>
            </a:r>
          </a:p>
          <a:p>
            <a:pPr marL="342900" indent="-342900" algn="l">
              <a:buFont typeface="Arial" panose="020B0604020202020204" pitchFamily="34" charset="0"/>
              <a:buChar char="•"/>
            </a:pPr>
            <a:r>
              <a:rPr lang="en-US" dirty="0"/>
              <a:t>You commit changes. If everything is fine, then you push the changes to the repository.</a:t>
            </a:r>
          </a:p>
          <a:p>
            <a:pPr marL="342900" indent="-342900" algn="l">
              <a:buFont typeface="Arial" panose="020B0604020202020204" pitchFamily="34" charset="0"/>
              <a:buChar char="•"/>
            </a:pPr>
            <a:r>
              <a:rPr lang="en-US" dirty="0"/>
              <a:t>After committing, if you realize something is wrong, then you correct the last commit and push the changes to the repository.</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374181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016" y="82378"/>
            <a:ext cx="9144000" cy="849141"/>
          </a:xfrm>
        </p:spPr>
        <p:txBody>
          <a:bodyPr>
            <a:normAutofit fontScale="90000"/>
          </a:bodyPr>
          <a:lstStyle/>
          <a:p>
            <a:r>
              <a:rPr lang="en-US" dirty="0" smtClean="0"/>
              <a:t>GIT-Life Cycle</a:t>
            </a:r>
            <a:endParaRPr lang="en-US" dirty="0"/>
          </a:p>
        </p:txBody>
      </p:sp>
      <p:sp>
        <p:nvSpPr>
          <p:cNvPr id="3" name="Subtitle 2"/>
          <p:cNvSpPr>
            <a:spLocks noGrp="1"/>
          </p:cNvSpPr>
          <p:nvPr>
            <p:ph type="subTitle" idx="1"/>
          </p:nvPr>
        </p:nvSpPr>
        <p:spPr>
          <a:xfrm>
            <a:off x="873210" y="1114211"/>
            <a:ext cx="9144000" cy="5434870"/>
          </a:xfrm>
        </p:spPr>
        <p:txBody>
          <a:bodyPr>
            <a:normAutofit/>
          </a:bodyPr>
          <a:lstStyle/>
          <a:p>
            <a:pPr marL="342900" indent="-342900" algn="l">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0" y="46622"/>
            <a:ext cx="12192000" cy="6811378"/>
          </a:xfrm>
          <a:prstGeom prst="rect">
            <a:avLst/>
          </a:prstGeom>
        </p:spPr>
      </p:pic>
    </p:spTree>
    <p:extLst>
      <p:ext uri="{BB962C8B-B14F-4D97-AF65-F5344CB8AC3E}">
        <p14:creationId xmlns:p14="http://schemas.microsoft.com/office/powerpoint/2010/main" val="1892815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5016" y="82378"/>
            <a:ext cx="9144000" cy="849141"/>
          </a:xfrm>
        </p:spPr>
        <p:txBody>
          <a:bodyPr>
            <a:normAutofit fontScale="90000"/>
          </a:bodyPr>
          <a:lstStyle/>
          <a:p>
            <a:r>
              <a:rPr lang="en-US" dirty="0" smtClean="0"/>
              <a:t>GIT-Life Cycle</a:t>
            </a:r>
            <a:endParaRPr lang="en-US" dirty="0"/>
          </a:p>
        </p:txBody>
      </p:sp>
      <p:sp>
        <p:nvSpPr>
          <p:cNvPr id="3" name="Subtitle 2"/>
          <p:cNvSpPr>
            <a:spLocks noGrp="1"/>
          </p:cNvSpPr>
          <p:nvPr>
            <p:ph type="subTitle" idx="1"/>
          </p:nvPr>
        </p:nvSpPr>
        <p:spPr>
          <a:xfrm>
            <a:off x="304800" y="1114211"/>
            <a:ext cx="11582400" cy="5434870"/>
          </a:xfrm>
        </p:spPr>
        <p:txBody>
          <a:bodyPr>
            <a:normAutofit/>
          </a:bodyPr>
          <a:lstStyle/>
          <a:p>
            <a:r>
              <a:rPr lang="en-US" sz="3200" b="1" dirty="0"/>
              <a:t>We have created a bare repository on the server and allowed access for two users. From now on, Tom and Jerry can push their changes to the repository by adding it as a remote</a:t>
            </a:r>
            <a:r>
              <a:rPr lang="en-US" sz="3200" b="1" dirty="0" smtClean="0"/>
              <a:t>.</a:t>
            </a:r>
          </a:p>
          <a:p>
            <a:endParaRPr lang="en-US" sz="3200" b="1" dirty="0"/>
          </a:p>
          <a:p>
            <a:r>
              <a:rPr lang="en-US" sz="3200" b="1" dirty="0" smtClean="0"/>
              <a:t>Admin user=</a:t>
            </a:r>
            <a:r>
              <a:rPr lang="en-US" sz="3200" b="1" dirty="0" err="1" smtClean="0"/>
              <a:t>gituser</a:t>
            </a:r>
            <a:r>
              <a:rPr lang="en-US" sz="3200" b="1" dirty="0" smtClean="0"/>
              <a:t> for local repo</a:t>
            </a:r>
            <a:endParaRPr lang="en-US" sz="3200" b="1" dirty="0"/>
          </a:p>
          <a:p>
            <a:r>
              <a:rPr lang="en-US" sz="3200" b="1" dirty="0"/>
              <a:t/>
            </a:r>
            <a:br>
              <a:rPr lang="en-US" sz="3200" b="1" dirty="0"/>
            </a:br>
            <a:endParaRPr lang="en-US" sz="3200" b="1" dirty="0"/>
          </a:p>
        </p:txBody>
      </p:sp>
    </p:spTree>
    <p:extLst>
      <p:ext uri="{BB962C8B-B14F-4D97-AF65-F5344CB8AC3E}">
        <p14:creationId xmlns:p14="http://schemas.microsoft.com/office/powerpoint/2010/main" val="4277809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2299</TotalTime>
  <Words>968</Words>
  <Application>Microsoft Office PowerPoint</Application>
  <PresentationFormat>Widescreen</PresentationFormat>
  <Paragraphs>183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Menlo</vt:lpstr>
      <vt:lpstr>Office Theme</vt:lpstr>
      <vt:lpstr>GIT</vt:lpstr>
      <vt:lpstr>GIT</vt:lpstr>
      <vt:lpstr>ADVATAGES GIT</vt:lpstr>
      <vt:lpstr>WORKFLOW GIT</vt:lpstr>
      <vt:lpstr>PowerPoint Presentation</vt:lpstr>
      <vt:lpstr>PowerPoint Presentation</vt:lpstr>
      <vt:lpstr>GIT-Life Cycle</vt:lpstr>
      <vt:lpstr>GIT-Life Cycle</vt:lpstr>
      <vt:lpstr>GIT-Life Cycle</vt:lpstr>
      <vt:lpstr>PowerPoint Presentation</vt:lpstr>
      <vt:lpstr>Now login with tom and copy ssh key to gituser bco’z git user is admin of local git</vt:lpstr>
      <vt:lpstr>Similer jerry add his public key to gituser account</vt:lpstr>
      <vt:lpstr>PowerPoint Presentation</vt:lpstr>
      <vt:lpstr>CLONING  We have a bare repository on the Git server and Tom also pushed his first version. Now, Jerry can view his changes. The Clone operation creates an instance of the remote repository.</vt:lpstr>
      <vt:lpstr>Jerry clones the repository and decides to implement basic string operations. So he creates string.c file. After adding the contents, string.c will look like as follows:  Now jerry create a file in jerry_repo [jerry]$echo “jerry code”&gt; string.c [jerry]$git status –s ?? string.c [jerry]$git add string.c [jerry]$git status –s A string.c [jerry]$git commit –m “create my code” [jerry]$git status –s [jerry]$git log    </vt:lpstr>
      <vt:lpstr>What is you want to change your last commit for this we have amend option used with commit  [jerry]$echo “new change” &gt; string.c [jerry]$git add string.c [jerry]$git status –s [jerry]$git add string.c [jerry]$git commit –amend –m “new changed made” [jerry]$git log  now jerry need to push there changes to master repo so  [jerry]$git push origin master  to get changes tom will fire clone command  [tom]$git clone gituser@mayank-jenkins.novalocal:project.git NOTE:The Clone operation will create a new directory inside the current working directory. He changes the directory to newly created directory and executes the git log command. To sync your repo with remote [tom]$git pull </vt:lpstr>
      <vt:lpstr>Stash  Suppose you are implementing a new feature for your product. Your code is in progress and suddenly a customer escalation comes. Because of this, you have to keep aside your new feature work for a few hours. You cannot commit your partial code and also cannot throw away your changes. So you need some temporary space, where you can store your partial changes and later on commit it.    In Git, the stash operation takes your modified tracked files, stages changes, and saves them on a stack of unfinished changes that you can reapply at any time.        For reuse it $git stash pop.</vt:lpstr>
      <vt:lpstr>GIT</vt:lpstr>
      <vt:lpstr>GIT</vt:lpstr>
      <vt:lpstr>GIT</vt:lpstr>
      <vt:lpstr>PowerPoint Presentation</vt:lpstr>
      <vt:lpstr>PowerPoint Presentation</vt:lpstr>
    </vt:vector>
  </TitlesOfParts>
  <Company>Amdocs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Sharma</dc:creator>
  <cp:lastModifiedBy>Mayank Sharma</cp:lastModifiedBy>
  <cp:revision>126</cp:revision>
  <dcterms:created xsi:type="dcterms:W3CDTF">2017-02-23T13:46:49Z</dcterms:created>
  <dcterms:modified xsi:type="dcterms:W3CDTF">2017-03-07T05:42:48Z</dcterms:modified>
</cp:coreProperties>
</file>