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66" r:id="rId3"/>
    <p:sldId id="272" r:id="rId4"/>
    <p:sldId id="273" r:id="rId5"/>
    <p:sldId id="274" r:id="rId6"/>
    <p:sldId id="275" r:id="rId7"/>
    <p:sldId id="276" r:id="rId8"/>
    <p:sldId id="277" r:id="rId9"/>
    <p:sldId id="278" r:id="rId10"/>
    <p:sldId id="279" r:id="rId11"/>
    <p:sldId id="280" r:id="rId12"/>
    <p:sldId id="271" r:id="rId13"/>
    <p:sldId id="257" r:id="rId14"/>
    <p:sldId id="258" r:id="rId15"/>
    <p:sldId id="259" r:id="rId16"/>
    <p:sldId id="260" r:id="rId17"/>
    <p:sldId id="261" r:id="rId18"/>
    <p:sldId id="268" r:id="rId19"/>
    <p:sldId id="269" r:id="rId20"/>
    <p:sldId id="267" r:id="rId21"/>
    <p:sldId id="262" r:id="rId22"/>
    <p:sldId id="263" r:id="rId23"/>
    <p:sldId id="26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6" d="100"/>
          <a:sy n="66" d="100"/>
        </p:scale>
        <p:origin x="2256" y="11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41720F-E0DA-4E1E-999A-1D88C944CE6C}" type="datetimeFigureOut">
              <a:rPr lang="en-US" smtClean="0"/>
              <a:t>3/6/2017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2C7285-E740-4995-967B-6C1CB631853F}" type="slidenum">
              <a:rPr lang="en-US" smtClean="0"/>
              <a:t>‹#›</a:t>
            </a:fld>
            <a:endParaRPr lang="en-US"/>
          </a:p>
        </p:txBody>
      </p:sp>
    </p:spTree>
    <p:extLst>
      <p:ext uri="{BB962C8B-B14F-4D97-AF65-F5344CB8AC3E}">
        <p14:creationId xmlns:p14="http://schemas.microsoft.com/office/powerpoint/2010/main" val="707443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41720F-E0DA-4E1E-999A-1D88C944CE6C}" type="datetimeFigureOut">
              <a:rPr lang="en-US" smtClean="0"/>
              <a:t>3/6/2017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2C7285-E740-4995-967B-6C1CB631853F}" type="slidenum">
              <a:rPr lang="en-US" smtClean="0"/>
              <a:t>‹#›</a:t>
            </a:fld>
            <a:endParaRPr lang="en-US"/>
          </a:p>
        </p:txBody>
      </p:sp>
    </p:spTree>
    <p:extLst>
      <p:ext uri="{BB962C8B-B14F-4D97-AF65-F5344CB8AC3E}">
        <p14:creationId xmlns:p14="http://schemas.microsoft.com/office/powerpoint/2010/main" val="3905032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41720F-E0DA-4E1E-999A-1D88C944CE6C}" type="datetimeFigureOut">
              <a:rPr lang="en-US" smtClean="0"/>
              <a:t>3/6/2017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2C7285-E740-4995-967B-6C1CB631853F}" type="slidenum">
              <a:rPr lang="en-US" smtClean="0"/>
              <a:t>‹#›</a:t>
            </a:fld>
            <a:endParaRPr lang="en-US"/>
          </a:p>
        </p:txBody>
      </p:sp>
    </p:spTree>
    <p:extLst>
      <p:ext uri="{BB962C8B-B14F-4D97-AF65-F5344CB8AC3E}">
        <p14:creationId xmlns:p14="http://schemas.microsoft.com/office/powerpoint/2010/main" val="3541339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41720F-E0DA-4E1E-999A-1D88C944CE6C}" type="datetimeFigureOut">
              <a:rPr lang="en-US" smtClean="0"/>
              <a:t>3/6/2017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2C7285-E740-4995-967B-6C1CB631853F}" type="slidenum">
              <a:rPr lang="en-US" smtClean="0"/>
              <a:t>‹#›</a:t>
            </a:fld>
            <a:endParaRPr lang="en-US"/>
          </a:p>
        </p:txBody>
      </p:sp>
    </p:spTree>
    <p:extLst>
      <p:ext uri="{BB962C8B-B14F-4D97-AF65-F5344CB8AC3E}">
        <p14:creationId xmlns:p14="http://schemas.microsoft.com/office/powerpoint/2010/main" val="2735922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41720F-E0DA-4E1E-999A-1D88C944CE6C}" type="datetimeFigureOut">
              <a:rPr lang="en-US" smtClean="0"/>
              <a:t>3/6/2017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2C7285-E740-4995-967B-6C1CB631853F}" type="slidenum">
              <a:rPr lang="en-US" smtClean="0"/>
              <a:t>‹#›</a:t>
            </a:fld>
            <a:endParaRPr lang="en-US"/>
          </a:p>
        </p:txBody>
      </p:sp>
    </p:spTree>
    <p:extLst>
      <p:ext uri="{BB962C8B-B14F-4D97-AF65-F5344CB8AC3E}">
        <p14:creationId xmlns:p14="http://schemas.microsoft.com/office/powerpoint/2010/main" val="2059096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41720F-E0DA-4E1E-999A-1D88C944CE6C}" type="datetimeFigureOut">
              <a:rPr lang="en-US" smtClean="0"/>
              <a:t>3/6/2017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2C7285-E740-4995-967B-6C1CB631853F}" type="slidenum">
              <a:rPr lang="en-US" smtClean="0"/>
              <a:t>‹#›</a:t>
            </a:fld>
            <a:endParaRPr lang="en-US"/>
          </a:p>
        </p:txBody>
      </p:sp>
    </p:spTree>
    <p:extLst>
      <p:ext uri="{BB962C8B-B14F-4D97-AF65-F5344CB8AC3E}">
        <p14:creationId xmlns:p14="http://schemas.microsoft.com/office/powerpoint/2010/main" val="2384209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41720F-E0DA-4E1E-999A-1D88C944CE6C}" type="datetimeFigureOut">
              <a:rPr lang="en-US" smtClean="0"/>
              <a:t>3/6/2017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2C7285-E740-4995-967B-6C1CB631853F}" type="slidenum">
              <a:rPr lang="en-US" smtClean="0"/>
              <a:t>‹#›</a:t>
            </a:fld>
            <a:endParaRPr lang="en-US"/>
          </a:p>
        </p:txBody>
      </p:sp>
    </p:spTree>
    <p:extLst>
      <p:ext uri="{BB962C8B-B14F-4D97-AF65-F5344CB8AC3E}">
        <p14:creationId xmlns:p14="http://schemas.microsoft.com/office/powerpoint/2010/main" val="1764185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41720F-E0DA-4E1E-999A-1D88C944CE6C}" type="datetimeFigureOut">
              <a:rPr lang="en-US" smtClean="0"/>
              <a:t>3/6/2017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2C7285-E740-4995-967B-6C1CB631853F}" type="slidenum">
              <a:rPr lang="en-US" smtClean="0"/>
              <a:t>‹#›</a:t>
            </a:fld>
            <a:endParaRPr lang="en-US"/>
          </a:p>
        </p:txBody>
      </p:sp>
    </p:spTree>
    <p:extLst>
      <p:ext uri="{BB962C8B-B14F-4D97-AF65-F5344CB8AC3E}">
        <p14:creationId xmlns:p14="http://schemas.microsoft.com/office/powerpoint/2010/main" val="1243379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41720F-E0DA-4E1E-999A-1D88C944CE6C}" type="datetimeFigureOut">
              <a:rPr lang="en-US" smtClean="0"/>
              <a:t>3/6/2017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2C7285-E740-4995-967B-6C1CB631853F}" type="slidenum">
              <a:rPr lang="en-US" smtClean="0"/>
              <a:t>‹#›</a:t>
            </a:fld>
            <a:endParaRPr lang="en-US"/>
          </a:p>
        </p:txBody>
      </p:sp>
    </p:spTree>
    <p:extLst>
      <p:ext uri="{BB962C8B-B14F-4D97-AF65-F5344CB8AC3E}">
        <p14:creationId xmlns:p14="http://schemas.microsoft.com/office/powerpoint/2010/main" val="54883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41720F-E0DA-4E1E-999A-1D88C944CE6C}" type="datetimeFigureOut">
              <a:rPr lang="en-US" smtClean="0"/>
              <a:t>3/6/2017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2C7285-E740-4995-967B-6C1CB631853F}" type="slidenum">
              <a:rPr lang="en-US" smtClean="0"/>
              <a:t>‹#›</a:t>
            </a:fld>
            <a:endParaRPr lang="en-US"/>
          </a:p>
        </p:txBody>
      </p:sp>
    </p:spTree>
    <p:extLst>
      <p:ext uri="{BB962C8B-B14F-4D97-AF65-F5344CB8AC3E}">
        <p14:creationId xmlns:p14="http://schemas.microsoft.com/office/powerpoint/2010/main" val="2613865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41720F-E0DA-4E1E-999A-1D88C944CE6C}" type="datetimeFigureOut">
              <a:rPr lang="en-US" smtClean="0"/>
              <a:t>3/6/2017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2C7285-E740-4995-967B-6C1CB631853F}" type="slidenum">
              <a:rPr lang="en-US" smtClean="0"/>
              <a:t>‹#›</a:t>
            </a:fld>
            <a:endParaRPr lang="en-US"/>
          </a:p>
        </p:txBody>
      </p:sp>
    </p:spTree>
    <p:extLst>
      <p:ext uri="{BB962C8B-B14F-4D97-AF65-F5344CB8AC3E}">
        <p14:creationId xmlns:p14="http://schemas.microsoft.com/office/powerpoint/2010/main" val="194188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41720F-E0DA-4E1E-999A-1D88C944CE6C}" type="datetimeFigureOut">
              <a:rPr lang="en-US" smtClean="0"/>
              <a:t>3/6/2017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2C7285-E740-4995-967B-6C1CB631853F}" type="slidenum">
              <a:rPr lang="en-US" smtClean="0"/>
              <a:t>‹#›</a:t>
            </a:fld>
            <a:endParaRPr lang="en-US"/>
          </a:p>
        </p:txBody>
      </p:sp>
    </p:spTree>
    <p:extLst>
      <p:ext uri="{BB962C8B-B14F-4D97-AF65-F5344CB8AC3E}">
        <p14:creationId xmlns:p14="http://schemas.microsoft.com/office/powerpoint/2010/main" val="2518212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blog.tmtk.net/post/2014-01-16-expose_docker_remote_api_on_centos/"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devopscube.com/wp-content/uploads/2016/04/4-1.png"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s://www.youtube.com/watch?v=Lxd6JMMxuwo"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2378"/>
            <a:ext cx="9144000" cy="6507892"/>
          </a:xfrm>
        </p:spPr>
        <p:txBody>
          <a:bodyPr>
            <a:noAutofit/>
          </a:bodyPr>
          <a:lstStyle/>
          <a:p>
            <a:pPr algn="l"/>
            <a:r>
              <a:rPr lang="en-US" sz="2000" b="1" dirty="0" smtClean="0">
                <a:latin typeface="Times New Roman" panose="02020603050405020304" pitchFamily="18" charset="0"/>
                <a:cs typeface="Times New Roman" panose="02020603050405020304" pitchFamily="18" charset="0"/>
              </a:rPr>
              <a:t>				</a:t>
            </a:r>
            <a:r>
              <a:rPr lang="en-US" sz="2500" b="1" dirty="0" smtClean="0">
                <a:latin typeface="Times New Roman" panose="02020603050405020304" pitchFamily="18" charset="0"/>
                <a:cs typeface="Times New Roman" panose="02020603050405020304" pitchFamily="18" charset="0"/>
              </a:rPr>
              <a:t>JENKINS</a:t>
            </a:r>
            <a:r>
              <a:rPr lang="en-US" sz="2000" b="1" dirty="0" smtClean="0">
                <a:latin typeface="Times New Roman" panose="02020603050405020304" pitchFamily="18" charset="0"/>
                <a:cs typeface="Times New Roman" panose="02020603050405020304" pitchFamily="18" charset="0"/>
              </a:rPr>
              <a:t/>
            </a:r>
            <a:br>
              <a:rPr lang="en-US" sz="2000" b="1" dirty="0" smtClean="0">
                <a:latin typeface="Times New Roman" panose="02020603050405020304" pitchFamily="18" charset="0"/>
                <a:cs typeface="Times New Roman" panose="02020603050405020304" pitchFamily="18" charset="0"/>
              </a:rPr>
            </a:br>
            <a:r>
              <a:rPr lang="en-US" sz="2200" b="1" dirty="0" smtClean="0">
                <a:latin typeface="Times New Roman" panose="02020603050405020304" pitchFamily="18" charset="0"/>
                <a:cs typeface="Times New Roman" panose="02020603050405020304" pitchFamily="18" charset="0"/>
              </a:rPr>
              <a:t>INDEX</a:t>
            </a:r>
            <a:r>
              <a:rPr lang="en-US" sz="1800" b="1" dirty="0" smtClean="0">
                <a:latin typeface="Times New Roman" panose="02020603050405020304" pitchFamily="18" charset="0"/>
                <a:cs typeface="Times New Roman" panose="02020603050405020304" pitchFamily="18" charset="0"/>
              </a:rPr>
              <a:t/>
            </a:r>
            <a:br>
              <a:rPr lang="en-US" sz="1800" b="1" dirty="0" smtClean="0">
                <a:latin typeface="Times New Roman" panose="02020603050405020304" pitchFamily="18" charset="0"/>
                <a:cs typeface="Times New Roman" panose="02020603050405020304" pitchFamily="18" charset="0"/>
              </a:rPr>
            </a:br>
            <a:r>
              <a:rPr lang="en-US" sz="1800" b="1" dirty="0" smtClean="0">
                <a:latin typeface="Times New Roman" panose="02020603050405020304" pitchFamily="18" charset="0"/>
                <a:cs typeface="Times New Roman" panose="02020603050405020304" pitchFamily="18" charset="0"/>
              </a:rPr>
              <a:t>1</a:t>
            </a:r>
            <a:r>
              <a:rPr lang="en-US" sz="1800" b="1" dirty="0" smtClean="0">
                <a:latin typeface="Times New Roman" panose="02020603050405020304" pitchFamily="18" charset="0"/>
                <a:cs typeface="Times New Roman" panose="02020603050405020304" pitchFamily="18" charset="0"/>
              </a:rPr>
              <a:t>).What is </a:t>
            </a:r>
            <a:r>
              <a:rPr lang="en-US" sz="1800" b="1" dirty="0" err="1" smtClean="0">
                <a:latin typeface="Times New Roman" panose="02020603050405020304" pitchFamily="18" charset="0"/>
                <a:cs typeface="Times New Roman" panose="02020603050405020304" pitchFamily="18" charset="0"/>
              </a:rPr>
              <a:t>Devops</a:t>
            </a:r>
            <a:r>
              <a:rPr lang="en-US" sz="1800" b="1" dirty="0" smtClean="0">
                <a:latin typeface="Times New Roman" panose="02020603050405020304" pitchFamily="18" charset="0"/>
                <a:cs typeface="Times New Roman" panose="02020603050405020304" pitchFamily="18" charset="0"/>
              </a:rPr>
              <a:t>. </a:t>
            </a:r>
            <a:br>
              <a:rPr lang="en-US" sz="1800" b="1" dirty="0" smtClean="0">
                <a:latin typeface="Times New Roman" panose="02020603050405020304" pitchFamily="18" charset="0"/>
                <a:cs typeface="Times New Roman" panose="02020603050405020304" pitchFamily="18" charset="0"/>
              </a:rPr>
            </a:br>
            <a:r>
              <a:rPr lang="en-US" sz="1800" b="1" dirty="0" smtClean="0">
                <a:latin typeface="Times New Roman" panose="02020603050405020304" pitchFamily="18" charset="0"/>
                <a:cs typeface="Times New Roman" panose="02020603050405020304" pitchFamily="18" charset="0"/>
              </a:rPr>
              <a:t>2). What is CI/CD.</a:t>
            </a:r>
            <a:r>
              <a:rPr lang="en-US" sz="1800" b="1" dirty="0" smtClean="0">
                <a:latin typeface="Times New Roman" panose="02020603050405020304" pitchFamily="18" charset="0"/>
                <a:cs typeface="Times New Roman" panose="02020603050405020304" pitchFamily="18" charset="0"/>
              </a:rPr>
              <a:t/>
            </a:r>
            <a:br>
              <a:rPr lang="en-US" sz="1800" b="1" dirty="0" smtClean="0">
                <a:latin typeface="Times New Roman" panose="02020603050405020304" pitchFamily="18" charset="0"/>
                <a:cs typeface="Times New Roman" panose="02020603050405020304" pitchFamily="18" charset="0"/>
              </a:rPr>
            </a:br>
            <a:r>
              <a:rPr lang="en-US" sz="1800" b="1" dirty="0" smtClean="0">
                <a:latin typeface="Times New Roman" panose="02020603050405020304" pitchFamily="18" charset="0"/>
                <a:cs typeface="Times New Roman" panose="02020603050405020304" pitchFamily="18" charset="0"/>
              </a:rPr>
              <a:t>3).Installation </a:t>
            </a:r>
            <a:r>
              <a:rPr lang="en-US" sz="1800" b="1" dirty="0" smtClean="0">
                <a:latin typeface="Times New Roman" panose="02020603050405020304" pitchFamily="18" charset="0"/>
                <a:cs typeface="Times New Roman" panose="02020603050405020304" pitchFamily="18" charset="0"/>
              </a:rPr>
              <a:t>Type BASE OS,CONTAINER</a:t>
            </a:r>
            <a:br>
              <a:rPr lang="en-US" sz="1800" b="1" dirty="0" smtClean="0">
                <a:latin typeface="Times New Roman" panose="02020603050405020304" pitchFamily="18" charset="0"/>
                <a:cs typeface="Times New Roman" panose="02020603050405020304" pitchFamily="18" charset="0"/>
              </a:rPr>
            </a:br>
            <a:r>
              <a:rPr lang="en-US" sz="1800" b="1" dirty="0" smtClean="0">
                <a:latin typeface="Times New Roman" panose="02020603050405020304" pitchFamily="18" charset="0"/>
                <a:cs typeface="Times New Roman" panose="02020603050405020304" pitchFamily="18" charset="0"/>
              </a:rPr>
              <a:t>4). </a:t>
            </a:r>
            <a:r>
              <a:rPr lang="en-US" sz="1800" b="1" dirty="0" smtClean="0">
                <a:latin typeface="Times New Roman" panose="02020603050405020304" pitchFamily="18" charset="0"/>
                <a:cs typeface="Times New Roman" panose="02020603050405020304" pitchFamily="18" charset="0"/>
              </a:rPr>
              <a:t>USE CASE </a:t>
            </a:r>
            <a:r>
              <a:rPr lang="en-US" sz="1800" dirty="0" smtClean="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INCLUDE’s </a:t>
            </a:r>
            <a:r>
              <a:rPr lang="en-US" sz="1800" dirty="0" err="1">
                <a:latin typeface="Times New Roman" panose="02020603050405020304" pitchFamily="18" charset="0"/>
                <a:cs typeface="Times New Roman" panose="02020603050405020304" pitchFamily="18" charset="0"/>
              </a:rPr>
              <a:t>GIThub,shell</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script,,deploy</a:t>
            </a:r>
            <a:r>
              <a:rPr lang="en-US" sz="1800" dirty="0">
                <a:latin typeface="Times New Roman" panose="02020603050405020304" pitchFamily="18" charset="0"/>
                <a:cs typeface="Times New Roman" panose="02020603050405020304" pitchFamily="18" charset="0"/>
              </a:rPr>
              <a:t> on a </a:t>
            </a:r>
            <a:r>
              <a:rPr lang="en-US" sz="1800" dirty="0" smtClean="0">
                <a:latin typeface="Times New Roman" panose="02020603050405020304" pitchFamily="18" charset="0"/>
                <a:cs typeface="Times New Roman" panose="02020603050405020304" pitchFamily="18" charset="0"/>
              </a:rPr>
              <a:t>system)</a:t>
            </a:r>
            <a:br>
              <a:rPr lang="en-US" sz="1800" dirty="0" smtClean="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5</a:t>
            </a:r>
            <a:r>
              <a:rPr lang="en-US" sz="1800" b="1" dirty="0" smtClean="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How To Setup </a:t>
            </a:r>
            <a:r>
              <a:rPr lang="en-US" sz="1800" b="1" dirty="0" err="1">
                <a:latin typeface="Times New Roman" panose="02020603050405020304" pitchFamily="18" charset="0"/>
                <a:cs typeface="Times New Roman" panose="02020603050405020304" pitchFamily="18" charset="0"/>
              </a:rPr>
              <a:t>Docker</a:t>
            </a:r>
            <a:r>
              <a:rPr lang="en-US" sz="1800" b="1" dirty="0">
                <a:latin typeface="Times New Roman" panose="02020603050405020304" pitchFamily="18" charset="0"/>
                <a:cs typeface="Times New Roman" panose="02020603050405020304" pitchFamily="18" charset="0"/>
              </a:rPr>
              <a:t> Containers As Build Slaves For Jenkins</a:t>
            </a:r>
            <a:br>
              <a:rPr lang="en-US" sz="1800" b="1" dirty="0">
                <a:latin typeface="Times New Roman" panose="02020603050405020304" pitchFamily="18" charset="0"/>
                <a:cs typeface="Times New Roman" panose="02020603050405020304" pitchFamily="18" charset="0"/>
              </a:rPr>
            </a:br>
            <a:r>
              <a:rPr lang="en-US" sz="1800" b="1" dirty="0" smtClean="0">
                <a:latin typeface="Times New Roman" panose="02020603050405020304" pitchFamily="18" charset="0"/>
                <a:cs typeface="Times New Roman" panose="02020603050405020304" pitchFamily="18" charset="0"/>
              </a:rPr>
              <a:t/>
            </a:r>
            <a:br>
              <a:rPr lang="en-US" sz="1800" b="1" dirty="0" smtClean="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r>
            <a:br>
              <a:rPr lang="en-US" sz="1800" b="1" dirty="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
            </a:r>
            <a:br>
              <a:rPr lang="en-US" sz="2000" b="1" dirty="0" smtClean="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r>
            <a:br>
              <a:rPr lang="en-US" sz="2000" b="1" dirty="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
            </a:r>
            <a:br>
              <a:rPr lang="en-US" sz="2000" b="1" dirty="0" smtClean="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r>
            <a:br>
              <a:rPr lang="en-US" sz="2000" b="1" dirty="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
            </a:r>
            <a:br>
              <a:rPr lang="en-US" sz="2000" b="1" dirty="0" smtClean="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r>
            <a:br>
              <a:rPr lang="en-US" sz="2000" b="1" dirty="0">
                <a:latin typeface="Times New Roman" panose="02020603050405020304" pitchFamily="18" charset="0"/>
                <a:cs typeface="Times New Roman" panose="02020603050405020304" pitchFamily="18" charset="0"/>
              </a:rPr>
            </a:b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89134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4887996" cy="6507892"/>
          </a:xfrm>
        </p:spPr>
        <p:txBody>
          <a:bodyPr>
            <a:normAutofit/>
          </a:bodyPr>
          <a:lstStyle/>
          <a:p>
            <a:pPr algn="l"/>
            <a:endParaRPr lang="en-US" sz="3200" b="1" dirty="0"/>
          </a:p>
        </p:txBody>
      </p:sp>
      <p:pic>
        <p:nvPicPr>
          <p:cNvPr id="4" name="Picture 3"/>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9370752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4887996" cy="6507892"/>
          </a:xfrm>
        </p:spPr>
        <p:txBody>
          <a:bodyPr>
            <a:normAutofit/>
          </a:bodyPr>
          <a:lstStyle/>
          <a:p>
            <a:pPr algn="l"/>
            <a:endParaRPr lang="en-US" sz="3200" b="1" dirty="0"/>
          </a:p>
        </p:txBody>
      </p:sp>
      <p:pic>
        <p:nvPicPr>
          <p:cNvPr id="3" name="Picture 2"/>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8832671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4887996" cy="6507892"/>
          </a:xfrm>
        </p:spPr>
        <p:txBody>
          <a:bodyPr>
            <a:normAutofit/>
          </a:bodyPr>
          <a:lstStyle/>
          <a:p>
            <a:pPr algn="l"/>
            <a:r>
              <a:rPr lang="en-US" sz="4400" b="1" dirty="0" smtClean="0"/>
              <a:t>      WHAT IS CI/CD</a:t>
            </a:r>
            <a:br>
              <a:rPr lang="en-US" sz="4400" b="1" dirty="0" smtClean="0"/>
            </a:br>
            <a:r>
              <a:rPr lang="en-US" sz="4400" b="1" dirty="0"/>
              <a:t/>
            </a:r>
            <a:br>
              <a:rPr lang="en-US" sz="4400" b="1" dirty="0"/>
            </a:br>
            <a:r>
              <a:rPr lang="en-US" sz="4400" b="1" dirty="0" smtClean="0"/>
              <a:t/>
            </a:r>
            <a:br>
              <a:rPr lang="en-US" sz="4400" b="1" dirty="0" smtClean="0"/>
            </a:br>
            <a:r>
              <a:rPr lang="en-US" sz="4400" b="1" dirty="0"/>
              <a:t/>
            </a:r>
            <a:br>
              <a:rPr lang="en-US" sz="4400" b="1" dirty="0"/>
            </a:br>
            <a:r>
              <a:rPr lang="en-US" sz="4400" b="1" dirty="0" smtClean="0"/>
              <a:t/>
            </a:r>
            <a:br>
              <a:rPr lang="en-US" sz="4400" b="1" dirty="0" smtClean="0"/>
            </a:br>
            <a:r>
              <a:rPr lang="en-US" sz="4400" b="1" dirty="0" smtClean="0"/>
              <a:t> </a:t>
            </a:r>
            <a:endParaRPr lang="en-US" sz="4400" b="1" dirty="0"/>
          </a:p>
        </p:txBody>
      </p:sp>
      <p:pic>
        <p:nvPicPr>
          <p:cNvPr id="7170" name="Picture 2" descr="http://calsoftinc.com/wp-content/uploads/2016/06/devops-servic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7996" y="0"/>
            <a:ext cx="7191375" cy="642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95642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5016" y="82378"/>
            <a:ext cx="9144000" cy="849141"/>
          </a:xfrm>
        </p:spPr>
        <p:txBody>
          <a:bodyPr>
            <a:normAutofit/>
          </a:bodyPr>
          <a:lstStyle/>
          <a:p>
            <a:r>
              <a:rPr lang="en-US" sz="2500" dirty="0" smtClean="0">
                <a:latin typeface="Times New Roman" panose="02020603050405020304" pitchFamily="18" charset="0"/>
                <a:cs typeface="Times New Roman" panose="02020603050405020304" pitchFamily="18" charset="0"/>
              </a:rPr>
              <a:t>INSTALL JENKINS</a:t>
            </a:r>
            <a:endParaRPr lang="en-US" sz="25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15900" y="812800"/>
            <a:ext cx="11798300" cy="5736281"/>
          </a:xfrm>
        </p:spPr>
        <p:txBody>
          <a:bodyPr>
            <a:normAutofit/>
          </a:bodyPr>
          <a:lstStyle/>
          <a:p>
            <a:pPr algn="l"/>
            <a:r>
              <a:rPr lang="en-US" sz="2200" b="1" dirty="0" smtClean="0">
                <a:latin typeface="Times New Roman" panose="02020603050405020304" pitchFamily="18" charset="0"/>
                <a:cs typeface="Times New Roman" panose="02020603050405020304" pitchFamily="18" charset="0"/>
              </a:rPr>
              <a:t>Install on system itself</a:t>
            </a:r>
          </a:p>
          <a:p>
            <a:pPr algn="l"/>
            <a:r>
              <a:rPr lang="en-US" sz="1800" u="sng" dirty="0" smtClean="0">
                <a:latin typeface="Times New Roman" panose="02020603050405020304" pitchFamily="18" charset="0"/>
                <a:cs typeface="Times New Roman" panose="02020603050405020304" pitchFamily="18" charset="0"/>
              </a:rPr>
              <a:t>https</a:t>
            </a:r>
            <a:r>
              <a:rPr lang="en-US" sz="1800" u="sng" dirty="0">
                <a:latin typeface="Times New Roman" panose="02020603050405020304" pitchFamily="18" charset="0"/>
                <a:cs typeface="Times New Roman" panose="02020603050405020304" pitchFamily="18" charset="0"/>
              </a:rPr>
              <a:t>://</a:t>
            </a:r>
            <a:r>
              <a:rPr lang="en-US" sz="1800" u="sng" dirty="0" smtClean="0">
                <a:latin typeface="Times New Roman" panose="02020603050405020304" pitchFamily="18" charset="0"/>
                <a:cs typeface="Times New Roman" panose="02020603050405020304" pitchFamily="18" charset="0"/>
              </a:rPr>
              <a:t>wiki.jenkins-ci.org/display/JENKINS/Installing+Jenkins+on+Red+Hat+distributions</a:t>
            </a:r>
          </a:p>
          <a:p>
            <a:pPr algn="l"/>
            <a:r>
              <a:rPr lang="en-US" sz="2200" b="1" dirty="0" smtClean="0">
                <a:latin typeface="Times New Roman" panose="02020603050405020304" pitchFamily="18" charset="0"/>
                <a:cs typeface="Times New Roman" panose="02020603050405020304" pitchFamily="18" charset="0"/>
              </a:rPr>
              <a:t>Running Jenkins inside containers of </a:t>
            </a:r>
            <a:r>
              <a:rPr lang="en-US" sz="2200" b="1" dirty="0" err="1" smtClean="0">
                <a:latin typeface="Times New Roman" panose="02020603050405020304" pitchFamily="18" charset="0"/>
                <a:cs typeface="Times New Roman" panose="02020603050405020304" pitchFamily="18" charset="0"/>
              </a:rPr>
              <a:t>docker</a:t>
            </a:r>
            <a:endParaRPr lang="en-US" sz="2200" b="1" u="sng" dirty="0" smtClean="0">
              <a:latin typeface="Times New Roman" panose="02020603050405020304" pitchFamily="18" charset="0"/>
              <a:cs typeface="Times New Roman" panose="02020603050405020304" pitchFamily="18" charset="0"/>
            </a:endParaRPr>
          </a:p>
          <a:p>
            <a:pPr algn="l"/>
            <a:r>
              <a:rPr lang="en-US" sz="1800" u="sng" dirty="0">
                <a:latin typeface="Times New Roman" panose="02020603050405020304" pitchFamily="18" charset="0"/>
                <a:cs typeface="Times New Roman" panose="02020603050405020304" pitchFamily="18" charset="0"/>
              </a:rPr>
              <a:t>http://www.javaworld.com/article/3123117/development-tools/open-source-java-projects-jenkins-with-docker-part-1.html</a:t>
            </a:r>
            <a:endParaRPr lang="en-US" sz="1800" u="sng" dirty="0" smtClean="0">
              <a:latin typeface="Times New Roman" panose="02020603050405020304" pitchFamily="18" charset="0"/>
              <a:cs typeface="Times New Roman" panose="02020603050405020304" pitchFamily="18" charset="0"/>
            </a:endParaRPr>
          </a:p>
          <a:p>
            <a:pPr algn="l"/>
            <a:r>
              <a:rPr lang="en-US" sz="1800" dirty="0" smtClean="0">
                <a:latin typeface="Roboto"/>
              </a:rPr>
              <a:t>------------------------------------------------------------------------------------------</a:t>
            </a:r>
          </a:p>
          <a:p>
            <a:pPr algn="l"/>
            <a:r>
              <a:rPr lang="en-US" sz="1800" dirty="0">
                <a:latin typeface="Times New Roman" panose="02020603050405020304" pitchFamily="18" charset="0"/>
                <a:cs typeface="Times New Roman" panose="02020603050405020304" pitchFamily="18" charset="0"/>
              </a:rPr>
              <a:t>After installation </a:t>
            </a:r>
            <a:r>
              <a:rPr lang="en-US" sz="1800" dirty="0" err="1" smtClean="0">
                <a:latin typeface="Times New Roman" panose="02020603050405020304" pitchFamily="18" charset="0"/>
                <a:cs typeface="Times New Roman" panose="02020603050405020304" pitchFamily="18" charset="0"/>
              </a:rPr>
              <a:t>goto</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http://localhost:8080</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then after it will ask you for admin token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you can find it out in 2 </a:t>
            </a:r>
            <a:r>
              <a:rPr lang="en-US" sz="1800" dirty="0" err="1">
                <a:latin typeface="Times New Roman" panose="02020603050405020304" pitchFamily="18" charset="0"/>
                <a:cs typeface="Times New Roman" panose="02020603050405020304" pitchFamily="18" charset="0"/>
              </a:rPr>
              <a:t>difff</a:t>
            </a:r>
            <a:r>
              <a:rPr lang="en-US" sz="1800" dirty="0">
                <a:latin typeface="Times New Roman" panose="02020603050405020304" pitchFamily="18" charset="0"/>
                <a:cs typeface="Times New Roman" panose="02020603050405020304" pitchFamily="18" charset="0"/>
              </a:rPr>
              <a:t> location </a:t>
            </a:r>
            <a:br>
              <a:rPr lang="en-US" sz="1800" dirty="0">
                <a:latin typeface="Times New Roman" panose="02020603050405020304" pitchFamily="18" charset="0"/>
                <a:cs typeface="Times New Roman" panose="02020603050405020304" pitchFamily="18" charset="0"/>
              </a:rPr>
            </a:br>
            <a:endParaRPr lang="en-US" sz="1800" dirty="0" smtClean="0">
              <a:latin typeface="Times New Roman" panose="02020603050405020304" pitchFamily="18" charset="0"/>
              <a:cs typeface="Times New Roman" panose="02020603050405020304" pitchFamily="18" charset="0"/>
            </a:endParaRPr>
          </a:p>
          <a:p>
            <a:pPr marL="457200" indent="-457200" algn="l">
              <a:buAutoNum type="arabicParenR"/>
            </a:pPr>
            <a:r>
              <a:rPr lang="en-US" sz="1800" dirty="0" smtClean="0">
                <a:latin typeface="Times New Roman" panose="02020603050405020304" pitchFamily="18" charset="0"/>
                <a:cs typeface="Times New Roman" panose="02020603050405020304" pitchFamily="18" charset="0"/>
              </a:rPr>
              <a:t>/</a:t>
            </a:r>
            <a:r>
              <a:rPr lang="en-US" sz="1800" dirty="0" err="1" smtClean="0">
                <a:latin typeface="Times New Roman" panose="02020603050405020304" pitchFamily="18" charset="0"/>
                <a:cs typeface="Times New Roman" panose="02020603050405020304" pitchFamily="18" charset="0"/>
              </a:rPr>
              <a:t>var</a:t>
            </a:r>
            <a:r>
              <a:rPr lang="en-US" sz="1800" dirty="0" smtClean="0">
                <a:latin typeface="Times New Roman" panose="02020603050405020304" pitchFamily="18" charset="0"/>
                <a:cs typeface="Times New Roman" panose="02020603050405020304" pitchFamily="18" charset="0"/>
              </a:rPr>
              <a:t>/lib/</a:t>
            </a:r>
            <a:r>
              <a:rPr lang="en-US" sz="1800" dirty="0" err="1" smtClean="0">
                <a:latin typeface="Times New Roman" panose="02020603050405020304" pitchFamily="18" charset="0"/>
                <a:cs typeface="Times New Roman" panose="02020603050405020304" pitchFamily="18" charset="0"/>
              </a:rPr>
              <a:t>jenkins</a:t>
            </a:r>
            <a:r>
              <a:rPr lang="en-US" sz="1800" dirty="0" smtClean="0">
                <a:latin typeface="Times New Roman" panose="02020603050405020304" pitchFamily="18" charset="0"/>
                <a:cs typeface="Times New Roman" panose="02020603050405020304" pitchFamily="18" charset="0"/>
              </a:rPr>
              <a:t>/secrets/</a:t>
            </a:r>
            <a:r>
              <a:rPr lang="en-US" sz="1800" dirty="0" err="1" smtClean="0">
                <a:latin typeface="Times New Roman" panose="02020603050405020304" pitchFamily="18" charset="0"/>
                <a:cs typeface="Times New Roman" panose="02020603050405020304" pitchFamily="18" charset="0"/>
              </a:rPr>
              <a:t>initialAdminPassword</a:t>
            </a:r>
            <a:endParaRPr lang="en-US" sz="1800" dirty="0" smtClean="0">
              <a:latin typeface="Times New Roman" panose="02020603050405020304" pitchFamily="18" charset="0"/>
              <a:cs typeface="Times New Roman" panose="02020603050405020304" pitchFamily="18" charset="0"/>
            </a:endParaRPr>
          </a:p>
          <a:p>
            <a:pPr marL="457200" indent="-457200" algn="l">
              <a:buAutoNum type="arabicParenR"/>
            </a:pPr>
            <a:r>
              <a:rPr lang="en-US" sz="1800" dirty="0" smtClean="0">
                <a:latin typeface="Times New Roman" panose="02020603050405020304" pitchFamily="18" charset="0"/>
                <a:cs typeface="Times New Roman" panose="02020603050405020304" pitchFamily="18" charset="0"/>
              </a:rPr>
              <a:t>more </a:t>
            </a:r>
            <a:r>
              <a:rPr lang="en-US" sz="1800" dirty="0">
                <a:latin typeface="Times New Roman" panose="02020603050405020304" pitchFamily="18" charset="0"/>
                <a:cs typeface="Times New Roman" panose="02020603050405020304" pitchFamily="18" charset="0"/>
              </a:rPr>
              <a:t>/</a:t>
            </a:r>
            <a:r>
              <a:rPr lang="en-US" sz="1800" dirty="0" err="1" smtClean="0">
                <a:latin typeface="Times New Roman" panose="02020603050405020304" pitchFamily="18" charset="0"/>
                <a:cs typeface="Times New Roman" panose="02020603050405020304" pitchFamily="18" charset="0"/>
              </a:rPr>
              <a:t>var</a:t>
            </a:r>
            <a:r>
              <a:rPr lang="en-US" sz="1800" dirty="0" smtClean="0">
                <a:latin typeface="Times New Roman" panose="02020603050405020304" pitchFamily="18" charset="0"/>
                <a:cs typeface="Times New Roman" panose="02020603050405020304" pitchFamily="18" charset="0"/>
              </a:rPr>
              <a:t>/log/Jenkins/Jenkins.log</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endParaRPr lang="en-US" sz="1800" dirty="0" smtClean="0">
              <a:latin typeface="Times New Roman" panose="02020603050405020304" pitchFamily="18" charset="0"/>
              <a:cs typeface="Times New Roman" panose="02020603050405020304" pitchFamily="18" charset="0"/>
            </a:endParaRPr>
          </a:p>
          <a:p>
            <a:pPr algn="l"/>
            <a:r>
              <a:rPr lang="en-US" sz="1800" dirty="0" smtClean="0">
                <a:latin typeface="Times New Roman" panose="02020603050405020304" pitchFamily="18" charset="0"/>
                <a:cs typeface="Times New Roman" panose="02020603050405020304" pitchFamily="18" charset="0"/>
              </a:rPr>
              <a:t>Then it’ll ask you for 2 options</a:t>
            </a:r>
          </a:p>
          <a:p>
            <a:pPr marL="457200" indent="-457200" algn="l">
              <a:buAutoNum type="arabicParenR"/>
            </a:pPr>
            <a:r>
              <a:rPr lang="en-US" sz="1800" dirty="0" smtClean="0">
                <a:latin typeface="Times New Roman" panose="02020603050405020304" pitchFamily="18" charset="0"/>
                <a:cs typeface="Times New Roman" panose="02020603050405020304" pitchFamily="18" charset="0"/>
              </a:rPr>
              <a:t>Install suggested plugins</a:t>
            </a:r>
          </a:p>
          <a:p>
            <a:pPr marL="457200" indent="-457200" algn="l">
              <a:buAutoNum type="arabicParenR"/>
            </a:pPr>
            <a:r>
              <a:rPr lang="en-US" sz="1800" dirty="0" smtClean="0">
                <a:latin typeface="Times New Roman" panose="02020603050405020304" pitchFamily="18" charset="0"/>
                <a:cs typeface="Times New Roman" panose="02020603050405020304" pitchFamily="18" charset="0"/>
              </a:rPr>
              <a:t>Select plugins to install </a:t>
            </a:r>
            <a:endParaRPr lang="en-US" sz="1800" b="1" dirty="0" smtClean="0">
              <a:latin typeface="Times New Roman" panose="02020603050405020304" pitchFamily="18" charset="0"/>
              <a:cs typeface="Times New Roman" panose="02020603050405020304" pitchFamily="18" charset="0"/>
            </a:endParaRPr>
          </a:p>
          <a:p>
            <a:pPr algn="l"/>
            <a:r>
              <a:rPr lang="en-US" sz="2200" b="1" dirty="0" smtClean="0">
                <a:latin typeface="Times New Roman" panose="02020603050405020304" pitchFamily="18" charset="0"/>
                <a:cs typeface="Times New Roman" panose="02020603050405020304" pitchFamily="18" charset="0"/>
              </a:rPr>
              <a:t>NOTE we’ll go with 2 options</a:t>
            </a: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25918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000" y="82378"/>
            <a:ext cx="10414000" cy="6507892"/>
          </a:xfrm>
        </p:spPr>
        <p:txBody>
          <a:bodyPr>
            <a:normAutofit/>
          </a:bodyPr>
          <a:lstStyle/>
          <a:p>
            <a:pPr algn="l"/>
            <a:r>
              <a:rPr lang="en-US" sz="2200" b="1" dirty="0" err="1" smtClean="0">
                <a:latin typeface="Times New Roman" panose="02020603050405020304" pitchFamily="18" charset="0"/>
                <a:cs typeface="Times New Roman" panose="02020603050405020304" pitchFamily="18" charset="0"/>
              </a:rPr>
              <a:t>Goto</a:t>
            </a:r>
            <a:r>
              <a:rPr lang="en-US" sz="2200" b="1" dirty="0" smtClean="0">
                <a:latin typeface="Times New Roman" panose="02020603050405020304" pitchFamily="18" charset="0"/>
                <a:cs typeface="Times New Roman" panose="02020603050405020304" pitchFamily="18" charset="0"/>
              </a:rPr>
              <a:t> configure global setting</a:t>
            </a:r>
            <a:r>
              <a:rPr lang="en-US" sz="1800" b="1" dirty="0" smtClean="0">
                <a:latin typeface="Roboto"/>
              </a:rPr>
              <a:t/>
            </a:r>
            <a:br>
              <a:rPr lang="en-US" sz="1800" b="1" dirty="0" smtClean="0">
                <a:latin typeface="Roboto"/>
              </a:rPr>
            </a:br>
            <a:r>
              <a:rPr lang="en-US" sz="1800" dirty="0" smtClean="0">
                <a:latin typeface="Roboto"/>
              </a:rPr>
              <a:t>-&gt; </a:t>
            </a:r>
            <a:r>
              <a:rPr lang="en-US" sz="1800" dirty="0" smtClean="0">
                <a:latin typeface="Times New Roman" panose="02020603050405020304" pitchFamily="18" charset="0"/>
                <a:cs typeface="Times New Roman" panose="02020603050405020304" pitchFamily="18" charset="0"/>
              </a:rPr>
              <a:t>Enable </a:t>
            </a:r>
            <a:r>
              <a:rPr lang="en-US" sz="1800" dirty="0" smtClean="0">
                <a:latin typeface="Times New Roman" panose="02020603050405020304" pitchFamily="18" charset="0"/>
                <a:cs typeface="Times New Roman" panose="02020603050405020304" pitchFamily="18" charset="0"/>
              </a:rPr>
              <a:t>security </a:t>
            </a:r>
            <a:r>
              <a:rPr lang="en-US" sz="1800" dirty="0" smtClean="0">
                <a:latin typeface="Times New Roman" panose="02020603050405020304" pitchFamily="18" charset="0"/>
                <a:cs typeface="Times New Roman" panose="02020603050405020304" pitchFamily="18" charset="0"/>
              </a:rPr>
              <a:t>check it </a:t>
            </a:r>
            <a:br>
              <a:rPr lang="en-US" sz="1800" dirty="0" smtClean="0">
                <a:latin typeface="Times New Roman" panose="02020603050405020304" pitchFamily="18" charset="0"/>
                <a:cs typeface="Times New Roman" panose="02020603050405020304" pitchFamily="18" charset="0"/>
              </a:rPr>
            </a:br>
            <a:r>
              <a:rPr lang="en-US" sz="2200" b="1" dirty="0" smtClean="0">
                <a:latin typeface="Times New Roman" panose="02020603050405020304" pitchFamily="18" charset="0"/>
                <a:cs typeface="Times New Roman" panose="02020603050405020304" pitchFamily="18" charset="0"/>
              </a:rPr>
              <a:t>Security Realm:</a:t>
            </a:r>
            <a:r>
              <a:rPr lang="en-US" sz="2200" dirty="0" smtClean="0">
                <a:latin typeface="Times New Roman" panose="02020603050405020304" pitchFamily="18" charset="0"/>
                <a:cs typeface="Times New Roman" panose="02020603050405020304" pitchFamily="18" charset="0"/>
              </a:rPr>
              <a:t/>
            </a:r>
            <a:br>
              <a:rPr lang="en-US" sz="22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-&gt; </a:t>
            </a:r>
            <a:r>
              <a:rPr lang="en-US" sz="1800" dirty="0" err="1" smtClean="0">
                <a:latin typeface="Times New Roman" panose="02020603050405020304" pitchFamily="18" charset="0"/>
                <a:cs typeface="Times New Roman" panose="02020603050405020304" pitchFamily="18" charset="0"/>
              </a:rPr>
              <a:t>jenkin’s</a:t>
            </a:r>
            <a:r>
              <a:rPr lang="en-US" sz="1800" dirty="0" smtClean="0">
                <a:latin typeface="Times New Roman" panose="02020603050405020304" pitchFamily="18" charset="0"/>
                <a:cs typeface="Times New Roman" panose="02020603050405020304" pitchFamily="18" charset="0"/>
              </a:rPr>
              <a:t>  own user database</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sym typeface="Wingdings" panose="05000000000000000000" pitchFamily="2" charset="2"/>
              </a:rPr>
              <a:t>|-&gt;allow user sign up </a:t>
            </a:r>
            <a:r>
              <a:rPr lang="en-US" sz="2200" b="1" dirty="0" smtClean="0">
                <a:latin typeface="Times New Roman" panose="02020603050405020304" pitchFamily="18" charset="0"/>
                <a:cs typeface="Times New Roman" panose="02020603050405020304" pitchFamily="18" charset="0"/>
                <a:sym typeface="Wingdings" panose="05000000000000000000" pitchFamily="2" charset="2"/>
              </a:rPr>
              <a:t/>
            </a:r>
            <a:br>
              <a:rPr lang="en-US" sz="2200" b="1" dirty="0" smtClean="0">
                <a:latin typeface="Times New Roman" panose="02020603050405020304" pitchFamily="18" charset="0"/>
                <a:cs typeface="Times New Roman" panose="02020603050405020304" pitchFamily="18" charset="0"/>
                <a:sym typeface="Wingdings" panose="05000000000000000000" pitchFamily="2" charset="2"/>
              </a:rPr>
            </a:br>
            <a:r>
              <a:rPr lang="en-US" sz="2200" b="1" dirty="0">
                <a:latin typeface="Times New Roman" panose="02020603050405020304" pitchFamily="18" charset="0"/>
                <a:cs typeface="Times New Roman" panose="02020603050405020304" pitchFamily="18" charset="0"/>
                <a:sym typeface="Wingdings" panose="05000000000000000000" pitchFamily="2" charset="2"/>
              </a:rPr>
              <a:t>	</a:t>
            </a:r>
            <a:r>
              <a:rPr lang="en-US" sz="2200" b="1" dirty="0" smtClean="0">
                <a:latin typeface="Times New Roman" panose="02020603050405020304" pitchFamily="18" charset="0"/>
                <a:cs typeface="Times New Roman" panose="02020603050405020304" pitchFamily="18" charset="0"/>
                <a:sym typeface="Wingdings" panose="05000000000000000000" pitchFamily="2" charset="2"/>
              </a:rPr>
              <a:t>NOTE: that sign up  option must be tick </a:t>
            </a:r>
            <a:r>
              <a:rPr lang="en-US" sz="2200" b="1" dirty="0" err="1" smtClean="0">
                <a:latin typeface="Times New Roman" panose="02020603050405020304" pitchFamily="18" charset="0"/>
                <a:cs typeface="Times New Roman" panose="02020603050405020304" pitchFamily="18" charset="0"/>
                <a:sym typeface="Wingdings" panose="05000000000000000000" pitchFamily="2" charset="2"/>
              </a:rPr>
              <a:t>because,I</a:t>
            </a:r>
            <a:r>
              <a:rPr lang="en-US" sz="2200" b="1" dirty="0" smtClean="0">
                <a:latin typeface="Times New Roman" panose="02020603050405020304" pitchFamily="18" charset="0"/>
                <a:cs typeface="Times New Roman" panose="02020603050405020304" pitchFamily="18" charset="0"/>
                <a:sym typeface="Wingdings" panose="05000000000000000000" pitchFamily="2" charset="2"/>
              </a:rPr>
              <a:t> don’t after save button system will go into security mode and wont allow us to login.</a:t>
            </a:r>
            <a:br>
              <a:rPr lang="en-US" sz="2200" b="1" dirty="0" smtClean="0">
                <a:latin typeface="Times New Roman" panose="02020603050405020304" pitchFamily="18" charset="0"/>
                <a:cs typeface="Times New Roman" panose="02020603050405020304" pitchFamily="18" charset="0"/>
                <a:sym typeface="Wingdings" panose="05000000000000000000" pitchFamily="2" charset="2"/>
              </a:rPr>
            </a:br>
            <a:r>
              <a:rPr lang="en-US" sz="2200" b="1" dirty="0">
                <a:latin typeface="Times New Roman" panose="02020603050405020304" pitchFamily="18" charset="0"/>
                <a:cs typeface="Times New Roman" panose="02020603050405020304" pitchFamily="18" charset="0"/>
                <a:sym typeface="Wingdings" panose="05000000000000000000" pitchFamily="2" charset="2"/>
              </a:rPr>
              <a:t/>
            </a:r>
            <a:br>
              <a:rPr lang="en-US" sz="2200" b="1" dirty="0">
                <a:latin typeface="Times New Roman" panose="02020603050405020304" pitchFamily="18" charset="0"/>
                <a:cs typeface="Times New Roman" panose="02020603050405020304" pitchFamily="18" charset="0"/>
                <a:sym typeface="Wingdings" panose="05000000000000000000" pitchFamily="2" charset="2"/>
              </a:rPr>
            </a:br>
            <a:r>
              <a:rPr lang="en-US" sz="2200" b="1" dirty="0" smtClean="0">
                <a:latin typeface="Times New Roman" panose="02020603050405020304" pitchFamily="18" charset="0"/>
                <a:cs typeface="Times New Roman" panose="02020603050405020304" pitchFamily="18" charset="0"/>
                <a:sym typeface="Wingdings" panose="05000000000000000000" pitchFamily="2" charset="2"/>
              </a:rPr>
              <a:t>Now jus create a admin user for you </a:t>
            </a:r>
            <a:br>
              <a:rPr lang="en-US" sz="2200" b="1" dirty="0" smtClean="0">
                <a:latin typeface="Times New Roman" panose="02020603050405020304" pitchFamily="18" charset="0"/>
                <a:cs typeface="Times New Roman" panose="02020603050405020304" pitchFamily="18" charset="0"/>
                <a:sym typeface="Wingdings" panose="05000000000000000000" pitchFamily="2" charset="2"/>
              </a:rPr>
            </a:br>
            <a:r>
              <a:rPr lang="en-US" sz="2200" b="1" dirty="0">
                <a:latin typeface="Times New Roman" panose="02020603050405020304" pitchFamily="18" charset="0"/>
                <a:cs typeface="Times New Roman" panose="02020603050405020304" pitchFamily="18" charset="0"/>
                <a:sym typeface="Wingdings" panose="05000000000000000000" pitchFamily="2" charset="2"/>
              </a:rPr>
              <a:t/>
            </a:r>
            <a:br>
              <a:rPr lang="en-US" sz="2200" b="1" dirty="0">
                <a:latin typeface="Times New Roman" panose="02020603050405020304" pitchFamily="18" charset="0"/>
                <a:cs typeface="Times New Roman" panose="02020603050405020304" pitchFamily="18" charset="0"/>
                <a:sym typeface="Wingdings" panose="05000000000000000000" pitchFamily="2" charset="2"/>
              </a:rPr>
            </a:br>
            <a:r>
              <a:rPr lang="en-US" sz="2200" b="1" dirty="0" smtClean="0">
                <a:latin typeface="Times New Roman" panose="02020603050405020304" pitchFamily="18" charset="0"/>
                <a:cs typeface="Times New Roman" panose="02020603050405020304" pitchFamily="18" charset="0"/>
                <a:sym typeface="Wingdings" panose="05000000000000000000" pitchFamily="2" charset="2"/>
              </a:rPr>
              <a:t>NOTE :BY DEFAULT JENKINS ALLOW EVERY USER AS A ADMIN PRIVILAGE</a:t>
            </a:r>
            <a:r>
              <a:rPr lang="en-US" sz="1800" b="1" dirty="0" smtClean="0">
                <a:latin typeface="Roboto"/>
                <a:sym typeface="Wingdings" panose="05000000000000000000" pitchFamily="2" charset="2"/>
              </a:rPr>
              <a:t/>
            </a:r>
            <a:br>
              <a:rPr lang="en-US" sz="1800" b="1" dirty="0" smtClean="0">
                <a:latin typeface="Roboto"/>
                <a:sym typeface="Wingdings" panose="05000000000000000000" pitchFamily="2" charset="2"/>
              </a:rPr>
            </a:br>
            <a:r>
              <a:rPr lang="en-US" sz="1800" b="1" dirty="0">
                <a:latin typeface="Roboto"/>
                <a:sym typeface="Wingdings" panose="05000000000000000000" pitchFamily="2" charset="2"/>
              </a:rPr>
              <a:t/>
            </a:r>
            <a:br>
              <a:rPr lang="en-US" sz="1800" b="1" dirty="0">
                <a:latin typeface="Roboto"/>
                <a:sym typeface="Wingdings" panose="05000000000000000000" pitchFamily="2" charset="2"/>
              </a:rPr>
            </a:br>
            <a:r>
              <a:rPr lang="en-US" sz="1800" b="1" dirty="0" smtClean="0">
                <a:latin typeface="Roboto"/>
                <a:sym typeface="Wingdings" panose="05000000000000000000" pitchFamily="2" charset="2"/>
              </a:rPr>
              <a:t/>
            </a:r>
            <a:br>
              <a:rPr lang="en-US" sz="1800" b="1" dirty="0" smtClean="0">
                <a:latin typeface="Roboto"/>
                <a:sym typeface="Wingdings" panose="05000000000000000000" pitchFamily="2" charset="2"/>
              </a:rPr>
            </a:br>
            <a:r>
              <a:rPr lang="en-US" sz="1800" b="1" dirty="0">
                <a:latin typeface="Roboto"/>
                <a:sym typeface="Wingdings" panose="05000000000000000000" pitchFamily="2" charset="2"/>
              </a:rPr>
              <a:t/>
            </a:r>
            <a:br>
              <a:rPr lang="en-US" sz="1800" b="1" dirty="0">
                <a:latin typeface="Roboto"/>
                <a:sym typeface="Wingdings" panose="05000000000000000000" pitchFamily="2" charset="2"/>
              </a:rPr>
            </a:br>
            <a:r>
              <a:rPr lang="en-US" sz="1800" b="1" dirty="0" smtClean="0">
                <a:latin typeface="Roboto"/>
                <a:sym typeface="Wingdings" panose="05000000000000000000" pitchFamily="2" charset="2"/>
              </a:rPr>
              <a:t/>
            </a:r>
            <a:br>
              <a:rPr lang="en-US" sz="1800" b="1" dirty="0" smtClean="0">
                <a:latin typeface="Roboto"/>
                <a:sym typeface="Wingdings" panose="05000000000000000000" pitchFamily="2" charset="2"/>
              </a:rPr>
            </a:br>
            <a:r>
              <a:rPr lang="en-US" sz="1800" b="1" dirty="0">
                <a:latin typeface="Roboto"/>
                <a:sym typeface="Wingdings" panose="05000000000000000000" pitchFamily="2" charset="2"/>
              </a:rPr>
              <a:t/>
            </a:r>
            <a:br>
              <a:rPr lang="en-US" sz="1800" b="1" dirty="0">
                <a:latin typeface="Roboto"/>
                <a:sym typeface="Wingdings" panose="05000000000000000000" pitchFamily="2" charset="2"/>
              </a:rPr>
            </a:br>
            <a:r>
              <a:rPr lang="en-US" sz="1800" b="1" dirty="0" smtClean="0">
                <a:latin typeface="Roboto"/>
                <a:sym typeface="Wingdings" panose="05000000000000000000" pitchFamily="2" charset="2"/>
              </a:rPr>
              <a:t/>
            </a:r>
            <a:br>
              <a:rPr lang="en-US" sz="1800" b="1" dirty="0" smtClean="0">
                <a:latin typeface="Roboto"/>
                <a:sym typeface="Wingdings" panose="05000000000000000000" pitchFamily="2" charset="2"/>
              </a:rPr>
            </a:br>
            <a:r>
              <a:rPr lang="en-US" sz="1800" b="1" dirty="0" smtClean="0">
                <a:latin typeface="Roboto"/>
                <a:sym typeface="Wingdings" panose="05000000000000000000" pitchFamily="2" charset="2"/>
              </a:rPr>
              <a:t/>
            </a:r>
            <a:br>
              <a:rPr lang="en-US" sz="1800" b="1" dirty="0" smtClean="0">
                <a:latin typeface="Roboto"/>
                <a:sym typeface="Wingdings" panose="05000000000000000000" pitchFamily="2" charset="2"/>
              </a:rPr>
            </a:br>
            <a:r>
              <a:rPr lang="en-US" sz="1800" b="1" dirty="0">
                <a:latin typeface="Roboto"/>
                <a:sym typeface="Wingdings" panose="05000000000000000000" pitchFamily="2" charset="2"/>
              </a:rPr>
              <a:t/>
            </a:r>
            <a:br>
              <a:rPr lang="en-US" sz="1800" b="1" dirty="0">
                <a:latin typeface="Roboto"/>
                <a:sym typeface="Wingdings" panose="05000000000000000000" pitchFamily="2" charset="2"/>
              </a:rPr>
            </a:br>
            <a:endParaRPr lang="en-US" sz="1800" b="1" dirty="0">
              <a:latin typeface="Roboto"/>
            </a:endParaRPr>
          </a:p>
        </p:txBody>
      </p:sp>
    </p:spTree>
    <p:extLst>
      <p:ext uri="{BB962C8B-B14F-4D97-AF65-F5344CB8AC3E}">
        <p14:creationId xmlns:p14="http://schemas.microsoft.com/office/powerpoint/2010/main" val="10565134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300" y="0"/>
            <a:ext cx="11620500" cy="6832600"/>
          </a:xfrm>
        </p:spPr>
        <p:txBody>
          <a:bodyPr>
            <a:normAutofit fontScale="90000"/>
          </a:bodyPr>
          <a:lstStyle/>
          <a:p>
            <a:pPr algn="l"/>
            <a:r>
              <a:rPr lang="en-US" sz="2400" b="1" dirty="0" smtClean="0">
                <a:latin typeface="Roboto"/>
              </a:rPr>
              <a:t>	</a:t>
            </a:r>
            <a:r>
              <a:rPr lang="en-US" sz="2400" b="1" dirty="0" smtClean="0">
                <a:latin typeface="Roboto"/>
              </a:rPr>
              <a:t>   </a:t>
            </a:r>
            <a:r>
              <a:rPr lang="en-US" sz="2800" b="1" dirty="0" smtClean="0">
                <a:latin typeface="Roboto"/>
              </a:rPr>
              <a:t>Use </a:t>
            </a:r>
            <a:r>
              <a:rPr lang="en-US" sz="2800" b="1" dirty="0" smtClean="0">
                <a:latin typeface="Roboto"/>
              </a:rPr>
              <a:t>case (INCLUDE’s </a:t>
            </a:r>
            <a:r>
              <a:rPr lang="en-US" sz="2800" b="1" dirty="0" err="1" smtClean="0">
                <a:latin typeface="Roboto"/>
              </a:rPr>
              <a:t>GIThub,shell</a:t>
            </a:r>
            <a:r>
              <a:rPr lang="en-US" sz="2800" b="1" dirty="0" smtClean="0">
                <a:latin typeface="Roboto"/>
              </a:rPr>
              <a:t> </a:t>
            </a:r>
            <a:r>
              <a:rPr lang="en-US" sz="2800" b="1" dirty="0" err="1" smtClean="0">
                <a:latin typeface="Roboto"/>
              </a:rPr>
              <a:t>script,,deploy</a:t>
            </a:r>
            <a:r>
              <a:rPr lang="en-US" sz="2800" b="1" dirty="0" smtClean="0">
                <a:latin typeface="Roboto"/>
              </a:rPr>
              <a:t> on a system )</a:t>
            </a:r>
            <a:br>
              <a:rPr lang="en-US" sz="2800" b="1" dirty="0" smtClean="0">
                <a:latin typeface="Roboto"/>
              </a:rPr>
            </a:br>
            <a:r>
              <a:rPr lang="en-US" sz="1800" b="1" dirty="0" smtClean="0">
                <a:latin typeface="Roboto"/>
              </a:rPr>
              <a:t/>
            </a:r>
            <a:br>
              <a:rPr lang="en-US" sz="1800" b="1" dirty="0" smtClean="0">
                <a:latin typeface="Roboto"/>
              </a:rPr>
            </a:br>
            <a:r>
              <a:rPr lang="en-US" sz="2400" b="1" dirty="0" smtClean="0">
                <a:latin typeface="Times New Roman" panose="02020603050405020304" pitchFamily="18" charset="0"/>
                <a:cs typeface="Times New Roman" panose="02020603050405020304" pitchFamily="18" charset="0"/>
              </a:rPr>
              <a:t>STEP 1: INSTALL GITHUB PLUGIN</a:t>
            </a:r>
            <a:r>
              <a:rPr lang="en-US" sz="2400" dirty="0" smtClean="0">
                <a:latin typeface="Times New Roman" panose="02020603050405020304" pitchFamily="18" charset="0"/>
                <a:cs typeface="Times New Roman" panose="02020603050405020304" pitchFamily="18" charset="0"/>
              </a:rPr>
              <a:t> </a:t>
            </a:r>
            <a:r>
              <a:rPr lang="en-US" sz="1800" dirty="0" smtClean="0">
                <a:latin typeface="Roboto"/>
              </a:rPr>
              <a:t/>
            </a:r>
            <a:br>
              <a:rPr lang="en-US" sz="1800" dirty="0" smtClean="0">
                <a:latin typeface="Roboto"/>
              </a:rPr>
            </a:br>
            <a:r>
              <a:rPr lang="en-US" sz="2000" dirty="0" smtClean="0">
                <a:latin typeface="Times New Roman" panose="02020603050405020304" pitchFamily="18" charset="0"/>
                <a:cs typeface="Times New Roman" panose="02020603050405020304" pitchFamily="18" charset="0"/>
              </a:rPr>
              <a:t>Manage Jenkins -&gt;</a:t>
            </a:r>
            <a:r>
              <a:rPr lang="en-US" sz="2000" dirty="0">
                <a:latin typeface="Times New Roman" panose="02020603050405020304" pitchFamily="18" charset="0"/>
                <a:cs typeface="Times New Roman" panose="02020603050405020304" pitchFamily="18" charset="0"/>
              </a:rPr>
              <a:t> Manage </a:t>
            </a:r>
            <a:r>
              <a:rPr lang="en-US" sz="2000" dirty="0" smtClean="0">
                <a:latin typeface="Times New Roman" panose="02020603050405020304" pitchFamily="18" charset="0"/>
                <a:cs typeface="Times New Roman" panose="02020603050405020304" pitchFamily="18" charset="0"/>
              </a:rPr>
              <a:t>Plugins -&gt; AVAILABLE </a:t>
            </a:r>
            <a:r>
              <a:rPr lang="en-US" sz="2000" dirty="0" smtClean="0">
                <a:latin typeface="Times New Roman" panose="02020603050405020304" pitchFamily="18" charset="0"/>
                <a:cs typeface="Times New Roman" panose="02020603050405020304" pitchFamily="18" charset="0"/>
              </a:rPr>
              <a:t>-&gt;  </a:t>
            </a:r>
            <a:r>
              <a:rPr lang="en-US" sz="2000" dirty="0" smtClean="0">
                <a:latin typeface="Times New Roman" panose="02020603050405020304" pitchFamily="18" charset="0"/>
                <a:cs typeface="Times New Roman" panose="02020603050405020304" pitchFamily="18" charset="0"/>
              </a:rPr>
              <a:t>search for “GIT plugin” and install it without restart</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or</a:t>
            </a:r>
            <a:r>
              <a:rPr lang="en-US" sz="1800" b="1" dirty="0" smtClean="0">
                <a:latin typeface="Roboto"/>
              </a:rPr>
              <a:t/>
            </a:r>
            <a:br>
              <a:rPr lang="en-US" sz="1800" b="1" dirty="0" smtClean="0">
                <a:latin typeface="Roboto"/>
              </a:rPr>
            </a:br>
            <a:r>
              <a:rPr lang="en-US" sz="2400" b="1" dirty="0" smtClean="0">
                <a:latin typeface="Times New Roman" panose="02020603050405020304" pitchFamily="18" charset="0"/>
                <a:cs typeface="Times New Roman" panose="02020603050405020304" pitchFamily="18" charset="0"/>
              </a:rPr>
              <a:t>MANUAL PROCESS OF GETTING PLUGIN</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download plugin *.</a:t>
            </a:r>
            <a:r>
              <a:rPr lang="en-US" sz="2000" dirty="0" err="1" smtClean="0">
                <a:latin typeface="Times New Roman" panose="02020603050405020304" pitchFamily="18" charset="0"/>
                <a:cs typeface="Times New Roman" panose="02020603050405020304" pitchFamily="18" charset="0"/>
              </a:rPr>
              <a:t>jpi</a:t>
            </a:r>
            <a:r>
              <a:rPr lang="en-US" sz="2000" dirty="0" smtClean="0">
                <a:latin typeface="Times New Roman" panose="02020603050405020304" pitchFamily="18" charset="0"/>
                <a:cs typeface="Times New Roman" panose="02020603050405020304" pitchFamily="18" charset="0"/>
              </a:rPr>
              <a:t> or *.</a:t>
            </a:r>
            <a:r>
              <a:rPr lang="en-US" sz="2000" dirty="0" err="1" smtClean="0">
                <a:latin typeface="Times New Roman" panose="02020603050405020304" pitchFamily="18" charset="0"/>
                <a:cs typeface="Times New Roman" panose="02020603050405020304" pitchFamily="18" charset="0"/>
              </a:rPr>
              <a:t>hpi</a:t>
            </a:r>
            <a:r>
              <a:rPr lang="en-US" sz="2000" dirty="0" smtClean="0">
                <a:latin typeface="Times New Roman" panose="02020603050405020304" pitchFamily="18" charset="0"/>
                <a:cs typeface="Times New Roman" panose="02020603050405020304" pitchFamily="18" charset="0"/>
              </a:rPr>
              <a:t> extension and past it into plugins folder of Jenkins </a:t>
            </a:r>
            <a:r>
              <a:rPr lang="en-US" sz="2000" b="1" dirty="0" smtClean="0">
                <a:latin typeface="Times New Roman" panose="02020603050405020304" pitchFamily="18" charset="0"/>
                <a:cs typeface="Times New Roman" panose="02020603050405020304" pitchFamily="18" charset="0"/>
              </a:rPr>
              <a:t>HOME_DIR=Manage Jenkins =&gt; configuration system.</a:t>
            </a:r>
            <a:br>
              <a:rPr lang="en-US" sz="2000" b="1" dirty="0" smtClean="0">
                <a:latin typeface="Times New Roman" panose="02020603050405020304" pitchFamily="18" charset="0"/>
                <a:cs typeface="Times New Roman" panose="02020603050405020304" pitchFamily="18" charset="0"/>
              </a:rPr>
            </a:br>
            <a:r>
              <a:rPr lang="en-US" sz="1800" dirty="0" smtClean="0">
                <a:latin typeface="Roboto"/>
              </a:rPr>
              <a:t/>
            </a:r>
            <a:br>
              <a:rPr lang="en-US" sz="1800" dirty="0" smtClean="0">
                <a:latin typeface="Roboto"/>
              </a:rPr>
            </a:br>
            <a:r>
              <a:rPr lang="en-US" sz="2400" b="1" dirty="0" smtClean="0">
                <a:latin typeface="Times New Roman" panose="02020603050405020304" pitchFamily="18" charset="0"/>
                <a:cs typeface="Times New Roman" panose="02020603050405020304" pitchFamily="18" charset="0"/>
              </a:rPr>
              <a:t>STEP 2: CONFIGURE GIT URL IN JENKINS</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1800" dirty="0" err="1" smtClean="0">
                <a:latin typeface="Roboto"/>
              </a:rPr>
              <a:t>goto</a:t>
            </a:r>
            <a:r>
              <a:rPr lang="en-US" sz="1800" dirty="0" smtClean="0">
                <a:latin typeface="Roboto"/>
              </a:rPr>
              <a:t> =&gt; new item(upper left) =&gt; select(FREESTYLE PROJECT) =&gt; </a:t>
            </a:r>
            <a:r>
              <a:rPr lang="en-US" sz="1800" dirty="0">
                <a:latin typeface="Roboto"/>
              </a:rPr>
              <a:t>Source Code </a:t>
            </a:r>
            <a:r>
              <a:rPr lang="en-US" sz="1800" dirty="0" smtClean="0">
                <a:latin typeface="Roboto"/>
              </a:rPr>
              <a:t>Management =&gt; select(GIT) =&gt; past </a:t>
            </a:r>
            <a:r>
              <a:rPr lang="en-US" sz="1800" dirty="0" err="1" smtClean="0">
                <a:latin typeface="Roboto"/>
              </a:rPr>
              <a:t>github</a:t>
            </a:r>
            <a:r>
              <a:rPr lang="en-US" sz="1800" dirty="0" smtClean="0">
                <a:latin typeface="Roboto"/>
              </a:rPr>
              <a:t> </a:t>
            </a:r>
            <a:r>
              <a:rPr lang="en-US" sz="1800" dirty="0" err="1" smtClean="0">
                <a:latin typeface="Roboto"/>
              </a:rPr>
              <a:t>url</a:t>
            </a:r>
            <a:r>
              <a:rPr lang="en-US" sz="1800" dirty="0" smtClean="0">
                <a:latin typeface="Roboto"/>
              </a:rPr>
              <a:t> here in </a:t>
            </a:r>
            <a:r>
              <a:rPr lang="en-US" sz="1800" b="1" dirty="0">
                <a:latin typeface="Roboto"/>
              </a:rPr>
              <a:t>Repository </a:t>
            </a:r>
            <a:r>
              <a:rPr lang="en-US" sz="1800" b="1" dirty="0" smtClean="0">
                <a:latin typeface="Roboto"/>
              </a:rPr>
              <a:t>URL option</a:t>
            </a:r>
            <a:br>
              <a:rPr lang="en-US" sz="1800" b="1" dirty="0" smtClean="0">
                <a:latin typeface="Roboto"/>
              </a:rPr>
            </a:br>
            <a:r>
              <a:rPr lang="en-US" sz="1800" b="1" dirty="0">
                <a:latin typeface="Roboto"/>
              </a:rPr>
              <a:t/>
            </a:r>
            <a:br>
              <a:rPr lang="en-US" sz="1800" b="1" dirty="0">
                <a:latin typeface="Roboto"/>
              </a:rPr>
            </a:br>
            <a:r>
              <a:rPr lang="en-US" sz="2400" b="1" dirty="0" smtClean="0">
                <a:latin typeface="Times New Roman" panose="02020603050405020304" pitchFamily="18" charset="0"/>
                <a:cs typeface="Times New Roman" panose="02020603050405020304" pitchFamily="18" charset="0"/>
              </a:rPr>
              <a:t>STEP 3:SET THE TIMING ON WHAT TIME JENKINS WILL GET YOUR CODE FROM PROVIDED GITHUB URL</a:t>
            </a:r>
            <a:br>
              <a:rPr lang="en-US" sz="2400" b="1" dirty="0" smtClean="0">
                <a:latin typeface="Times New Roman" panose="02020603050405020304" pitchFamily="18" charset="0"/>
                <a:cs typeface="Times New Roman" panose="02020603050405020304" pitchFamily="18" charset="0"/>
              </a:rPr>
            </a:br>
            <a:r>
              <a:rPr lang="en-US" sz="1800" b="1" dirty="0">
                <a:latin typeface="Roboto"/>
              </a:rPr>
              <a:t> </a:t>
            </a:r>
            <a:r>
              <a:rPr lang="en-US" sz="1800" dirty="0" smtClean="0">
                <a:latin typeface="Roboto"/>
              </a:rPr>
              <a:t>BUILD TRIGGERS SECTION =&gt; POLL SCM(PLACE * * * * *) IN BLANK AREA.</a:t>
            </a:r>
            <a:br>
              <a:rPr lang="en-US" sz="1800" dirty="0" smtClean="0">
                <a:latin typeface="Roboto"/>
              </a:rPr>
            </a:br>
            <a:r>
              <a:rPr lang="en-US" sz="1800" dirty="0" smtClean="0">
                <a:latin typeface="Roboto"/>
              </a:rPr>
              <a:t>BUILD  ENVIROMENT =&gt;  TICK ON (ADD TIMESTAMP TO THE CONSOLE OUTPUT)</a:t>
            </a:r>
            <a:br>
              <a:rPr lang="en-US" sz="1800" dirty="0" smtClean="0">
                <a:latin typeface="Roboto"/>
              </a:rPr>
            </a:br>
            <a:r>
              <a:rPr lang="en-US" sz="1800" dirty="0">
                <a:latin typeface="Roboto"/>
              </a:rPr>
              <a:t/>
            </a:r>
            <a:br>
              <a:rPr lang="en-US" sz="1800" dirty="0">
                <a:latin typeface="Roboto"/>
              </a:rPr>
            </a:br>
            <a:r>
              <a:rPr lang="en-US" sz="1800" b="1" dirty="0" smtClean="0">
                <a:latin typeface="Roboto"/>
              </a:rPr>
              <a:t>STEP 4: </a:t>
            </a:r>
            <a:r>
              <a:rPr lang="en-US" sz="1800" dirty="0" smtClean="0">
                <a:latin typeface="Roboto"/>
              </a:rPr>
              <a:t>BUILD =&gt; SELECT </a:t>
            </a:r>
            <a:r>
              <a:rPr lang="en-US" sz="1800" dirty="0">
                <a:latin typeface="Roboto"/>
              </a:rPr>
              <a:t>EXECUTE SHELL(PLACE YOUR COMMAND YOU WANT TO EXECUTE ON JENKINS SERVER OR DEPLOYMENT CODE) IF YOU WANT TO DEPLY YOUR CODE IN DIFF SYSTEM WE HAVE OTHER OPTIONS</a:t>
            </a:r>
            <a:br>
              <a:rPr lang="en-US" sz="1800" dirty="0">
                <a:latin typeface="Roboto"/>
              </a:rPr>
            </a:br>
            <a:r>
              <a:rPr lang="en-US" sz="2000" b="1" dirty="0">
                <a:latin typeface="Times New Roman" panose="02020603050405020304" pitchFamily="18" charset="0"/>
                <a:cs typeface="Times New Roman" panose="02020603050405020304" pitchFamily="18" charset="0"/>
              </a:rPr>
              <a:t>CODE: </a:t>
            </a:r>
            <a:r>
              <a:rPr lang="en-US" sz="2000" b="1" dirty="0" smtClean="0">
                <a:latin typeface="Times New Roman" panose="02020603050405020304" pitchFamily="18" charset="0"/>
                <a:cs typeface="Times New Roman" panose="02020603050405020304" pitchFamily="18" charset="0"/>
              </a:rPr>
              <a:t/>
            </a:r>
            <a:br>
              <a:rPr lang="en-US" sz="2000" b="1"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cd </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tmp</a:t>
            </a:r>
            <a:r>
              <a:rPr lang="en-US" sz="2000" b="1" dirty="0">
                <a:latin typeface="Times New Roman" panose="02020603050405020304" pitchFamily="18" charset="0"/>
                <a:cs typeface="Times New Roman" panose="02020603050405020304" pitchFamily="18" charset="0"/>
              </a:rPr>
              <a:t/>
            </a:r>
            <a:br>
              <a:rPr lang="en-US" sz="2000" b="1" dirty="0">
                <a:latin typeface="Times New Roman" panose="02020603050405020304" pitchFamily="18" charset="0"/>
                <a:cs typeface="Times New Roman" panose="02020603050405020304" pitchFamily="18" charset="0"/>
              </a:rPr>
            </a:br>
            <a:r>
              <a:rPr lang="en-US" sz="2000" b="1" dirty="0" err="1">
                <a:latin typeface="Times New Roman" panose="02020603050405020304" pitchFamily="18" charset="0"/>
                <a:cs typeface="Times New Roman" panose="02020603050405020304" pitchFamily="18" charset="0"/>
              </a:rPr>
              <a:t>wget</a:t>
            </a:r>
            <a:r>
              <a:rPr lang="en-US" sz="2000" b="1" dirty="0">
                <a:latin typeface="Times New Roman" panose="02020603050405020304" pitchFamily="18" charset="0"/>
                <a:cs typeface="Times New Roman" panose="02020603050405020304" pitchFamily="18" charset="0"/>
              </a:rPr>
              <a:t> https://raw.githubusercontent.com/hackersdatabase007/mayank/master/script.sh</a:t>
            </a:r>
            <a:br>
              <a:rPr lang="en-US" sz="2000" b="1" dirty="0">
                <a:latin typeface="Times New Roman" panose="02020603050405020304" pitchFamily="18" charset="0"/>
                <a:cs typeface="Times New Roman" panose="02020603050405020304" pitchFamily="18" charset="0"/>
              </a:rPr>
            </a:br>
            <a:r>
              <a:rPr lang="en-US" sz="2000" b="1" dirty="0" err="1">
                <a:latin typeface="Times New Roman" panose="02020603050405020304" pitchFamily="18" charset="0"/>
                <a:cs typeface="Times New Roman" panose="02020603050405020304" pitchFamily="18" charset="0"/>
              </a:rPr>
              <a:t>chmod</a:t>
            </a:r>
            <a:r>
              <a:rPr lang="en-US" sz="2000" b="1" dirty="0">
                <a:latin typeface="Times New Roman" panose="02020603050405020304" pitchFamily="18" charset="0"/>
                <a:cs typeface="Times New Roman" panose="02020603050405020304" pitchFamily="18" charset="0"/>
              </a:rPr>
              <a:t> +x script.sh</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bash script.sh</a:t>
            </a:r>
            <a:r>
              <a:rPr lang="en-US" sz="2000" b="1" dirty="0" smtClean="0">
                <a:latin typeface="Times New Roman" panose="02020603050405020304" pitchFamily="18" charset="0"/>
                <a:cs typeface="Times New Roman" panose="02020603050405020304" pitchFamily="18" charset="0"/>
              </a:rPr>
              <a:t/>
            </a:r>
            <a:br>
              <a:rPr lang="en-US" sz="2000" b="1"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
            </a:r>
            <a:br>
              <a:rPr lang="en-US" sz="2000" b="1" dirty="0" smtClean="0">
                <a:latin typeface="Times New Roman" panose="02020603050405020304" pitchFamily="18" charset="0"/>
                <a:cs typeface="Times New Roman" panose="02020603050405020304" pitchFamily="18" charset="0"/>
              </a:rPr>
            </a:br>
            <a:r>
              <a:rPr lang="en-US" sz="2000" b="1" dirty="0" smtClean="0">
                <a:latin typeface="Times New Roman" panose="02020603050405020304" pitchFamily="18" charset="0"/>
                <a:cs typeface="Times New Roman" panose="02020603050405020304" pitchFamily="18" charset="0"/>
              </a:rPr>
              <a:t>NOW just commit your </a:t>
            </a:r>
            <a:r>
              <a:rPr lang="en-US" sz="2000" b="1" dirty="0" err="1" smtClean="0">
                <a:latin typeface="Times New Roman" panose="02020603050405020304" pitchFamily="18" charset="0"/>
                <a:cs typeface="Times New Roman" panose="02020603050405020304" pitchFamily="18" charset="0"/>
              </a:rPr>
              <a:t>git</a:t>
            </a:r>
            <a:r>
              <a:rPr lang="en-US" sz="2000" b="1" dirty="0" smtClean="0">
                <a:latin typeface="Times New Roman" panose="02020603050405020304" pitchFamily="18" charset="0"/>
                <a:cs typeface="Times New Roman" panose="02020603050405020304" pitchFamily="18" charset="0"/>
              </a:rPr>
              <a:t> and see auto building of task</a:t>
            </a:r>
            <a:r>
              <a:rPr lang="en-US" sz="2000" b="1"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pic>
        <p:nvPicPr>
          <p:cNvPr id="4098" name="DefaultOcx"/>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HTMLCheckbox1"/>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81736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2378"/>
            <a:ext cx="9144000" cy="6507892"/>
          </a:xfrm>
        </p:spPr>
        <p:txBody>
          <a:bodyPr>
            <a:normAutofit/>
          </a:bodyPr>
          <a:lstStyle/>
          <a:p>
            <a:pPr algn="l"/>
            <a:r>
              <a:rPr lang="en-US" sz="2000" dirty="0" smtClean="0">
                <a:latin typeface="Roboto"/>
              </a:rPr>
              <a:t>FOLDER </a:t>
            </a:r>
            <a:r>
              <a:rPr lang="en-US" sz="2000" dirty="0">
                <a:latin typeface="Roboto"/>
              </a:rPr>
              <a:t>DECLERATIONS</a:t>
            </a:r>
            <a:br>
              <a:rPr lang="en-US" sz="2000" dirty="0">
                <a:latin typeface="Roboto"/>
              </a:rPr>
            </a:br>
            <a:r>
              <a:rPr lang="en-US" sz="2000" dirty="0">
                <a:latin typeface="Roboto"/>
              </a:rPr>
              <a:t>JENKINS_HOME_DIR/.</a:t>
            </a:r>
            <a:r>
              <a:rPr lang="en-US" sz="2000" dirty="0" err="1">
                <a:latin typeface="Roboto"/>
              </a:rPr>
              <a:t>ssh</a:t>
            </a:r>
            <a:r>
              <a:rPr lang="en-US" sz="2000" dirty="0">
                <a:latin typeface="Roboto"/>
              </a:rPr>
              <a:t> = user to store </a:t>
            </a:r>
            <a:r>
              <a:rPr lang="en-US" sz="2000" dirty="0" err="1">
                <a:latin typeface="Roboto"/>
              </a:rPr>
              <a:t>ssh</a:t>
            </a:r>
            <a:r>
              <a:rPr lang="en-US" sz="2000" dirty="0">
                <a:latin typeface="Roboto"/>
              </a:rPr>
              <a:t> keys of user Jenkins In system </a:t>
            </a:r>
            <a:br>
              <a:rPr lang="en-US" sz="2000" dirty="0">
                <a:latin typeface="Roboto"/>
              </a:rPr>
            </a:br>
            <a:r>
              <a:rPr lang="en-US" sz="2000" dirty="0">
                <a:latin typeface="Roboto"/>
              </a:rPr>
              <a:t>JENKINS_HOME_DIR/plugins = to store plugins in *.</a:t>
            </a:r>
            <a:r>
              <a:rPr lang="en-US" sz="2000" dirty="0" err="1">
                <a:latin typeface="Roboto"/>
              </a:rPr>
              <a:t>jpi</a:t>
            </a:r>
            <a:r>
              <a:rPr lang="en-US" sz="2000" dirty="0">
                <a:latin typeface="Roboto"/>
              </a:rPr>
              <a:t> format</a:t>
            </a:r>
            <a:br>
              <a:rPr lang="en-US" sz="2000" dirty="0">
                <a:latin typeface="Roboto"/>
              </a:rPr>
            </a:br>
            <a:r>
              <a:rPr lang="en-US" sz="2000" dirty="0">
                <a:latin typeface="Roboto"/>
              </a:rPr>
              <a:t>JENKINS_HOME_DIR/logs =  to store logs of </a:t>
            </a:r>
            <a:r>
              <a:rPr lang="en-US" sz="2000" dirty="0" err="1">
                <a:latin typeface="Roboto"/>
              </a:rPr>
              <a:t>jenkins</a:t>
            </a:r>
            <a:r>
              <a:rPr lang="en-US" sz="2000" dirty="0">
                <a:latin typeface="Roboto"/>
              </a:rPr>
              <a:t/>
            </a:r>
            <a:br>
              <a:rPr lang="en-US" sz="2000" dirty="0">
                <a:latin typeface="Roboto"/>
              </a:rPr>
            </a:br>
            <a:r>
              <a:rPr lang="en-US" sz="2000" dirty="0">
                <a:latin typeface="Roboto"/>
              </a:rPr>
              <a:t>JENKINS_HOME_DIR/users=  contain user home </a:t>
            </a:r>
            <a:r>
              <a:rPr lang="en-US" sz="2000" dirty="0" err="1">
                <a:latin typeface="Roboto"/>
              </a:rPr>
              <a:t>dir</a:t>
            </a:r>
            <a:r>
              <a:rPr lang="en-US" sz="2000" dirty="0">
                <a:latin typeface="Roboto"/>
              </a:rPr>
              <a:t> for </a:t>
            </a:r>
            <a:r>
              <a:rPr lang="en-US" sz="2000" dirty="0" err="1">
                <a:latin typeface="Roboto"/>
              </a:rPr>
              <a:t>jenkin</a:t>
            </a:r>
            <a:r>
              <a:rPr lang="en-US" sz="2000" dirty="0">
                <a:latin typeface="Roboto"/>
              </a:rPr>
              <a:t> and contain config.xml </a:t>
            </a:r>
            <a:br>
              <a:rPr lang="en-US" sz="2000" dirty="0">
                <a:latin typeface="Roboto"/>
              </a:rPr>
            </a:br>
            <a:r>
              <a:rPr lang="en-US" sz="2000" dirty="0">
                <a:latin typeface="Roboto"/>
              </a:rPr>
              <a:t>config.xml store user information </a:t>
            </a:r>
            <a:r>
              <a:rPr lang="en-US" sz="2000" dirty="0" err="1">
                <a:latin typeface="Roboto"/>
              </a:rPr>
              <a:t>email,password</a:t>
            </a:r>
            <a:r>
              <a:rPr lang="en-US" sz="2000" dirty="0">
                <a:latin typeface="Roboto"/>
              </a:rPr>
              <a:t> .</a:t>
            </a:r>
            <a:r>
              <a:rPr lang="en-US" sz="2000" dirty="0" err="1" smtClean="0">
                <a:latin typeface="Roboto"/>
              </a:rPr>
              <a:t>etc</a:t>
            </a:r>
            <a:r>
              <a:rPr lang="en-US" sz="2000" dirty="0" smtClean="0">
                <a:latin typeface="Roboto"/>
              </a:rPr>
              <a:t/>
            </a:r>
            <a:br>
              <a:rPr lang="en-US" sz="2000" dirty="0" smtClean="0">
                <a:latin typeface="Roboto"/>
              </a:rPr>
            </a:br>
            <a:r>
              <a:rPr lang="en-US" sz="2000" dirty="0">
                <a:latin typeface="Roboto"/>
              </a:rPr>
              <a:t/>
            </a:r>
            <a:br>
              <a:rPr lang="en-US" sz="2000" dirty="0">
                <a:latin typeface="Roboto"/>
              </a:rPr>
            </a:br>
            <a:r>
              <a:rPr lang="en-US" sz="2000" dirty="0" smtClean="0">
                <a:latin typeface="Roboto"/>
              </a:rPr>
              <a:t/>
            </a:r>
            <a:br>
              <a:rPr lang="en-US" sz="2000" dirty="0" smtClean="0">
                <a:latin typeface="Roboto"/>
              </a:rPr>
            </a:br>
            <a:r>
              <a:rPr lang="en-US" sz="2000" dirty="0">
                <a:latin typeface="Roboto"/>
              </a:rPr>
              <a:t/>
            </a:r>
            <a:br>
              <a:rPr lang="en-US" sz="2000" dirty="0">
                <a:latin typeface="Roboto"/>
              </a:rPr>
            </a:br>
            <a:r>
              <a:rPr lang="en-US" sz="2000" dirty="0" smtClean="0">
                <a:latin typeface="Roboto"/>
              </a:rPr>
              <a:t/>
            </a:r>
            <a:br>
              <a:rPr lang="en-US" sz="2000" dirty="0" smtClean="0">
                <a:latin typeface="Roboto"/>
              </a:rPr>
            </a:br>
            <a:r>
              <a:rPr lang="en-US" sz="2000" dirty="0">
                <a:latin typeface="Roboto"/>
              </a:rPr>
              <a:t/>
            </a:r>
            <a:br>
              <a:rPr lang="en-US" sz="2000" dirty="0">
                <a:latin typeface="Roboto"/>
              </a:rPr>
            </a:br>
            <a:endParaRPr lang="en-US" sz="2000" b="1" dirty="0"/>
          </a:p>
        </p:txBody>
      </p:sp>
    </p:spTree>
    <p:extLst>
      <p:ext uri="{BB962C8B-B14F-4D97-AF65-F5344CB8AC3E}">
        <p14:creationId xmlns:p14="http://schemas.microsoft.com/office/powerpoint/2010/main" val="24049683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155325"/>
            <a:ext cx="12192000"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2500" b="1" dirty="0" smtClean="0">
                <a:latin typeface="Times New Roman" panose="02020603050405020304" pitchFamily="18" charset="0"/>
                <a:cs typeface="Times New Roman" panose="02020603050405020304" pitchFamily="18" charset="0"/>
              </a:rPr>
              <a:t>		</a:t>
            </a:r>
            <a:r>
              <a:rPr lang="en-US" sz="2500" b="1" dirty="0" smtClean="0">
                <a:latin typeface="Times New Roman" panose="02020603050405020304" pitchFamily="18" charset="0"/>
                <a:cs typeface="Times New Roman" panose="02020603050405020304" pitchFamily="18" charset="0"/>
              </a:rPr>
              <a:t>How </a:t>
            </a:r>
            <a:r>
              <a:rPr lang="en-US" sz="2500" b="1" dirty="0">
                <a:latin typeface="Times New Roman" panose="02020603050405020304" pitchFamily="18" charset="0"/>
                <a:cs typeface="Times New Roman" panose="02020603050405020304" pitchFamily="18" charset="0"/>
              </a:rPr>
              <a:t>To Setup </a:t>
            </a:r>
            <a:r>
              <a:rPr lang="en-US" sz="2500" b="1" dirty="0" err="1">
                <a:latin typeface="Times New Roman" panose="02020603050405020304" pitchFamily="18" charset="0"/>
                <a:cs typeface="Times New Roman" panose="02020603050405020304" pitchFamily="18" charset="0"/>
              </a:rPr>
              <a:t>Docker</a:t>
            </a:r>
            <a:r>
              <a:rPr lang="en-US" sz="2500" b="1" dirty="0">
                <a:latin typeface="Times New Roman" panose="02020603050405020304" pitchFamily="18" charset="0"/>
                <a:cs typeface="Times New Roman" panose="02020603050405020304" pitchFamily="18" charset="0"/>
              </a:rPr>
              <a:t> Containers As Build Slaves For Jenkins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rgbClr val="000000"/>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494949"/>
                </a:solidFill>
                <a:effectLst/>
                <a:latin typeface="Roboto"/>
              </a:rPr>
              <a:t>1. Head over to Jenkins Dashboard –&gt; Manage </a:t>
            </a:r>
            <a:r>
              <a:rPr kumimoji="0" lang="en-US" altLang="en-US" b="0" i="0" u="none" strike="noStrike" cap="none" normalizeH="0" baseline="0" dirty="0" err="1" smtClean="0">
                <a:ln>
                  <a:noFill/>
                </a:ln>
                <a:solidFill>
                  <a:srgbClr val="494949"/>
                </a:solidFill>
                <a:effectLst/>
                <a:latin typeface="Roboto"/>
              </a:rPr>
              <a:t>jenkins</a:t>
            </a:r>
            <a:r>
              <a:rPr kumimoji="0" lang="en-US" altLang="en-US" b="0" i="0" u="none" strike="noStrike" cap="none" normalizeH="0" baseline="0" dirty="0" smtClean="0">
                <a:ln>
                  <a:noFill/>
                </a:ln>
                <a:solidFill>
                  <a:srgbClr val="494949"/>
                </a:solidFill>
                <a:effectLst/>
                <a:latin typeface="Roboto"/>
              </a:rPr>
              <a:t> –&gt; Manage Plugins.</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494949"/>
                </a:solidFill>
                <a:effectLst/>
                <a:latin typeface="Roboto"/>
              </a:rPr>
              <a:t>2. Under available tab, search for “</a:t>
            </a:r>
            <a:r>
              <a:rPr kumimoji="0" lang="en-US" altLang="en-US" b="0" i="0" u="none" strike="noStrike" cap="none" normalizeH="0" baseline="0" dirty="0" err="1" smtClean="0">
                <a:ln>
                  <a:noFill/>
                </a:ln>
                <a:solidFill>
                  <a:srgbClr val="494949"/>
                </a:solidFill>
                <a:effectLst/>
                <a:latin typeface="Roboto"/>
              </a:rPr>
              <a:t>Docker</a:t>
            </a:r>
            <a:r>
              <a:rPr kumimoji="0" lang="en-US" altLang="en-US" b="0" i="0" u="none" strike="noStrike" cap="none" normalizeH="0" baseline="0" dirty="0" smtClean="0">
                <a:ln>
                  <a:noFill/>
                </a:ln>
                <a:solidFill>
                  <a:srgbClr val="494949"/>
                </a:solidFill>
                <a:effectLst/>
                <a:latin typeface="Roboto"/>
              </a:rPr>
              <a:t> Plugin” and install it.</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494949"/>
                </a:solidFill>
                <a:effectLst/>
                <a:latin typeface="Roboto"/>
              </a:rPr>
              <a:t>3. Once installed, head over to </a:t>
            </a:r>
            <a:r>
              <a:rPr kumimoji="0" lang="en-US" altLang="en-US" b="0" i="0" u="none" strike="noStrike" cap="none" normalizeH="0" baseline="0" dirty="0" err="1" smtClean="0">
                <a:ln>
                  <a:noFill/>
                </a:ln>
                <a:solidFill>
                  <a:srgbClr val="494949"/>
                </a:solidFill>
                <a:effectLst/>
                <a:latin typeface="Roboto"/>
              </a:rPr>
              <a:t>jenkins</a:t>
            </a:r>
            <a:r>
              <a:rPr kumimoji="0" lang="en-US" altLang="en-US" b="0" i="0" u="none" strike="noStrike" cap="none" normalizeH="0" baseline="0" dirty="0" smtClean="0">
                <a:ln>
                  <a:noFill/>
                </a:ln>
                <a:solidFill>
                  <a:srgbClr val="494949"/>
                </a:solidFill>
                <a:effectLst/>
                <a:latin typeface="Roboto"/>
              </a:rPr>
              <a:t> Dashboard –&gt; Manage </a:t>
            </a:r>
            <a:r>
              <a:rPr kumimoji="0" lang="en-US" altLang="en-US" b="0" i="0" u="none" strike="noStrike" cap="none" normalizeH="0" baseline="0" dirty="0" err="1" smtClean="0">
                <a:ln>
                  <a:noFill/>
                </a:ln>
                <a:solidFill>
                  <a:srgbClr val="494949"/>
                </a:solidFill>
                <a:effectLst/>
                <a:latin typeface="Roboto"/>
              </a:rPr>
              <a:t>jenkins</a:t>
            </a:r>
            <a:r>
              <a:rPr kumimoji="0" lang="en-US" altLang="en-US" b="0" i="0" u="none" strike="noStrike" cap="none" normalizeH="0" baseline="0" dirty="0" smtClean="0">
                <a:ln>
                  <a:noFill/>
                </a:ln>
                <a:solidFill>
                  <a:srgbClr val="494949"/>
                </a:solidFill>
                <a:effectLst/>
                <a:latin typeface="Roboto"/>
              </a:rPr>
              <a:t> –&gt;Configure system.</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494949"/>
                </a:solidFill>
                <a:effectLst/>
                <a:latin typeface="Roboto"/>
              </a:rPr>
              <a:t>4. Under “Configure System”, if you scroll down, there will be a section named “cloud” at the last. There you can fill out the </a:t>
            </a:r>
            <a:r>
              <a:rPr kumimoji="0" lang="en-US" altLang="en-US" b="0" i="0" u="none" strike="noStrike" cap="none" normalizeH="0" baseline="0" dirty="0" err="1" smtClean="0">
                <a:ln>
                  <a:noFill/>
                </a:ln>
                <a:solidFill>
                  <a:srgbClr val="494949"/>
                </a:solidFill>
                <a:effectLst/>
                <a:latin typeface="Roboto"/>
              </a:rPr>
              <a:t>docker</a:t>
            </a:r>
            <a:r>
              <a:rPr kumimoji="0" lang="en-US" altLang="en-US" b="0" i="0" u="none" strike="noStrike" cap="none" normalizeH="0" baseline="0" dirty="0" smtClean="0">
                <a:ln>
                  <a:noFill/>
                </a:ln>
                <a:solidFill>
                  <a:srgbClr val="494949"/>
                </a:solidFill>
                <a:effectLst/>
                <a:latin typeface="Roboto"/>
              </a:rPr>
              <a:t> host parameters for spinning up the slaves.</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494949"/>
                </a:solidFill>
                <a:effectLst/>
                <a:latin typeface="Roboto"/>
              </a:rPr>
              <a:t>5. Under </a:t>
            </a:r>
            <a:r>
              <a:rPr kumimoji="0" lang="en-US" altLang="en-US" b="0" i="0" u="none" strike="noStrike" cap="none" normalizeH="0" baseline="0" dirty="0" err="1" smtClean="0">
                <a:ln>
                  <a:noFill/>
                </a:ln>
                <a:solidFill>
                  <a:srgbClr val="494949"/>
                </a:solidFill>
                <a:effectLst/>
                <a:latin typeface="Roboto"/>
              </a:rPr>
              <a:t>docker</a:t>
            </a:r>
            <a:r>
              <a:rPr kumimoji="0" lang="en-US" altLang="en-US" b="0" i="0" u="none" strike="noStrike" cap="none" normalizeH="0" baseline="0" dirty="0" smtClean="0">
                <a:ln>
                  <a:noFill/>
                </a:ln>
                <a:solidFill>
                  <a:srgbClr val="494949"/>
                </a:solidFill>
                <a:effectLst/>
                <a:latin typeface="Roboto"/>
              </a:rPr>
              <a:t>, you need to fill out the details as shown in the image below.</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494949"/>
                </a:solidFill>
                <a:effectLst/>
                <a:latin typeface="Roboto"/>
              </a:rPr>
              <a:t>Note: Replace “</a:t>
            </a:r>
            <a:r>
              <a:rPr kumimoji="0" lang="en-US" altLang="en-US" b="0" i="0" u="none" strike="noStrike" cap="none" normalizeH="0" baseline="0" dirty="0" err="1" smtClean="0">
                <a:ln>
                  <a:noFill/>
                </a:ln>
                <a:solidFill>
                  <a:srgbClr val="494949"/>
                </a:solidFill>
                <a:effectLst/>
                <a:latin typeface="Roboto"/>
              </a:rPr>
              <a:t>Docker</a:t>
            </a:r>
            <a:r>
              <a:rPr kumimoji="0" lang="en-US" altLang="en-US" b="0" i="0" u="none" strike="noStrike" cap="none" normalizeH="0" baseline="0" dirty="0" smtClean="0">
                <a:ln>
                  <a:noFill/>
                </a:ln>
                <a:solidFill>
                  <a:srgbClr val="494949"/>
                </a:solidFill>
                <a:effectLst/>
                <a:latin typeface="Roboto"/>
              </a:rPr>
              <a:t> URL” with your </a:t>
            </a:r>
            <a:r>
              <a:rPr kumimoji="0" lang="en-US" altLang="en-US" b="0" i="0" u="none" strike="noStrike" cap="none" normalizeH="0" baseline="0" dirty="0" err="1" smtClean="0">
                <a:ln>
                  <a:noFill/>
                </a:ln>
                <a:solidFill>
                  <a:srgbClr val="494949"/>
                </a:solidFill>
                <a:effectLst/>
                <a:latin typeface="Roboto"/>
              </a:rPr>
              <a:t>docker</a:t>
            </a:r>
            <a:r>
              <a:rPr kumimoji="0" lang="en-US" altLang="en-US" b="0" i="0" u="none" strike="noStrike" cap="none" normalizeH="0" baseline="0" dirty="0" smtClean="0">
                <a:ln>
                  <a:noFill/>
                </a:ln>
                <a:solidFill>
                  <a:srgbClr val="494949"/>
                </a:solidFill>
                <a:effectLst/>
                <a:latin typeface="Roboto"/>
              </a:rPr>
              <a:t> host IP. You can use the “Test connection” to test if </a:t>
            </a:r>
            <a:r>
              <a:rPr kumimoji="0" lang="en-US" altLang="en-US" b="0" i="0" u="none" strike="noStrike" cap="none" normalizeH="0" baseline="0" dirty="0" err="1" smtClean="0">
                <a:ln>
                  <a:noFill/>
                </a:ln>
                <a:solidFill>
                  <a:srgbClr val="494949"/>
                </a:solidFill>
                <a:effectLst/>
                <a:latin typeface="Roboto"/>
              </a:rPr>
              <a:t>jenkins</a:t>
            </a:r>
            <a:r>
              <a:rPr kumimoji="0" lang="en-US" altLang="en-US" b="0" i="0" u="none" strike="noStrike" cap="none" normalizeH="0" baseline="0" dirty="0" smtClean="0">
                <a:ln>
                  <a:noFill/>
                </a:ln>
                <a:solidFill>
                  <a:srgbClr val="494949"/>
                </a:solidFill>
                <a:effectLst/>
                <a:latin typeface="Roboto"/>
              </a:rPr>
              <a:t> is able to connect to the </a:t>
            </a:r>
            <a:r>
              <a:rPr kumimoji="0" lang="en-US" altLang="en-US" b="0" i="0" u="none" strike="noStrike" cap="none" normalizeH="0" baseline="0" dirty="0" err="1" smtClean="0">
                <a:ln>
                  <a:noFill/>
                </a:ln>
                <a:solidFill>
                  <a:srgbClr val="494949"/>
                </a:solidFill>
                <a:effectLst/>
                <a:latin typeface="Roboto"/>
              </a:rPr>
              <a:t>docker</a:t>
            </a:r>
            <a:r>
              <a:rPr kumimoji="0" lang="en-US" altLang="en-US" b="0" i="0" u="none" strike="noStrike" cap="none" normalizeH="0" baseline="0" dirty="0" smtClean="0">
                <a:ln>
                  <a:noFill/>
                </a:ln>
                <a:solidFill>
                  <a:srgbClr val="494949"/>
                </a:solidFill>
                <a:effectLst/>
                <a:latin typeface="Roboto"/>
              </a:rPr>
              <a:t> host.</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E74C3C"/>
                </a:solidFill>
                <a:effectLst/>
                <a:latin typeface="Roboto"/>
              </a:rPr>
              <a:t>  </a:t>
            </a:r>
          </a:p>
        </p:txBody>
      </p:sp>
      <p:sp>
        <p:nvSpPr>
          <p:cNvPr id="7" name="Rectangle 6"/>
          <p:cNvSpPr>
            <a:spLocks noChangeArrowheads="1"/>
          </p:cNvSpPr>
          <p:nvPr/>
        </p:nvSpPr>
        <p:spPr bwMode="auto">
          <a:xfrm>
            <a:off x="146807" y="6052431"/>
            <a:ext cx="11227754" cy="4770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400" dirty="0" smtClean="0"/>
              <a:t>NOW IF you click on test connection and you get an error on it so please </a:t>
            </a:r>
            <a:r>
              <a:rPr lang="en-US" sz="1400" dirty="0" err="1" smtClean="0"/>
              <a:t>goto</a:t>
            </a:r>
            <a:r>
              <a:rPr lang="en-US" sz="1400" dirty="0" smtClean="0"/>
              <a:t> link below to know how toe expose </a:t>
            </a:r>
            <a:r>
              <a:rPr lang="en-US" sz="1400" dirty="0" err="1" smtClean="0"/>
              <a:t>docker</a:t>
            </a:r>
            <a:r>
              <a:rPr lang="en-US" sz="1400" dirty="0" smtClean="0"/>
              <a:t> </a:t>
            </a:r>
            <a:r>
              <a:rPr lang="en-US" sz="1400" dirty="0" err="1" smtClean="0"/>
              <a:t>url</a:t>
            </a:r>
            <a:r>
              <a:rPr lang="en-US" sz="1400" dirty="0" smtClean="0"/>
              <a:t> on specific port</a:t>
            </a:r>
          </a:p>
          <a:p>
            <a:r>
              <a:rPr lang="en-US" sz="1400" dirty="0"/>
              <a:t>LINK=&gt; </a:t>
            </a:r>
            <a:r>
              <a:rPr lang="en-US" sz="1400" dirty="0">
                <a:hlinkClick r:id="rId2"/>
              </a:rPr>
              <a:t>http://blog.tmtk.net/post/2014-01-16-expose_docker_remote_api_on_centos</a:t>
            </a:r>
            <a:r>
              <a:rPr lang="en-US" sz="1400" dirty="0"/>
              <a:t>/</a:t>
            </a:r>
          </a:p>
        </p:txBody>
      </p:sp>
      <p:pic>
        <p:nvPicPr>
          <p:cNvPr id="5" name="Picture 4"/>
          <p:cNvPicPr>
            <a:picLocks noChangeAspect="1"/>
          </p:cNvPicPr>
          <p:nvPr/>
        </p:nvPicPr>
        <p:blipFill>
          <a:blip r:embed="rId3"/>
          <a:stretch>
            <a:fillRect/>
          </a:stretch>
        </p:blipFill>
        <p:spPr>
          <a:xfrm>
            <a:off x="1509069" y="2928937"/>
            <a:ext cx="10096500" cy="2828925"/>
          </a:xfrm>
          <a:prstGeom prst="rect">
            <a:avLst/>
          </a:prstGeom>
        </p:spPr>
      </p:pic>
    </p:spTree>
    <p:extLst>
      <p:ext uri="{BB962C8B-B14F-4D97-AF65-F5344CB8AC3E}">
        <p14:creationId xmlns:p14="http://schemas.microsoft.com/office/powerpoint/2010/main" val="26953200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Grp="1" noChangeArrowheads="1"/>
          </p:cNvSpPr>
          <p:nvPr>
            <p:ph type="ctrTitle"/>
          </p:nvPr>
        </p:nvSpPr>
        <p:spPr bwMode="auto">
          <a:xfrm>
            <a:off x="139700" y="1470940"/>
            <a:ext cx="12052300" cy="332398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33333"/>
                </a:solidFill>
                <a:effectLst/>
                <a:latin typeface="Roboto"/>
              </a:rPr>
              <a:t>We came to install </a:t>
            </a:r>
            <a:r>
              <a:rPr kumimoji="0" lang="en-US" altLang="en-US" sz="1800" b="0" i="0" u="none" strike="noStrike" cap="none" normalizeH="0" baseline="0" dirty="0" err="1" smtClean="0">
                <a:ln>
                  <a:noFill/>
                </a:ln>
                <a:solidFill>
                  <a:srgbClr val="333333"/>
                </a:solidFill>
                <a:effectLst/>
                <a:latin typeface="Roboto"/>
              </a:rPr>
              <a:t>Docker</a:t>
            </a:r>
            <a:r>
              <a:rPr kumimoji="0" lang="en-US" altLang="en-US" sz="1800" b="0" i="0" u="none" strike="noStrike" cap="none" normalizeH="0" baseline="0" dirty="0" smtClean="0">
                <a:ln>
                  <a:noFill/>
                </a:ln>
                <a:solidFill>
                  <a:srgbClr val="333333"/>
                </a:solidFill>
                <a:effectLst/>
                <a:latin typeface="Roboto"/>
              </a:rPr>
              <a:t> on </a:t>
            </a:r>
            <a:r>
              <a:rPr kumimoji="0" lang="en-US" altLang="en-US" sz="1800" b="0" i="0" u="none" strike="noStrike" cap="none" normalizeH="0" baseline="0" dirty="0" err="1" smtClean="0">
                <a:ln>
                  <a:noFill/>
                </a:ln>
                <a:solidFill>
                  <a:srgbClr val="333333"/>
                </a:solidFill>
                <a:effectLst/>
                <a:latin typeface="Roboto"/>
              </a:rPr>
              <a:t>CentOS</a:t>
            </a:r>
            <a:r>
              <a:rPr kumimoji="0" lang="en-US" altLang="en-US" sz="1800" b="0" i="0" u="none" strike="noStrike" cap="none" normalizeH="0" baseline="0" dirty="0" smtClean="0">
                <a:ln>
                  <a:noFill/>
                </a:ln>
                <a:solidFill>
                  <a:srgbClr val="333333"/>
                </a:solidFill>
                <a:effectLst/>
                <a:latin typeface="Roboto"/>
              </a:rPr>
              <a:t> easily. Here is an instruction for the way to expose </a:t>
            </a:r>
            <a:r>
              <a:rPr kumimoji="0" lang="en-US" altLang="en-US" sz="1800" b="0" i="0" u="none" strike="noStrike" cap="none" normalizeH="0" baseline="0" dirty="0" err="1" smtClean="0">
                <a:ln>
                  <a:noFill/>
                </a:ln>
                <a:solidFill>
                  <a:srgbClr val="333333"/>
                </a:solidFill>
                <a:effectLst/>
                <a:latin typeface="Roboto"/>
              </a:rPr>
              <a:t>Docker</a:t>
            </a:r>
            <a:r>
              <a:rPr kumimoji="0" lang="en-US" altLang="en-US" sz="1800" b="0" i="0" u="none" strike="noStrike" cap="none" normalizeH="0" baseline="0" dirty="0" smtClean="0">
                <a:ln>
                  <a:noFill/>
                </a:ln>
                <a:solidFill>
                  <a:srgbClr val="333333"/>
                </a:solidFill>
                <a:effectLst/>
                <a:latin typeface="Roboto"/>
              </a:rPr>
              <a:t> remote API port on </a:t>
            </a:r>
            <a:r>
              <a:rPr kumimoji="0" lang="en-US" altLang="en-US" sz="1800" b="0" i="0" u="none" strike="noStrike" cap="none" normalizeH="0" baseline="0" dirty="0" err="1" smtClean="0">
                <a:ln>
                  <a:noFill/>
                </a:ln>
                <a:solidFill>
                  <a:srgbClr val="333333"/>
                </a:solidFill>
                <a:effectLst/>
                <a:latin typeface="Roboto"/>
              </a:rPr>
              <a:t>CentOS</a:t>
            </a:r>
            <a:r>
              <a:rPr kumimoji="0" lang="en-US" altLang="en-US" sz="1800" b="0" i="0" u="none" strike="noStrike" cap="none" normalizeH="0" baseline="0" dirty="0" smtClean="0">
                <a:ln>
                  <a:noFill/>
                </a:ln>
                <a:solidFill>
                  <a:srgbClr val="333333"/>
                </a:solidFill>
                <a:effectLst/>
                <a:latin typeface="Robot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33333"/>
                </a:solidFill>
                <a:effectLst/>
                <a:latin typeface="Roboto"/>
              </a:rPr>
              <a:t>$ cat /</a:t>
            </a:r>
            <a:r>
              <a:rPr kumimoji="0" lang="en-US" altLang="en-US" sz="1800" b="0" i="0" u="none" strike="noStrike" cap="none" normalizeH="0" baseline="0" dirty="0" err="1" smtClean="0">
                <a:ln>
                  <a:noFill/>
                </a:ln>
                <a:solidFill>
                  <a:srgbClr val="333333"/>
                </a:solidFill>
                <a:effectLst/>
                <a:latin typeface="Roboto"/>
              </a:rPr>
              <a:t>etc</a:t>
            </a:r>
            <a:r>
              <a:rPr kumimoji="0" lang="en-US" altLang="en-US" sz="1800" b="0" i="0" u="none" strike="noStrike" cap="none" normalizeH="0" baseline="0" dirty="0" smtClean="0">
                <a:ln>
                  <a:noFill/>
                </a:ln>
                <a:solidFill>
                  <a:srgbClr val="333333"/>
                </a:solidFill>
                <a:effectLst/>
                <a:latin typeface="Roboto"/>
              </a:rPr>
              <a:t>/</a:t>
            </a:r>
            <a:r>
              <a:rPr kumimoji="0" lang="en-US" altLang="en-US" sz="1800" b="0" i="0" u="none" strike="noStrike" cap="none" normalizeH="0" baseline="0" dirty="0" err="1" smtClean="0">
                <a:ln>
                  <a:noFill/>
                </a:ln>
                <a:solidFill>
                  <a:srgbClr val="333333"/>
                </a:solidFill>
                <a:effectLst/>
                <a:latin typeface="Roboto"/>
              </a:rPr>
              <a:t>sysconfig</a:t>
            </a:r>
            <a:r>
              <a:rPr kumimoji="0" lang="en-US" altLang="en-US" sz="1800" b="0" i="0" u="none" strike="noStrike" cap="none" normalizeH="0" baseline="0" dirty="0" smtClean="0">
                <a:ln>
                  <a:noFill/>
                </a:ln>
                <a:solidFill>
                  <a:srgbClr val="333333"/>
                </a:solidFill>
                <a:effectLst/>
                <a:latin typeface="Roboto"/>
              </a:rPr>
              <a:t>/</a:t>
            </a:r>
            <a:r>
              <a:rPr kumimoji="0" lang="en-US" altLang="en-US" sz="1800" b="0" i="0" u="none" strike="noStrike" cap="none" normalizeH="0" baseline="0" dirty="0" err="1" smtClean="0">
                <a:ln>
                  <a:noFill/>
                </a:ln>
                <a:solidFill>
                  <a:srgbClr val="333333"/>
                </a:solidFill>
                <a:effectLst/>
                <a:latin typeface="Roboto"/>
              </a:rPr>
              <a:t>docker</a:t>
            </a:r>
            <a:r>
              <a:rPr kumimoji="0" lang="en-US" altLang="en-US" sz="1800" b="0" i="0" u="none" strike="noStrike" cap="none" normalizeH="0" baseline="0" dirty="0" smtClean="0">
                <a:ln>
                  <a:noFill/>
                </a:ln>
                <a:solidFill>
                  <a:srgbClr val="333333"/>
                </a:solidFill>
                <a:effectLst/>
                <a:latin typeface="Roboto"/>
              </a:rPr>
              <a:t> </a:t>
            </a:r>
            <a:r>
              <a:rPr kumimoji="0" lang="en-US" altLang="en-US" sz="1800" b="0" i="0" u="none" strike="noStrike" cap="none" normalizeH="0" baseline="0" dirty="0" err="1" smtClean="0">
                <a:ln>
                  <a:noFill/>
                </a:ln>
                <a:solidFill>
                  <a:srgbClr val="333333"/>
                </a:solidFill>
                <a:effectLst/>
                <a:latin typeface="Roboto"/>
              </a:rPr>
              <a:t>other_args</a:t>
            </a:r>
            <a:r>
              <a:rPr kumimoji="0" lang="en-US" altLang="en-US" sz="1800" b="0" i="0" u="none" strike="noStrike" cap="none" normalizeH="0" baseline="0" dirty="0" smtClean="0">
                <a:ln>
                  <a:noFill/>
                </a:ln>
                <a:solidFill>
                  <a:srgbClr val="333333"/>
                </a:solidFill>
                <a:effectLst/>
                <a:latin typeface="Roboto"/>
              </a:rPr>
              <a:t>=</a:t>
            </a:r>
            <a:r>
              <a:rPr kumimoji="0" lang="en-US" altLang="en-US" sz="1800" b="0" i="0" u="none" strike="noStrike" cap="none" normalizeH="0" baseline="0" dirty="0" smtClean="0">
                <a:ln>
                  <a:noFill/>
                </a:ln>
                <a:solidFill>
                  <a:srgbClr val="880000"/>
                </a:solidFill>
                <a:effectLst/>
                <a:latin typeface="Roboto"/>
              </a:rPr>
              <a:t>""</a:t>
            </a:r>
            <a:r>
              <a:rPr kumimoji="0" lang="en-US" altLang="en-US" sz="1800" b="0" i="0" u="none" strike="noStrike" cap="none" normalizeH="0" baseline="0" dirty="0" smtClean="0">
                <a:ln>
                  <a:noFill/>
                </a:ln>
                <a:solidFill>
                  <a:srgbClr val="333333"/>
                </a:solidFill>
                <a:effectLst/>
                <a:latin typeface="Roboto"/>
              </a:rPr>
              <a:t> </a:t>
            </a:r>
            <a:endParaRPr kumimoji="0" lang="en-US" altLang="en-US" sz="1800" b="0" i="0" u="none" strike="noStrike" cap="none" normalizeH="0" baseline="0" dirty="0" smtClean="0">
              <a:ln>
                <a:noFill/>
              </a:ln>
              <a:solidFill>
                <a:schemeClr val="tx1"/>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33333"/>
                </a:solidFill>
                <a:effectLst/>
                <a:latin typeface="Roboto"/>
              </a:rPr>
              <a:t/>
            </a:r>
            <a:br>
              <a:rPr kumimoji="0" lang="en-US" altLang="en-US" sz="1800" b="0" i="0" u="none" strike="noStrike" cap="none" normalizeH="0" baseline="0" dirty="0" smtClean="0">
                <a:ln>
                  <a:noFill/>
                </a:ln>
                <a:solidFill>
                  <a:srgbClr val="333333"/>
                </a:solidFill>
                <a:effectLst/>
                <a:latin typeface="Roboto"/>
              </a:rPr>
            </a:br>
            <a:r>
              <a:rPr kumimoji="0" lang="en-US" altLang="en-US" sz="1800" b="0" i="0" u="none" strike="noStrike" cap="none" normalizeH="0" baseline="0" dirty="0" smtClean="0">
                <a:ln>
                  <a:noFill/>
                </a:ln>
                <a:solidFill>
                  <a:srgbClr val="333333"/>
                </a:solidFill>
                <a:effectLst/>
                <a:latin typeface="Roboto"/>
              </a:rPr>
              <a:t>Edit the file /</a:t>
            </a:r>
            <a:r>
              <a:rPr kumimoji="0" lang="en-US" altLang="en-US" sz="1800" b="0" i="0" u="none" strike="noStrike" cap="none" normalizeH="0" baseline="0" dirty="0" err="1" smtClean="0">
                <a:ln>
                  <a:noFill/>
                </a:ln>
                <a:solidFill>
                  <a:srgbClr val="333333"/>
                </a:solidFill>
                <a:effectLst/>
                <a:latin typeface="Roboto"/>
              </a:rPr>
              <a:t>etc</a:t>
            </a:r>
            <a:r>
              <a:rPr kumimoji="0" lang="en-US" altLang="en-US" sz="1800" b="0" i="0" u="none" strike="noStrike" cap="none" normalizeH="0" baseline="0" dirty="0" smtClean="0">
                <a:ln>
                  <a:noFill/>
                </a:ln>
                <a:solidFill>
                  <a:srgbClr val="333333"/>
                </a:solidFill>
                <a:effectLst/>
                <a:latin typeface="Roboto"/>
              </a:rPr>
              <a:t>/</a:t>
            </a:r>
            <a:r>
              <a:rPr kumimoji="0" lang="en-US" altLang="en-US" sz="1800" b="0" i="0" u="none" strike="noStrike" cap="none" normalizeH="0" baseline="0" dirty="0" err="1" smtClean="0">
                <a:ln>
                  <a:noFill/>
                </a:ln>
                <a:solidFill>
                  <a:srgbClr val="333333"/>
                </a:solidFill>
                <a:effectLst/>
                <a:latin typeface="Roboto"/>
              </a:rPr>
              <a:t>sysconfig</a:t>
            </a:r>
            <a:r>
              <a:rPr kumimoji="0" lang="en-US" altLang="en-US" sz="1800" b="0" i="0" u="none" strike="noStrike" cap="none" normalizeH="0" baseline="0" dirty="0" smtClean="0">
                <a:ln>
                  <a:noFill/>
                </a:ln>
                <a:solidFill>
                  <a:srgbClr val="333333"/>
                </a:solidFill>
                <a:effectLst/>
                <a:latin typeface="Roboto"/>
              </a:rPr>
              <a:t>/</a:t>
            </a:r>
            <a:r>
              <a:rPr kumimoji="0" lang="en-US" altLang="en-US" sz="1800" b="0" i="0" u="none" strike="noStrike" cap="none" normalizeH="0" baseline="0" dirty="0" err="1" smtClean="0">
                <a:ln>
                  <a:noFill/>
                </a:ln>
                <a:solidFill>
                  <a:srgbClr val="333333"/>
                </a:solidFill>
                <a:effectLst/>
                <a:latin typeface="Roboto"/>
              </a:rPr>
              <a:t>docker</a:t>
            </a:r>
            <a:r>
              <a:rPr kumimoji="0" lang="en-US" altLang="en-US" sz="1800" b="0" i="0" u="none" strike="noStrike" cap="none" normalizeH="0" baseline="0" dirty="0" smtClean="0">
                <a:ln>
                  <a:noFill/>
                </a:ln>
                <a:solidFill>
                  <a:srgbClr val="333333"/>
                </a:solidFill>
                <a:effectLst/>
                <a:latin typeface="Roboto"/>
              </a:rPr>
              <a:t> as below.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333333"/>
                </a:solidFill>
                <a:effectLst/>
                <a:latin typeface="Roboto"/>
              </a:rPr>
              <a:t>other_args</a:t>
            </a:r>
            <a:r>
              <a:rPr kumimoji="0" lang="en-US" altLang="en-US" sz="1800" b="0" i="0" u="none" strike="noStrike" cap="none" normalizeH="0" baseline="0" dirty="0" smtClean="0">
                <a:ln>
                  <a:noFill/>
                </a:ln>
                <a:solidFill>
                  <a:srgbClr val="333333"/>
                </a:solidFill>
                <a:effectLst/>
                <a:latin typeface="Roboto"/>
              </a:rPr>
              <a:t>=</a:t>
            </a:r>
            <a:r>
              <a:rPr kumimoji="0" lang="en-US" altLang="en-US" sz="1800" b="0" i="0" u="none" strike="noStrike" cap="none" normalizeH="0" baseline="0" dirty="0" smtClean="0">
                <a:ln>
                  <a:noFill/>
                </a:ln>
                <a:solidFill>
                  <a:srgbClr val="880000"/>
                </a:solidFill>
                <a:effectLst/>
                <a:latin typeface="Roboto"/>
              </a:rPr>
              <a:t>"-H tcp://0.0.0.0:4243 -H unix:///var/run/docker.sock"</a:t>
            </a:r>
            <a:r>
              <a:rPr kumimoji="0" lang="en-US" altLang="en-US" sz="1800" b="0" i="0" u="none" strike="noStrike" cap="none" normalizeH="0" baseline="0" dirty="0" smtClean="0">
                <a:ln>
                  <a:noFill/>
                </a:ln>
                <a:solidFill>
                  <a:srgbClr val="333333"/>
                </a:solidFill>
                <a:effectLst/>
                <a:latin typeface="Roboto"/>
              </a:rPr>
              <a:t> </a:t>
            </a:r>
            <a:endParaRPr kumimoji="0" lang="en-US" altLang="en-US" sz="1800" b="0" i="0" u="none" strike="noStrike" cap="none" normalizeH="0" baseline="0" dirty="0" smtClean="0">
              <a:ln>
                <a:noFill/>
              </a:ln>
              <a:solidFill>
                <a:schemeClr val="tx1"/>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33333"/>
                </a:solidFill>
                <a:effectLst/>
                <a:latin typeface="Roboto"/>
              </a:rPr>
              <a:t>After that, restart </a:t>
            </a:r>
            <a:r>
              <a:rPr kumimoji="0" lang="en-US" altLang="en-US" sz="1800" b="0" i="0" u="none" strike="noStrike" cap="none" normalizeH="0" baseline="0" dirty="0" err="1" smtClean="0">
                <a:ln>
                  <a:noFill/>
                </a:ln>
                <a:solidFill>
                  <a:srgbClr val="333333"/>
                </a:solidFill>
                <a:effectLst/>
                <a:latin typeface="Roboto"/>
              </a:rPr>
              <a:t>docker</a:t>
            </a:r>
            <a:r>
              <a:rPr kumimoji="0" lang="en-US" altLang="en-US" sz="1800" b="0" i="0" u="none" strike="noStrike" cap="none" normalizeH="0" baseline="0" dirty="0" smtClean="0">
                <a:ln>
                  <a:noFill/>
                </a:ln>
                <a:solidFill>
                  <a:srgbClr val="333333"/>
                </a:solidFill>
                <a:effectLst/>
                <a:latin typeface="Roboto"/>
              </a:rPr>
              <a:t> and try to access the host from another host.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33333"/>
                </a:solidFill>
                <a:effectLst/>
                <a:latin typeface="Roboto"/>
              </a:rPr>
              <a:t/>
            </a:r>
            <a:br>
              <a:rPr kumimoji="0" lang="en-US" altLang="en-US" sz="1800" b="0" i="0" u="none" strike="noStrike" cap="none" normalizeH="0" baseline="0" dirty="0" smtClean="0">
                <a:ln>
                  <a:noFill/>
                </a:ln>
                <a:solidFill>
                  <a:srgbClr val="333333"/>
                </a:solidFill>
                <a:effectLst/>
                <a:latin typeface="Roboto"/>
              </a:rPr>
            </a:br>
            <a:r>
              <a:rPr kumimoji="0" lang="en-US" altLang="en-US" sz="1800" b="0" i="0" u="none" strike="noStrike" cap="none" normalizeH="0" baseline="0" dirty="0" smtClean="0">
                <a:ln>
                  <a:noFill/>
                </a:ln>
                <a:solidFill>
                  <a:srgbClr val="333333"/>
                </a:solidFill>
                <a:effectLst/>
                <a:latin typeface="Roboto"/>
              </a:rPr>
              <a:t>$ </a:t>
            </a:r>
            <a:r>
              <a:rPr kumimoji="0" lang="en-US" altLang="en-US" sz="1800" b="0" i="0" u="none" strike="noStrike" cap="none" normalizeH="0" baseline="0" dirty="0" err="1" smtClean="0">
                <a:ln>
                  <a:noFill/>
                </a:ln>
                <a:solidFill>
                  <a:srgbClr val="333333"/>
                </a:solidFill>
                <a:effectLst/>
                <a:latin typeface="Roboto"/>
              </a:rPr>
              <a:t>sudo</a:t>
            </a:r>
            <a:r>
              <a:rPr kumimoji="0" lang="en-US" altLang="en-US" sz="1800" b="0" i="0" u="none" strike="noStrike" cap="none" normalizeH="0" baseline="0" dirty="0" smtClean="0">
                <a:ln>
                  <a:noFill/>
                </a:ln>
                <a:solidFill>
                  <a:srgbClr val="333333"/>
                </a:solidFill>
                <a:effectLst/>
                <a:latin typeface="Roboto"/>
              </a:rPr>
              <a:t> /</a:t>
            </a:r>
            <a:r>
              <a:rPr kumimoji="0" lang="en-US" altLang="en-US" sz="1800" b="0" i="0" u="none" strike="noStrike" cap="none" normalizeH="0" baseline="0" dirty="0" err="1" smtClean="0">
                <a:ln>
                  <a:noFill/>
                </a:ln>
                <a:solidFill>
                  <a:srgbClr val="333333"/>
                </a:solidFill>
                <a:effectLst/>
                <a:latin typeface="Roboto"/>
              </a:rPr>
              <a:t>etc</a:t>
            </a:r>
            <a:r>
              <a:rPr kumimoji="0" lang="en-US" altLang="en-US" sz="1800" b="0" i="0" u="none" strike="noStrike" cap="none" normalizeH="0" baseline="0" dirty="0" smtClean="0">
                <a:ln>
                  <a:noFill/>
                </a:ln>
                <a:solidFill>
                  <a:srgbClr val="333333"/>
                </a:solidFill>
                <a:effectLst/>
                <a:latin typeface="Roboto"/>
              </a:rPr>
              <a:t>/</a:t>
            </a:r>
            <a:r>
              <a:rPr kumimoji="0" lang="en-US" altLang="en-US" sz="1800" b="0" i="0" u="none" strike="noStrike" cap="none" normalizeH="0" baseline="0" dirty="0" err="1" smtClean="0">
                <a:ln>
                  <a:noFill/>
                </a:ln>
                <a:solidFill>
                  <a:srgbClr val="333333"/>
                </a:solidFill>
                <a:effectLst/>
                <a:latin typeface="Roboto"/>
              </a:rPr>
              <a:t>init.d</a:t>
            </a:r>
            <a:r>
              <a:rPr kumimoji="0" lang="en-US" altLang="en-US" sz="1800" b="0" i="0" u="none" strike="noStrike" cap="none" normalizeH="0" baseline="0" dirty="0" smtClean="0">
                <a:ln>
                  <a:noFill/>
                </a:ln>
                <a:solidFill>
                  <a:srgbClr val="333333"/>
                </a:solidFill>
                <a:effectLst/>
                <a:latin typeface="Roboto"/>
              </a:rPr>
              <a:t>/</a:t>
            </a:r>
            <a:r>
              <a:rPr kumimoji="0" lang="en-US" altLang="en-US" sz="1800" b="0" i="0" u="none" strike="noStrike" cap="none" normalizeH="0" baseline="0" dirty="0" err="1" smtClean="0">
                <a:ln>
                  <a:noFill/>
                </a:ln>
                <a:solidFill>
                  <a:srgbClr val="333333"/>
                </a:solidFill>
                <a:effectLst/>
                <a:latin typeface="Roboto"/>
              </a:rPr>
              <a:t>docker</a:t>
            </a:r>
            <a:r>
              <a:rPr kumimoji="0" lang="en-US" altLang="en-US" sz="1800" b="0" i="0" u="none" strike="noStrike" cap="none" normalizeH="0" baseline="0" dirty="0" smtClean="0">
                <a:ln>
                  <a:noFill/>
                </a:ln>
                <a:solidFill>
                  <a:srgbClr val="333333"/>
                </a:solidFill>
                <a:effectLst/>
                <a:latin typeface="Roboto"/>
              </a:rPr>
              <a:t> restart ... </a:t>
            </a:r>
            <a:br>
              <a:rPr kumimoji="0" lang="en-US" altLang="en-US" sz="1800" b="0" i="0" u="none" strike="noStrike" cap="none" normalizeH="0" baseline="0" dirty="0" smtClean="0">
                <a:ln>
                  <a:noFill/>
                </a:ln>
                <a:solidFill>
                  <a:srgbClr val="333333"/>
                </a:solidFill>
                <a:effectLst/>
                <a:latin typeface="Roboto"/>
              </a:rPr>
            </a:br>
            <a:r>
              <a:rPr kumimoji="0" lang="en-US" altLang="en-US" sz="1800" b="0" i="0" u="none" strike="noStrike" cap="none" normalizeH="0" baseline="0" dirty="0" smtClean="0">
                <a:ln>
                  <a:noFill/>
                </a:ln>
                <a:solidFill>
                  <a:srgbClr val="333333"/>
                </a:solidFill>
                <a:effectLst/>
                <a:latin typeface="Roboto"/>
              </a:rPr>
              <a:t/>
            </a:r>
            <a:br>
              <a:rPr kumimoji="0" lang="en-US" altLang="en-US" sz="1800" b="0" i="0" u="none" strike="noStrike" cap="none" normalizeH="0" baseline="0" dirty="0" smtClean="0">
                <a:ln>
                  <a:noFill/>
                </a:ln>
                <a:solidFill>
                  <a:srgbClr val="333333"/>
                </a:solidFill>
                <a:effectLst/>
                <a:latin typeface="Roboto"/>
              </a:rPr>
            </a:br>
            <a:r>
              <a:rPr kumimoji="0" lang="en-US" altLang="en-US" sz="1800" b="0" i="0" u="none" strike="noStrike" cap="none" normalizeH="0" baseline="0" dirty="0" smtClean="0">
                <a:ln>
                  <a:noFill/>
                </a:ln>
                <a:solidFill>
                  <a:srgbClr val="333333"/>
                </a:solidFill>
                <a:effectLst/>
                <a:latin typeface="Roboto"/>
              </a:rPr>
              <a:t>$ curl $hostname</a:t>
            </a:r>
            <a:r>
              <a:rPr kumimoji="0" lang="en-US" altLang="en-US" sz="1800" b="0" i="0" u="none" strike="noStrike" cap="none" normalizeH="0" baseline="0" dirty="0" smtClean="0">
                <a:ln>
                  <a:noFill/>
                </a:ln>
                <a:solidFill>
                  <a:srgbClr val="BC6060"/>
                </a:solidFill>
                <a:effectLst/>
                <a:latin typeface="Roboto"/>
              </a:rPr>
              <a:t>:</a:t>
            </a:r>
            <a:r>
              <a:rPr kumimoji="0" lang="en-US" altLang="en-US" sz="1800" b="0" i="0" u="none" strike="noStrike" cap="none" normalizeH="0" baseline="0" dirty="0" smtClean="0">
                <a:ln>
                  <a:noFill/>
                </a:ln>
                <a:solidFill>
                  <a:srgbClr val="880000"/>
                </a:solidFill>
                <a:effectLst/>
                <a:latin typeface="Roboto"/>
              </a:rPr>
              <a:t>4243</a:t>
            </a:r>
            <a:r>
              <a:rPr kumimoji="0" lang="en-US" altLang="en-US" sz="1800" b="0" i="0" u="none" strike="noStrike" cap="none" normalizeH="0" baseline="0" dirty="0" smtClean="0">
                <a:ln>
                  <a:noFill/>
                </a:ln>
                <a:solidFill>
                  <a:srgbClr val="333333"/>
                </a:solidFill>
                <a:effectLst/>
                <a:latin typeface="Roboto"/>
              </a:rPr>
              <a:t>/images/</a:t>
            </a:r>
            <a:r>
              <a:rPr kumimoji="0" lang="en-US" altLang="en-US" sz="1800" b="0" i="0" u="none" strike="noStrike" cap="none" normalizeH="0" baseline="0" dirty="0" err="1" smtClean="0">
                <a:ln>
                  <a:noFill/>
                </a:ln>
                <a:solidFill>
                  <a:srgbClr val="333333"/>
                </a:solidFill>
                <a:effectLst/>
                <a:latin typeface="Roboto"/>
              </a:rPr>
              <a:t>json</a:t>
            </a:r>
            <a:r>
              <a:rPr kumimoji="0" lang="en-US" altLang="en-US" sz="1800" b="0" i="0" u="none" strike="noStrike" cap="none" normalizeH="0" baseline="0" dirty="0" smtClean="0">
                <a:ln>
                  <a:noFill/>
                </a:ln>
                <a:solidFill>
                  <a:srgbClr val="333333"/>
                </a:solidFill>
                <a:effectLst/>
                <a:latin typeface="Roboto"/>
              </a:rPr>
              <a:t> ... </a:t>
            </a:r>
            <a:endParaRPr kumimoji="0" lang="en-US" altLang="en-US" sz="1800" b="0" i="0" u="none" strike="noStrike" cap="none" normalizeH="0" baseline="0" dirty="0" smtClean="0">
              <a:ln>
                <a:noFill/>
              </a:ln>
              <a:solidFill>
                <a:schemeClr val="tx1"/>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333333"/>
                </a:solidFill>
                <a:effectLst/>
                <a:latin typeface="Roboto"/>
              </a:rPr>
              <a:t>I think </a:t>
            </a:r>
            <a:r>
              <a:rPr kumimoji="0" lang="en-US" altLang="en-US" sz="1800" b="0" i="0" u="none" strike="noStrike" cap="none" normalizeH="0" baseline="0" dirty="0" err="1" smtClean="0">
                <a:ln>
                  <a:noFill/>
                </a:ln>
                <a:solidFill>
                  <a:srgbClr val="333333"/>
                </a:solidFill>
                <a:effectLst/>
                <a:latin typeface="Roboto"/>
              </a:rPr>
              <a:t>docker</a:t>
            </a:r>
            <a:r>
              <a:rPr kumimoji="0" lang="en-US" altLang="en-US" sz="1800" b="0" i="0" u="none" strike="noStrike" cap="none" normalizeH="0" baseline="0" dirty="0" smtClean="0">
                <a:ln>
                  <a:noFill/>
                </a:ln>
                <a:solidFill>
                  <a:srgbClr val="333333"/>
                </a:solidFill>
                <a:effectLst/>
                <a:latin typeface="Roboto"/>
              </a:rPr>
              <a:t> is almost practical for production environment since it </a:t>
            </a:r>
            <a:r>
              <a:rPr kumimoji="0" lang="en-US" altLang="en-US" sz="1800" b="0" i="0" u="none" strike="noStrike" cap="none" normalizeH="0" baseline="0" dirty="0" err="1" smtClean="0">
                <a:ln>
                  <a:noFill/>
                </a:ln>
                <a:solidFill>
                  <a:srgbClr val="333333"/>
                </a:solidFill>
                <a:effectLst/>
                <a:latin typeface="Roboto"/>
              </a:rPr>
              <a:t>cames</a:t>
            </a:r>
            <a:r>
              <a:rPr kumimoji="0" lang="en-US" altLang="en-US" sz="1800" b="0" i="0" u="none" strike="noStrike" cap="none" normalizeH="0" baseline="0" dirty="0" smtClean="0">
                <a:ln>
                  <a:noFill/>
                </a:ln>
                <a:solidFill>
                  <a:srgbClr val="333333"/>
                </a:solidFill>
                <a:effectLst/>
                <a:latin typeface="Roboto"/>
              </a:rPr>
              <a:t> to run on </a:t>
            </a:r>
            <a:r>
              <a:rPr kumimoji="0" lang="en-US" altLang="en-US" sz="1800" b="0" i="0" u="none" strike="noStrike" cap="none" normalizeH="0" baseline="0" dirty="0" err="1" smtClean="0">
                <a:ln>
                  <a:noFill/>
                </a:ln>
                <a:solidFill>
                  <a:srgbClr val="333333"/>
                </a:solidFill>
                <a:effectLst/>
                <a:latin typeface="Roboto"/>
              </a:rPr>
              <a:t>CentOS</a:t>
            </a:r>
            <a:r>
              <a:rPr kumimoji="0" lang="en-US" altLang="en-US" sz="1800" b="0" i="0" u="none" strike="noStrike" cap="none" normalizeH="0" baseline="0" dirty="0" smtClean="0">
                <a:ln>
                  <a:noFill/>
                </a:ln>
                <a:solidFill>
                  <a:srgbClr val="333333"/>
                </a:solidFill>
                <a:effectLst/>
                <a:latin typeface="Roboto"/>
              </a:rPr>
              <a:t>.</a:t>
            </a:r>
            <a:endParaRPr kumimoji="0" lang="en-US" altLang="en-US" sz="1800" b="0" i="0" u="none" strike="noStrike" cap="none" normalizeH="0" baseline="0" dirty="0" smtClean="0">
              <a:ln>
                <a:noFill/>
              </a:ln>
              <a:solidFill>
                <a:schemeClr val="tx1"/>
              </a:solidFill>
              <a:effectLst/>
              <a:latin typeface="Roboto"/>
            </a:endParaRPr>
          </a:p>
        </p:txBody>
      </p:sp>
    </p:spTree>
    <p:extLst>
      <p:ext uri="{BB962C8B-B14F-4D97-AF65-F5344CB8AC3E}">
        <p14:creationId xmlns:p14="http://schemas.microsoft.com/office/powerpoint/2010/main" val="2652310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Grp="1" noChangeArrowheads="1"/>
          </p:cNvSpPr>
          <p:nvPr>
            <p:ph type="ctrTitle"/>
          </p:nvPr>
        </p:nvSpPr>
        <p:spPr bwMode="auto">
          <a:xfrm>
            <a:off x="0" y="0"/>
            <a:ext cx="11936186" cy="689419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l">
              <a:lnSpc>
                <a:spcPct val="100000"/>
              </a:lnSpc>
            </a:pPr>
            <a:r>
              <a:rPr kumimoji="0" lang="en-US" altLang="en-US" sz="1600" b="0" i="0" u="none" strike="noStrike" cap="none" normalizeH="0" baseline="0" dirty="0" smtClean="0">
                <a:ln>
                  <a:noFill/>
                </a:ln>
                <a:solidFill>
                  <a:srgbClr val="333333"/>
                </a:solidFill>
                <a:effectLst/>
                <a:latin typeface="Roboto"/>
              </a:rPr>
              <a:t>NOW to initiate a container as a slave for Jenkins</a:t>
            </a:r>
            <a:br>
              <a:rPr kumimoji="0" lang="en-US" altLang="en-US" sz="1600" b="0" i="0" u="none" strike="noStrike" cap="none" normalizeH="0" baseline="0" dirty="0" smtClean="0">
                <a:ln>
                  <a:noFill/>
                </a:ln>
                <a:solidFill>
                  <a:srgbClr val="333333"/>
                </a:solidFill>
                <a:effectLst/>
                <a:latin typeface="Roboto"/>
              </a:rPr>
            </a:br>
            <a:r>
              <a:rPr lang="en-US" altLang="en-US" sz="1600" dirty="0">
                <a:solidFill>
                  <a:srgbClr val="333333"/>
                </a:solidFill>
                <a:latin typeface="Roboto"/>
              </a:rPr>
              <a:t> </a:t>
            </a:r>
            <a:r>
              <a:rPr lang="en-US" altLang="en-US" sz="1600" dirty="0" smtClean="0">
                <a:solidFill>
                  <a:srgbClr val="333333"/>
                </a:solidFill>
                <a:latin typeface="Roboto"/>
              </a:rPr>
              <a:t>we need a </a:t>
            </a:r>
            <a:r>
              <a:rPr lang="en-US" altLang="en-US" sz="1600" dirty="0" err="1" smtClean="0">
                <a:solidFill>
                  <a:srgbClr val="333333"/>
                </a:solidFill>
                <a:latin typeface="Roboto"/>
              </a:rPr>
              <a:t>docker</a:t>
            </a:r>
            <a:r>
              <a:rPr lang="en-US" altLang="en-US" sz="1600" dirty="0" smtClean="0">
                <a:solidFill>
                  <a:srgbClr val="333333"/>
                </a:solidFill>
                <a:latin typeface="Roboto"/>
              </a:rPr>
              <a:t> image so for creating a </a:t>
            </a:r>
            <a:r>
              <a:rPr lang="en-US" altLang="en-US" sz="1600" dirty="0" err="1" smtClean="0">
                <a:solidFill>
                  <a:srgbClr val="333333"/>
                </a:solidFill>
                <a:latin typeface="Roboto"/>
              </a:rPr>
              <a:t>docker</a:t>
            </a:r>
            <a:r>
              <a:rPr lang="en-US" altLang="en-US" sz="1600" dirty="0" smtClean="0">
                <a:solidFill>
                  <a:srgbClr val="333333"/>
                </a:solidFill>
                <a:latin typeface="Roboto"/>
              </a:rPr>
              <a:t> image here is a code</a:t>
            </a:r>
            <a:br>
              <a:rPr lang="en-US" altLang="en-US" sz="1600" dirty="0" smtClean="0">
                <a:solidFill>
                  <a:srgbClr val="333333"/>
                </a:solidFill>
                <a:latin typeface="Roboto"/>
              </a:rPr>
            </a:br>
            <a:r>
              <a:rPr lang="en-US" altLang="en-US" sz="1600" dirty="0">
                <a:solidFill>
                  <a:srgbClr val="333333"/>
                </a:solidFill>
                <a:latin typeface="Roboto"/>
              </a:rPr>
              <a:t/>
            </a:r>
            <a:br>
              <a:rPr lang="en-US" altLang="en-US" sz="1600" dirty="0">
                <a:solidFill>
                  <a:srgbClr val="333333"/>
                </a:solidFill>
                <a:latin typeface="Roboto"/>
              </a:rPr>
            </a:br>
            <a:r>
              <a:rPr lang="en-US" altLang="en-US" sz="1600" b="1" dirty="0">
                <a:solidFill>
                  <a:srgbClr val="333333"/>
                </a:solidFill>
                <a:latin typeface="Roboto"/>
              </a:rPr>
              <a:t>FROM      </a:t>
            </a:r>
            <a:r>
              <a:rPr lang="en-US" altLang="en-US" sz="1600" b="1" dirty="0" err="1">
                <a:solidFill>
                  <a:srgbClr val="333333"/>
                </a:solidFill>
                <a:latin typeface="Roboto"/>
              </a:rPr>
              <a:t>ubuntu</a:t>
            </a:r>
            <a:r>
              <a:rPr lang="en-US" altLang="en-US" sz="1600" b="1" dirty="0">
                <a:solidFill>
                  <a:srgbClr val="333333"/>
                </a:solidFill>
                <a:latin typeface="Roboto"/>
              </a:rPr>
              <a:t/>
            </a:r>
            <a:br>
              <a:rPr lang="en-US" altLang="en-US" sz="1600" b="1" dirty="0">
                <a:solidFill>
                  <a:srgbClr val="333333"/>
                </a:solidFill>
                <a:latin typeface="Roboto"/>
              </a:rPr>
            </a:br>
            <a:r>
              <a:rPr lang="en-US" altLang="en-US" sz="1600" b="1" dirty="0">
                <a:solidFill>
                  <a:srgbClr val="333333"/>
                </a:solidFill>
                <a:latin typeface="Roboto"/>
              </a:rPr>
              <a:t>MAINTAINER MAYANK SHARMA</a:t>
            </a:r>
            <a:br>
              <a:rPr lang="en-US" altLang="en-US" sz="1600" b="1" dirty="0">
                <a:solidFill>
                  <a:srgbClr val="333333"/>
                </a:solidFill>
                <a:latin typeface="Roboto"/>
              </a:rPr>
            </a:br>
            <a:r>
              <a:rPr lang="en-US" altLang="en-US" sz="1600" b="1" dirty="0">
                <a:solidFill>
                  <a:srgbClr val="333333"/>
                </a:solidFill>
                <a:latin typeface="Roboto"/>
              </a:rPr>
              <a:t/>
            </a:r>
            <a:br>
              <a:rPr lang="en-US" altLang="en-US" sz="1600" b="1" dirty="0">
                <a:solidFill>
                  <a:srgbClr val="333333"/>
                </a:solidFill>
                <a:latin typeface="Roboto"/>
              </a:rPr>
            </a:br>
            <a:r>
              <a:rPr lang="en-US" altLang="en-US" sz="1600" b="1" dirty="0">
                <a:solidFill>
                  <a:srgbClr val="333333"/>
                </a:solidFill>
                <a:latin typeface="Roboto"/>
              </a:rPr>
              <a:t>RUN apt-get update</a:t>
            </a:r>
            <a:br>
              <a:rPr lang="en-US" altLang="en-US" sz="1600" b="1" dirty="0">
                <a:solidFill>
                  <a:srgbClr val="333333"/>
                </a:solidFill>
                <a:latin typeface="Roboto"/>
              </a:rPr>
            </a:br>
            <a:r>
              <a:rPr lang="en-US" altLang="en-US" sz="1600" b="1" dirty="0">
                <a:solidFill>
                  <a:srgbClr val="333333"/>
                </a:solidFill>
                <a:latin typeface="Roboto"/>
              </a:rPr>
              <a:t/>
            </a:r>
            <a:br>
              <a:rPr lang="en-US" altLang="en-US" sz="1600" b="1" dirty="0">
                <a:solidFill>
                  <a:srgbClr val="333333"/>
                </a:solidFill>
                <a:latin typeface="Roboto"/>
              </a:rPr>
            </a:br>
            <a:r>
              <a:rPr lang="en-US" altLang="en-US" sz="1600" b="1" dirty="0">
                <a:solidFill>
                  <a:srgbClr val="333333"/>
                </a:solidFill>
                <a:latin typeface="Roboto"/>
              </a:rPr>
              <a:t>RUN apt-get install -y </a:t>
            </a:r>
            <a:r>
              <a:rPr lang="en-US" altLang="en-US" sz="1600" b="1" dirty="0" err="1">
                <a:solidFill>
                  <a:srgbClr val="333333"/>
                </a:solidFill>
                <a:latin typeface="Roboto"/>
              </a:rPr>
              <a:t>openssh</a:t>
            </a:r>
            <a:r>
              <a:rPr lang="en-US" altLang="en-US" sz="1600" b="1" dirty="0">
                <a:solidFill>
                  <a:srgbClr val="333333"/>
                </a:solidFill>
                <a:latin typeface="Roboto"/>
              </a:rPr>
              <a:t>-server</a:t>
            </a:r>
            <a:br>
              <a:rPr lang="en-US" altLang="en-US" sz="1600" b="1" dirty="0">
                <a:solidFill>
                  <a:srgbClr val="333333"/>
                </a:solidFill>
                <a:latin typeface="Roboto"/>
              </a:rPr>
            </a:br>
            <a:r>
              <a:rPr lang="en-US" altLang="en-US" sz="1600" b="1" dirty="0">
                <a:solidFill>
                  <a:srgbClr val="333333"/>
                </a:solidFill>
                <a:latin typeface="Roboto"/>
              </a:rPr>
              <a:t>RUN </a:t>
            </a:r>
            <a:r>
              <a:rPr lang="en-US" altLang="en-US" sz="1600" b="1" dirty="0" err="1">
                <a:solidFill>
                  <a:srgbClr val="333333"/>
                </a:solidFill>
                <a:latin typeface="Roboto"/>
              </a:rPr>
              <a:t>mkdir</a:t>
            </a:r>
            <a:r>
              <a:rPr lang="en-US" altLang="en-US" sz="1600" b="1" dirty="0">
                <a:solidFill>
                  <a:srgbClr val="333333"/>
                </a:solidFill>
                <a:latin typeface="Roboto"/>
              </a:rPr>
              <a:t> /</a:t>
            </a:r>
            <a:r>
              <a:rPr lang="en-US" altLang="en-US" sz="1600" b="1" dirty="0" err="1">
                <a:solidFill>
                  <a:srgbClr val="333333"/>
                </a:solidFill>
                <a:latin typeface="Roboto"/>
              </a:rPr>
              <a:t>var</a:t>
            </a:r>
            <a:r>
              <a:rPr lang="en-US" altLang="en-US" sz="1600" b="1" dirty="0">
                <a:solidFill>
                  <a:srgbClr val="333333"/>
                </a:solidFill>
                <a:latin typeface="Roboto"/>
              </a:rPr>
              <a:t>/run/</a:t>
            </a:r>
            <a:r>
              <a:rPr lang="en-US" altLang="en-US" sz="1600" b="1" dirty="0" err="1">
                <a:solidFill>
                  <a:srgbClr val="333333"/>
                </a:solidFill>
                <a:latin typeface="Roboto"/>
              </a:rPr>
              <a:t>sshd</a:t>
            </a:r>
            <a:r>
              <a:rPr lang="en-US" altLang="en-US" sz="1600" b="1" dirty="0">
                <a:solidFill>
                  <a:srgbClr val="333333"/>
                </a:solidFill>
                <a:latin typeface="Roboto"/>
              </a:rPr>
              <a:t/>
            </a:r>
            <a:br>
              <a:rPr lang="en-US" altLang="en-US" sz="1600" b="1" dirty="0">
                <a:solidFill>
                  <a:srgbClr val="333333"/>
                </a:solidFill>
                <a:latin typeface="Roboto"/>
              </a:rPr>
            </a:br>
            <a:r>
              <a:rPr lang="en-US" altLang="en-US" sz="1600" b="1" dirty="0">
                <a:solidFill>
                  <a:srgbClr val="333333"/>
                </a:solidFill>
                <a:latin typeface="Roboto"/>
              </a:rPr>
              <a:t/>
            </a:r>
            <a:br>
              <a:rPr lang="en-US" altLang="en-US" sz="1600" b="1" dirty="0">
                <a:solidFill>
                  <a:srgbClr val="333333"/>
                </a:solidFill>
                <a:latin typeface="Roboto"/>
              </a:rPr>
            </a:br>
            <a:r>
              <a:rPr lang="en-US" altLang="en-US" sz="1600" b="1" dirty="0">
                <a:solidFill>
                  <a:srgbClr val="333333"/>
                </a:solidFill>
                <a:latin typeface="Roboto"/>
              </a:rPr>
              <a:t>RUN echo '</a:t>
            </a:r>
            <a:r>
              <a:rPr lang="en-US" altLang="en-US" sz="1600" b="1" dirty="0" err="1">
                <a:solidFill>
                  <a:srgbClr val="333333"/>
                </a:solidFill>
                <a:latin typeface="Roboto"/>
              </a:rPr>
              <a:t>root:root</a:t>
            </a:r>
            <a:r>
              <a:rPr lang="en-US" altLang="en-US" sz="1600" b="1" dirty="0">
                <a:solidFill>
                  <a:srgbClr val="333333"/>
                </a:solidFill>
                <a:latin typeface="Roboto"/>
              </a:rPr>
              <a:t>' |</a:t>
            </a:r>
            <a:r>
              <a:rPr lang="en-US" altLang="en-US" sz="1600" b="1" dirty="0" err="1">
                <a:solidFill>
                  <a:srgbClr val="333333"/>
                </a:solidFill>
                <a:latin typeface="Roboto"/>
              </a:rPr>
              <a:t>chpasswd</a:t>
            </a:r>
            <a:r>
              <a:rPr lang="en-US" altLang="en-US" sz="1600" b="1" dirty="0">
                <a:solidFill>
                  <a:srgbClr val="333333"/>
                </a:solidFill>
                <a:latin typeface="Roboto"/>
              </a:rPr>
              <a:t/>
            </a:r>
            <a:br>
              <a:rPr lang="en-US" altLang="en-US" sz="1600" b="1" dirty="0">
                <a:solidFill>
                  <a:srgbClr val="333333"/>
                </a:solidFill>
                <a:latin typeface="Roboto"/>
              </a:rPr>
            </a:br>
            <a:r>
              <a:rPr lang="en-US" altLang="en-US" sz="1600" b="1" dirty="0">
                <a:solidFill>
                  <a:srgbClr val="333333"/>
                </a:solidFill>
                <a:latin typeface="Roboto"/>
              </a:rPr>
              <a:t/>
            </a:r>
            <a:br>
              <a:rPr lang="en-US" altLang="en-US" sz="1600" b="1" dirty="0">
                <a:solidFill>
                  <a:srgbClr val="333333"/>
                </a:solidFill>
                <a:latin typeface="Roboto"/>
              </a:rPr>
            </a:br>
            <a:r>
              <a:rPr lang="en-US" altLang="en-US" sz="1600" b="1" dirty="0">
                <a:solidFill>
                  <a:srgbClr val="333333"/>
                </a:solidFill>
                <a:latin typeface="Roboto"/>
              </a:rPr>
              <a:t>RUN </a:t>
            </a:r>
            <a:r>
              <a:rPr lang="en-US" altLang="en-US" sz="1600" b="1" dirty="0" err="1">
                <a:solidFill>
                  <a:srgbClr val="333333"/>
                </a:solidFill>
                <a:latin typeface="Roboto"/>
              </a:rPr>
              <a:t>sed</a:t>
            </a:r>
            <a:r>
              <a:rPr lang="en-US" altLang="en-US" sz="1600" b="1" dirty="0">
                <a:solidFill>
                  <a:srgbClr val="333333"/>
                </a:solidFill>
                <a:latin typeface="Roboto"/>
              </a:rPr>
              <a:t> -</a:t>
            </a:r>
            <a:r>
              <a:rPr lang="en-US" altLang="en-US" sz="1600" b="1" dirty="0" err="1">
                <a:solidFill>
                  <a:srgbClr val="333333"/>
                </a:solidFill>
                <a:latin typeface="Roboto"/>
              </a:rPr>
              <a:t>ri</a:t>
            </a:r>
            <a:r>
              <a:rPr lang="en-US" altLang="en-US" sz="1600" b="1" dirty="0">
                <a:solidFill>
                  <a:srgbClr val="333333"/>
                </a:solidFill>
                <a:latin typeface="Roboto"/>
              </a:rPr>
              <a:t> 's/^</a:t>
            </a:r>
            <a:r>
              <a:rPr lang="en-US" altLang="en-US" sz="1600" b="1" dirty="0" err="1">
                <a:solidFill>
                  <a:srgbClr val="333333"/>
                </a:solidFill>
                <a:latin typeface="Roboto"/>
              </a:rPr>
              <a:t>PermitRootLogin</a:t>
            </a:r>
            <a:r>
              <a:rPr lang="en-US" altLang="en-US" sz="1600" b="1" dirty="0">
                <a:solidFill>
                  <a:srgbClr val="333333"/>
                </a:solidFill>
                <a:latin typeface="Roboto"/>
              </a:rPr>
              <a:t>\s+.*/</a:t>
            </a:r>
            <a:r>
              <a:rPr lang="en-US" altLang="en-US" sz="1600" b="1" dirty="0" err="1">
                <a:solidFill>
                  <a:srgbClr val="333333"/>
                </a:solidFill>
                <a:latin typeface="Roboto"/>
              </a:rPr>
              <a:t>PermitRootLogin</a:t>
            </a:r>
            <a:r>
              <a:rPr lang="en-US" altLang="en-US" sz="1600" b="1" dirty="0">
                <a:solidFill>
                  <a:srgbClr val="333333"/>
                </a:solidFill>
                <a:latin typeface="Roboto"/>
              </a:rPr>
              <a:t> yes/' /</a:t>
            </a:r>
            <a:r>
              <a:rPr lang="en-US" altLang="en-US" sz="1600" b="1" dirty="0" err="1">
                <a:solidFill>
                  <a:srgbClr val="333333"/>
                </a:solidFill>
                <a:latin typeface="Roboto"/>
              </a:rPr>
              <a:t>etc</a:t>
            </a:r>
            <a:r>
              <a:rPr lang="en-US" altLang="en-US" sz="1600" b="1" dirty="0">
                <a:solidFill>
                  <a:srgbClr val="333333"/>
                </a:solidFill>
                <a:latin typeface="Roboto"/>
              </a:rPr>
              <a:t>/</a:t>
            </a:r>
            <a:r>
              <a:rPr lang="en-US" altLang="en-US" sz="1600" b="1" dirty="0" err="1">
                <a:solidFill>
                  <a:srgbClr val="333333"/>
                </a:solidFill>
                <a:latin typeface="Roboto"/>
              </a:rPr>
              <a:t>ssh</a:t>
            </a:r>
            <a:r>
              <a:rPr lang="en-US" altLang="en-US" sz="1600" b="1" dirty="0">
                <a:solidFill>
                  <a:srgbClr val="333333"/>
                </a:solidFill>
                <a:latin typeface="Roboto"/>
              </a:rPr>
              <a:t>/</a:t>
            </a:r>
            <a:r>
              <a:rPr lang="en-US" altLang="en-US" sz="1600" b="1" dirty="0" err="1">
                <a:solidFill>
                  <a:srgbClr val="333333"/>
                </a:solidFill>
                <a:latin typeface="Roboto"/>
              </a:rPr>
              <a:t>sshd_config</a:t>
            </a:r>
            <a:r>
              <a:rPr lang="en-US" altLang="en-US" sz="1600" b="1" dirty="0">
                <a:solidFill>
                  <a:srgbClr val="333333"/>
                </a:solidFill>
                <a:latin typeface="Roboto"/>
              </a:rPr>
              <a:t/>
            </a:r>
            <a:br>
              <a:rPr lang="en-US" altLang="en-US" sz="1600" b="1" dirty="0">
                <a:solidFill>
                  <a:srgbClr val="333333"/>
                </a:solidFill>
                <a:latin typeface="Roboto"/>
              </a:rPr>
            </a:br>
            <a:r>
              <a:rPr lang="en-US" altLang="en-US" sz="1600" b="1" dirty="0">
                <a:solidFill>
                  <a:srgbClr val="333333"/>
                </a:solidFill>
                <a:latin typeface="Roboto"/>
              </a:rPr>
              <a:t>RUN </a:t>
            </a:r>
            <a:r>
              <a:rPr lang="en-US" altLang="en-US" sz="1600" b="1" dirty="0" err="1">
                <a:solidFill>
                  <a:srgbClr val="333333"/>
                </a:solidFill>
                <a:latin typeface="Roboto"/>
              </a:rPr>
              <a:t>sed</a:t>
            </a:r>
            <a:r>
              <a:rPr lang="en-US" altLang="en-US" sz="1600" b="1" dirty="0">
                <a:solidFill>
                  <a:srgbClr val="333333"/>
                </a:solidFill>
                <a:latin typeface="Roboto"/>
              </a:rPr>
              <a:t> -</a:t>
            </a:r>
            <a:r>
              <a:rPr lang="en-US" altLang="en-US" sz="1600" b="1" dirty="0" err="1">
                <a:solidFill>
                  <a:srgbClr val="333333"/>
                </a:solidFill>
                <a:latin typeface="Roboto"/>
              </a:rPr>
              <a:t>ri</a:t>
            </a:r>
            <a:r>
              <a:rPr lang="en-US" altLang="en-US" sz="1600" b="1" dirty="0">
                <a:solidFill>
                  <a:srgbClr val="333333"/>
                </a:solidFill>
                <a:latin typeface="Roboto"/>
              </a:rPr>
              <a:t> 's/</a:t>
            </a:r>
            <a:r>
              <a:rPr lang="en-US" altLang="en-US" sz="1600" b="1" dirty="0" err="1">
                <a:solidFill>
                  <a:srgbClr val="333333"/>
                </a:solidFill>
                <a:latin typeface="Roboto"/>
              </a:rPr>
              <a:t>UsePAM</a:t>
            </a:r>
            <a:r>
              <a:rPr lang="en-US" altLang="en-US" sz="1600" b="1" dirty="0">
                <a:solidFill>
                  <a:srgbClr val="333333"/>
                </a:solidFill>
                <a:latin typeface="Roboto"/>
              </a:rPr>
              <a:t> yes/#</a:t>
            </a:r>
            <a:r>
              <a:rPr lang="en-US" altLang="en-US" sz="1600" b="1" dirty="0" err="1">
                <a:solidFill>
                  <a:srgbClr val="333333"/>
                </a:solidFill>
                <a:latin typeface="Roboto"/>
              </a:rPr>
              <a:t>UsePAM</a:t>
            </a:r>
            <a:r>
              <a:rPr lang="en-US" altLang="en-US" sz="1600" b="1" dirty="0">
                <a:solidFill>
                  <a:srgbClr val="333333"/>
                </a:solidFill>
                <a:latin typeface="Roboto"/>
              </a:rPr>
              <a:t> yes/g' /</a:t>
            </a:r>
            <a:r>
              <a:rPr lang="en-US" altLang="en-US" sz="1600" b="1" dirty="0" err="1">
                <a:solidFill>
                  <a:srgbClr val="333333"/>
                </a:solidFill>
                <a:latin typeface="Roboto"/>
              </a:rPr>
              <a:t>etc</a:t>
            </a:r>
            <a:r>
              <a:rPr lang="en-US" altLang="en-US" sz="1600" b="1" dirty="0">
                <a:solidFill>
                  <a:srgbClr val="333333"/>
                </a:solidFill>
                <a:latin typeface="Roboto"/>
              </a:rPr>
              <a:t>/</a:t>
            </a:r>
            <a:r>
              <a:rPr lang="en-US" altLang="en-US" sz="1600" b="1" dirty="0" err="1">
                <a:solidFill>
                  <a:srgbClr val="333333"/>
                </a:solidFill>
                <a:latin typeface="Roboto"/>
              </a:rPr>
              <a:t>ssh</a:t>
            </a:r>
            <a:r>
              <a:rPr lang="en-US" altLang="en-US" sz="1600" b="1" dirty="0">
                <a:solidFill>
                  <a:srgbClr val="333333"/>
                </a:solidFill>
                <a:latin typeface="Roboto"/>
              </a:rPr>
              <a:t>/</a:t>
            </a:r>
            <a:r>
              <a:rPr lang="en-US" altLang="en-US" sz="1600" b="1" dirty="0" err="1">
                <a:solidFill>
                  <a:srgbClr val="333333"/>
                </a:solidFill>
                <a:latin typeface="Roboto"/>
              </a:rPr>
              <a:t>sshd_config</a:t>
            </a:r>
            <a:r>
              <a:rPr lang="en-US" altLang="en-US" sz="1600" b="1" dirty="0">
                <a:solidFill>
                  <a:srgbClr val="333333"/>
                </a:solidFill>
                <a:latin typeface="Roboto"/>
              </a:rPr>
              <a:t/>
            </a:r>
            <a:br>
              <a:rPr lang="en-US" altLang="en-US" sz="1600" b="1" dirty="0">
                <a:solidFill>
                  <a:srgbClr val="333333"/>
                </a:solidFill>
                <a:latin typeface="Roboto"/>
              </a:rPr>
            </a:br>
            <a:r>
              <a:rPr lang="en-US" altLang="en-US" sz="1600" b="1" dirty="0">
                <a:solidFill>
                  <a:srgbClr val="333333"/>
                </a:solidFill>
                <a:latin typeface="Roboto"/>
              </a:rPr>
              <a:t>RUN apt-get install -y default-</a:t>
            </a:r>
            <a:r>
              <a:rPr lang="en-US" altLang="en-US" sz="1600" b="1" dirty="0" err="1">
                <a:solidFill>
                  <a:srgbClr val="333333"/>
                </a:solidFill>
                <a:latin typeface="Roboto"/>
              </a:rPr>
              <a:t>jre</a:t>
            </a:r>
            <a:r>
              <a:rPr lang="en-US" altLang="en-US" sz="1600" b="1" dirty="0">
                <a:solidFill>
                  <a:srgbClr val="333333"/>
                </a:solidFill>
                <a:latin typeface="Roboto"/>
              </a:rPr>
              <a:t/>
            </a:r>
            <a:br>
              <a:rPr lang="en-US" altLang="en-US" sz="1600" b="1" dirty="0">
                <a:solidFill>
                  <a:srgbClr val="333333"/>
                </a:solidFill>
                <a:latin typeface="Roboto"/>
              </a:rPr>
            </a:br>
            <a:r>
              <a:rPr lang="en-US" altLang="en-US" sz="1600" b="1" dirty="0">
                <a:solidFill>
                  <a:srgbClr val="333333"/>
                </a:solidFill>
                <a:latin typeface="Roboto"/>
              </a:rPr>
              <a:t>RUN apt-get install -y default-</a:t>
            </a:r>
            <a:r>
              <a:rPr lang="en-US" altLang="en-US" sz="1600" b="1" dirty="0" err="1">
                <a:solidFill>
                  <a:srgbClr val="333333"/>
                </a:solidFill>
                <a:latin typeface="Roboto"/>
              </a:rPr>
              <a:t>jdk</a:t>
            </a:r>
            <a:r>
              <a:rPr lang="en-US" altLang="en-US" sz="1600" b="1" dirty="0">
                <a:solidFill>
                  <a:srgbClr val="333333"/>
                </a:solidFill>
                <a:latin typeface="Roboto"/>
              </a:rPr>
              <a:t/>
            </a:r>
            <a:br>
              <a:rPr lang="en-US" altLang="en-US" sz="1600" b="1" dirty="0">
                <a:solidFill>
                  <a:srgbClr val="333333"/>
                </a:solidFill>
                <a:latin typeface="Roboto"/>
              </a:rPr>
            </a:br>
            <a:r>
              <a:rPr lang="en-US" altLang="en-US" sz="1600" b="1" dirty="0">
                <a:solidFill>
                  <a:srgbClr val="333333"/>
                </a:solidFill>
                <a:latin typeface="Roboto"/>
              </a:rPr>
              <a:t>RUN apt-get install  -y </a:t>
            </a:r>
            <a:r>
              <a:rPr lang="en-US" altLang="en-US" sz="1600" b="1" dirty="0" err="1">
                <a:solidFill>
                  <a:srgbClr val="333333"/>
                </a:solidFill>
                <a:latin typeface="Roboto"/>
              </a:rPr>
              <a:t>git</a:t>
            </a:r>
            <a:r>
              <a:rPr lang="en-US" altLang="en-US" sz="1600" b="1" dirty="0">
                <a:solidFill>
                  <a:srgbClr val="333333"/>
                </a:solidFill>
                <a:latin typeface="Roboto"/>
              </a:rPr>
              <a:t/>
            </a:r>
            <a:br>
              <a:rPr lang="en-US" altLang="en-US" sz="1600" b="1" dirty="0">
                <a:solidFill>
                  <a:srgbClr val="333333"/>
                </a:solidFill>
                <a:latin typeface="Roboto"/>
              </a:rPr>
            </a:br>
            <a:r>
              <a:rPr lang="en-US" altLang="en-US" sz="1600" b="1" dirty="0">
                <a:solidFill>
                  <a:srgbClr val="333333"/>
                </a:solidFill>
                <a:latin typeface="Roboto"/>
              </a:rPr>
              <a:t/>
            </a:r>
            <a:br>
              <a:rPr lang="en-US" altLang="en-US" sz="1600" b="1" dirty="0">
                <a:solidFill>
                  <a:srgbClr val="333333"/>
                </a:solidFill>
                <a:latin typeface="Roboto"/>
              </a:rPr>
            </a:br>
            <a:r>
              <a:rPr lang="en-US" altLang="en-US" sz="1600" b="1" dirty="0">
                <a:solidFill>
                  <a:srgbClr val="333333"/>
                </a:solidFill>
                <a:latin typeface="Roboto"/>
              </a:rPr>
              <a:t>EXPOSE 22</a:t>
            </a:r>
            <a:br>
              <a:rPr lang="en-US" altLang="en-US" sz="1600" b="1" dirty="0">
                <a:solidFill>
                  <a:srgbClr val="333333"/>
                </a:solidFill>
                <a:latin typeface="Roboto"/>
              </a:rPr>
            </a:br>
            <a:r>
              <a:rPr lang="en-US" altLang="en-US" sz="1600" b="1" dirty="0">
                <a:solidFill>
                  <a:srgbClr val="333333"/>
                </a:solidFill>
                <a:latin typeface="Roboto"/>
              </a:rPr>
              <a:t/>
            </a:r>
            <a:br>
              <a:rPr lang="en-US" altLang="en-US" sz="1600" b="1" dirty="0">
                <a:solidFill>
                  <a:srgbClr val="333333"/>
                </a:solidFill>
                <a:latin typeface="Roboto"/>
              </a:rPr>
            </a:br>
            <a:r>
              <a:rPr lang="en-US" altLang="en-US" sz="1600" b="1" dirty="0">
                <a:solidFill>
                  <a:srgbClr val="333333"/>
                </a:solidFill>
                <a:latin typeface="Roboto"/>
              </a:rPr>
              <a:t>CMD    ["/</a:t>
            </a:r>
            <a:r>
              <a:rPr lang="en-US" altLang="en-US" sz="1600" b="1" dirty="0" err="1">
                <a:solidFill>
                  <a:srgbClr val="333333"/>
                </a:solidFill>
                <a:latin typeface="Roboto"/>
              </a:rPr>
              <a:t>usr</a:t>
            </a:r>
            <a:r>
              <a:rPr lang="en-US" altLang="en-US" sz="1600" b="1" dirty="0">
                <a:solidFill>
                  <a:srgbClr val="333333"/>
                </a:solidFill>
                <a:latin typeface="Roboto"/>
              </a:rPr>
              <a:t>/</a:t>
            </a:r>
            <a:r>
              <a:rPr lang="en-US" altLang="en-US" sz="1600" b="1" dirty="0" err="1">
                <a:solidFill>
                  <a:srgbClr val="333333"/>
                </a:solidFill>
                <a:latin typeface="Roboto"/>
              </a:rPr>
              <a:t>sbin</a:t>
            </a:r>
            <a:r>
              <a:rPr lang="en-US" altLang="en-US" sz="1600" b="1" dirty="0">
                <a:solidFill>
                  <a:srgbClr val="333333"/>
                </a:solidFill>
                <a:latin typeface="Roboto"/>
              </a:rPr>
              <a:t>/</a:t>
            </a:r>
            <a:r>
              <a:rPr lang="en-US" altLang="en-US" sz="1600" b="1" dirty="0" err="1">
                <a:solidFill>
                  <a:srgbClr val="333333"/>
                </a:solidFill>
                <a:latin typeface="Roboto"/>
              </a:rPr>
              <a:t>sshd</a:t>
            </a:r>
            <a:r>
              <a:rPr lang="en-US" altLang="en-US" sz="1600" b="1" dirty="0">
                <a:solidFill>
                  <a:srgbClr val="333333"/>
                </a:solidFill>
                <a:latin typeface="Roboto"/>
              </a:rPr>
              <a:t>", "-D"]</a:t>
            </a:r>
            <a:br>
              <a:rPr lang="en-US" altLang="en-US" sz="1600" b="1" dirty="0">
                <a:solidFill>
                  <a:srgbClr val="333333"/>
                </a:solidFill>
                <a:latin typeface="Roboto"/>
              </a:rPr>
            </a:br>
            <a:r>
              <a:rPr lang="en-US" altLang="en-US" sz="1600" b="1" dirty="0" smtClean="0">
                <a:solidFill>
                  <a:srgbClr val="333333"/>
                </a:solidFill>
                <a:latin typeface="Roboto"/>
              </a:rPr>
              <a:t/>
            </a:r>
            <a:br>
              <a:rPr lang="en-US" altLang="en-US" sz="1600" b="1" dirty="0" smtClean="0">
                <a:solidFill>
                  <a:srgbClr val="333333"/>
                </a:solidFill>
                <a:latin typeface="Roboto"/>
              </a:rPr>
            </a:br>
            <a:r>
              <a:rPr lang="en-US" altLang="en-US" sz="1600" b="1" dirty="0">
                <a:solidFill>
                  <a:srgbClr val="333333"/>
                </a:solidFill>
                <a:latin typeface="Roboto"/>
              </a:rPr>
              <a:t/>
            </a:r>
            <a:br>
              <a:rPr lang="en-US" altLang="en-US" sz="1600" b="1" dirty="0">
                <a:solidFill>
                  <a:srgbClr val="333333"/>
                </a:solidFill>
                <a:latin typeface="Roboto"/>
              </a:rPr>
            </a:br>
            <a:r>
              <a:rPr lang="en-US" altLang="en-US" sz="1600" b="1" dirty="0" smtClean="0">
                <a:solidFill>
                  <a:srgbClr val="333333"/>
                </a:solidFill>
                <a:latin typeface="Roboto"/>
              </a:rPr>
              <a:t>#</a:t>
            </a:r>
            <a:r>
              <a:rPr lang="en-US" altLang="en-US" sz="1600" b="1" dirty="0" err="1" smtClean="0">
                <a:solidFill>
                  <a:srgbClr val="333333"/>
                </a:solidFill>
                <a:latin typeface="Roboto"/>
              </a:rPr>
              <a:t>docker</a:t>
            </a:r>
            <a:r>
              <a:rPr lang="en-US" altLang="en-US" sz="1600" b="1" dirty="0" smtClean="0">
                <a:solidFill>
                  <a:srgbClr val="333333"/>
                </a:solidFill>
                <a:latin typeface="Roboto"/>
              </a:rPr>
              <a:t> build –t &lt;name of this image you want to&gt; .</a:t>
            </a:r>
            <a:br>
              <a:rPr lang="en-US" altLang="en-US" sz="1600" b="1" dirty="0" smtClean="0">
                <a:solidFill>
                  <a:srgbClr val="333333"/>
                </a:solidFill>
                <a:latin typeface="Roboto"/>
              </a:rPr>
            </a:br>
            <a:r>
              <a:rPr lang="en-US" altLang="en-US" sz="1600" b="1" dirty="0" smtClean="0">
                <a:solidFill>
                  <a:srgbClr val="333333"/>
                </a:solidFill>
                <a:latin typeface="Roboto"/>
              </a:rPr>
              <a:t>Or </a:t>
            </a:r>
            <a:br>
              <a:rPr lang="en-US" altLang="en-US" sz="1600" b="1" dirty="0" smtClean="0">
                <a:solidFill>
                  <a:srgbClr val="333333"/>
                </a:solidFill>
                <a:latin typeface="Roboto"/>
              </a:rPr>
            </a:br>
            <a:r>
              <a:rPr lang="en-US" altLang="en-US" sz="1600" b="1" dirty="0">
                <a:solidFill>
                  <a:srgbClr val="333333"/>
                </a:solidFill>
                <a:latin typeface="Roboto"/>
              </a:rPr>
              <a:t>#</a:t>
            </a:r>
            <a:r>
              <a:rPr lang="en-US" altLang="en-US" sz="1600" b="1" dirty="0" err="1" smtClean="0">
                <a:solidFill>
                  <a:srgbClr val="333333"/>
                </a:solidFill>
                <a:latin typeface="Roboto"/>
              </a:rPr>
              <a:t>docker</a:t>
            </a:r>
            <a:r>
              <a:rPr lang="en-US" altLang="en-US" sz="1600" b="1" dirty="0" smtClean="0">
                <a:solidFill>
                  <a:srgbClr val="333333"/>
                </a:solidFill>
                <a:latin typeface="Roboto"/>
              </a:rPr>
              <a:t> </a:t>
            </a:r>
            <a:r>
              <a:rPr lang="en-US" altLang="en-US" sz="1600" b="1" dirty="0">
                <a:solidFill>
                  <a:srgbClr val="333333"/>
                </a:solidFill>
                <a:latin typeface="Roboto"/>
              </a:rPr>
              <a:t>pull  sharmamayank6790/</a:t>
            </a:r>
            <a:r>
              <a:rPr lang="en-US" altLang="en-US" sz="1600" b="1" dirty="0" err="1">
                <a:solidFill>
                  <a:srgbClr val="333333"/>
                </a:solidFill>
                <a:latin typeface="Roboto"/>
              </a:rPr>
              <a:t>jenkins</a:t>
            </a:r>
            <a:r>
              <a:rPr lang="en-US" altLang="en-US" sz="1600" b="1" dirty="0">
                <a:solidFill>
                  <a:srgbClr val="333333"/>
                </a:solidFill>
                <a:latin typeface="Roboto"/>
              </a:rPr>
              <a:t>-slave</a:t>
            </a:r>
            <a:r>
              <a:rPr lang="en-US" altLang="en-US" sz="1600" dirty="0">
                <a:solidFill>
                  <a:srgbClr val="333333"/>
                </a:solidFill>
                <a:latin typeface="Roboto"/>
              </a:rPr>
              <a:t/>
            </a:r>
            <a:br>
              <a:rPr lang="en-US" altLang="en-US" sz="1600" dirty="0">
                <a:solidFill>
                  <a:srgbClr val="333333"/>
                </a:solidFill>
                <a:latin typeface="Roboto"/>
              </a:rPr>
            </a:br>
            <a:endParaRPr kumimoji="0" lang="en-US" altLang="en-US" sz="1600" b="0" i="0" u="none" strike="noStrike" cap="none" normalizeH="0" baseline="0" dirty="0" smtClean="0">
              <a:ln>
                <a:noFill/>
              </a:ln>
              <a:solidFill>
                <a:schemeClr val="tx1"/>
              </a:solidFill>
              <a:effectLst/>
              <a:latin typeface="Roboto"/>
            </a:endParaRPr>
          </a:p>
        </p:txBody>
      </p:sp>
    </p:spTree>
    <p:extLst>
      <p:ext uri="{BB962C8B-B14F-4D97-AF65-F5344CB8AC3E}">
        <p14:creationId xmlns:p14="http://schemas.microsoft.com/office/powerpoint/2010/main" val="2417318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2378"/>
            <a:ext cx="9144000" cy="6507892"/>
          </a:xfrm>
        </p:spPr>
        <p:txBody>
          <a:bodyPr>
            <a:normAutofit/>
          </a:bodyPr>
          <a:lstStyle/>
          <a:p>
            <a:pPr algn="l"/>
            <a:r>
              <a:rPr lang="en-US" sz="2500" b="1" dirty="0" err="1">
                <a:latin typeface="Times New Roman" panose="02020603050405020304" pitchFamily="18" charset="0"/>
                <a:cs typeface="Times New Roman" panose="02020603050405020304" pitchFamily="18" charset="0"/>
              </a:rPr>
              <a:t>Kohsuke</a:t>
            </a:r>
            <a:r>
              <a:rPr lang="en-US" sz="2500" b="1" dirty="0">
                <a:latin typeface="Times New Roman" panose="02020603050405020304" pitchFamily="18" charset="0"/>
                <a:cs typeface="Times New Roman" panose="02020603050405020304" pitchFamily="18" charset="0"/>
              </a:rPr>
              <a:t> Kawaguchi, who started the project as a hobby project under the name of Hudson in late 2004 whilst working at Sun</a:t>
            </a:r>
            <a:r>
              <a:rPr lang="en-US" sz="2500" b="1" dirty="0" smtClean="0">
                <a:latin typeface="Times New Roman" panose="02020603050405020304" pitchFamily="18" charset="0"/>
                <a:cs typeface="Times New Roman" panose="02020603050405020304" pitchFamily="18" charset="0"/>
              </a:rPr>
              <a:t>.</a:t>
            </a:r>
            <a:br>
              <a:rPr lang="en-US" sz="2500" b="1" dirty="0" smtClean="0">
                <a:latin typeface="Times New Roman" panose="02020603050405020304" pitchFamily="18" charset="0"/>
                <a:cs typeface="Times New Roman" panose="02020603050405020304" pitchFamily="18" charset="0"/>
              </a:rPr>
            </a:br>
            <a:r>
              <a:rPr lang="en-US" sz="2500" b="1" dirty="0" smtClean="0">
                <a:latin typeface="Times New Roman" panose="02020603050405020304" pitchFamily="18" charset="0"/>
                <a:cs typeface="Times New Roman" panose="02020603050405020304" pitchFamily="18" charset="0"/>
              </a:rPr>
              <a:t/>
            </a:r>
            <a:br>
              <a:rPr lang="en-US" sz="2500" b="1" dirty="0" smtClean="0">
                <a:latin typeface="Times New Roman" panose="02020603050405020304" pitchFamily="18" charset="0"/>
                <a:cs typeface="Times New Roman" panose="02020603050405020304" pitchFamily="18" charset="0"/>
              </a:rPr>
            </a:br>
            <a:r>
              <a:rPr lang="en-US" sz="2500" b="1" dirty="0" smtClean="0">
                <a:latin typeface="Times New Roman" panose="02020603050405020304" pitchFamily="18" charset="0"/>
                <a:cs typeface="Times New Roman" panose="02020603050405020304" pitchFamily="18" charset="0"/>
              </a:rPr>
              <a:t>In </a:t>
            </a:r>
            <a:r>
              <a:rPr lang="en-US" sz="2500" b="1" dirty="0">
                <a:latin typeface="Times New Roman" panose="02020603050405020304" pitchFamily="18" charset="0"/>
                <a:cs typeface="Times New Roman" panose="02020603050405020304" pitchFamily="18" charset="0"/>
              </a:rPr>
              <a:t>2009, Oracle purchased Sun. Towards the end of </a:t>
            </a:r>
            <a:r>
              <a:rPr lang="en-US" sz="2500" b="1" dirty="0" smtClean="0">
                <a:latin typeface="Times New Roman" panose="02020603050405020304" pitchFamily="18" charset="0"/>
                <a:cs typeface="Times New Roman" panose="02020603050405020304" pitchFamily="18" charset="0"/>
              </a:rPr>
              <a:t>2010.</a:t>
            </a:r>
            <a:br>
              <a:rPr lang="en-US" sz="2500" b="1" dirty="0" smtClean="0">
                <a:latin typeface="Times New Roman" panose="02020603050405020304" pitchFamily="18" charset="0"/>
                <a:cs typeface="Times New Roman" panose="02020603050405020304" pitchFamily="18" charset="0"/>
              </a:rPr>
            </a:br>
            <a:r>
              <a:rPr lang="en-US" sz="2500" b="1" dirty="0">
                <a:latin typeface="Times New Roman" panose="02020603050405020304" pitchFamily="18" charset="0"/>
                <a:cs typeface="Times New Roman" panose="02020603050405020304" pitchFamily="18" charset="0"/>
              </a:rPr>
              <a:t/>
            </a:r>
            <a:br>
              <a:rPr lang="en-US" sz="2500" b="1" dirty="0">
                <a:latin typeface="Times New Roman" panose="02020603050405020304" pitchFamily="18" charset="0"/>
                <a:cs typeface="Times New Roman" panose="02020603050405020304" pitchFamily="18" charset="0"/>
              </a:rPr>
            </a:br>
            <a:r>
              <a:rPr lang="en-US" sz="2500" b="1" dirty="0" smtClean="0">
                <a:latin typeface="Times New Roman" panose="02020603050405020304" pitchFamily="18" charset="0"/>
                <a:cs typeface="Times New Roman" panose="02020603050405020304" pitchFamily="18" charset="0"/>
              </a:rPr>
              <a:t>In </a:t>
            </a:r>
            <a:r>
              <a:rPr lang="en-US" sz="2500" b="1" dirty="0">
                <a:latin typeface="Times New Roman" panose="02020603050405020304" pitchFamily="18" charset="0"/>
                <a:cs typeface="Times New Roman" panose="02020603050405020304" pitchFamily="18" charset="0"/>
              </a:rPr>
              <a:t>January 2011, the Hudson developer community decisively voted to rename the project to Jenkins</a:t>
            </a:r>
            <a:r>
              <a:rPr lang="en-US" sz="2500" b="1" dirty="0" smtClean="0">
                <a:latin typeface="Times New Roman" panose="02020603050405020304" pitchFamily="18" charset="0"/>
                <a:cs typeface="Times New Roman" panose="02020603050405020304" pitchFamily="18" charset="0"/>
              </a:rPr>
              <a:t>.</a:t>
            </a:r>
            <a:br>
              <a:rPr lang="en-US" sz="2500" b="1" dirty="0" smtClean="0">
                <a:latin typeface="Times New Roman" panose="02020603050405020304" pitchFamily="18" charset="0"/>
                <a:cs typeface="Times New Roman" panose="02020603050405020304" pitchFamily="18" charset="0"/>
              </a:rPr>
            </a:br>
            <a:r>
              <a:rPr lang="en-US" sz="2500" b="1" dirty="0">
                <a:latin typeface="Times New Roman" panose="02020603050405020304" pitchFamily="18" charset="0"/>
                <a:cs typeface="Times New Roman" panose="02020603050405020304" pitchFamily="18" charset="0"/>
              </a:rPr>
              <a:t/>
            </a:r>
            <a:br>
              <a:rPr lang="en-US" sz="2500" b="1" dirty="0">
                <a:latin typeface="Times New Roman" panose="02020603050405020304" pitchFamily="18" charset="0"/>
                <a:cs typeface="Times New Roman" panose="02020603050405020304" pitchFamily="18" charset="0"/>
              </a:rPr>
            </a:br>
            <a:r>
              <a:rPr lang="en-US" sz="2500" b="1" dirty="0" smtClean="0">
                <a:latin typeface="Times New Roman" panose="02020603050405020304" pitchFamily="18" charset="0"/>
                <a:cs typeface="Times New Roman" panose="02020603050405020304" pitchFamily="18" charset="0"/>
              </a:rPr>
              <a:t/>
            </a:r>
            <a:br>
              <a:rPr lang="en-US" sz="2500" b="1" dirty="0" smtClean="0">
                <a:latin typeface="Times New Roman" panose="02020603050405020304" pitchFamily="18" charset="0"/>
                <a:cs typeface="Times New Roman" panose="02020603050405020304" pitchFamily="18" charset="0"/>
              </a:rPr>
            </a:br>
            <a:r>
              <a:rPr lang="en-US" sz="2500" b="1" dirty="0">
                <a:latin typeface="Times New Roman" panose="02020603050405020304" pitchFamily="18" charset="0"/>
                <a:cs typeface="Times New Roman" panose="02020603050405020304" pitchFamily="18" charset="0"/>
              </a:rPr>
              <a:t/>
            </a:r>
            <a:br>
              <a:rPr lang="en-US" sz="2500" b="1" dirty="0">
                <a:latin typeface="Times New Roman" panose="02020603050405020304" pitchFamily="18" charset="0"/>
                <a:cs typeface="Times New Roman" panose="02020603050405020304" pitchFamily="18" charset="0"/>
              </a:rPr>
            </a:br>
            <a:r>
              <a:rPr lang="en-US" sz="2500" b="1" dirty="0" smtClean="0">
                <a:latin typeface="Times New Roman" panose="02020603050405020304" pitchFamily="18" charset="0"/>
                <a:cs typeface="Times New Roman" panose="02020603050405020304" pitchFamily="18" charset="0"/>
              </a:rPr>
              <a:t/>
            </a:r>
            <a:br>
              <a:rPr lang="en-US" sz="2500" b="1" dirty="0" smtClean="0">
                <a:latin typeface="Times New Roman" panose="02020603050405020304" pitchFamily="18" charset="0"/>
                <a:cs typeface="Times New Roman" panose="02020603050405020304" pitchFamily="18" charset="0"/>
              </a:rPr>
            </a:br>
            <a:r>
              <a:rPr lang="en-US" sz="2500" b="1" dirty="0" smtClean="0">
                <a:latin typeface="Times New Roman" panose="02020603050405020304" pitchFamily="18" charset="0"/>
                <a:cs typeface="Times New Roman" panose="02020603050405020304" pitchFamily="18" charset="0"/>
              </a:rPr>
              <a:t/>
            </a:r>
            <a:br>
              <a:rPr lang="en-US" sz="2500" b="1" dirty="0" smtClean="0">
                <a:latin typeface="Times New Roman" panose="02020603050405020304" pitchFamily="18" charset="0"/>
                <a:cs typeface="Times New Roman" panose="02020603050405020304" pitchFamily="18" charset="0"/>
              </a:rPr>
            </a:br>
            <a:endParaRPr lang="en-US" sz="2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69816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1548014"/>
            <a:ext cx="12192000"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kumimoji="0" lang="en-US" altLang="en-US" b="0" i="0" u="none" strike="noStrike" cap="none" normalizeH="0" baseline="0" dirty="0" smtClean="0">
              <a:ln>
                <a:noFill/>
              </a:ln>
              <a:solidFill>
                <a:srgbClr val="E74C3C"/>
              </a:solidFill>
              <a:effectLst/>
              <a:latin typeface="Roboto"/>
            </a:endParaRPr>
          </a:p>
        </p:txBody>
      </p:sp>
      <p:sp>
        <p:nvSpPr>
          <p:cNvPr id="7" name="Rectangle 6"/>
          <p:cNvSpPr>
            <a:spLocks noChangeArrowheads="1"/>
          </p:cNvSpPr>
          <p:nvPr/>
        </p:nvSpPr>
        <p:spPr bwMode="auto">
          <a:xfrm>
            <a:off x="0" y="266893"/>
            <a:ext cx="11898385" cy="9079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400" dirty="0" smtClean="0"/>
              <a:t>5.</a:t>
            </a:r>
            <a:r>
              <a:rPr lang="en-US" sz="1400" dirty="0"/>
              <a:t> Now, from “</a:t>
            </a:r>
            <a:r>
              <a:rPr lang="en-US" sz="1400" b="1" dirty="0"/>
              <a:t>Add </a:t>
            </a:r>
            <a:r>
              <a:rPr lang="en-US" sz="1400" b="1" dirty="0" err="1"/>
              <a:t>Docker</a:t>
            </a:r>
            <a:r>
              <a:rPr lang="en-US" sz="1400" b="1" dirty="0"/>
              <a:t> Template</a:t>
            </a:r>
            <a:r>
              <a:rPr lang="en-US" sz="1400" dirty="0"/>
              <a:t>” dropdown, click “</a:t>
            </a:r>
            <a:r>
              <a:rPr lang="en-US" sz="1400" b="1" dirty="0" err="1"/>
              <a:t>docker</a:t>
            </a:r>
            <a:r>
              <a:rPr lang="en-US" sz="1400" b="1" dirty="0"/>
              <a:t> template</a:t>
            </a:r>
            <a:r>
              <a:rPr lang="en-US" sz="1400" dirty="0"/>
              <a:t>” and fill in the details based on the explanation and the image given below.</a:t>
            </a:r>
          </a:p>
          <a:p>
            <a:r>
              <a:rPr lang="en-US" sz="1400" b="1" dirty="0" err="1"/>
              <a:t>Docker</a:t>
            </a:r>
            <a:r>
              <a:rPr lang="en-US" sz="1400" b="1" dirty="0"/>
              <a:t> Image</a:t>
            </a:r>
            <a:r>
              <a:rPr lang="en-US" sz="1400" dirty="0"/>
              <a:t> – Image that you created for the slave.</a:t>
            </a:r>
          </a:p>
          <a:p>
            <a:r>
              <a:rPr lang="en-US" sz="1400" b="1" dirty="0"/>
              <a:t>Remote Filing System Root</a:t>
            </a:r>
            <a:r>
              <a:rPr lang="en-US" sz="1400" dirty="0"/>
              <a:t> – Home folder for the user you have created. In our case it’s </a:t>
            </a:r>
            <a:r>
              <a:rPr lang="en-US" sz="1400" dirty="0" err="1"/>
              <a:t>jenkins</a:t>
            </a:r>
            <a:r>
              <a:rPr lang="en-US" sz="1400" dirty="0"/>
              <a:t>.</a:t>
            </a:r>
          </a:p>
          <a:p>
            <a:r>
              <a:rPr lang="en-US" sz="1400" b="1" dirty="0"/>
              <a:t>Labels</a:t>
            </a:r>
            <a:r>
              <a:rPr lang="en-US" sz="1400" dirty="0"/>
              <a:t> – Identification for the </a:t>
            </a:r>
            <a:r>
              <a:rPr lang="en-US" sz="1400" dirty="0" err="1"/>
              <a:t>docker</a:t>
            </a:r>
            <a:r>
              <a:rPr lang="en-US" sz="1400" dirty="0"/>
              <a:t> host. It will be used in the Job configuration.</a:t>
            </a:r>
          </a:p>
        </p:txBody>
      </p:sp>
      <p:pic>
        <p:nvPicPr>
          <p:cNvPr id="2" name="Picture 1"/>
          <p:cNvPicPr>
            <a:picLocks noChangeAspect="1"/>
          </p:cNvPicPr>
          <p:nvPr/>
        </p:nvPicPr>
        <p:blipFill>
          <a:blip r:embed="rId2"/>
          <a:stretch>
            <a:fillRect/>
          </a:stretch>
        </p:blipFill>
        <p:spPr>
          <a:xfrm>
            <a:off x="2232431" y="1548014"/>
            <a:ext cx="7433522" cy="5095875"/>
          </a:xfrm>
          <a:prstGeom prst="rect">
            <a:avLst/>
          </a:prstGeom>
        </p:spPr>
      </p:pic>
    </p:spTree>
    <p:extLst>
      <p:ext uri="{BB962C8B-B14F-4D97-AF65-F5344CB8AC3E}">
        <p14:creationId xmlns:p14="http://schemas.microsoft.com/office/powerpoint/2010/main" val="13407533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03200" y="173337"/>
            <a:ext cx="11988800"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494949"/>
                </a:solidFill>
                <a:effectLst/>
                <a:latin typeface="Roboto"/>
              </a:rPr>
              <a:t>Credentials </a:t>
            </a:r>
            <a:r>
              <a:rPr kumimoji="0" lang="en-US" altLang="en-US" b="0" i="0" u="none" strike="noStrike" cap="none" normalizeH="0" baseline="0" dirty="0" smtClean="0">
                <a:ln>
                  <a:noFill/>
                </a:ln>
                <a:solidFill>
                  <a:srgbClr val="494949"/>
                </a:solidFill>
                <a:effectLst/>
                <a:latin typeface="Roboto"/>
              </a:rPr>
              <a:t>– click add and enter the username and password that you have created for the </a:t>
            </a:r>
            <a:r>
              <a:rPr kumimoji="0" lang="en-US" altLang="en-US" b="0" i="0" u="none" strike="noStrike" cap="none" normalizeH="0" baseline="0" dirty="0" err="1" smtClean="0">
                <a:ln>
                  <a:noFill/>
                </a:ln>
                <a:solidFill>
                  <a:srgbClr val="494949"/>
                </a:solidFill>
                <a:effectLst/>
                <a:latin typeface="Roboto"/>
              </a:rPr>
              <a:t>docker</a:t>
            </a:r>
            <a:r>
              <a:rPr kumimoji="0" lang="en-US" altLang="en-US" b="0" i="0" u="none" strike="noStrike" cap="none" normalizeH="0" baseline="0" dirty="0" smtClean="0">
                <a:ln>
                  <a:noFill/>
                </a:ln>
                <a:solidFill>
                  <a:srgbClr val="494949"/>
                </a:solidFill>
                <a:effectLst/>
                <a:latin typeface="Roboto"/>
              </a:rPr>
              <a:t> image. Leave the rest of the configuration as shown in the image below and click save. Find </a:t>
            </a:r>
            <a:r>
              <a:rPr kumimoji="0" lang="en-US" altLang="en-US" b="0" i="0" u="none" strike="noStrike" cap="none" normalizeH="0" baseline="0" dirty="0" err="1" smtClean="0">
                <a:ln>
                  <a:noFill/>
                </a:ln>
                <a:solidFill>
                  <a:srgbClr val="494949"/>
                </a:solidFill>
                <a:effectLst/>
                <a:latin typeface="Roboto"/>
              </a:rPr>
              <a:t>uname</a:t>
            </a:r>
            <a:r>
              <a:rPr kumimoji="0" lang="en-US" altLang="en-US" b="0" i="0" u="none" strike="noStrike" cap="none" normalizeH="0" baseline="0" dirty="0" smtClean="0">
                <a:ln>
                  <a:noFill/>
                </a:ln>
                <a:solidFill>
                  <a:srgbClr val="494949"/>
                </a:solidFill>
                <a:effectLst/>
                <a:latin typeface="Roboto"/>
              </a:rPr>
              <a:t> and pass in </a:t>
            </a:r>
            <a:r>
              <a:rPr kumimoji="0" lang="en-US" altLang="en-US" b="0" i="0" u="none" strike="noStrike" cap="none" normalizeH="0" baseline="0" dirty="0" err="1" smtClean="0">
                <a:ln>
                  <a:noFill/>
                </a:ln>
                <a:solidFill>
                  <a:srgbClr val="494949"/>
                </a:solidFill>
                <a:effectLst/>
                <a:latin typeface="Roboto"/>
              </a:rPr>
              <a:t>DockerFile</a:t>
            </a:r>
            <a:r>
              <a:rPr kumimoji="0" lang="en-US" altLang="en-US" b="0" i="0" u="none" strike="noStrike" cap="none" normalizeH="0" baseline="0" dirty="0" smtClean="0">
                <a:ln>
                  <a:noFill/>
                </a:ln>
                <a:solidFill>
                  <a:srgbClr val="494949"/>
                </a:solidFill>
                <a:effectLst/>
                <a:latin typeface="Roboto"/>
              </a:rPr>
              <a:t>.</a:t>
            </a:r>
            <a:endParaRPr kumimoji="0" lang="en-US" altLang="en-US"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E74C3C"/>
                </a:solidFill>
                <a:effectLst/>
                <a:latin typeface="Roboto"/>
              </a:rPr>
              <a:t>  </a:t>
            </a:r>
            <a:endParaRPr kumimoji="0" lang="en-US" altLang="en-US" sz="57600" b="0" i="0" u="none" strike="noStrike" cap="none" normalizeH="0" baseline="0" dirty="0" smtClean="0">
              <a:ln>
                <a:noFill/>
              </a:ln>
              <a:solidFill>
                <a:srgbClr val="E74C3C"/>
              </a:solidFill>
              <a:effectLst/>
              <a:latin typeface="Roboto"/>
            </a:endParaRPr>
          </a:p>
        </p:txBody>
      </p:sp>
      <p:pic>
        <p:nvPicPr>
          <p:cNvPr id="4" name="Picture 3"/>
          <p:cNvPicPr>
            <a:picLocks noChangeAspect="1"/>
          </p:cNvPicPr>
          <p:nvPr/>
        </p:nvPicPr>
        <p:blipFill>
          <a:blip r:embed="rId2"/>
          <a:stretch>
            <a:fillRect/>
          </a:stretch>
        </p:blipFill>
        <p:spPr>
          <a:xfrm>
            <a:off x="1344930" y="1226820"/>
            <a:ext cx="9410700" cy="4494847"/>
          </a:xfrm>
          <a:prstGeom prst="rect">
            <a:avLst/>
          </a:prstGeom>
        </p:spPr>
      </p:pic>
    </p:spTree>
    <p:extLst>
      <p:ext uri="{BB962C8B-B14F-4D97-AF65-F5344CB8AC3E}">
        <p14:creationId xmlns:p14="http://schemas.microsoft.com/office/powerpoint/2010/main" val="2959696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9700" y="-273222"/>
            <a:ext cx="9144000" cy="6507892"/>
          </a:xfrm>
        </p:spPr>
        <p:txBody>
          <a:bodyPr>
            <a:normAutofit/>
          </a:bodyPr>
          <a:lstStyle/>
          <a:p>
            <a:pPr algn="l"/>
            <a:r>
              <a:rPr lang="en-US" sz="2800" b="1" dirty="0" smtClean="0"/>
              <a:t>		Building </a:t>
            </a:r>
            <a:r>
              <a:rPr lang="en-US" sz="2800" b="1" dirty="0"/>
              <a:t>Jobs On </a:t>
            </a:r>
            <a:r>
              <a:rPr lang="en-US" sz="2800" b="1" dirty="0" err="1"/>
              <a:t>Docker</a:t>
            </a:r>
            <a:r>
              <a:rPr lang="en-US" sz="2800" b="1" dirty="0"/>
              <a:t> </a:t>
            </a:r>
            <a:r>
              <a:rPr lang="en-US" sz="2800" b="1" dirty="0" smtClean="0"/>
              <a:t>Slaves</a:t>
            </a:r>
            <a:br>
              <a:rPr lang="en-US" sz="2800" b="1" dirty="0" smtClean="0"/>
            </a:br>
            <a:r>
              <a:rPr lang="en-US" sz="2800" b="1" dirty="0" smtClean="0"/>
              <a:t/>
            </a:r>
            <a:br>
              <a:rPr lang="en-US" sz="2800" b="1" dirty="0" smtClean="0"/>
            </a:br>
            <a:r>
              <a:rPr lang="en-US" sz="2800" b="1" dirty="0"/>
              <a:t/>
            </a:r>
            <a:br>
              <a:rPr lang="en-US" sz="2800" b="1" dirty="0"/>
            </a:br>
            <a:r>
              <a:rPr lang="en-US" sz="2800" b="1" dirty="0" smtClean="0"/>
              <a:t/>
            </a:r>
            <a:br>
              <a:rPr lang="en-US" sz="2800" b="1" dirty="0" smtClean="0"/>
            </a:br>
            <a:r>
              <a:rPr lang="en-US" sz="2800" b="1" dirty="0"/>
              <a:t/>
            </a:r>
            <a:br>
              <a:rPr lang="en-US" sz="2800" b="1" dirty="0"/>
            </a:br>
            <a:r>
              <a:rPr lang="en-US" sz="2800" b="1" dirty="0" smtClean="0"/>
              <a:t/>
            </a:r>
            <a:br>
              <a:rPr lang="en-US" sz="2800" b="1" dirty="0" smtClean="0"/>
            </a:br>
            <a:r>
              <a:rPr lang="en-US" sz="2800" b="1" dirty="0"/>
              <a:t/>
            </a:r>
            <a:br>
              <a:rPr lang="en-US" sz="2800" b="1" dirty="0"/>
            </a:br>
            <a:r>
              <a:rPr lang="en-US" sz="2800" b="1" dirty="0" smtClean="0"/>
              <a:t/>
            </a:r>
            <a:br>
              <a:rPr lang="en-US" sz="2800" b="1" dirty="0" smtClean="0"/>
            </a:br>
            <a:r>
              <a:rPr lang="en-US" sz="2800" b="1" dirty="0"/>
              <a:t/>
            </a:r>
            <a:br>
              <a:rPr lang="en-US" sz="2800" b="1" dirty="0"/>
            </a:br>
            <a:r>
              <a:rPr lang="en-US" sz="2800" b="1" dirty="0" smtClean="0"/>
              <a:t/>
            </a:r>
            <a:br>
              <a:rPr lang="en-US" sz="2800" b="1" dirty="0" smtClean="0"/>
            </a:br>
            <a:r>
              <a:rPr lang="en-US" sz="2800" b="1" dirty="0"/>
              <a:t/>
            </a:r>
            <a:br>
              <a:rPr lang="en-US" sz="2800" b="1" dirty="0"/>
            </a:br>
            <a:r>
              <a:rPr lang="en-US" sz="2800" b="1" dirty="0" smtClean="0"/>
              <a:t/>
            </a:r>
            <a:br>
              <a:rPr lang="en-US" sz="2800" b="1" dirty="0" smtClean="0"/>
            </a:br>
            <a:r>
              <a:rPr lang="en-US" sz="2800" b="1" dirty="0"/>
              <a:t/>
            </a:r>
            <a:br>
              <a:rPr lang="en-US" sz="2800" b="1" dirty="0"/>
            </a:br>
            <a:r>
              <a:rPr lang="en-US" sz="2800" b="1" dirty="0" smtClean="0"/>
              <a:t/>
            </a:r>
            <a:br>
              <a:rPr lang="en-US" sz="2800" b="1" dirty="0" smtClean="0"/>
            </a:br>
            <a:r>
              <a:rPr lang="en-US" sz="2800" b="1" dirty="0"/>
              <a:t/>
            </a:r>
            <a:br>
              <a:rPr lang="en-US" sz="2800" b="1" dirty="0"/>
            </a:br>
            <a:endParaRPr lang="en-US" sz="2800" b="1" dirty="0"/>
          </a:p>
        </p:txBody>
      </p:sp>
      <p:sp>
        <p:nvSpPr>
          <p:cNvPr id="3" name="Rectangle 1"/>
          <p:cNvSpPr>
            <a:spLocks noChangeArrowheads="1"/>
          </p:cNvSpPr>
          <p:nvPr/>
        </p:nvSpPr>
        <p:spPr bwMode="auto">
          <a:xfrm>
            <a:off x="114300" y="676357"/>
            <a:ext cx="10934700"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494949"/>
                </a:solidFill>
                <a:effectLst/>
                <a:latin typeface="Roboto"/>
              </a:rPr>
              <a:t>Now that you have the slave configurations ready, you can create a job, select “Restrict where this project can be run” option and select the </a:t>
            </a:r>
            <a:r>
              <a:rPr kumimoji="0" lang="en-US" altLang="en-US" b="0" i="0" u="none" strike="noStrike" cap="none" normalizeH="0" baseline="0" dirty="0" err="1" smtClean="0">
                <a:ln>
                  <a:noFill/>
                </a:ln>
                <a:solidFill>
                  <a:srgbClr val="494949"/>
                </a:solidFill>
                <a:effectLst/>
                <a:latin typeface="Roboto"/>
              </a:rPr>
              <a:t>docker</a:t>
            </a:r>
            <a:r>
              <a:rPr kumimoji="0" lang="en-US" altLang="en-US" b="0" i="0" u="none" strike="noStrike" cap="none" normalizeH="0" baseline="0" dirty="0" smtClean="0">
                <a:ln>
                  <a:noFill/>
                </a:ln>
                <a:solidFill>
                  <a:srgbClr val="494949"/>
                </a:solidFill>
                <a:effectLst/>
                <a:latin typeface="Roboto"/>
              </a:rPr>
              <a:t> host as slave using the label as shown below.</a:t>
            </a:r>
            <a:endParaRPr kumimoji="0" lang="en-US" altLang="en-US" b="0" i="0" u="none" strike="noStrike" cap="none" normalizeH="0" baseline="0" dirty="0" smtClean="0">
              <a:ln>
                <a:noFill/>
              </a:ln>
              <a:solidFill>
                <a:schemeClr val="tx1"/>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E74C3C"/>
                </a:solidFill>
                <a:effectLst/>
                <a:latin typeface="Roboto"/>
                <a:hlinkClick r:id="rId2"/>
              </a:rPr>
              <a:t>  </a:t>
            </a:r>
            <a:endParaRPr kumimoji="0" lang="en-US" altLang="en-US" b="0" i="0" u="none" strike="noStrike" cap="none" normalizeH="0" baseline="0" dirty="0" smtClean="0">
              <a:ln>
                <a:noFill/>
              </a:ln>
              <a:solidFill>
                <a:schemeClr val="tx1"/>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494949"/>
                </a:solidFill>
                <a:effectLst/>
                <a:latin typeface="Roboto"/>
              </a:rPr>
              <a:t>If you have done all the configurations right, Jenkins will spin up a container, builds the project and destroys the container once the build is done. You can check the build logs in your jobs console output.</a:t>
            </a:r>
            <a:endParaRPr kumimoji="0" lang="en-US" altLang="en-US" b="0" i="0" u="none" strike="noStrike" cap="none" normalizeH="0" baseline="0" dirty="0" smtClean="0">
              <a:ln>
                <a:noFill/>
              </a:ln>
              <a:solidFill>
                <a:srgbClr val="E74C3C"/>
              </a:solidFill>
              <a:effectLst/>
              <a:latin typeface="Roboto"/>
            </a:endParaRPr>
          </a:p>
        </p:txBody>
      </p:sp>
      <p:pic>
        <p:nvPicPr>
          <p:cNvPr id="3074" name="Picture 2" descr="docker slave job configuration on jenkin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2200" y="2315754"/>
            <a:ext cx="8043862" cy="4274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383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2378"/>
            <a:ext cx="9144000" cy="6507892"/>
          </a:xfrm>
        </p:spPr>
        <p:txBody>
          <a:bodyPr>
            <a:normAutofit/>
          </a:bodyPr>
          <a:lstStyle/>
          <a:p>
            <a:pPr algn="l"/>
            <a:r>
              <a:rPr lang="en-US" sz="2000" b="1" dirty="0" err="1" smtClean="0"/>
              <a:t>Vedio</a:t>
            </a:r>
            <a:r>
              <a:rPr lang="en-US" sz="2000" b="1" dirty="0" smtClean="0"/>
              <a:t> :</a:t>
            </a:r>
            <a:br>
              <a:rPr lang="en-US" sz="2000" b="1" dirty="0" smtClean="0"/>
            </a:br>
            <a:r>
              <a:rPr lang="en-US" sz="2000" b="1" dirty="0" smtClean="0"/>
              <a:t>Link </a:t>
            </a:r>
            <a:r>
              <a:rPr lang="en-US" sz="2000" b="1" dirty="0"/>
              <a:t>-&gt; </a:t>
            </a:r>
            <a:r>
              <a:rPr lang="en-US" sz="2000" b="1" dirty="0">
                <a:hlinkClick r:id="rId2"/>
              </a:rPr>
              <a:t>https://</a:t>
            </a:r>
            <a:r>
              <a:rPr lang="en-US" sz="2000" b="1" dirty="0" smtClean="0">
                <a:hlinkClick r:id="rId2"/>
              </a:rPr>
              <a:t>www.youtube.com/watch?v=Lxd6JMMxuwo</a:t>
            </a:r>
            <a:r>
              <a:rPr lang="en-US" sz="2000" b="1" dirty="0"/>
              <a:t/>
            </a:r>
            <a:br>
              <a:rPr lang="en-US" sz="2000" b="1" dirty="0"/>
            </a:br>
            <a:r>
              <a:rPr lang="en-US" sz="2000" b="1" dirty="0" smtClean="0"/>
              <a:t>website :</a:t>
            </a:r>
            <a:br>
              <a:rPr lang="en-US" sz="2000" b="1" dirty="0" smtClean="0"/>
            </a:br>
            <a:r>
              <a:rPr lang="en-US" sz="2000" b="1" dirty="0" smtClean="0"/>
              <a:t>https</a:t>
            </a:r>
            <a:r>
              <a:rPr lang="en-US" sz="2000" b="1" dirty="0"/>
              <a:t>://www.katacoda.com/courses/jenkins/build-docker-images</a:t>
            </a:r>
          </a:p>
        </p:txBody>
      </p:sp>
    </p:spTree>
    <p:extLst>
      <p:ext uri="{BB962C8B-B14F-4D97-AF65-F5344CB8AC3E}">
        <p14:creationId xmlns:p14="http://schemas.microsoft.com/office/powerpoint/2010/main" val="4098686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4887996" cy="6507892"/>
          </a:xfrm>
        </p:spPr>
        <p:txBody>
          <a:bodyPr>
            <a:normAutofit/>
          </a:bodyPr>
          <a:lstStyle/>
          <a:p>
            <a:pPr algn="l"/>
            <a:endParaRPr lang="en-US" sz="3200" b="1" dirty="0"/>
          </a:p>
        </p:txBody>
      </p:sp>
      <p:pic>
        <p:nvPicPr>
          <p:cNvPr id="4" name="Picture 3"/>
          <p:cNvPicPr>
            <a:picLocks noChangeAspect="1"/>
          </p:cNvPicPr>
          <p:nvPr/>
        </p:nvPicPr>
        <p:blipFill>
          <a:blip r:embed="rId2"/>
          <a:stretch>
            <a:fillRect/>
          </a:stretch>
        </p:blipFill>
        <p:spPr>
          <a:xfrm>
            <a:off x="-2019300" y="0"/>
            <a:ext cx="16192500" cy="6858000"/>
          </a:xfrm>
          <a:prstGeom prst="rect">
            <a:avLst/>
          </a:prstGeom>
        </p:spPr>
      </p:pic>
    </p:spTree>
    <p:extLst>
      <p:ext uri="{BB962C8B-B14F-4D97-AF65-F5344CB8AC3E}">
        <p14:creationId xmlns:p14="http://schemas.microsoft.com/office/powerpoint/2010/main" val="14026145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4887996" cy="6507892"/>
          </a:xfrm>
        </p:spPr>
        <p:txBody>
          <a:bodyPr>
            <a:normAutofit/>
          </a:bodyPr>
          <a:lstStyle/>
          <a:p>
            <a:pPr algn="l"/>
            <a:endParaRPr lang="en-US" sz="3200" b="1" dirty="0"/>
          </a:p>
        </p:txBody>
      </p:sp>
      <p:pic>
        <p:nvPicPr>
          <p:cNvPr id="4" name="Picture 3"/>
          <p:cNvPicPr>
            <a:picLocks noChangeAspect="1"/>
          </p:cNvPicPr>
          <p:nvPr/>
        </p:nvPicPr>
        <p:blipFill>
          <a:blip r:embed="rId2"/>
          <a:stretch>
            <a:fillRect/>
          </a:stretch>
        </p:blipFill>
        <p:spPr>
          <a:xfrm>
            <a:off x="-2019300" y="0"/>
            <a:ext cx="16211550" cy="7102046"/>
          </a:xfrm>
          <a:prstGeom prst="rect">
            <a:avLst/>
          </a:prstGeom>
        </p:spPr>
      </p:pic>
    </p:spTree>
    <p:extLst>
      <p:ext uri="{BB962C8B-B14F-4D97-AF65-F5344CB8AC3E}">
        <p14:creationId xmlns:p14="http://schemas.microsoft.com/office/powerpoint/2010/main" val="39618212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4887996" cy="6507892"/>
          </a:xfrm>
        </p:spPr>
        <p:txBody>
          <a:bodyPr>
            <a:normAutofit/>
          </a:bodyPr>
          <a:lstStyle/>
          <a:p>
            <a:pPr algn="l"/>
            <a:endParaRPr lang="en-US" sz="3200" b="1" dirty="0"/>
          </a:p>
        </p:txBody>
      </p:sp>
      <p:pic>
        <p:nvPicPr>
          <p:cNvPr id="3" name="Picture 2"/>
          <p:cNvPicPr>
            <a:picLocks noChangeAspect="1"/>
          </p:cNvPicPr>
          <p:nvPr/>
        </p:nvPicPr>
        <p:blipFill>
          <a:blip r:embed="rId2"/>
          <a:stretch>
            <a:fillRect/>
          </a:stretch>
        </p:blipFill>
        <p:spPr>
          <a:xfrm>
            <a:off x="-2000250" y="-35752"/>
            <a:ext cx="16192500" cy="6893751"/>
          </a:xfrm>
          <a:prstGeom prst="rect">
            <a:avLst/>
          </a:prstGeom>
        </p:spPr>
      </p:pic>
    </p:spTree>
    <p:extLst>
      <p:ext uri="{BB962C8B-B14F-4D97-AF65-F5344CB8AC3E}">
        <p14:creationId xmlns:p14="http://schemas.microsoft.com/office/powerpoint/2010/main" val="1294770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4887996" cy="6507892"/>
          </a:xfrm>
        </p:spPr>
        <p:txBody>
          <a:bodyPr>
            <a:normAutofit/>
          </a:bodyPr>
          <a:lstStyle/>
          <a:p>
            <a:pPr algn="l"/>
            <a:endParaRPr lang="en-US" sz="3200" b="1" dirty="0"/>
          </a:p>
        </p:txBody>
      </p:sp>
      <p:pic>
        <p:nvPicPr>
          <p:cNvPr id="4" name="Picture 3"/>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2428257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4887996" cy="6507892"/>
          </a:xfrm>
        </p:spPr>
        <p:txBody>
          <a:bodyPr>
            <a:normAutofit/>
          </a:bodyPr>
          <a:lstStyle/>
          <a:p>
            <a:pPr algn="l"/>
            <a:endParaRPr lang="en-US" sz="3200" b="1" dirty="0"/>
          </a:p>
        </p:txBody>
      </p:sp>
      <p:pic>
        <p:nvPicPr>
          <p:cNvPr id="3" name="Picture 2"/>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0132041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4887996" cy="6507892"/>
          </a:xfrm>
        </p:spPr>
        <p:txBody>
          <a:bodyPr>
            <a:normAutofit/>
          </a:bodyPr>
          <a:lstStyle/>
          <a:p>
            <a:pPr algn="l"/>
            <a:endParaRPr lang="en-US" sz="3200" b="1" dirty="0"/>
          </a:p>
        </p:txBody>
      </p:sp>
      <p:pic>
        <p:nvPicPr>
          <p:cNvPr id="4" name="Picture 3"/>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8730728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4887996" cy="6507892"/>
          </a:xfrm>
        </p:spPr>
        <p:txBody>
          <a:bodyPr>
            <a:normAutofit/>
          </a:bodyPr>
          <a:lstStyle/>
          <a:p>
            <a:pPr algn="l"/>
            <a:endParaRPr lang="en-US" sz="3200" b="1" dirty="0"/>
          </a:p>
        </p:txBody>
      </p:sp>
      <p:pic>
        <p:nvPicPr>
          <p:cNvPr id="3" name="Picture 2"/>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498340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2162</TotalTime>
  <Words>209</Words>
  <Application>Microsoft Office PowerPoint</Application>
  <PresentationFormat>Widescreen</PresentationFormat>
  <Paragraphs>49</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Roboto</vt:lpstr>
      <vt:lpstr>Times New Roman</vt:lpstr>
      <vt:lpstr>Wingdings</vt:lpstr>
      <vt:lpstr>Office Theme</vt:lpstr>
      <vt:lpstr>    JENKINS INDEX 1).What is Devops.  2). What is CI/CD. 3).Installation Type BASE OS,CONTAINER 4). USE CASE (INCLUDE’s GIThub,shell script,,deploy on a system) 5). How To Setup Docker Containers As Build Slaves For Jenkins         </vt:lpstr>
      <vt:lpstr>Kohsuke Kawaguchi, who started the project as a hobby project under the name of Hudson in late 2004 whilst working at Sun.  In 2009, Oracle purchased Sun. Towards the end of 2010.  In January 2011, the Hudson developer community decisively voted to rename the project to Jenkins.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WHAT IS CI/CD      </vt:lpstr>
      <vt:lpstr>INSTALL JENKINS</vt:lpstr>
      <vt:lpstr>Goto configure global setting -&gt; Enable security check it  Security Realm: -&gt; jenkin’s  own user database      |-&gt;allow user sign up   NOTE: that sign up  option must be tick because,I don’t after save button system will go into security mode and wont allow us to login.  Now jus create a admin user for you   NOTE :BY DEFAULT JENKINS ALLOW EVERY USER AS A ADMIN PRIVILAGE         </vt:lpstr>
      <vt:lpstr>    Use case (INCLUDE’s GIThub,shell script,,deploy on a system )  STEP 1: INSTALL GITHUB PLUGIN  Manage Jenkins -&gt; Manage Plugins -&gt; AVAILABLE -&gt;  search for “GIT plugin” and install it without restart or MANUAL PROCESS OF GETTING PLUGIN download plugin *.jpi or *.hpi extension and past it into plugins folder of Jenkins HOME_DIR=Manage Jenkins =&gt; configuration system.  STEP 2: CONFIGURE GIT URL IN JENKINS goto =&gt; new item(upper left) =&gt; select(FREESTYLE PROJECT) =&gt; Source Code Management =&gt; select(GIT) =&gt; past github url here in Repository URL option  STEP 3:SET THE TIMING ON WHAT TIME JENKINS WILL GET YOUR CODE FROM PROVIDED GITHUB URL  BUILD TRIGGERS SECTION =&gt; POLL SCM(PLACE * * * * *) IN BLANK AREA. BUILD  ENVIROMENT =&gt;  TICK ON (ADD TIMESTAMP TO THE CONSOLE OUTPUT)  STEP 4: BUILD =&gt; SELECT EXECUTE SHELL(PLACE YOUR COMMAND YOU WANT TO EXECUTE ON JENKINS SERVER OR DEPLOYMENT CODE) IF YOU WANT TO DEPLY YOUR CODE IN DIFF SYSTEM WE HAVE OTHER OPTIONS CODE:  cd /tmp wget https://raw.githubusercontent.com/hackersdatabase007/mayank/master/script.sh chmod +x script.sh bash script.sh  NOW just commit your git and see auto building of task.</vt:lpstr>
      <vt:lpstr>FOLDER DECLERATIONS JENKINS_HOME_DIR/.ssh = user to store ssh keys of user Jenkins In system  JENKINS_HOME_DIR/plugins = to store plugins in *.jpi format JENKINS_HOME_DIR/logs =  to store logs of jenkins JENKINS_HOME_DIR/users=  contain user home dir for jenkin and contain config.xml  config.xml store user information email,password .etc      </vt:lpstr>
      <vt:lpstr>PowerPoint Presentation</vt:lpstr>
      <vt:lpstr>We came to install Docker on CentOS easily. Here is an instruction for the way to expose Docker remote API port on CentOS. $ cat /etc/sysconfig/docker other_args=""   Edit the file /etc/sysconfig/docker as below. other_args="-H tcp://0.0.0.0:4243 -H unix:///var/run/docker.sock"  After that, restart docker and try to access the host from another host.  $ sudo /etc/init.d/docker restart ...   $ curl $hostname:4243/images/json ...  I think docker is almost practical for production environment since it cames to run on CentOS.</vt:lpstr>
      <vt:lpstr>NOW to initiate a container as a slave for Jenkins  we need a docker image so for creating a docker image here is a code  FROM      ubuntu MAINTAINER MAYANK SHARMA  RUN apt-get update  RUN apt-get install -y openssh-server RUN mkdir /var/run/sshd  RUN echo 'root:root' |chpasswd  RUN sed -ri 's/^PermitRootLogin\s+.*/PermitRootLogin yes/' /etc/ssh/sshd_config RUN sed -ri 's/UsePAM yes/#UsePAM yes/g' /etc/ssh/sshd_config RUN apt-get install -y default-jre RUN apt-get install -y default-jdk RUN apt-get install  -y git  EXPOSE 22  CMD    ["/usr/sbin/sshd", "-D"]   #docker build –t &lt;name of this image you want to&gt; . Or  #docker pull  sharmamayank6790/jenkins-slave </vt:lpstr>
      <vt:lpstr>PowerPoint Presentation</vt:lpstr>
      <vt:lpstr>PowerPoint Presentation</vt:lpstr>
      <vt:lpstr>  Building Jobs On Docker Slaves               </vt:lpstr>
      <vt:lpstr>Vedio : Link -&gt; https://www.youtube.com/watch?v=Lxd6JMMxuwo website : https://www.katacoda.com/courses/jenkins/build-docker-images</vt:lpstr>
    </vt:vector>
  </TitlesOfParts>
  <Company>Amdocs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Mayank Sharma</dc:creator>
  <cp:lastModifiedBy>Mayank Sharma</cp:lastModifiedBy>
  <cp:revision>110</cp:revision>
  <dcterms:created xsi:type="dcterms:W3CDTF">2017-02-23T13:46:49Z</dcterms:created>
  <dcterms:modified xsi:type="dcterms:W3CDTF">2017-03-06T06:59:04Z</dcterms:modified>
</cp:coreProperties>
</file>