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2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7FFA"/>
    <a:srgbClr val="415AF5"/>
    <a:srgbClr val="3963CF"/>
    <a:srgbClr val="424242"/>
    <a:srgbClr val="EDEDED"/>
    <a:srgbClr val="FFFFFF"/>
    <a:srgbClr val="6A7889"/>
    <a:srgbClr val="C9DCED"/>
    <a:srgbClr val="373B46"/>
    <a:srgbClr val="3339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02" autoAdjust="0"/>
    <p:restoredTop sz="95461" autoAdjust="0"/>
  </p:normalViewPr>
  <p:slideViewPr>
    <p:cSldViewPr snapToGrid="0">
      <p:cViewPr>
        <p:scale>
          <a:sx n="95" d="100"/>
          <a:sy n="95" d="100"/>
        </p:scale>
        <p:origin x="1592" y="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3" d="100"/>
          <a:sy n="123" d="100"/>
        </p:scale>
        <p:origin x="67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AD422-0CE2-7345-9C9C-5AE431B01D98}" type="datetimeFigureOut">
              <a:rPr lang="en-US" altLang="ko-KR" smtClean="0"/>
              <a:t>6/22/23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AF04-A4AB-394B-8174-0452DE40444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8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3C2-BB06-FE4C-A097-5F24D72EFBBA}" type="datetimeFigureOut">
              <a:rPr lang="en-US" altLang="ko-KR" smtClean="0"/>
              <a:t>6/22/23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0F5F-2408-184D-BCB4-04B8D7BCC9C3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976C0B9-4B3A-4E7F-86E5-B772836A2D68}"/>
              </a:ext>
            </a:extLst>
          </p:cNvPr>
          <p:cNvGrpSpPr/>
          <p:nvPr userDrawn="1"/>
        </p:nvGrpSpPr>
        <p:grpSpPr>
          <a:xfrm>
            <a:off x="1289393" y="1368533"/>
            <a:ext cx="6546720" cy="4212820"/>
            <a:chOff x="1427380" y="1457326"/>
            <a:chExt cx="6270747" cy="4035232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6A1FBA8-F3A3-4AF4-BBC5-3DA373CFFE22}"/>
                </a:ext>
              </a:extLst>
            </p:cNvPr>
            <p:cNvSpPr/>
            <p:nvPr userDrawn="1"/>
          </p:nvSpPr>
          <p:spPr>
            <a:xfrm>
              <a:off x="1553380" y="1594091"/>
              <a:ext cx="5995321" cy="3684851"/>
            </a:xfrm>
            <a:prstGeom prst="roundRect">
              <a:avLst>
                <a:gd name="adj" fmla="val 18724"/>
              </a:avLst>
            </a:prstGeom>
            <a:gradFill>
              <a:gsLst>
                <a:gs pos="0">
                  <a:srgbClr val="3D7FFA"/>
                </a:gs>
                <a:gs pos="100000">
                  <a:srgbClr val="415AF5"/>
                </a:gs>
              </a:gsLst>
              <a:lin ang="5400000" scaled="1"/>
            </a:gra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C01669F-CED7-4B9A-B9DB-F416E608202B}"/>
                </a:ext>
              </a:extLst>
            </p:cNvPr>
            <p:cNvSpPr/>
            <p:nvPr userDrawn="1"/>
          </p:nvSpPr>
          <p:spPr>
            <a:xfrm>
              <a:off x="1427380" y="5240558"/>
              <a:ext cx="252000" cy="252000"/>
            </a:xfrm>
            <a:prstGeom prst="ellipse">
              <a:avLst/>
            </a:prstGeom>
            <a:gradFill>
              <a:gsLst>
                <a:gs pos="0">
                  <a:srgbClr val="3D7FFA"/>
                </a:gs>
                <a:gs pos="100000">
                  <a:srgbClr val="415AF5"/>
                </a:gs>
              </a:gsLst>
              <a:lin ang="5400000" scaled="1"/>
            </a:gra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35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A8C45A0F-F824-47B0-B100-3E2A532C825F}"/>
                </a:ext>
              </a:extLst>
            </p:cNvPr>
            <p:cNvSpPr/>
            <p:nvPr userDrawn="1"/>
          </p:nvSpPr>
          <p:spPr>
            <a:xfrm>
              <a:off x="7446127" y="1457326"/>
              <a:ext cx="252000" cy="252000"/>
            </a:xfrm>
            <a:prstGeom prst="ellipse">
              <a:avLst/>
            </a:prstGeom>
            <a:gradFill>
              <a:gsLst>
                <a:gs pos="0">
                  <a:srgbClr val="3D7FFA"/>
                </a:gs>
                <a:gs pos="100000">
                  <a:srgbClr val="415AF5"/>
                </a:gs>
              </a:gsLst>
              <a:lin ang="5400000" scaled="1"/>
            </a:gra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350" dirty="0"/>
            </a:p>
          </p:txBody>
        </p: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095104" y="4341259"/>
            <a:ext cx="2954179" cy="434353"/>
          </a:xfrm>
          <a:prstGeom prst="roundRect">
            <a:avLst>
              <a:gd name="adj" fmla="val 3726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dist">
              <a:defRPr lang="ko-KR" altLang="en-US" sz="900" b="1" dirty="0">
                <a:solidFill>
                  <a:srgbClr val="415AF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2044047" y="2770355"/>
            <a:ext cx="5055908" cy="131080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ko-KR" altLang="en-US" sz="6600" b="0" dirty="0">
                <a:ln w="3175">
                  <a:noFill/>
                </a:ln>
                <a:solidFill>
                  <a:srgbClr val="FBFFFB">
                    <a:alpha val="95000"/>
                  </a:srgb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TOSS STYLE</a:t>
            </a:r>
            <a:endParaRPr lang="ko-KR" altLang="en-US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9EEF53C-AB03-4A7E-9BE0-00DBDA3FF783}"/>
              </a:ext>
            </a:extLst>
          </p:cNvPr>
          <p:cNvCxnSpPr/>
          <p:nvPr userDrawn="1"/>
        </p:nvCxnSpPr>
        <p:spPr>
          <a:xfrm>
            <a:off x="3037157" y="6549981"/>
            <a:ext cx="5881817" cy="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507027" y="2278446"/>
            <a:ext cx="4122315" cy="425234"/>
          </a:xfrm>
        </p:spPr>
        <p:txBody>
          <a:bodyPr/>
          <a:lstStyle>
            <a:lvl1pPr algn="dist">
              <a:lnSpc>
                <a:spcPct val="100000"/>
              </a:lnSpc>
              <a:defRPr lang="en-US" altLang="ko-KR" sz="788" b="0" kern="1200" spc="-45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   ADSTOREPOST.COM</a:t>
            </a:r>
          </a:p>
        </p:txBody>
      </p:sp>
    </p:spTree>
    <p:extLst>
      <p:ext uri="{BB962C8B-B14F-4D97-AF65-F5344CB8AC3E}">
        <p14:creationId xmlns:p14="http://schemas.microsoft.com/office/powerpoint/2010/main" val="2745003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6">
            <a:extLst>
              <a:ext uri="{FF2B5EF4-FFF2-40B4-BE49-F238E27FC236}">
                <a16:creationId xmlns:a16="http://schemas.microsoft.com/office/drawing/2014/main" id="{FE761932-0705-4B0F-819D-129E0B62A34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77042" y="1722684"/>
            <a:ext cx="198000" cy="19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1050" b="1" kern="1200" spc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1</a:t>
            </a:r>
          </a:p>
        </p:txBody>
      </p:sp>
      <p:sp>
        <p:nvSpPr>
          <p:cNvPr id="54" name="텍스트 개체 틀 6">
            <a:extLst>
              <a:ext uri="{FF2B5EF4-FFF2-40B4-BE49-F238E27FC236}">
                <a16:creationId xmlns:a16="http://schemas.microsoft.com/office/drawing/2014/main" id="{DCA26D86-8A49-4DE9-9078-ACEB0346FA3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77042" y="2522665"/>
            <a:ext cx="198000" cy="19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1050" b="1" kern="1200" spc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2</a:t>
            </a:r>
          </a:p>
        </p:txBody>
      </p:sp>
      <p:sp>
        <p:nvSpPr>
          <p:cNvPr id="55" name="텍스트 개체 틀 6">
            <a:extLst>
              <a:ext uri="{FF2B5EF4-FFF2-40B4-BE49-F238E27FC236}">
                <a16:creationId xmlns:a16="http://schemas.microsoft.com/office/drawing/2014/main" id="{6ED1044F-49BD-41DC-B335-58E7A15E2B3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77042" y="3330000"/>
            <a:ext cx="198000" cy="19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1050" b="1" kern="1200" spc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3</a:t>
            </a:r>
          </a:p>
        </p:txBody>
      </p:sp>
      <p:sp>
        <p:nvSpPr>
          <p:cNvPr id="56" name="텍스트 개체 틀 6">
            <a:extLst>
              <a:ext uri="{FF2B5EF4-FFF2-40B4-BE49-F238E27FC236}">
                <a16:creationId xmlns:a16="http://schemas.microsoft.com/office/drawing/2014/main" id="{C33EC511-1E3E-4DBE-9E0E-51CEA540197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77042" y="4129982"/>
            <a:ext cx="198000" cy="19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1050" b="1" kern="1200" spc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4</a:t>
            </a:r>
          </a:p>
        </p:txBody>
      </p:sp>
      <p:sp>
        <p:nvSpPr>
          <p:cNvPr id="57" name="텍스트 개체 틀 6">
            <a:extLst>
              <a:ext uri="{FF2B5EF4-FFF2-40B4-BE49-F238E27FC236}">
                <a16:creationId xmlns:a16="http://schemas.microsoft.com/office/drawing/2014/main" id="{8C115754-2008-4DB8-BB0B-03CDE44C4DA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77042" y="4937317"/>
            <a:ext cx="198000" cy="19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1050" b="1" kern="1200" spc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5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1598" y="2125981"/>
            <a:ext cx="1215868" cy="301723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TOSS STYLE</a:t>
            </a:r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BB2AEACD-342D-4D33-9465-D551F9750D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1597" y="2490965"/>
            <a:ext cx="2659859" cy="60996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40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INDEX</a:t>
            </a:r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74D627D5-65A5-4092-8615-F0BC3C41AA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1597" y="3194896"/>
            <a:ext cx="2659859" cy="150664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algn="l">
              <a:lnSpc>
                <a:spcPct val="100000"/>
              </a:lnSpc>
              <a:defRPr lang="en-US" altLang="ko-KR" sz="14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TOSS STYLE</a:t>
            </a:r>
          </a:p>
        </p:txBody>
      </p:sp>
      <p:sp>
        <p:nvSpPr>
          <p:cNvPr id="26" name="텍스트 개체 틀 6">
            <a:extLst>
              <a:ext uri="{FF2B5EF4-FFF2-40B4-BE49-F238E27FC236}">
                <a16:creationId xmlns:a16="http://schemas.microsoft.com/office/drawing/2014/main" id="{5F4130BA-29F2-4070-AF69-B3F80111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21370" y="1491064"/>
            <a:ext cx="2981560" cy="661240"/>
          </a:xfrm>
          <a:prstGeom prst="roundRect">
            <a:avLst>
              <a:gd name="adj" fmla="val 15589"/>
            </a:avLst>
          </a:prstGeom>
          <a:solidFill>
            <a:srgbClr val="FFFFFF"/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14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TOSS STYLE</a:t>
            </a:r>
          </a:p>
        </p:txBody>
      </p:sp>
      <p:sp>
        <p:nvSpPr>
          <p:cNvPr id="37" name="텍스트 개체 틀 6">
            <a:extLst>
              <a:ext uri="{FF2B5EF4-FFF2-40B4-BE49-F238E27FC236}">
                <a16:creationId xmlns:a16="http://schemas.microsoft.com/office/drawing/2014/main" id="{7F47FF74-E633-4516-87B8-A41D94237C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21370" y="2287974"/>
            <a:ext cx="2981560" cy="661240"/>
          </a:xfrm>
          <a:prstGeom prst="roundRect">
            <a:avLst>
              <a:gd name="adj" fmla="val 15589"/>
            </a:avLst>
          </a:prstGeom>
          <a:solidFill>
            <a:srgbClr val="FFFFFF"/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14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TOSS STYLE</a:t>
            </a:r>
          </a:p>
        </p:txBody>
      </p:sp>
      <p:sp>
        <p:nvSpPr>
          <p:cNvPr id="40" name="텍스트 개체 틀 6">
            <a:extLst>
              <a:ext uri="{FF2B5EF4-FFF2-40B4-BE49-F238E27FC236}">
                <a16:creationId xmlns:a16="http://schemas.microsoft.com/office/drawing/2014/main" id="{F301430C-9C49-49E4-9CE6-BB34BC41A2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21370" y="3090798"/>
            <a:ext cx="2981560" cy="661240"/>
          </a:xfrm>
          <a:prstGeom prst="roundRect">
            <a:avLst>
              <a:gd name="adj" fmla="val 15589"/>
            </a:avLst>
          </a:prstGeom>
          <a:solidFill>
            <a:srgbClr val="FFFFFF"/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14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TOSS STYLE</a:t>
            </a:r>
          </a:p>
        </p:txBody>
      </p:sp>
      <p:sp>
        <p:nvSpPr>
          <p:cNvPr id="41" name="텍스트 개체 틀 6">
            <a:extLst>
              <a:ext uri="{FF2B5EF4-FFF2-40B4-BE49-F238E27FC236}">
                <a16:creationId xmlns:a16="http://schemas.microsoft.com/office/drawing/2014/main" id="{D90BC464-A595-4FCC-8B6B-D7B9F8870BD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21370" y="3893622"/>
            <a:ext cx="2981560" cy="661240"/>
          </a:xfrm>
          <a:prstGeom prst="roundRect">
            <a:avLst>
              <a:gd name="adj" fmla="val 15589"/>
            </a:avLst>
          </a:prstGeom>
          <a:solidFill>
            <a:srgbClr val="FFFFFF"/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14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TOSS STYLE</a:t>
            </a:r>
          </a:p>
        </p:txBody>
      </p:sp>
      <p:sp>
        <p:nvSpPr>
          <p:cNvPr id="42" name="텍스트 개체 틀 6">
            <a:extLst>
              <a:ext uri="{FF2B5EF4-FFF2-40B4-BE49-F238E27FC236}">
                <a16:creationId xmlns:a16="http://schemas.microsoft.com/office/drawing/2014/main" id="{2376E19C-A637-4EA1-981E-39349BB2736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1370" y="4705697"/>
            <a:ext cx="2981560" cy="661240"/>
          </a:xfrm>
          <a:prstGeom prst="roundRect">
            <a:avLst>
              <a:gd name="adj" fmla="val 15589"/>
            </a:avLst>
          </a:prstGeom>
          <a:solidFill>
            <a:srgbClr val="FFFFFF"/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14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TOSS STYLE</a:t>
            </a:r>
          </a:p>
        </p:txBody>
      </p:sp>
    </p:spTree>
    <p:extLst>
      <p:ext uri="{BB962C8B-B14F-4D97-AF65-F5344CB8AC3E}">
        <p14:creationId xmlns:p14="http://schemas.microsoft.com/office/powerpoint/2010/main" val="218962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gradFill>
          <a:gsLst>
            <a:gs pos="0">
              <a:srgbClr val="3963CF"/>
            </a:gs>
            <a:gs pos="100000">
              <a:srgbClr val="3963C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CB5EDEE-C473-4403-82F2-3A328E32B976}"/>
              </a:ext>
            </a:extLst>
          </p:cNvPr>
          <p:cNvSpPr/>
          <p:nvPr userDrawn="1"/>
        </p:nvSpPr>
        <p:spPr>
          <a:xfrm>
            <a:off x="2805429" y="466726"/>
            <a:ext cx="3533140" cy="5734050"/>
          </a:xfrm>
          <a:prstGeom prst="roundRect">
            <a:avLst>
              <a:gd name="adj" fmla="val 4620"/>
            </a:avLst>
          </a:prstGeom>
          <a:solidFill>
            <a:srgbClr val="FFFFFF"/>
          </a:soli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538DCDF-7DFA-47AD-BF3B-105ECF3EFBDA}"/>
              </a:ext>
            </a:extLst>
          </p:cNvPr>
          <p:cNvSpPr/>
          <p:nvPr userDrawn="1"/>
        </p:nvSpPr>
        <p:spPr>
          <a:xfrm rot="2700000">
            <a:off x="4474322" y="3336781"/>
            <a:ext cx="202479" cy="2727615"/>
          </a:xfrm>
          <a:prstGeom prst="roundRect">
            <a:avLst>
              <a:gd name="adj" fmla="val 50000"/>
            </a:avLst>
          </a:prstGeom>
          <a:solidFill>
            <a:srgbClr val="3963CF"/>
          </a:soli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0034" y="1428749"/>
            <a:ext cx="623933" cy="331895"/>
          </a:xfrm>
          <a:prstGeom prst="roundRect">
            <a:avLst>
              <a:gd name="adj" fmla="val 42887"/>
            </a:avLst>
          </a:prstGeom>
          <a:solidFill>
            <a:srgbClr val="FFFFFF"/>
          </a:solidFill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963CF">
                    <a:alpha val="95000"/>
                  </a:srgb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01</a:t>
            </a:r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BB2AEACD-342D-4D33-9465-D551F9750D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62784" y="1860876"/>
            <a:ext cx="3218430" cy="73806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54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74D627D5-65A5-4092-8615-F0BC3C41AA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62785" y="2677058"/>
            <a:ext cx="3218430" cy="4185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algn="ctr">
              <a:lnSpc>
                <a:spcPct val="100000"/>
              </a:lnSpc>
              <a:defRPr lang="en-US" altLang="ko-KR" sz="16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  <a:alpha val="9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TOSS STYLE</a:t>
            </a:r>
          </a:p>
        </p:txBody>
      </p:sp>
    </p:spTree>
    <p:extLst>
      <p:ext uri="{BB962C8B-B14F-4D97-AF65-F5344CB8AC3E}">
        <p14:creationId xmlns:p14="http://schemas.microsoft.com/office/powerpoint/2010/main" val="1149107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84220" y="6496376"/>
            <a:ext cx="2575560" cy="231942"/>
          </a:xfrm>
        </p:spPr>
        <p:txBody>
          <a:bodyPr/>
          <a:lstStyle>
            <a:lvl1pPr algn="dist"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2221" y="1027641"/>
            <a:ext cx="8398738" cy="206081"/>
          </a:xfrm>
        </p:spPr>
        <p:txBody>
          <a:bodyPr/>
          <a:lstStyle>
            <a:lvl1pPr marL="0" indent="0" algn="l" defTabSz="914377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2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 TEXT  PLACEHOLDER</a:t>
            </a:r>
            <a:endParaRPr lang="ko-KR" altLang="en-US" dirty="0"/>
          </a:p>
        </p:txBody>
      </p:sp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90144B52-0195-4979-A597-2EBEA59849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2222" y="266419"/>
            <a:ext cx="1024618" cy="226689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105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TOSS STYLE</a:t>
            </a:r>
          </a:p>
        </p:txBody>
      </p:sp>
      <p:sp>
        <p:nvSpPr>
          <p:cNvPr id="25" name="텍스트 개체 틀 6">
            <a:extLst>
              <a:ext uri="{FF2B5EF4-FFF2-40B4-BE49-F238E27FC236}">
                <a16:creationId xmlns:a16="http://schemas.microsoft.com/office/drawing/2014/main" id="{84CB924F-6795-4189-980F-73588D6FE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2222" y="561867"/>
            <a:ext cx="8398738" cy="41661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3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INDEX</a:t>
            </a:r>
          </a:p>
        </p:txBody>
      </p:sp>
      <p:sp>
        <p:nvSpPr>
          <p:cNvPr id="35" name="텍스트 개체 틀 6">
            <a:extLst>
              <a:ext uri="{FF2B5EF4-FFF2-40B4-BE49-F238E27FC236}">
                <a16:creationId xmlns:a16="http://schemas.microsoft.com/office/drawing/2014/main" id="{49995AE0-BD8F-4335-A9B2-8F1619182A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3040" y="1346195"/>
            <a:ext cx="8377920" cy="5051121"/>
          </a:xfrm>
          <a:prstGeom prst="roundRect">
            <a:avLst>
              <a:gd name="adj" fmla="val 2565"/>
            </a:avLst>
          </a:prstGeom>
          <a:solidFill>
            <a:srgbClr val="FFFFFF"/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14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0526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89000"/>
                <a:lumOff val="11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84220" y="6496376"/>
            <a:ext cx="2575560" cy="231942"/>
          </a:xfrm>
        </p:spPr>
        <p:txBody>
          <a:bodyPr/>
          <a:lstStyle>
            <a:lvl1pPr algn="dist"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2221" y="1027641"/>
            <a:ext cx="8398738" cy="206081"/>
          </a:xfrm>
        </p:spPr>
        <p:txBody>
          <a:bodyPr/>
          <a:lstStyle>
            <a:lvl1pPr marL="0" indent="0" algn="l" defTabSz="914377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2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 TEXT  PLACEHOLDER</a:t>
            </a:r>
            <a:endParaRPr lang="ko-KR" altLang="en-US" dirty="0"/>
          </a:p>
        </p:txBody>
      </p:sp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90144B52-0195-4979-A597-2EBEA59849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2222" y="266419"/>
            <a:ext cx="1024618" cy="226689"/>
          </a:xfrm>
          <a:prstGeom prst="roundRect">
            <a:avLst>
              <a:gd name="adj" fmla="val 42887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105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TOSS STYLE</a:t>
            </a:r>
          </a:p>
        </p:txBody>
      </p:sp>
      <p:sp>
        <p:nvSpPr>
          <p:cNvPr id="25" name="텍스트 개체 틀 6">
            <a:extLst>
              <a:ext uri="{FF2B5EF4-FFF2-40B4-BE49-F238E27FC236}">
                <a16:creationId xmlns:a16="http://schemas.microsoft.com/office/drawing/2014/main" id="{84CB924F-6795-4189-980F-73588D6FE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2222" y="561867"/>
            <a:ext cx="8398738" cy="41661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3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INDEX</a:t>
            </a:r>
          </a:p>
        </p:txBody>
      </p:sp>
      <p:sp>
        <p:nvSpPr>
          <p:cNvPr id="35" name="텍스트 개체 틀 6">
            <a:extLst>
              <a:ext uri="{FF2B5EF4-FFF2-40B4-BE49-F238E27FC236}">
                <a16:creationId xmlns:a16="http://schemas.microsoft.com/office/drawing/2014/main" id="{49995AE0-BD8F-4335-A9B2-8F1619182A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3040" y="1346195"/>
            <a:ext cx="8377920" cy="5051121"/>
          </a:xfrm>
          <a:prstGeom prst="roundRect">
            <a:avLst>
              <a:gd name="adj" fmla="val 256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14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4601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lnSpc>
                <a:spcPct val="70000"/>
              </a:lnSpc>
              <a:defRPr sz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9F33ED0-BB53-40D6-86C9-526C8F33B5AF}" type="datetimeFigureOut">
              <a:rPr lang="ko-KR" altLang="en-US" smtClean="0"/>
              <a:pPr/>
              <a:t>2023. 6. 22.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lnSpc>
                <a:spcPct val="70000"/>
              </a:lnSpc>
              <a:defRPr sz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>
              <a:lnSpc>
                <a:spcPct val="70000"/>
              </a:lnSpc>
              <a:defRPr sz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2884D7C-4A9F-42D1-ACE2-755204AF41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CAD73D-6841-4F8A-A8DA-BCBBBF5FAA76}"/>
              </a:ext>
            </a:extLst>
          </p:cNvPr>
          <p:cNvGrpSpPr/>
          <p:nvPr userDrawn="1"/>
        </p:nvGrpSpPr>
        <p:grpSpPr>
          <a:xfrm>
            <a:off x="-25061" y="-250787"/>
            <a:ext cx="1620968" cy="158123"/>
            <a:chOff x="-25061" y="-250787"/>
            <a:chExt cx="1620968" cy="15812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DFB0E20-C8CE-4430-96C3-36027DABB21B}"/>
                </a:ext>
              </a:extLst>
            </p:cNvPr>
            <p:cNvSpPr/>
            <p:nvPr userDrawn="1"/>
          </p:nvSpPr>
          <p:spPr>
            <a:xfrm>
              <a:off x="-25061" y="-250787"/>
              <a:ext cx="158123" cy="158123"/>
            </a:xfrm>
            <a:prstGeom prst="ellipse">
              <a:avLst/>
            </a:prstGeom>
            <a:solidFill>
              <a:srgbClr val="3963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1DD0F50-D095-49F0-A56C-1E01943D2C2C}"/>
                </a:ext>
              </a:extLst>
            </p:cNvPr>
            <p:cNvSpPr/>
            <p:nvPr userDrawn="1"/>
          </p:nvSpPr>
          <p:spPr>
            <a:xfrm>
              <a:off x="1437784" y="-250787"/>
              <a:ext cx="158123" cy="1581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rgbClr val="C7232B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6AE4052-9AC0-4371-909E-F440521CAA49}"/>
                </a:ext>
              </a:extLst>
            </p:cNvPr>
            <p:cNvSpPr/>
            <p:nvPr userDrawn="1"/>
          </p:nvSpPr>
          <p:spPr>
            <a:xfrm>
              <a:off x="206107" y="-250787"/>
              <a:ext cx="158123" cy="158123"/>
            </a:xfrm>
            <a:prstGeom prst="ellipse">
              <a:avLst/>
            </a:prstGeom>
            <a:solidFill>
              <a:srgbClr val="415A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F1FF72C-B890-45E7-B9AE-CDCC3839DF46}"/>
                </a:ext>
              </a:extLst>
            </p:cNvPr>
            <p:cNvSpPr/>
            <p:nvPr userDrawn="1"/>
          </p:nvSpPr>
          <p:spPr>
            <a:xfrm>
              <a:off x="452442" y="-250787"/>
              <a:ext cx="158123" cy="158123"/>
            </a:xfrm>
            <a:prstGeom prst="ellipse">
              <a:avLst/>
            </a:prstGeom>
            <a:solidFill>
              <a:srgbClr val="3D7F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C7945F0-1E2E-454E-8C1C-D482BB131301}"/>
                </a:ext>
              </a:extLst>
            </p:cNvPr>
            <p:cNvSpPr/>
            <p:nvPr userDrawn="1"/>
          </p:nvSpPr>
          <p:spPr>
            <a:xfrm>
              <a:off x="698776" y="-250787"/>
              <a:ext cx="158123" cy="158123"/>
            </a:xfrm>
            <a:prstGeom prst="ellipse">
              <a:avLst/>
            </a:prstGeom>
            <a:solidFill>
              <a:srgbClr val="42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7A546ED-04CD-4197-B38D-0559847299C6}"/>
                </a:ext>
              </a:extLst>
            </p:cNvPr>
            <p:cNvSpPr/>
            <p:nvPr userDrawn="1"/>
          </p:nvSpPr>
          <p:spPr>
            <a:xfrm>
              <a:off x="1191450" y="-250787"/>
              <a:ext cx="158123" cy="158123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BE9A753-4825-44EA-AD76-F87F72314385}"/>
                </a:ext>
              </a:extLst>
            </p:cNvPr>
            <p:cNvSpPr/>
            <p:nvPr userDrawn="1"/>
          </p:nvSpPr>
          <p:spPr>
            <a:xfrm>
              <a:off x="922051" y="-250787"/>
              <a:ext cx="158123" cy="158123"/>
            </a:xfrm>
            <a:prstGeom prst="ellipse">
              <a:avLst/>
            </a:prstGeom>
            <a:solidFill>
              <a:srgbClr val="1715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93420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5" r:id="rId4"/>
    <p:sldLayoutId id="2147483673" r:id="rId5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8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4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0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8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8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고령화시대를 겨냥한 </a:t>
            </a:r>
            <a:r>
              <a:rPr lang="ko-KR" altLang="en-US" dirty="0" err="1"/>
              <a:t>노인건강관리앱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558D88-1DBC-458D-AFE6-D6A4ED6FC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4047" y="2722730"/>
            <a:ext cx="5055908" cy="1310808"/>
          </a:xfrm>
        </p:spPr>
        <p:txBody>
          <a:bodyPr/>
          <a:lstStyle/>
          <a:p>
            <a:r>
              <a:rPr lang="ko-KR" altLang="en-US" sz="7000" dirty="0">
                <a:latin typeface="BM JUA OTF" panose="02020603020101020101" pitchFamily="18" charset="-127"/>
                <a:ea typeface="BM JUA OTF" panose="02020603020101020101" pitchFamily="18" charset="-127"/>
              </a:rPr>
              <a:t>마루</a:t>
            </a:r>
            <a:endParaRPr lang="en-US" sz="7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</a:t>
            </a:r>
            <a:r>
              <a:rPr lang="ko-KR" altLang="en-US" dirty="0" err="1"/>
              <a:t>ㅡ</a:t>
            </a:r>
            <a:r>
              <a:rPr lang="en-US" dirty="0" err="1"/>
              <a:t>Travling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15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502A95E-0063-73B0-910A-61222EB7B7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Team </a:t>
            </a:r>
            <a:r>
              <a:rPr kumimoji="1" lang="ko-KR" altLang="en-US" dirty="0" err="1"/>
              <a:t>ㅡ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Travling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634C68-C8EB-3780-577E-294E73A099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ore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마루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46A80-A65B-7663-D74F-7B00523C49C9}"/>
              </a:ext>
            </a:extLst>
          </p:cNvPr>
          <p:cNvSpPr txBox="1"/>
          <p:nvPr/>
        </p:nvSpPr>
        <p:spPr>
          <a:xfrm>
            <a:off x="1371600" y="2982554"/>
            <a:ext cx="6400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000" dirty="0">
                <a:latin typeface="BM JUA OTF" panose="02020603020101020101" pitchFamily="18" charset="-127"/>
                <a:ea typeface="BM JUA OTF" panose="02020603020101020101" pitchFamily="18" charset="-127"/>
              </a:rPr>
              <a:t>감사합니다</a:t>
            </a:r>
            <a:endParaRPr kumimoji="1" lang="ko-Kore-KR" altLang="en-US" sz="7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DD0504-2D98-DC8F-1281-3218C13E1776}"/>
              </a:ext>
            </a:extLst>
          </p:cNvPr>
          <p:cNvSpPr txBox="1"/>
          <p:nvPr/>
        </p:nvSpPr>
        <p:spPr>
          <a:xfrm>
            <a:off x="2501153" y="2644169"/>
            <a:ext cx="4141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발표를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마치겠습니다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endParaRPr kumimoji="1" lang="ko-Kore-KR" altLang="en-US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45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454B0E-5931-44B3-85F9-0BFAB1F5FE9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80984" y="2429587"/>
            <a:ext cx="198000" cy="198000"/>
          </a:xfrm>
          <a:prstGeom prst="roundRect">
            <a:avLst/>
          </a:prstGeom>
          <a:solidFill>
            <a:srgbClr val="415AF5"/>
          </a:solidFill>
        </p:spPr>
        <p:txBody>
          <a:bodyPr/>
          <a:lstStyle/>
          <a:p>
            <a:r>
              <a:rPr lang="en-US" dirty="0">
                <a:solidFill>
                  <a:schemeClr val="bg1">
                    <a:alpha val="95000"/>
                  </a:schemeClr>
                </a:solidFill>
              </a:rPr>
              <a:t>1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3803625-4AEB-4470-B2F0-8DA614C5F49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80984" y="3229568"/>
            <a:ext cx="198000" cy="198000"/>
          </a:xfrm>
          <a:prstGeom prst="roundRect">
            <a:avLst/>
          </a:prstGeom>
          <a:solidFill>
            <a:srgbClr val="415AF5"/>
          </a:solidFill>
        </p:spPr>
        <p:txBody>
          <a:bodyPr/>
          <a:lstStyle/>
          <a:p>
            <a:r>
              <a:rPr lang="en-US" dirty="0">
                <a:solidFill>
                  <a:schemeClr val="bg1">
                    <a:alpha val="95000"/>
                  </a:schemeClr>
                </a:solidFill>
              </a:rPr>
              <a:t>2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8EA289A6-BFAA-47B6-8728-F115665F6A6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880984" y="4036903"/>
            <a:ext cx="198000" cy="198000"/>
          </a:xfrm>
          <a:prstGeom prst="roundRect">
            <a:avLst/>
          </a:prstGeom>
          <a:solidFill>
            <a:srgbClr val="415AF5"/>
          </a:solidFill>
        </p:spPr>
        <p:txBody>
          <a:bodyPr/>
          <a:lstStyle/>
          <a:p>
            <a:r>
              <a:rPr lang="en-US" dirty="0">
                <a:solidFill>
                  <a:schemeClr val="bg1">
                    <a:alpha val="95000"/>
                  </a:schemeClr>
                </a:solidFill>
              </a:rPr>
              <a:t>3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DC90A57-856A-4E00-BB0A-DD49A033FB9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880984" y="4836885"/>
            <a:ext cx="198000" cy="198000"/>
          </a:xfrm>
          <a:prstGeom prst="roundRect">
            <a:avLst/>
          </a:prstGeom>
          <a:solidFill>
            <a:srgbClr val="415AF5"/>
          </a:solidFill>
        </p:spPr>
        <p:txBody>
          <a:bodyPr/>
          <a:lstStyle/>
          <a:p>
            <a:r>
              <a:rPr lang="en-US" dirty="0">
                <a:solidFill>
                  <a:schemeClr val="bg1">
                    <a:alpha val="95000"/>
                  </a:schemeClr>
                </a:solidFill>
              </a:rPr>
              <a:t>4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872073" y="1743958"/>
            <a:ext cx="1215868" cy="301723"/>
          </a:xfrm>
        </p:spPr>
        <p:txBody>
          <a:bodyPr/>
          <a:lstStyle/>
          <a:p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마루</a:t>
            </a:r>
          </a:p>
        </p:txBody>
      </p:sp>
      <p:sp>
        <p:nvSpPr>
          <p:cNvPr id="18" name="부제목 17"/>
          <p:cNvSpPr>
            <a:spLocks noGrp="1"/>
          </p:cNvSpPr>
          <p:nvPr>
            <p:ph type="body" sz="quarter" idx="13"/>
          </p:nvPr>
        </p:nvSpPr>
        <p:spPr>
          <a:xfrm>
            <a:off x="881597" y="2197967"/>
            <a:ext cx="3690403" cy="1080597"/>
          </a:xfrm>
        </p:spPr>
        <p:txBody>
          <a:bodyPr/>
          <a:lstStyle/>
          <a:p>
            <a:r>
              <a:rPr lang="en-US" altLang="ko-KR" sz="2800" dirty="0"/>
              <a:t>TABLE OF </a:t>
            </a:r>
            <a:r>
              <a:rPr lang="en-US" altLang="ko-KR" dirty="0"/>
              <a:t>CONTENTS</a:t>
            </a:r>
          </a:p>
        </p:txBody>
      </p:sp>
      <p:sp>
        <p:nvSpPr>
          <p:cNvPr id="43" name="텍스트 개체 틀 42">
            <a:extLst>
              <a:ext uri="{FF2B5EF4-FFF2-40B4-BE49-F238E27FC236}">
                <a16:creationId xmlns:a16="http://schemas.microsoft.com/office/drawing/2014/main" id="{5488867B-D576-431C-88ED-8C50912680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72343" y="3606991"/>
            <a:ext cx="1539481" cy="3797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  <a:alpha val="95000"/>
                  </a:schemeClr>
                </a:solidFill>
              </a:rPr>
              <a:t>PM &amp; Backend Developer</a:t>
            </a:r>
          </a:p>
          <a:p>
            <a:pPr>
              <a:lnSpc>
                <a:spcPct val="150000"/>
              </a:lnSpc>
            </a:pPr>
            <a:endParaRPr lang="en-US" sz="1100" dirty="0">
              <a:solidFill>
                <a:schemeClr val="tx1">
                  <a:lumMod val="50000"/>
                  <a:lumOff val="50000"/>
                  <a:alpha val="95000"/>
                </a:schemeClr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5EAB89-9F08-4839-9D43-75DA024058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25312" y="2197967"/>
            <a:ext cx="2981560" cy="661240"/>
          </a:xfrm>
        </p:spPr>
        <p:txBody>
          <a:bodyPr/>
          <a:lstStyle/>
          <a:p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앱 개발 동기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4CD43A1-9D12-425D-B29C-49B7117FC7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25312" y="2994877"/>
            <a:ext cx="2981560" cy="661240"/>
          </a:xfrm>
        </p:spPr>
        <p:txBody>
          <a:bodyPr/>
          <a:lstStyle/>
          <a:p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앱 기능 설명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C0076F-EBB8-4862-8E63-5521C53F7C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25312" y="3797701"/>
            <a:ext cx="2981560" cy="661240"/>
          </a:xfrm>
        </p:spPr>
        <p:txBody>
          <a:bodyPr/>
          <a:lstStyle/>
          <a:p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시현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5EDB3A0-46C9-49A4-ADCF-65F31EFCC77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25312" y="4600525"/>
            <a:ext cx="2981560" cy="661240"/>
          </a:xfrm>
        </p:spPr>
        <p:txBody>
          <a:bodyPr/>
          <a:lstStyle/>
          <a:p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질의 응답 및 발표 종료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5BE9D438-63C3-43F2-A77F-06603107CD9D}"/>
              </a:ext>
            </a:extLst>
          </p:cNvPr>
          <p:cNvSpPr txBox="1">
            <a:spLocks/>
          </p:cNvSpPr>
          <p:nvPr/>
        </p:nvSpPr>
        <p:spPr>
          <a:xfrm>
            <a:off x="1215439" y="3417733"/>
            <a:ext cx="2194111" cy="301723"/>
          </a:xfrm>
          <a:prstGeom prst="roundRect">
            <a:avLst>
              <a:gd name="adj" fmla="val 42887"/>
            </a:avLst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발표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Team - </a:t>
            </a:r>
            <a:r>
              <a:rPr lang="en-US" altLang="ko-KR" sz="1100" dirty="0" err="1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Travling</a:t>
            </a:r>
            <a:endParaRPr lang="en-US" altLang="ko-KR" sz="1100" dirty="0">
              <a:solidFill>
                <a:schemeClr val="tx1">
                  <a:lumMod val="95000"/>
                  <a:lumOff val="5000"/>
                  <a:alpha val="95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FAD6B70-DFF0-DF1C-18A7-F3D0FBC2B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2" y="3650936"/>
            <a:ext cx="1626771" cy="3207064"/>
          </a:xfrm>
          <a:prstGeom prst="rect">
            <a:avLst/>
          </a:prstGeom>
        </p:spPr>
      </p:pic>
      <p:sp>
        <p:nvSpPr>
          <p:cNvPr id="22" name="텍스트 개체 틀 18">
            <a:extLst>
              <a:ext uri="{FF2B5EF4-FFF2-40B4-BE49-F238E27FC236}">
                <a16:creationId xmlns:a16="http://schemas.microsoft.com/office/drawing/2014/main" id="{85EDC027-FD68-882A-3939-3C2F93BB72FA}"/>
              </a:ext>
            </a:extLst>
          </p:cNvPr>
          <p:cNvSpPr txBox="1">
            <a:spLocks/>
          </p:cNvSpPr>
          <p:nvPr/>
        </p:nvSpPr>
        <p:spPr>
          <a:xfrm>
            <a:off x="1215438" y="3886041"/>
            <a:ext cx="2194111" cy="301723"/>
          </a:xfrm>
          <a:prstGeom prst="roundRect">
            <a:avLst>
              <a:gd name="adj" fmla="val 42887"/>
            </a:avLst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시현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Team - </a:t>
            </a:r>
            <a:r>
              <a:rPr lang="en-US" altLang="ko-KR" sz="1100" dirty="0" err="1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Travling</a:t>
            </a:r>
            <a:endParaRPr lang="en-US" altLang="ko-KR" sz="1100" dirty="0">
              <a:solidFill>
                <a:schemeClr val="tx1">
                  <a:lumMod val="95000"/>
                  <a:lumOff val="5000"/>
                  <a:alpha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D0E64D-54CC-7E3F-F962-7DDB5EF9BA0F}"/>
              </a:ext>
            </a:extLst>
          </p:cNvPr>
          <p:cNvSpPr txBox="1"/>
          <p:nvPr/>
        </p:nvSpPr>
        <p:spPr>
          <a:xfrm>
            <a:off x="2857607" y="3417733"/>
            <a:ext cx="878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양예성</a:t>
            </a:r>
            <a:endParaRPr kumimoji="1" lang="ko-Kore-KR" altLang="en-US" sz="1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E4028-D3D4-005F-2783-31F8C2F1031B}"/>
              </a:ext>
            </a:extLst>
          </p:cNvPr>
          <p:cNvSpPr txBox="1"/>
          <p:nvPr/>
        </p:nvSpPr>
        <p:spPr>
          <a:xfrm>
            <a:off x="2857607" y="3911738"/>
            <a:ext cx="878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latin typeface="BM JUA OTF" panose="02020603020101020101" pitchFamily="18" charset="-127"/>
                <a:ea typeface="BM JUA OTF" panose="02020603020101020101" pitchFamily="18" charset="-127"/>
              </a:rPr>
              <a:t>박병준</a:t>
            </a:r>
            <a:endParaRPr kumimoji="1" lang="ko-Kore-KR" altLang="en-US" sz="1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4" name="텍스트 개체 틀 42">
            <a:extLst>
              <a:ext uri="{FF2B5EF4-FFF2-40B4-BE49-F238E27FC236}">
                <a16:creationId xmlns:a16="http://schemas.microsoft.com/office/drawing/2014/main" id="{B06C3EB1-3269-3DA7-3063-08824157A154}"/>
              </a:ext>
            </a:extLst>
          </p:cNvPr>
          <p:cNvSpPr txBox="1">
            <a:spLocks/>
          </p:cNvSpPr>
          <p:nvPr/>
        </p:nvSpPr>
        <p:spPr>
          <a:xfrm>
            <a:off x="2312493" y="4043104"/>
            <a:ext cx="1539481" cy="379765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txBody>
          <a:bodyPr vert="horz" lIns="0" tIns="45720" rIns="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4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tx1">
                    <a:lumMod val="50000"/>
                    <a:lumOff val="50000"/>
                    <a:alpha val="95000"/>
                  </a:schemeClr>
                </a:solidFill>
              </a:rPr>
              <a:t>Android Developer</a:t>
            </a:r>
          </a:p>
        </p:txBody>
      </p:sp>
    </p:spTree>
    <p:extLst>
      <p:ext uri="{BB962C8B-B14F-4D97-AF65-F5344CB8AC3E}">
        <p14:creationId xmlns:p14="http://schemas.microsoft.com/office/powerpoint/2010/main" val="402431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마루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222" y="573982"/>
            <a:ext cx="8398738" cy="797725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앱 개발 동기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1800" dirty="0">
                <a:solidFill>
                  <a:srgbClr val="3963CF">
                    <a:alpha val="95000"/>
                  </a:srgb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마루 서비스 개발 동기</a:t>
            </a:r>
            <a:endParaRPr lang="en-US" sz="1800" dirty="0">
              <a:solidFill>
                <a:srgbClr val="3963CF">
                  <a:alpha val="95000"/>
                </a:srgb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3040" y="1912620"/>
            <a:ext cx="8377920" cy="4484696"/>
          </a:xfrm>
          <a:noFill/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텍스트 개체 틀 18">
            <a:extLst>
              <a:ext uri="{FF2B5EF4-FFF2-40B4-BE49-F238E27FC236}">
                <a16:creationId xmlns:a16="http://schemas.microsoft.com/office/drawing/2014/main" id="{E8B13458-8715-47CD-923F-11A8445E1506}"/>
              </a:ext>
            </a:extLst>
          </p:cNvPr>
          <p:cNvSpPr txBox="1">
            <a:spLocks/>
          </p:cNvSpPr>
          <p:nvPr/>
        </p:nvSpPr>
        <p:spPr>
          <a:xfrm>
            <a:off x="764760" y="2159998"/>
            <a:ext cx="2194111" cy="301723"/>
          </a:xfrm>
          <a:prstGeom prst="roundRect">
            <a:avLst>
              <a:gd name="adj" fmla="val 42887"/>
            </a:avLst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문제 제기</a:t>
            </a:r>
            <a:endParaRPr lang="en-US" altLang="ko-KR" sz="1500" dirty="0">
              <a:solidFill>
                <a:schemeClr val="tx1">
                  <a:lumMod val="95000"/>
                  <a:lumOff val="5000"/>
                  <a:alpha val="9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69F5A9-BFB0-4037-A3FC-4337A54AC35A}"/>
              </a:ext>
            </a:extLst>
          </p:cNvPr>
          <p:cNvCxnSpPr>
            <a:cxnSpLocks/>
          </p:cNvCxnSpPr>
          <p:nvPr/>
        </p:nvCxnSpPr>
        <p:spPr>
          <a:xfrm>
            <a:off x="1290955" y="2454361"/>
            <a:ext cx="11575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10A9554E-6DBA-44D1-B0C6-8C06E7153671}"/>
              </a:ext>
            </a:extLst>
          </p:cNvPr>
          <p:cNvSpPr txBox="1">
            <a:spLocks/>
          </p:cNvSpPr>
          <p:nvPr/>
        </p:nvSpPr>
        <p:spPr>
          <a:xfrm>
            <a:off x="3474944" y="2159998"/>
            <a:ext cx="2194111" cy="301723"/>
          </a:xfrm>
          <a:prstGeom prst="roundRect">
            <a:avLst>
              <a:gd name="adj" fmla="val 42887"/>
            </a:avLst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기획 및 설계</a:t>
            </a:r>
            <a:endParaRPr lang="en-US" altLang="ko-KR" sz="1500" dirty="0">
              <a:solidFill>
                <a:schemeClr val="tx1">
                  <a:lumMod val="95000"/>
                  <a:lumOff val="5000"/>
                  <a:alpha val="9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961DD1A-49EB-4649-8CA5-AB0A8A58F4C4}"/>
              </a:ext>
            </a:extLst>
          </p:cNvPr>
          <p:cNvCxnSpPr>
            <a:cxnSpLocks/>
          </p:cNvCxnSpPr>
          <p:nvPr/>
        </p:nvCxnSpPr>
        <p:spPr>
          <a:xfrm>
            <a:off x="4088253" y="2454361"/>
            <a:ext cx="958519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D2EFB3BB-3CC4-4653-A27A-8FA47667E7D1}"/>
              </a:ext>
            </a:extLst>
          </p:cNvPr>
          <p:cNvSpPr txBox="1">
            <a:spLocks/>
          </p:cNvSpPr>
          <p:nvPr/>
        </p:nvSpPr>
        <p:spPr>
          <a:xfrm>
            <a:off x="572781" y="2690714"/>
            <a:ext cx="2606042" cy="3532286"/>
          </a:xfrm>
          <a:prstGeom prst="roundRect">
            <a:avLst>
              <a:gd name="adj" fmla="val 2565"/>
            </a:avLst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4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147C6A25-9B24-4952-BDC1-4876989761D9}"/>
              </a:ext>
            </a:extLst>
          </p:cNvPr>
          <p:cNvSpPr txBox="1">
            <a:spLocks/>
          </p:cNvSpPr>
          <p:nvPr/>
        </p:nvSpPr>
        <p:spPr>
          <a:xfrm>
            <a:off x="3268979" y="2690714"/>
            <a:ext cx="2606042" cy="3532286"/>
          </a:xfrm>
          <a:prstGeom prst="roundRect">
            <a:avLst>
              <a:gd name="adj" fmla="val 2565"/>
            </a:avLst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4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8B44D215-8F47-4A1F-8250-DABB04CACFA9}"/>
              </a:ext>
            </a:extLst>
          </p:cNvPr>
          <p:cNvSpPr txBox="1">
            <a:spLocks/>
          </p:cNvSpPr>
          <p:nvPr/>
        </p:nvSpPr>
        <p:spPr>
          <a:xfrm>
            <a:off x="5965177" y="2690714"/>
            <a:ext cx="2606042" cy="3532286"/>
          </a:xfrm>
          <a:prstGeom prst="roundRect">
            <a:avLst>
              <a:gd name="adj" fmla="val 2565"/>
            </a:avLst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2700000" algn="tl" rotWithShape="0">
              <a:prstClr val="black">
                <a:alpha val="13000"/>
              </a:prstClr>
            </a:outerShdw>
          </a:effectLst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4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47C67DE-4C45-465C-8321-3BDE5360C203}"/>
              </a:ext>
            </a:extLst>
          </p:cNvPr>
          <p:cNvSpPr txBox="1">
            <a:spLocks/>
          </p:cNvSpPr>
          <p:nvPr/>
        </p:nvSpPr>
        <p:spPr>
          <a:xfrm>
            <a:off x="6178912" y="2159998"/>
            <a:ext cx="2194111" cy="301723"/>
          </a:xfrm>
          <a:prstGeom prst="roundRect">
            <a:avLst>
              <a:gd name="adj" fmla="val 42887"/>
            </a:avLst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앱 제작</a:t>
            </a:r>
            <a:endParaRPr lang="en-US" altLang="ko-KR" sz="1500" dirty="0">
              <a:solidFill>
                <a:schemeClr val="tx1">
                  <a:lumMod val="95000"/>
                  <a:lumOff val="5000"/>
                  <a:alpha val="9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CCE5372-E9D3-4F6A-8168-91DB4E98C99A}"/>
              </a:ext>
            </a:extLst>
          </p:cNvPr>
          <p:cNvCxnSpPr>
            <a:cxnSpLocks/>
          </p:cNvCxnSpPr>
          <p:nvPr/>
        </p:nvCxnSpPr>
        <p:spPr>
          <a:xfrm>
            <a:off x="6634645" y="2454361"/>
            <a:ext cx="128250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6">
            <a:extLst>
              <a:ext uri="{FF2B5EF4-FFF2-40B4-BE49-F238E27FC236}">
                <a16:creationId xmlns:a16="http://schemas.microsoft.com/office/drawing/2014/main" id="{10AE5A29-06BA-4731-8B8B-4E98274E9EB6}"/>
              </a:ext>
            </a:extLst>
          </p:cNvPr>
          <p:cNvSpPr txBox="1">
            <a:spLocks/>
          </p:cNvSpPr>
          <p:nvPr/>
        </p:nvSpPr>
        <p:spPr>
          <a:xfrm>
            <a:off x="1598920" y="5027258"/>
            <a:ext cx="525791" cy="226689"/>
          </a:xfrm>
          <a:prstGeom prst="roundRect">
            <a:avLst>
              <a:gd name="adj" fmla="val 42887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05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01</a:t>
            </a:r>
          </a:p>
        </p:txBody>
      </p:sp>
      <p:sp>
        <p:nvSpPr>
          <p:cNvPr id="26" name="텍스트 개체 틀 6">
            <a:extLst>
              <a:ext uri="{FF2B5EF4-FFF2-40B4-BE49-F238E27FC236}">
                <a16:creationId xmlns:a16="http://schemas.microsoft.com/office/drawing/2014/main" id="{3A7580AD-D659-413B-83D0-6E06FE6D4EDF}"/>
              </a:ext>
            </a:extLst>
          </p:cNvPr>
          <p:cNvSpPr txBox="1">
            <a:spLocks/>
          </p:cNvSpPr>
          <p:nvPr/>
        </p:nvSpPr>
        <p:spPr>
          <a:xfrm>
            <a:off x="4309104" y="5027258"/>
            <a:ext cx="525791" cy="226689"/>
          </a:xfrm>
          <a:prstGeom prst="roundRect">
            <a:avLst>
              <a:gd name="adj" fmla="val 42887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05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02</a:t>
            </a:r>
          </a:p>
        </p:txBody>
      </p:sp>
      <p:sp>
        <p:nvSpPr>
          <p:cNvPr id="27" name="텍스트 개체 틀 6">
            <a:extLst>
              <a:ext uri="{FF2B5EF4-FFF2-40B4-BE49-F238E27FC236}">
                <a16:creationId xmlns:a16="http://schemas.microsoft.com/office/drawing/2014/main" id="{BD038B79-C4C1-4EFA-91E1-978CAFAAF571}"/>
              </a:ext>
            </a:extLst>
          </p:cNvPr>
          <p:cNvSpPr txBox="1">
            <a:spLocks/>
          </p:cNvSpPr>
          <p:nvPr/>
        </p:nvSpPr>
        <p:spPr>
          <a:xfrm>
            <a:off x="7035864" y="5027258"/>
            <a:ext cx="525791" cy="226689"/>
          </a:xfrm>
          <a:prstGeom prst="roundRect">
            <a:avLst>
              <a:gd name="adj" fmla="val 42887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05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03</a:t>
            </a:r>
          </a:p>
        </p:txBody>
      </p:sp>
      <p:sp>
        <p:nvSpPr>
          <p:cNvPr id="28" name="텍스트 개체 틀 18">
            <a:extLst>
              <a:ext uri="{FF2B5EF4-FFF2-40B4-BE49-F238E27FC236}">
                <a16:creationId xmlns:a16="http://schemas.microsoft.com/office/drawing/2014/main" id="{314C9869-D211-41F3-BF87-97E143DF0B90}"/>
              </a:ext>
            </a:extLst>
          </p:cNvPr>
          <p:cNvSpPr txBox="1">
            <a:spLocks/>
          </p:cNvSpPr>
          <p:nvPr/>
        </p:nvSpPr>
        <p:spPr>
          <a:xfrm>
            <a:off x="764760" y="5321918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고령화가 늘어가며</a:t>
            </a:r>
            <a:endParaRPr lang="en-US" altLang="ko-KR" sz="1100" dirty="0">
              <a:solidFill>
                <a:schemeClr val="tx1">
                  <a:lumMod val="95000"/>
                  <a:lumOff val="5000"/>
                  <a:alpha val="9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노인분들이 증가함</a:t>
            </a:r>
            <a:endParaRPr lang="en-US" altLang="ko-KR" sz="1100" dirty="0">
              <a:solidFill>
                <a:schemeClr val="tx1">
                  <a:lumMod val="95000"/>
                  <a:lumOff val="5000"/>
                  <a:alpha val="95000"/>
                </a:schemeClr>
              </a:solidFill>
            </a:endParaRP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5A59A5C4-80E1-46D5-A992-9F0F71D26D65}"/>
              </a:ext>
            </a:extLst>
          </p:cNvPr>
          <p:cNvSpPr txBox="1">
            <a:spLocks/>
          </p:cNvSpPr>
          <p:nvPr/>
        </p:nvSpPr>
        <p:spPr>
          <a:xfrm>
            <a:off x="3474944" y="5321918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노인들의 건강을 관리하는</a:t>
            </a:r>
            <a:endParaRPr lang="en-US" altLang="ko-KR" sz="1100" dirty="0">
              <a:solidFill>
                <a:schemeClr val="tx1">
                  <a:lumMod val="95000"/>
                  <a:lumOff val="5000"/>
                  <a:alpha val="9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앱을 기획하고 만들기로 하였음</a:t>
            </a:r>
            <a:endParaRPr lang="en-US" altLang="ko-KR" sz="1100" dirty="0">
              <a:solidFill>
                <a:schemeClr val="tx1">
                  <a:lumMod val="95000"/>
                  <a:lumOff val="5000"/>
                  <a:alpha val="95000"/>
                </a:schemeClr>
              </a:solidFill>
            </a:endParaRPr>
          </a:p>
        </p:txBody>
      </p:sp>
      <p:sp>
        <p:nvSpPr>
          <p:cNvPr id="30" name="텍스트 개체 틀 18">
            <a:extLst>
              <a:ext uri="{FF2B5EF4-FFF2-40B4-BE49-F238E27FC236}">
                <a16:creationId xmlns:a16="http://schemas.microsoft.com/office/drawing/2014/main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6200292" y="5382614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노인 중점으로</a:t>
            </a:r>
            <a:endParaRPr lang="en-US" altLang="ko-KR" sz="1100" dirty="0">
              <a:solidFill>
                <a:schemeClr val="tx1">
                  <a:lumMod val="95000"/>
                  <a:lumOff val="5000"/>
                  <a:alpha val="9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</a:rPr>
              <a:t>앱을 개발하게 됨</a:t>
            </a:r>
            <a:endParaRPr lang="en-US" altLang="ko-KR" sz="1100" dirty="0">
              <a:solidFill>
                <a:schemeClr val="tx1">
                  <a:lumMod val="95000"/>
                  <a:lumOff val="5000"/>
                  <a:alpha val="95000"/>
                </a:schemeClr>
              </a:solidFill>
            </a:endParaRPr>
          </a:p>
        </p:txBody>
      </p:sp>
      <p:sp>
        <p:nvSpPr>
          <p:cNvPr id="31" name="원형: 비어 있음 30">
            <a:extLst>
              <a:ext uri="{FF2B5EF4-FFF2-40B4-BE49-F238E27FC236}">
                <a16:creationId xmlns:a16="http://schemas.microsoft.com/office/drawing/2014/main" id="{37B13777-636F-4450-8BEA-B2193D534DD8}"/>
              </a:ext>
            </a:extLst>
          </p:cNvPr>
          <p:cNvSpPr/>
          <p:nvPr/>
        </p:nvSpPr>
        <p:spPr>
          <a:xfrm>
            <a:off x="1107470" y="3230701"/>
            <a:ext cx="1508690" cy="1508690"/>
          </a:xfrm>
          <a:prstGeom prst="donut">
            <a:avLst>
              <a:gd name="adj" fmla="val 18415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>
            <a:noFill/>
          </a:ln>
          <a:effectLst/>
        </p:spPr>
        <p:txBody>
          <a:bodyPr vert="horz" lIns="0" tIns="45720" rIns="0" bIns="45720" rtlCol="0" anchor="ctr">
            <a:noAutofit/>
          </a:bodyPr>
          <a:lstStyle/>
          <a:p>
            <a:pPr algn="ctr" defTabSz="914400" latinLnBrk="1"/>
            <a:endParaRPr lang="en-US" altLang="ko-KR" sz="1050" spc="-45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alpha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원형: 비어 있음 31">
            <a:extLst>
              <a:ext uri="{FF2B5EF4-FFF2-40B4-BE49-F238E27FC236}">
                <a16:creationId xmlns:a16="http://schemas.microsoft.com/office/drawing/2014/main" id="{678B5649-1C08-494B-8F95-E3CDD47E5A77}"/>
              </a:ext>
            </a:extLst>
          </p:cNvPr>
          <p:cNvSpPr/>
          <p:nvPr/>
        </p:nvSpPr>
        <p:spPr>
          <a:xfrm>
            <a:off x="3817655" y="3230701"/>
            <a:ext cx="1508690" cy="1508690"/>
          </a:xfrm>
          <a:prstGeom prst="donut">
            <a:avLst>
              <a:gd name="adj" fmla="val 30556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>
            <a:noFill/>
          </a:ln>
          <a:effectLst/>
        </p:spPr>
        <p:txBody>
          <a:bodyPr vert="horz" lIns="0" tIns="45720" rIns="0" bIns="45720" rtlCol="0" anchor="ctr">
            <a:noAutofit/>
          </a:bodyPr>
          <a:lstStyle/>
          <a:p>
            <a:pPr algn="ctr" defTabSz="914400" latinLnBrk="1"/>
            <a:endParaRPr lang="en-US" altLang="ko-KR" sz="1050" spc="-45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alpha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원형: 비어 있음 32">
            <a:extLst>
              <a:ext uri="{FF2B5EF4-FFF2-40B4-BE49-F238E27FC236}">
                <a16:creationId xmlns:a16="http://schemas.microsoft.com/office/drawing/2014/main" id="{967CBDFD-DC22-43E0-945D-3A7B72187323}"/>
              </a:ext>
            </a:extLst>
          </p:cNvPr>
          <p:cNvSpPr/>
          <p:nvPr/>
        </p:nvSpPr>
        <p:spPr>
          <a:xfrm>
            <a:off x="6543003" y="3230701"/>
            <a:ext cx="1508690" cy="1508690"/>
          </a:xfrm>
          <a:prstGeom prst="donut">
            <a:avLst>
              <a:gd name="adj" fmla="val 44326"/>
            </a:avLst>
          </a:prstGeom>
          <a:gradFill>
            <a:gsLst>
              <a:gs pos="0">
                <a:srgbClr val="3D7FFA"/>
              </a:gs>
              <a:gs pos="100000">
                <a:srgbClr val="415AF5"/>
              </a:gs>
            </a:gsLst>
            <a:lin ang="5400000" scaled="1"/>
          </a:gradFill>
          <a:ln>
            <a:noFill/>
          </a:ln>
          <a:effectLst/>
        </p:spPr>
        <p:txBody>
          <a:bodyPr vert="horz" lIns="0" tIns="45720" rIns="0" bIns="45720" rtlCol="0" anchor="ctr">
            <a:noAutofit/>
          </a:bodyPr>
          <a:lstStyle/>
          <a:p>
            <a:pPr algn="ctr" defTabSz="914400" latinLnBrk="1"/>
            <a:endParaRPr lang="en-US" altLang="ko-KR" sz="1050" spc="-45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alpha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D4F6F6-52BE-C016-CE77-3977D441D2AF}"/>
              </a:ext>
            </a:extLst>
          </p:cNvPr>
          <p:cNvSpPr txBox="1"/>
          <p:nvPr/>
        </p:nvSpPr>
        <p:spPr>
          <a:xfrm>
            <a:off x="-426720" y="4307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622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D639AEA-CC1D-2346-4320-86D854F9A1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Team </a:t>
            </a:r>
            <a:r>
              <a:rPr kumimoji="1" lang="ko-KR" altLang="en-US" dirty="0" err="1"/>
              <a:t>ㅡ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Travling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BEB88C-091B-2031-AA0D-8296D82178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마루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494A03-B814-45D9-1848-24ECC436D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" r="611"/>
          <a:stretch/>
        </p:blipFill>
        <p:spPr>
          <a:xfrm>
            <a:off x="5859780" y="0"/>
            <a:ext cx="2366645" cy="685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AC9F582-E674-BCA5-E77A-E7B73DF43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662" y="1183106"/>
            <a:ext cx="1192891" cy="40027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DBE808E-AD1D-FF71-1643-28EFD743F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662" y="1841004"/>
            <a:ext cx="943039" cy="40027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FBBB35B-15C0-154B-EF25-80E3BD9EF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662" y="2510200"/>
            <a:ext cx="1017563" cy="40027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C15466C-661E-85FC-049D-835FDE260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5662" y="5126599"/>
            <a:ext cx="1587500" cy="43605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7346301-C471-9CBF-A5E0-1BFE71995C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5662" y="5795795"/>
            <a:ext cx="1587500" cy="45035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2C9ECBC-E4C8-ACF0-F82A-2CE5F76127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8823" y="3219611"/>
            <a:ext cx="1017563" cy="30666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B88AA9B-165E-7231-B2D3-D22568FF01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3102" y="3174700"/>
            <a:ext cx="770862" cy="37829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FCF464F-DC55-AD75-B085-7239DCAE4B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7610" y="0"/>
            <a:ext cx="3077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8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E1677DF-D812-C894-5841-3B4B863BA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Team </a:t>
            </a:r>
            <a:r>
              <a:rPr kumimoji="1" lang="ko-KR" altLang="en-US" dirty="0" err="1"/>
              <a:t>ㅡ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Travling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3160F7-FBDB-E3FC-AC27-6C2C9625FF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ore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마루</a:t>
            </a:r>
          </a:p>
        </p:txBody>
      </p:sp>
      <p:pic>
        <p:nvPicPr>
          <p:cNvPr id="8" name="그림 7" descr="텍스트, 스크린샷, 폰트, 영수증이(가) 표시된 사진&#10;&#10;자동 생성된 설명">
            <a:extLst>
              <a:ext uri="{FF2B5EF4-FFF2-40B4-BE49-F238E27FC236}">
                <a16:creationId xmlns:a16="http://schemas.microsoft.com/office/drawing/2014/main" id="{800AD783-B787-3E98-D1E3-9F8091188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705" y="0"/>
            <a:ext cx="3073295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BB5EFE3-0BF0-E1B1-82A7-B0E90975A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386" y="5711371"/>
            <a:ext cx="504916" cy="2213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50D5F6-FE8F-7449-0E3D-D142B0ACAAA4}"/>
              </a:ext>
            </a:extLst>
          </p:cNvPr>
          <p:cNvSpPr txBox="1"/>
          <p:nvPr/>
        </p:nvSpPr>
        <p:spPr>
          <a:xfrm>
            <a:off x="6318923" y="5675848"/>
            <a:ext cx="7158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300" dirty="0"/>
              <a:t>아버지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15DAF02-FA54-BC5E-7C75-B78CFF2A98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17"/>
          <a:stretch/>
        </p:blipFill>
        <p:spPr>
          <a:xfrm>
            <a:off x="6070705" y="0"/>
            <a:ext cx="3080204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558FBA-52BD-CCBD-0C23-229398074D14}"/>
              </a:ext>
            </a:extLst>
          </p:cNvPr>
          <p:cNvSpPr txBox="1"/>
          <p:nvPr/>
        </p:nvSpPr>
        <p:spPr>
          <a:xfrm>
            <a:off x="719948" y="2407742"/>
            <a:ext cx="4311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1.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이름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나이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전화번호등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기본적인 신상정보</a:t>
            </a:r>
            <a:endParaRPr kumimoji="1" lang="ko-Kore-KR" altLang="en-US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88E565-B130-68DD-C24E-09BC1EEF2E9A}"/>
              </a:ext>
            </a:extLst>
          </p:cNvPr>
          <p:cNvSpPr txBox="1"/>
          <p:nvPr/>
        </p:nvSpPr>
        <p:spPr>
          <a:xfrm>
            <a:off x="719948" y="3306101"/>
            <a:ext cx="4233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2.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ore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사용자의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기저질환 및 여러 의료 정보</a:t>
            </a:r>
            <a:endParaRPr kumimoji="1" lang="ko-Kore-KR" altLang="en-US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208DAE-C623-C3C1-3088-475133580CE1}"/>
              </a:ext>
            </a:extLst>
          </p:cNvPr>
          <p:cNvSpPr txBox="1"/>
          <p:nvPr/>
        </p:nvSpPr>
        <p:spPr>
          <a:xfrm>
            <a:off x="719948" y="4187306"/>
            <a:ext cx="441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3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사용자의 주변인 및 긴급 연락정보</a:t>
            </a:r>
            <a:endParaRPr kumimoji="1" lang="ko-Kore-KR" altLang="en-US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39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E1677DF-D812-C894-5841-3B4B863BA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Team </a:t>
            </a:r>
            <a:r>
              <a:rPr kumimoji="1" lang="ko-KR" altLang="en-US" dirty="0" err="1"/>
              <a:t>ㅡ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Travling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3160F7-FBDB-E3FC-AC27-6C2C9625FF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ore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마루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2FABA-5590-5BB4-C17D-2A788622496B}"/>
              </a:ext>
            </a:extLst>
          </p:cNvPr>
          <p:cNvSpPr txBox="1"/>
          <p:nvPr/>
        </p:nvSpPr>
        <p:spPr>
          <a:xfrm>
            <a:off x="1351398" y="2305615"/>
            <a:ext cx="38656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만보기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</a:p>
          <a:p>
            <a:pPr algn="ctr"/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457200" indent="-457200" algn="ctr">
              <a:buAutoNum type="arabicPeriod"/>
            </a:pP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걸음 수 총합</a:t>
            </a:r>
            <a:endParaRPr kumimoji="1" lang="en-US" altLang="ko-KR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457200" indent="-457200" algn="ctr">
              <a:buAutoNum type="arabicPeriod"/>
            </a:pP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오늘 걸음 수</a:t>
            </a:r>
            <a:endParaRPr kumimoji="1" lang="en-US" altLang="ko-KR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457200" indent="-457200" algn="ctr">
              <a:buAutoNum type="arabicPeriod"/>
            </a:pP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오늘 걸음 수의 칼로리</a:t>
            </a:r>
            <a:endParaRPr kumimoji="1" lang="en-US" altLang="ko-KR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457200" indent="-457200" algn="ctr">
              <a:buAutoNum type="arabicPeriod"/>
            </a:pP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이전 날들과 비교</a:t>
            </a:r>
            <a:endParaRPr kumimoji="1" lang="en-US" altLang="ko-KR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F786A9-C0CF-3DE2-4E0B-259C69D4AD8B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4126" b="-1"/>
          <a:stretch/>
        </p:blipFill>
        <p:spPr>
          <a:xfrm>
            <a:off x="6057900" y="0"/>
            <a:ext cx="3086100" cy="65751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7FC9A2-90F7-C8B0-980B-950C2C959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0"/>
            <a:ext cx="3086100" cy="685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EBD4497-455A-F09A-722C-191C37281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-30270"/>
            <a:ext cx="3086100" cy="6858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86BE8B8-9D0E-383E-4B1D-530B33F63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00" y="2076449"/>
            <a:ext cx="5664200" cy="27051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08EF23B-6C9B-2CC8-D043-E5A104F19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4404" y="-30270"/>
            <a:ext cx="3059596" cy="679387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8C3075A-FB14-945E-561D-B440E4D0A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2687" y="-30270"/>
            <a:ext cx="3051313" cy="6858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F80ACF5-9488-A391-ACD4-9158C704F01F}"/>
              </a:ext>
            </a:extLst>
          </p:cNvPr>
          <p:cNvSpPr txBox="1"/>
          <p:nvPr/>
        </p:nvSpPr>
        <p:spPr>
          <a:xfrm>
            <a:off x="993588" y="2076449"/>
            <a:ext cx="44644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지병 변경</a:t>
            </a:r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en-US" altLang="ko-Kore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kumimoji="1" lang="ko-KR" altLang="en-US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자신이 설정한 </a:t>
            </a:r>
            <a:endParaRPr kumimoji="1" lang="en-US" altLang="ko-KR" sz="2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kumimoji="1" lang="ko-KR" altLang="en-US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다른 지병을 볼 수 있다</a:t>
            </a:r>
            <a:endParaRPr kumimoji="1" lang="ko-Kore-KR" altLang="en-US" sz="2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28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E1677DF-D812-C894-5841-3B4B863BA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Team </a:t>
            </a:r>
            <a:r>
              <a:rPr kumimoji="1" lang="ko-KR" altLang="en-US" dirty="0" err="1"/>
              <a:t>ㅡ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Travling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3160F7-FBDB-E3FC-AC27-6C2C9625FF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ore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마루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98F449-366A-93BD-785A-B626C5315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613" y="0"/>
            <a:ext cx="319862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09931B-3E67-A88F-CB45-13E4F22B9FE0}"/>
              </a:ext>
            </a:extLst>
          </p:cNvPr>
          <p:cNvSpPr txBox="1"/>
          <p:nvPr/>
        </p:nvSpPr>
        <p:spPr>
          <a:xfrm>
            <a:off x="1568375" y="2218765"/>
            <a:ext cx="2998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복용약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알림</a:t>
            </a:r>
            <a:endParaRPr kumimoji="1" lang="ko-Kore-KR" altLang="en-US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3B09DB-4254-608F-1417-44D15C751E23}"/>
              </a:ext>
            </a:extLst>
          </p:cNvPr>
          <p:cNvSpPr txBox="1"/>
          <p:nvPr/>
        </p:nvSpPr>
        <p:spPr>
          <a:xfrm>
            <a:off x="1386840" y="2921168"/>
            <a:ext cx="3361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자신이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먹어야 하는 약을 </a:t>
            </a:r>
            <a:endParaRPr kumimoji="1" lang="en-US" altLang="ko-KR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까먹지 않고 먹게 하기 위하여 알람 설정 기능을 추가함</a:t>
            </a:r>
            <a:endParaRPr kumimoji="1" lang="ko-Kore-KR" altLang="en-US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26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3CA1360-E772-7680-7C1A-D01A2D1A47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Team </a:t>
            </a:r>
            <a:r>
              <a:rPr kumimoji="1" lang="ko-Kore-KR" altLang="en-US" dirty="0"/>
              <a:t>ㅡ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Travling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313B-441E-114E-3F8F-023CBDFE86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ore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마루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0B905F-8E9C-5E60-6B11-F4D2D3094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409" y="2628900"/>
            <a:ext cx="2075180" cy="2108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202C26-DE1F-9E44-AB52-240662820FE8}"/>
              </a:ext>
            </a:extLst>
          </p:cNvPr>
          <p:cNvSpPr txBox="1"/>
          <p:nvPr/>
        </p:nvSpPr>
        <p:spPr>
          <a:xfrm>
            <a:off x="2367886" y="1921014"/>
            <a:ext cx="4408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마루 시현</a:t>
            </a:r>
            <a:endParaRPr kumimoji="1" lang="ko-Kore-KR" altLang="en-US"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54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502A95E-0063-73B0-910A-61222EB7B7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Team </a:t>
            </a:r>
            <a:r>
              <a:rPr kumimoji="1" lang="ko-KR" altLang="en-US" dirty="0" err="1"/>
              <a:t>ㅡ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Travling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634C68-C8EB-3780-577E-294E73A099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ore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마루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46A80-A65B-7663-D74F-7B00523C49C9}"/>
              </a:ext>
            </a:extLst>
          </p:cNvPr>
          <p:cNvSpPr txBox="1"/>
          <p:nvPr/>
        </p:nvSpPr>
        <p:spPr>
          <a:xfrm>
            <a:off x="1371600" y="2844224"/>
            <a:ext cx="6400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7000" dirty="0">
                <a:latin typeface="BM JUA OTF" panose="02020603020101020101" pitchFamily="18" charset="-127"/>
                <a:ea typeface="BM JUA OTF" panose="02020603020101020101" pitchFamily="18" charset="-127"/>
              </a:rPr>
              <a:t>Q &amp; A</a:t>
            </a:r>
            <a:endParaRPr kumimoji="1" lang="ko-Kore-KR" altLang="en-US" sz="7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87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5471</TotalTime>
  <Words>181</Words>
  <Application>Microsoft Macintosh PowerPoint</Application>
  <PresentationFormat>화면 슬라이드 쇼(4:3)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나눔스퀘어</vt:lpstr>
      <vt:lpstr>나눔스퀘어 ExtraBold</vt:lpstr>
      <vt:lpstr>BM JUA OTF</vt:lpstr>
      <vt:lpstr>맑은 고딕</vt:lpstr>
      <vt:lpstr>Arial</vt:lpstr>
      <vt:lpstr>Office 테마</vt:lpstr>
      <vt:lpstr>마루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Adstorepost.com</dc:creator>
  <cp:lastModifiedBy>양예성</cp:lastModifiedBy>
  <cp:revision>620</cp:revision>
  <dcterms:created xsi:type="dcterms:W3CDTF">2016-11-18T22:13:00Z</dcterms:created>
  <dcterms:modified xsi:type="dcterms:W3CDTF">2023-06-22T07:49:22Z</dcterms:modified>
</cp:coreProperties>
</file>