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D7A"/>
    <a:srgbClr val="ED7955"/>
    <a:srgbClr val="408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86909" autoAdjust="0"/>
  </p:normalViewPr>
  <p:slideViewPr>
    <p:cSldViewPr snapToGrid="0">
      <p:cViewPr>
        <p:scale>
          <a:sx n="75" d="100"/>
          <a:sy n="75" d="100"/>
        </p:scale>
        <p:origin x="240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E2C8-E74D-49D6-8747-E9EA007BDAE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D56E7-45A7-455E-BA74-4FD0EEC1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1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당신의 삶에 플러스</a:t>
            </a:r>
            <a:endParaRPr lang="en-US" altLang="ko-KR" dirty="0"/>
          </a:p>
          <a:p>
            <a:r>
              <a:rPr lang="ko-KR" altLang="en-US" dirty="0" err="1"/>
              <a:t>컴투팀의</a:t>
            </a:r>
            <a:r>
              <a:rPr lang="ko-KR" altLang="en-US" dirty="0"/>
              <a:t> </a:t>
            </a:r>
            <a:r>
              <a:rPr lang="ko-KR" altLang="en-US" dirty="0" err="1"/>
              <a:t>헬퍼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D56E7-45A7-455E-BA74-4FD0EEC1AF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5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크게 상황분석</a:t>
            </a:r>
            <a:r>
              <a:rPr lang="en-US" altLang="ko-KR" dirty="0"/>
              <a:t>, </a:t>
            </a:r>
            <a:r>
              <a:rPr lang="ko-KR" altLang="en-US" dirty="0"/>
              <a:t>문제인식</a:t>
            </a:r>
            <a:r>
              <a:rPr lang="en-US" altLang="ko-KR" dirty="0"/>
              <a:t> </a:t>
            </a:r>
            <a:r>
              <a:rPr lang="ko-KR" altLang="en-US" dirty="0"/>
              <a:t>및 제안</a:t>
            </a:r>
            <a:r>
              <a:rPr lang="en-US" altLang="ko-KR" dirty="0"/>
              <a:t>, </a:t>
            </a:r>
            <a:r>
              <a:rPr lang="ko-KR" altLang="en-US" dirty="0"/>
              <a:t>고객분석</a:t>
            </a:r>
            <a:r>
              <a:rPr lang="en-US" altLang="ko-KR" dirty="0"/>
              <a:t>, </a:t>
            </a:r>
            <a:r>
              <a:rPr lang="ko-KR" altLang="en-US" dirty="0"/>
              <a:t>서비스 소개</a:t>
            </a:r>
            <a:r>
              <a:rPr lang="en-US" altLang="ko-KR" dirty="0"/>
              <a:t>, </a:t>
            </a:r>
            <a:r>
              <a:rPr lang="ko-KR" altLang="en-US" dirty="0"/>
              <a:t>기대효과로 순서로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D56E7-45A7-455E-BA74-4FD0EEC1AF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95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통계청에서 노령화지수를 지역별로 분석한 결과이고 오른쪽은 </a:t>
            </a:r>
            <a:r>
              <a:rPr lang="ko-KR" altLang="en-US" dirty="0" err="1"/>
              <a:t>고령인구비율입니다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최근 자료인 </a:t>
            </a: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자료만 보더라도 대구는 </a:t>
            </a:r>
            <a:r>
              <a:rPr lang="en-US" altLang="ko-KR" dirty="0"/>
              <a:t>18.8, </a:t>
            </a:r>
            <a:r>
              <a:rPr lang="ko-KR" altLang="en-US" dirty="0"/>
              <a:t>경북은 </a:t>
            </a:r>
            <a:r>
              <a:rPr lang="en-US" altLang="ko-KR" dirty="0"/>
              <a:t>24.3</a:t>
            </a:r>
            <a:r>
              <a:rPr lang="ko-KR" altLang="en-US" dirty="0"/>
              <a:t>으로 전국에서 </a:t>
            </a:r>
            <a:r>
              <a:rPr lang="en-US" altLang="ko-KR" dirty="0"/>
              <a:t>2</a:t>
            </a:r>
            <a:r>
              <a:rPr lang="ko-KR" altLang="en-US" dirty="0"/>
              <a:t>번째로 많이 있다는 점을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D56E7-45A7-455E-BA74-4FD0EEC1AF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1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현재 경기도에서 시행하고 있는 동행서비스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경기도 여성가족국장은 </a:t>
            </a:r>
            <a:r>
              <a:rPr lang="en-US" altLang="ko-KR" dirty="0"/>
              <a:t>1</a:t>
            </a:r>
            <a:r>
              <a:rPr lang="ko-KR" altLang="en-US" dirty="0"/>
              <a:t>인 가구를 위한 든든한 경기도가 있다 라고 인터뷰했습니다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D56E7-45A7-455E-BA74-4FD0EEC1AF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0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27372-AD66-2820-5553-F62DF1D4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9E21B-F92B-F383-3EB0-E30BDA7C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032A4-F708-AF1A-7729-37C3782E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540CD-34F0-A0B1-C3BA-D433AB8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4EFC3-0E11-DAF9-721D-56FFBEE1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D396-8D89-A6FD-3EBA-853633E3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D615E-6014-C31E-512F-B43B1B56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E64D9-510C-C35B-C1BE-1C68195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FB6DA-EF4B-87A4-8D50-7C0811A9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3800A-88AD-DD85-13ED-5CA42647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ECA44-A78C-17E8-DEFC-18BFDC625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3063E-7FDF-103B-255D-96B0A7C8A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F2989-97A2-F5CB-B206-EB551323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D4D10-D5D7-25A3-94E1-50E2857E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53D3F-BED3-C2A1-CFAD-690F7C1D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5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6C41-8750-2D0B-4AA8-2D43828C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61EE9-B3DC-F8A8-33B2-41A1CB0E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354B5-29F7-B50B-51FE-88A48024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FBB07-30E0-9DC6-081E-79BB5FFC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26419-62DE-BD1F-76D3-812BC722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7F41A-9EBB-0860-F548-B5360B10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EE59D-F4B6-5987-2113-FAD76E0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4FF1-B417-B63F-A6E2-70D1FD8B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06660-7C76-1F96-6A6D-D04B000F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B4233-2233-4847-5A13-5FE78253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5CB67-C3FF-1B10-FA06-677EB280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DDA70-9C0F-AB7B-8059-800ED6C08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C29FE-088B-FC54-3F66-DFA5D179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F3B49-2656-6562-2C25-FB56880B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34DFE-C0F1-BDDA-7DEE-201D4B35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6E3A1-2C0A-332B-2544-2258C5D7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51BC3-927F-0E7F-39EA-2E6D5BBA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C232C-FEF0-A919-B76A-165B3FD8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AD1F6A-F17D-E97C-FE84-021768258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AC107-985E-363C-F0FC-EC8A9C465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005CC7-4FF0-28AC-0A18-C7AB717E5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236AEC-715D-D1BA-D4F0-520EDE2C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68EB8-0432-1678-8F59-4232ABB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D60FF9-681B-4688-2A28-A6B97C2B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3D24B-0CCC-1187-CD99-29386D0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3BE28-5C19-A2B5-3235-9005CB4B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432618-66AD-C2AD-F293-EDC1EB24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AB5AC-F3E2-20CC-7963-BB4DE1D6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5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2C3BCA-F9F1-CC3C-FA7F-3C63C141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68597-3F8E-3AFB-49CE-6EBD921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A1330-FA27-CD94-84D8-46FE7EBC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91260-0357-EBFE-D781-E51CCBD0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33397-235E-2C13-7DAD-E0BD4713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FF6E6-76AD-17EC-2306-24246596B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4BDE9-86A9-0244-F10A-0F7FE16C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20F77-20A6-026B-A0D4-BA95227F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D6928-26A5-433E-12A5-E3996B07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5BF5-D7F7-E0CE-2F84-AC4B2F97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BDF8F0-EBEC-4637-C178-D08CCB856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465B1A-2772-5556-69E2-572DFE1EA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3E0A9-8A1F-97CB-1C1D-4D7CD51B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B842B-36BA-4382-B8D6-9340C39E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5751E-BD1B-87CA-ED41-9651ECC1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9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D95804-F62A-DFB8-7D1B-C0ED8EFD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E9FFE-78B2-7FF7-7171-2D723B91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4183D-72C9-D25B-57A3-4B60B46D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9418-8816-49D6-9D93-23242E0D12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C632E-1B81-86CB-AD10-0D9173131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E4C2C-D830-0198-E06A-5B8960525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B51BB-D581-43A4-8315-6C082ADFD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hyperlink" Target="https://kosis.kr/statHtml/statHtml.do?orgId=101&amp;tblId=DT_1YL12501E&amp;vw_cd=MT_GTITLE03&amp;list_id=103&amp;scrId=&amp;seqNo=&amp;lang_mode=ko&amp;obj_var_id=&amp;itm_id=&amp;conn_path=K1&amp;path=%25ED%2585%258C%25EB%25A7%2588%25EB%25B3%2584%2520%253E%2520%25EC%25A0%2580%25EC%25B6%259C%25EC%2582%25B0%252F%25EA%25B3%25A0%25EB%25A0%25B9%25ED%2599%2594%25EB%2585%25B8%25EB%25A0%25B9%25ED%2599%2594%25EC%25A7%2580%25EC%2588%2598%28%25EC%258B%259C%25EB%258F%2584%29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news.gg.go.kr/news/news_detail.do?number=202302231521061301C048&amp;s_code=C0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6.png"/><Relationship Id="rId7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0DECED0-CE93-8D5F-30DD-B63862F0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820F164-D3F6-6247-C5DD-A8894A976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324" y="3837331"/>
            <a:ext cx="2845309" cy="109387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헬퍼</a:t>
            </a:r>
            <a:r>
              <a:rPr lang="ko-KR" altLang="en-US" dirty="0"/>
              <a:t> </a:t>
            </a:r>
          </a:p>
        </p:txBody>
      </p:sp>
      <p:grpSp>
        <p:nvGrpSpPr>
          <p:cNvPr id="7" name="그룹 1004">
            <a:extLst>
              <a:ext uri="{FF2B5EF4-FFF2-40B4-BE49-F238E27FC236}">
                <a16:creationId xmlns:a16="http://schemas.microsoft.com/office/drawing/2014/main" id="{765888AE-BB66-73A1-3AC3-737C8BD30888}"/>
              </a:ext>
            </a:extLst>
          </p:cNvPr>
          <p:cNvGrpSpPr/>
          <p:nvPr/>
        </p:nvGrpSpPr>
        <p:grpSpPr>
          <a:xfrm>
            <a:off x="5177615" y="1109137"/>
            <a:ext cx="4566957" cy="4639726"/>
            <a:chOff x="10061234" y="2011642"/>
            <a:chExt cx="7529765" cy="7529765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903D7A59-D58B-2A94-C32E-583A13488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1234" y="2011642"/>
              <a:ext cx="7529765" cy="752976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3DD0EB-C213-3A03-AEDC-7E95F1E05BAB}"/>
              </a:ext>
            </a:extLst>
          </p:cNvPr>
          <p:cNvSpPr txBox="1"/>
          <p:nvPr/>
        </p:nvSpPr>
        <p:spPr>
          <a:xfrm>
            <a:off x="1190324" y="5027168"/>
            <a:ext cx="3318176" cy="38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당신의 삶에 </a:t>
            </a:r>
            <a:r>
              <a:rPr lang="ko-KR" altLang="en-US" b="1" dirty="0">
                <a:solidFill>
                  <a:srgbClr val="FF0000"/>
                </a:solidFill>
              </a:rPr>
              <a:t>플러스</a:t>
            </a:r>
            <a:r>
              <a:rPr lang="ko-KR" altLang="en-US" dirty="0"/>
              <a:t>가 되도록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FC09DF-78F6-313B-00B3-1FE0718E8640}"/>
              </a:ext>
            </a:extLst>
          </p:cNvPr>
          <p:cNvSpPr/>
          <p:nvPr/>
        </p:nvSpPr>
        <p:spPr>
          <a:xfrm>
            <a:off x="7155665" y="2480223"/>
            <a:ext cx="345294" cy="1223889"/>
          </a:xfrm>
          <a:prstGeom prst="round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9A322C-9F74-105F-8A45-843F0FEACB30}"/>
              </a:ext>
            </a:extLst>
          </p:cNvPr>
          <p:cNvSpPr/>
          <p:nvPr/>
        </p:nvSpPr>
        <p:spPr>
          <a:xfrm rot="16200000">
            <a:off x="7160197" y="2480222"/>
            <a:ext cx="345294" cy="1223889"/>
          </a:xfrm>
          <a:prstGeom prst="round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102FD3-55AA-955A-346F-99226E442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25608" flipH="1">
            <a:off x="3224492" y="1422759"/>
            <a:ext cx="1838914" cy="2100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0E4F02-41AA-49EF-6839-446128A4E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5183">
            <a:off x="9337585" y="1333487"/>
            <a:ext cx="1885045" cy="21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181B69-9A67-74D3-1094-0B20E338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4E2EB5-6B80-8D9C-E5FE-67C10546A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11347-1052-7966-BFBC-DF3F3ABC3E68}"/>
              </a:ext>
            </a:extLst>
          </p:cNvPr>
          <p:cNvSpPr txBox="1"/>
          <p:nvPr/>
        </p:nvSpPr>
        <p:spPr>
          <a:xfrm>
            <a:off x="1206500" y="588976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기대효과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1BF6C-5F6E-3E37-B0E8-7A4623BA64D0}"/>
              </a:ext>
            </a:extLst>
          </p:cNvPr>
          <p:cNvSpPr txBox="1"/>
          <p:nvPr/>
        </p:nvSpPr>
        <p:spPr>
          <a:xfrm>
            <a:off x="5119199" y="3100795"/>
            <a:ext cx="1953601" cy="1641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310" tIns="330200" rIns="152310" bIns="330200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9ED687-0F53-3A26-EB2B-A25196BA4445}"/>
              </a:ext>
            </a:extLst>
          </p:cNvPr>
          <p:cNvGrpSpPr/>
          <p:nvPr/>
        </p:nvGrpSpPr>
        <p:grpSpPr>
          <a:xfrm>
            <a:off x="7268161" y="2061479"/>
            <a:ext cx="1953601" cy="2735042"/>
            <a:chOff x="6450493" y="393709"/>
            <a:chExt cx="1953601" cy="273504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A5D160D-0938-948C-CD75-97BF1ED038CB}"/>
                </a:ext>
              </a:extLst>
            </p:cNvPr>
            <p:cNvSpPr/>
            <p:nvPr/>
          </p:nvSpPr>
          <p:spPr>
            <a:xfrm>
              <a:off x="6450493" y="393709"/>
              <a:ext cx="1953601" cy="2735042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71AE96-026B-6479-A61A-FA7EB9FAED69}"/>
                </a:ext>
              </a:extLst>
            </p:cNvPr>
            <p:cNvSpPr txBox="1"/>
            <p:nvPr/>
          </p:nvSpPr>
          <p:spPr>
            <a:xfrm>
              <a:off x="6450493" y="1433025"/>
              <a:ext cx="1953601" cy="16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경북</a:t>
              </a:r>
              <a:r>
                <a:rPr lang="en-US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 </a:t>
              </a:r>
              <a:r>
                <a:rPr lang="ko-KR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대구의 사회복지사</a:t>
              </a:r>
              <a:r>
                <a:rPr lang="en-US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 </a:t>
              </a:r>
              <a:r>
                <a:rPr lang="ko-KR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요양보호사 등 일자리 증가</a:t>
              </a:r>
              <a:endParaRPr lang="en-US" sz="2000" kern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1F323B-1A69-56F0-1657-7C94CAD5BFE2}"/>
              </a:ext>
            </a:extLst>
          </p:cNvPr>
          <p:cNvSpPr txBox="1"/>
          <p:nvPr/>
        </p:nvSpPr>
        <p:spPr>
          <a:xfrm>
            <a:off x="9417123" y="3100795"/>
            <a:ext cx="1953601" cy="1641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310" tIns="330200" rIns="152310" bIns="330200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2593952-C57D-0D71-E6A2-9C5999DD33B3}"/>
              </a:ext>
            </a:extLst>
          </p:cNvPr>
          <p:cNvGrpSpPr/>
          <p:nvPr/>
        </p:nvGrpSpPr>
        <p:grpSpPr>
          <a:xfrm>
            <a:off x="5119198" y="2061479"/>
            <a:ext cx="1953601" cy="2735042"/>
            <a:chOff x="6450493" y="393709"/>
            <a:chExt cx="1953601" cy="273504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2E1E790-1DBA-DEAE-A4AB-86FE9BCDAED1}"/>
                </a:ext>
              </a:extLst>
            </p:cNvPr>
            <p:cNvSpPr/>
            <p:nvPr/>
          </p:nvSpPr>
          <p:spPr>
            <a:xfrm>
              <a:off x="6450493" y="393709"/>
              <a:ext cx="1953601" cy="2735042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3DE39A-D312-AC21-A568-73377E73A0A0}"/>
                </a:ext>
              </a:extLst>
            </p:cNvPr>
            <p:cNvSpPr txBox="1"/>
            <p:nvPr/>
          </p:nvSpPr>
          <p:spPr>
            <a:xfrm>
              <a:off x="6450493" y="1433025"/>
              <a:ext cx="1953601" cy="16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병원 수요 인원 증가로 지방의 병원 이용자 수 증가 및 활성화</a:t>
              </a:r>
              <a:endParaRPr lang="en-US" altLang="ko-KR" sz="2000" kern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EF50F3-05A8-9010-5D01-7E266C4DF5CD}"/>
              </a:ext>
            </a:extLst>
          </p:cNvPr>
          <p:cNvGrpSpPr/>
          <p:nvPr/>
        </p:nvGrpSpPr>
        <p:grpSpPr>
          <a:xfrm>
            <a:off x="2970235" y="2061479"/>
            <a:ext cx="1953601" cy="2735042"/>
            <a:chOff x="6450493" y="393709"/>
            <a:chExt cx="1953601" cy="273504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1C47771-EE53-276F-E7DF-64131A22DD7A}"/>
                </a:ext>
              </a:extLst>
            </p:cNvPr>
            <p:cNvSpPr/>
            <p:nvPr/>
          </p:nvSpPr>
          <p:spPr>
            <a:xfrm>
              <a:off x="6450493" y="393709"/>
              <a:ext cx="1953601" cy="2735042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DBE06C-E6FB-1C2B-7A57-B9459823282B}"/>
                </a:ext>
              </a:extLst>
            </p:cNvPr>
            <p:cNvSpPr txBox="1"/>
            <p:nvPr/>
          </p:nvSpPr>
          <p:spPr>
            <a:xfrm>
              <a:off x="6450493" y="1433025"/>
              <a:ext cx="1953601" cy="16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한 부모가정이나 병원 동행이 어려운 환경에 있는 아동도 믿고 안전하게 이용</a:t>
              </a:r>
              <a:endParaRPr lang="en-US" altLang="ko-KR" sz="2000" kern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526C4A-FC38-9F17-B64C-17FC64B12ABE}"/>
              </a:ext>
            </a:extLst>
          </p:cNvPr>
          <p:cNvGrpSpPr/>
          <p:nvPr/>
        </p:nvGrpSpPr>
        <p:grpSpPr>
          <a:xfrm>
            <a:off x="821272" y="2077847"/>
            <a:ext cx="1953601" cy="2735042"/>
            <a:chOff x="6450493" y="393709"/>
            <a:chExt cx="1953601" cy="273504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9BD3D57-099D-15A5-E8FC-4DB28A25760C}"/>
                </a:ext>
              </a:extLst>
            </p:cNvPr>
            <p:cNvSpPr/>
            <p:nvPr/>
          </p:nvSpPr>
          <p:spPr>
            <a:xfrm>
              <a:off x="6450493" y="393709"/>
              <a:ext cx="1953601" cy="2735042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AE4240-A5E8-DB43-FD56-69015089EB3E}"/>
                </a:ext>
              </a:extLst>
            </p:cNvPr>
            <p:cNvSpPr txBox="1"/>
            <p:nvPr/>
          </p:nvSpPr>
          <p:spPr>
            <a:xfrm>
              <a:off x="6450493" y="1433025"/>
              <a:ext cx="1953601" cy="16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거동이 불편한 노인의 병원 </a:t>
              </a:r>
              <a:endParaRPr lang="en-US" altLang="ko-KR" sz="2000" kern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이용자 증가</a:t>
              </a:r>
              <a:endParaRPr lang="en-US" altLang="ko-KR" sz="2000" kern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F91A19-29E0-8E61-C20D-B8515BA95B81}"/>
              </a:ext>
            </a:extLst>
          </p:cNvPr>
          <p:cNvGrpSpPr/>
          <p:nvPr/>
        </p:nvGrpSpPr>
        <p:grpSpPr>
          <a:xfrm>
            <a:off x="9415865" y="2077847"/>
            <a:ext cx="1953601" cy="2735042"/>
            <a:chOff x="6450493" y="393709"/>
            <a:chExt cx="1953601" cy="273504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A7BE042-17EF-3924-CDC2-92FF227DC0D3}"/>
                </a:ext>
              </a:extLst>
            </p:cNvPr>
            <p:cNvSpPr/>
            <p:nvPr/>
          </p:nvSpPr>
          <p:spPr>
            <a:xfrm>
              <a:off x="6450493" y="393709"/>
              <a:ext cx="1953601" cy="2735042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B7C291-3B76-C9EE-25CF-BE06E5687F9F}"/>
                </a:ext>
              </a:extLst>
            </p:cNvPr>
            <p:cNvSpPr txBox="1"/>
            <p:nvPr/>
          </p:nvSpPr>
          <p:spPr>
            <a:xfrm>
              <a:off x="6450493" y="1433025"/>
              <a:ext cx="1953601" cy="16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추후 앱 연동</a:t>
              </a:r>
              <a:endParaRPr lang="en-US" altLang="ko-KR" sz="2000" kern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휴대성과 편리함</a:t>
              </a:r>
              <a:endParaRPr lang="en-US" altLang="ko-KR" sz="2000" kern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30BE6C-459C-2C7B-450A-E9D5A1B39822}"/>
              </a:ext>
            </a:extLst>
          </p:cNvPr>
          <p:cNvGrpSpPr/>
          <p:nvPr/>
        </p:nvGrpSpPr>
        <p:grpSpPr>
          <a:xfrm>
            <a:off x="7834705" y="2309232"/>
            <a:ext cx="820512" cy="820512"/>
            <a:chOff x="9165999" y="667214"/>
            <a:chExt cx="820512" cy="82051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67FF1D0-B4F2-4624-9D61-2C8B8F7E431A}"/>
                </a:ext>
              </a:extLst>
            </p:cNvPr>
            <p:cNvSpPr/>
            <p:nvPr/>
          </p:nvSpPr>
          <p:spPr>
            <a:xfrm>
              <a:off x="9165999" y="667214"/>
              <a:ext cx="820512" cy="820512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타원 22">
              <a:extLst>
                <a:ext uri="{FF2B5EF4-FFF2-40B4-BE49-F238E27FC236}">
                  <a16:creationId xmlns:a16="http://schemas.microsoft.com/office/drawing/2014/main" id="{AD3A37C1-6EB5-66CD-8FEE-A924148123A2}"/>
                </a:ext>
              </a:extLst>
            </p:cNvPr>
            <p:cNvSpPr txBox="1"/>
            <p:nvPr/>
          </p:nvSpPr>
          <p:spPr>
            <a:xfrm>
              <a:off x="9286160" y="787375"/>
              <a:ext cx="580190" cy="580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970" tIns="12700" rIns="63970" bIns="127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4</a:t>
              </a:r>
              <a:endParaRPr lang="en-US" sz="3000" kern="12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082BC1-721F-4C4B-69F9-E07E859D4D9B}"/>
              </a:ext>
            </a:extLst>
          </p:cNvPr>
          <p:cNvGrpSpPr/>
          <p:nvPr/>
        </p:nvGrpSpPr>
        <p:grpSpPr>
          <a:xfrm>
            <a:off x="5685113" y="2314711"/>
            <a:ext cx="820512" cy="820512"/>
            <a:chOff x="9165999" y="667214"/>
            <a:chExt cx="820512" cy="82051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4C62A67-ED62-5A23-E378-B4DF29DB5696}"/>
                </a:ext>
              </a:extLst>
            </p:cNvPr>
            <p:cNvSpPr/>
            <p:nvPr/>
          </p:nvSpPr>
          <p:spPr>
            <a:xfrm>
              <a:off x="9165999" y="667214"/>
              <a:ext cx="820512" cy="820512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타원 22">
              <a:extLst>
                <a:ext uri="{FF2B5EF4-FFF2-40B4-BE49-F238E27FC236}">
                  <a16:creationId xmlns:a16="http://schemas.microsoft.com/office/drawing/2014/main" id="{5D430455-E1F3-6949-B860-BE84318D3235}"/>
                </a:ext>
              </a:extLst>
            </p:cNvPr>
            <p:cNvSpPr txBox="1"/>
            <p:nvPr/>
          </p:nvSpPr>
          <p:spPr>
            <a:xfrm>
              <a:off x="9286160" y="787375"/>
              <a:ext cx="580190" cy="580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970" tIns="12700" rIns="63970" bIns="127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3</a:t>
              </a:r>
              <a:endParaRPr lang="en-US" sz="3000" kern="12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18AF31D-3F44-B298-D727-AD103AA6B37C}"/>
              </a:ext>
            </a:extLst>
          </p:cNvPr>
          <p:cNvGrpSpPr/>
          <p:nvPr/>
        </p:nvGrpSpPr>
        <p:grpSpPr>
          <a:xfrm>
            <a:off x="3536779" y="2309232"/>
            <a:ext cx="820512" cy="820512"/>
            <a:chOff x="9165999" y="667214"/>
            <a:chExt cx="820512" cy="820512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B366C6D-94B4-CA9F-6A55-56DA898BF362}"/>
                </a:ext>
              </a:extLst>
            </p:cNvPr>
            <p:cNvSpPr/>
            <p:nvPr/>
          </p:nvSpPr>
          <p:spPr>
            <a:xfrm>
              <a:off x="9165999" y="667214"/>
              <a:ext cx="820512" cy="820512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타원 22">
              <a:extLst>
                <a:ext uri="{FF2B5EF4-FFF2-40B4-BE49-F238E27FC236}">
                  <a16:creationId xmlns:a16="http://schemas.microsoft.com/office/drawing/2014/main" id="{89C5DC38-3ADA-8557-E876-40BA0309646A}"/>
                </a:ext>
              </a:extLst>
            </p:cNvPr>
            <p:cNvSpPr txBox="1"/>
            <p:nvPr/>
          </p:nvSpPr>
          <p:spPr>
            <a:xfrm>
              <a:off x="9286160" y="787375"/>
              <a:ext cx="580190" cy="580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970" tIns="12700" rIns="63970" bIns="127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2</a:t>
              </a:r>
              <a:endParaRPr lang="en-US" sz="3000" kern="12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3E60A66-E17E-C2CF-9267-FB7DB91EAF48}"/>
              </a:ext>
            </a:extLst>
          </p:cNvPr>
          <p:cNvGrpSpPr/>
          <p:nvPr/>
        </p:nvGrpSpPr>
        <p:grpSpPr>
          <a:xfrm>
            <a:off x="1362667" y="2298537"/>
            <a:ext cx="820512" cy="820512"/>
            <a:chOff x="9165999" y="667214"/>
            <a:chExt cx="820512" cy="82051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AC19DAE-6192-3BA7-0E61-A06819066549}"/>
                </a:ext>
              </a:extLst>
            </p:cNvPr>
            <p:cNvSpPr/>
            <p:nvPr/>
          </p:nvSpPr>
          <p:spPr>
            <a:xfrm>
              <a:off x="9165999" y="667214"/>
              <a:ext cx="820512" cy="820512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타원 22">
              <a:extLst>
                <a:ext uri="{FF2B5EF4-FFF2-40B4-BE49-F238E27FC236}">
                  <a16:creationId xmlns:a16="http://schemas.microsoft.com/office/drawing/2014/main" id="{2486AB37-6E1B-5BEB-443E-9537ED482CEE}"/>
                </a:ext>
              </a:extLst>
            </p:cNvPr>
            <p:cNvSpPr txBox="1"/>
            <p:nvPr/>
          </p:nvSpPr>
          <p:spPr>
            <a:xfrm>
              <a:off x="9286160" y="787375"/>
              <a:ext cx="580190" cy="580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970" tIns="12700" rIns="63970" bIns="127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1</a:t>
              </a:r>
              <a:endParaRPr lang="en-US" sz="3000" kern="12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139E1-77A7-D23D-8233-4E6A8527C36A}"/>
              </a:ext>
            </a:extLst>
          </p:cNvPr>
          <p:cNvGrpSpPr/>
          <p:nvPr/>
        </p:nvGrpSpPr>
        <p:grpSpPr>
          <a:xfrm>
            <a:off x="9938278" y="2296651"/>
            <a:ext cx="820512" cy="820512"/>
            <a:chOff x="9165999" y="667214"/>
            <a:chExt cx="820512" cy="82051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5AF81EA-0C7D-73BE-2CFB-A1DF7D718A9E}"/>
                </a:ext>
              </a:extLst>
            </p:cNvPr>
            <p:cNvSpPr/>
            <p:nvPr/>
          </p:nvSpPr>
          <p:spPr>
            <a:xfrm>
              <a:off x="9165999" y="667214"/>
              <a:ext cx="820512" cy="820512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타원 22">
              <a:extLst>
                <a:ext uri="{FF2B5EF4-FFF2-40B4-BE49-F238E27FC236}">
                  <a16:creationId xmlns:a16="http://schemas.microsoft.com/office/drawing/2014/main" id="{715F94DF-D414-1F09-8FAB-41379027AA4E}"/>
                </a:ext>
              </a:extLst>
            </p:cNvPr>
            <p:cNvSpPr txBox="1"/>
            <p:nvPr/>
          </p:nvSpPr>
          <p:spPr>
            <a:xfrm>
              <a:off x="9286160" y="787375"/>
              <a:ext cx="580190" cy="580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970" tIns="12700" rIns="63970" bIns="127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89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DBADDF-70DC-46AB-3C13-FF33249A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43AA94-BB13-4360-472F-996918C2B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1EBE4-9BD0-A645-6C7B-65A0C7077670}"/>
              </a:ext>
            </a:extLst>
          </p:cNvPr>
          <p:cNvSpPr txBox="1"/>
          <p:nvPr/>
        </p:nvSpPr>
        <p:spPr>
          <a:xfrm>
            <a:off x="1206500" y="588976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질의응답</a:t>
            </a:r>
          </a:p>
        </p:txBody>
      </p:sp>
      <p:pic>
        <p:nvPicPr>
          <p:cNvPr id="6" name="Picture 2" descr="질문, 돕다, 물음표, 답변, 지원하다, 서비스, 텍스트, 폰트, 유형">
            <a:extLst>
              <a:ext uri="{FF2B5EF4-FFF2-40B4-BE49-F238E27FC236}">
                <a16:creationId xmlns:a16="http://schemas.microsoft.com/office/drawing/2014/main" id="{D7C6B251-987B-3758-E601-0D050AFC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10" y="1518920"/>
            <a:ext cx="1969580" cy="32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8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4C647F-8B5C-BFE4-57F9-F1648E8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0A74A-60BA-7296-CF90-2A99334D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pic>
        <p:nvPicPr>
          <p:cNvPr id="7" name="Picture 2" descr="감사합니다, 편지, 정말 고마워요, 단어, 글쓰기, 여러 가지 빛깔의">
            <a:extLst>
              <a:ext uri="{FF2B5EF4-FFF2-40B4-BE49-F238E27FC236}">
                <a16:creationId xmlns:a16="http://schemas.microsoft.com/office/drawing/2014/main" id="{A03AA5F4-6038-910A-3DAF-9169F6F6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7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3">
            <a:extLst>
              <a:ext uri="{FF2B5EF4-FFF2-40B4-BE49-F238E27FC236}">
                <a16:creationId xmlns:a16="http://schemas.microsoft.com/office/drawing/2014/main" id="{8C487E89-3217-D697-2808-46F598195B3A}"/>
              </a:ext>
            </a:extLst>
          </p:cNvPr>
          <p:cNvGrpSpPr/>
          <p:nvPr/>
        </p:nvGrpSpPr>
        <p:grpSpPr>
          <a:xfrm>
            <a:off x="7309602" y="-241878"/>
            <a:ext cx="112030" cy="130121"/>
            <a:chOff x="9646561" y="1781270"/>
            <a:chExt cx="7477249" cy="904762"/>
          </a:xfrm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278DA618-33A6-B9A0-76DD-3E1ACAA01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6561" y="1781270"/>
              <a:ext cx="7477249" cy="904762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BD3D984D-F561-AF92-4C10-6E7889944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FC635D-BD27-D2FC-BD7F-6C27D3D147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C23090F-7DCC-3E0E-34AF-42D8BEB093BD}"/>
              </a:ext>
            </a:extLst>
          </p:cNvPr>
          <p:cNvSpPr txBox="1"/>
          <p:nvPr/>
        </p:nvSpPr>
        <p:spPr>
          <a:xfrm>
            <a:off x="1206500" y="588976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목차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3FC975-AFC5-9D58-9F17-8A905B95205F}"/>
              </a:ext>
            </a:extLst>
          </p:cNvPr>
          <p:cNvSpPr/>
          <p:nvPr/>
        </p:nvSpPr>
        <p:spPr>
          <a:xfrm>
            <a:off x="771524" y="1855801"/>
            <a:ext cx="2024828" cy="202508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상황분석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7CB70B-EB2D-012C-4696-7E25B0C7FCE2}"/>
              </a:ext>
            </a:extLst>
          </p:cNvPr>
          <p:cNvSpPr/>
          <p:nvPr/>
        </p:nvSpPr>
        <p:spPr>
          <a:xfrm>
            <a:off x="2927556" y="3684212"/>
            <a:ext cx="2024827" cy="20250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문제인식</a:t>
            </a:r>
            <a:r>
              <a:rPr lang="en-US" altLang="ko-KR" sz="24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제안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F8198CC-3E07-6827-5D41-2D97144C2DED}"/>
              </a:ext>
            </a:extLst>
          </p:cNvPr>
          <p:cNvSpPr/>
          <p:nvPr/>
        </p:nvSpPr>
        <p:spPr>
          <a:xfrm>
            <a:off x="5083587" y="1877990"/>
            <a:ext cx="2024827" cy="20250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고객분석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6AE96D7-6ACB-AE8C-42FD-6D7B862EBCE7}"/>
              </a:ext>
            </a:extLst>
          </p:cNvPr>
          <p:cNvSpPr/>
          <p:nvPr/>
        </p:nvSpPr>
        <p:spPr>
          <a:xfrm>
            <a:off x="7239618" y="3684212"/>
            <a:ext cx="2024826" cy="2025083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AA17884-7CDD-487C-F1C9-1C842B76B2FC}"/>
              </a:ext>
            </a:extLst>
          </p:cNvPr>
          <p:cNvSpPr/>
          <p:nvPr/>
        </p:nvSpPr>
        <p:spPr>
          <a:xfrm>
            <a:off x="9395650" y="1855798"/>
            <a:ext cx="2024826" cy="20250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기대효과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F2E0E86-F2A8-0756-9174-0353688BF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2347" y="6054139"/>
            <a:ext cx="1519060" cy="4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8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AF11A8ED-86FE-E92B-A4D2-493F2C58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60FF5-CE64-D4BD-09D0-141BEE4BF73F}"/>
              </a:ext>
            </a:extLst>
          </p:cNvPr>
          <p:cNvSpPr txBox="1"/>
          <p:nvPr/>
        </p:nvSpPr>
        <p:spPr>
          <a:xfrm>
            <a:off x="1014547" y="1389455"/>
            <a:ext cx="1016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지역별로 보면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대구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18.8 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경북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24.3</a:t>
            </a:r>
            <a:r>
              <a:rPr lang="ko-KR" altLang="en-US" dirty="0"/>
              <a:t>로 </a:t>
            </a:r>
            <a:r>
              <a:rPr lang="ko-KR" altLang="en-US" u="sng" dirty="0">
                <a:highlight>
                  <a:srgbClr val="FFFF00"/>
                </a:highlight>
              </a:rPr>
              <a:t>전국에서 </a:t>
            </a:r>
            <a:r>
              <a:rPr lang="en-US" altLang="ko-KR" u="sng" dirty="0">
                <a:highlight>
                  <a:srgbClr val="FFFF00"/>
                </a:highlight>
              </a:rPr>
              <a:t>2</a:t>
            </a:r>
            <a:r>
              <a:rPr lang="ko-KR" altLang="en-US" u="sng" dirty="0">
                <a:highlight>
                  <a:srgbClr val="FFFF00"/>
                </a:highlight>
              </a:rPr>
              <a:t>번째로 </a:t>
            </a:r>
            <a:r>
              <a:rPr lang="ko-KR" altLang="en-US" dirty="0"/>
              <a:t>많이 늘어나고 있는 추세입니다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2A6C16-3C73-367D-7D28-799DF4C0E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9" t="1455" r="1186" b="2805"/>
          <a:stretch/>
        </p:blipFill>
        <p:spPr>
          <a:xfrm>
            <a:off x="308514" y="2740001"/>
            <a:ext cx="3688451" cy="3761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3C77F-E87F-53C7-30CA-544B0F684903}"/>
              </a:ext>
            </a:extLst>
          </p:cNvPr>
          <p:cNvSpPr txBox="1"/>
          <p:nvPr/>
        </p:nvSpPr>
        <p:spPr>
          <a:xfrm>
            <a:off x="437594" y="6636375"/>
            <a:ext cx="3688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통계청</a:t>
            </a:r>
            <a:r>
              <a:rPr lang="en-US" altLang="ko-KR" sz="1000" dirty="0"/>
              <a:t> </a:t>
            </a:r>
            <a:r>
              <a:rPr lang="ko-KR" altLang="en-US" sz="1000" dirty="0">
                <a:hlinkClick r:id="rId5"/>
              </a:rPr>
              <a:t>노령화지수</a:t>
            </a:r>
            <a:r>
              <a:rPr lang="en-US" altLang="ko-KR" sz="1000" dirty="0">
                <a:hlinkClick r:id="rId5"/>
              </a:rPr>
              <a:t>(</a:t>
            </a:r>
            <a:r>
              <a:rPr lang="ko-KR" altLang="en-US" sz="1000" dirty="0">
                <a:hlinkClick r:id="rId5"/>
              </a:rPr>
              <a:t>시도</a:t>
            </a:r>
            <a:r>
              <a:rPr lang="en-US" altLang="ko-KR" sz="1000" dirty="0">
                <a:hlinkClick r:id="rId5"/>
              </a:rPr>
              <a:t>) (kosis.kr)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81B36A-5FD8-CF7A-FC71-A985ED2288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71" t="304" r="861" b="1057"/>
          <a:stretch/>
        </p:blipFill>
        <p:spPr>
          <a:xfrm>
            <a:off x="8763430" y="2722306"/>
            <a:ext cx="2951305" cy="37789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9A6C7E-28AE-8CCE-45E5-E566CE9F9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074" y="2724688"/>
            <a:ext cx="4544786" cy="377898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D5DEADF-FB48-D891-A958-0B759CEA2350}"/>
              </a:ext>
            </a:extLst>
          </p:cNvPr>
          <p:cNvSpPr/>
          <p:nvPr/>
        </p:nvSpPr>
        <p:spPr>
          <a:xfrm>
            <a:off x="308514" y="3321923"/>
            <a:ext cx="3688451" cy="18288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E2D5B7-1590-92D0-DDAC-522252CE7EC4}"/>
              </a:ext>
            </a:extLst>
          </p:cNvPr>
          <p:cNvSpPr/>
          <p:nvPr/>
        </p:nvSpPr>
        <p:spPr>
          <a:xfrm>
            <a:off x="308514" y="4624974"/>
            <a:ext cx="3688451" cy="18288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22ECA42-65AC-888E-2CCD-13E582F4BA1A}"/>
              </a:ext>
            </a:extLst>
          </p:cNvPr>
          <p:cNvSpPr/>
          <p:nvPr/>
        </p:nvSpPr>
        <p:spPr>
          <a:xfrm>
            <a:off x="4231434" y="3567022"/>
            <a:ext cx="7473661" cy="199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BFFE8A-A6D9-6962-52CF-DCCD48055EDA}"/>
              </a:ext>
            </a:extLst>
          </p:cNvPr>
          <p:cNvSpPr/>
          <p:nvPr/>
        </p:nvSpPr>
        <p:spPr>
          <a:xfrm>
            <a:off x="4231434" y="4767392"/>
            <a:ext cx="7473661" cy="1695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034317-5D40-7653-53AA-679AAB8EEE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933" b="-4041"/>
          <a:stretch/>
        </p:blipFill>
        <p:spPr>
          <a:xfrm>
            <a:off x="3906905" y="3171294"/>
            <a:ext cx="8060874" cy="424280"/>
          </a:xfrm>
          <a:prstGeom prst="rect">
            <a:avLst/>
          </a:prstGeom>
        </p:spPr>
      </p:pic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2C64344A-C9BF-F6CA-A8B3-E46A38A5DE7C}"/>
              </a:ext>
            </a:extLst>
          </p:cNvPr>
          <p:cNvSpPr/>
          <p:nvPr/>
        </p:nvSpPr>
        <p:spPr>
          <a:xfrm>
            <a:off x="594868" y="4976786"/>
            <a:ext cx="593558" cy="246221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178D1A0A-6BB8-5C5F-382F-3D802F4E77FD}"/>
              </a:ext>
            </a:extLst>
          </p:cNvPr>
          <p:cNvSpPr/>
          <p:nvPr/>
        </p:nvSpPr>
        <p:spPr>
          <a:xfrm>
            <a:off x="4807676" y="4950694"/>
            <a:ext cx="593558" cy="246221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27A218-28B3-BB26-9402-70059BD136CF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t="-4603" r="26904" b="4169"/>
          <a:stretch/>
        </p:blipFill>
        <p:spPr>
          <a:xfrm>
            <a:off x="3903779" y="4381882"/>
            <a:ext cx="8064000" cy="4135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FE89CC-C976-13DF-EECE-B7DB4E2051E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03"/>
          <a:stretch/>
        </p:blipFill>
        <p:spPr>
          <a:xfrm>
            <a:off x="221828" y="1893830"/>
            <a:ext cx="7270551" cy="3998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48C75F-8CFE-3552-E91F-1E98BACA77A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47"/>
          <a:stretch/>
        </p:blipFill>
        <p:spPr>
          <a:xfrm>
            <a:off x="221827" y="2252326"/>
            <a:ext cx="7270551" cy="39704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3D9C17-F229-030E-52CE-CD84117061F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F140D6-8416-83AD-39E8-94A9576C7FC1}"/>
              </a:ext>
            </a:extLst>
          </p:cNvPr>
          <p:cNvSpPr txBox="1"/>
          <p:nvPr/>
        </p:nvSpPr>
        <p:spPr>
          <a:xfrm>
            <a:off x="1206500" y="588976"/>
            <a:ext cx="173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상황분석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745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6DF1E2-9D27-92F6-78A8-307855CA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도는 질병 등으로 홀로 병원을 가기 어려운 1인가구와 병원동행 서비스가 필요한 한부모, 노인가구, 조손가구 등 실질적 1인가구를 대상으로 병원 동행·접수·수납 등을 지원하는 ‘1인 가구 병원 안심 동행 서비스’를 시작한다.">
            <a:extLst>
              <a:ext uri="{FF2B5EF4-FFF2-40B4-BE49-F238E27FC236}">
                <a16:creationId xmlns:a16="http://schemas.microsoft.com/office/drawing/2014/main" id="{141C90CD-25D5-C934-8544-FEBEFF82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93" y="1407180"/>
            <a:ext cx="6376446" cy="50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9A964C-E1D4-6250-B9C0-17604531ACE1}"/>
              </a:ext>
            </a:extLst>
          </p:cNvPr>
          <p:cNvSpPr txBox="1"/>
          <p:nvPr/>
        </p:nvSpPr>
        <p:spPr>
          <a:xfrm>
            <a:off x="6917259" y="2322167"/>
            <a:ext cx="4874148" cy="33975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spcAft>
                <a:spcPts val="600"/>
              </a:spcAft>
              <a:buSzPct val="80000"/>
            </a:pPr>
            <a:r>
              <a:rPr lang="ko-KR" altLang="en-US" dirty="0">
                <a:solidFill>
                  <a:schemeClr val="tx2"/>
                </a:solidFill>
              </a:rPr>
              <a:t>경기도 여성가족국장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>
              <a:spcAft>
                <a:spcPts val="600"/>
              </a:spcAft>
              <a:buSzPct val="80000"/>
            </a:pPr>
            <a:endParaRPr lang="en-US" altLang="ko-KR" dirty="0">
              <a:solidFill>
                <a:schemeClr val="tx2"/>
              </a:solidFill>
            </a:endParaRPr>
          </a:p>
          <a:p>
            <a:pPr latinLnBrk="0">
              <a:spcAft>
                <a:spcPts val="600"/>
              </a:spcAft>
              <a:buSzPct val="80000"/>
            </a:pPr>
            <a:r>
              <a:rPr lang="en-US" altLang="ko-KR" dirty="0">
                <a:solidFill>
                  <a:schemeClr val="tx2"/>
                </a:solidFill>
              </a:rPr>
              <a:t>“ 1</a:t>
            </a:r>
            <a:r>
              <a:rPr lang="ko-KR" altLang="en-US" dirty="0">
                <a:solidFill>
                  <a:schemeClr val="tx2"/>
                </a:solidFill>
              </a:rPr>
              <a:t>인 가구 병원 안심 동생 서비스는 자녀들이 혼자 계신 부모님을 병원에 모셔다 드리기 어려울 때도 이용할 수 있다</a:t>
            </a:r>
            <a:r>
              <a:rPr lang="en-US" altLang="ko-KR" dirty="0">
                <a:solidFill>
                  <a:schemeClr val="tx2"/>
                </a:solidFill>
              </a:rPr>
              <a:t>.”</a:t>
            </a:r>
          </a:p>
          <a:p>
            <a:pPr latinLnBrk="0">
              <a:spcAft>
                <a:spcPts val="600"/>
              </a:spcAft>
              <a:buSzPct val="80000"/>
            </a:pPr>
            <a:endParaRPr lang="en-US" altLang="ko-KR" dirty="0">
              <a:solidFill>
                <a:schemeClr val="tx2"/>
              </a:solidFill>
            </a:endParaRPr>
          </a:p>
          <a:p>
            <a:pPr latinLnBrk="0">
              <a:spcAft>
                <a:spcPts val="600"/>
              </a:spcAft>
              <a:buSzPct val="80000"/>
            </a:pPr>
            <a:endParaRPr lang="en-US" altLang="ko-KR" dirty="0">
              <a:solidFill>
                <a:schemeClr val="tx2"/>
              </a:solidFill>
            </a:endParaRPr>
          </a:p>
          <a:p>
            <a:pPr latinLnBrk="0">
              <a:spcAft>
                <a:spcPts val="600"/>
              </a:spcAft>
              <a:buSzPct val="80000"/>
            </a:pPr>
            <a:r>
              <a:rPr lang="en-US" altLang="ko-KR" dirty="0">
                <a:solidFill>
                  <a:schemeClr val="tx2"/>
                </a:solidFill>
              </a:rPr>
              <a:t>“</a:t>
            </a:r>
            <a:r>
              <a:rPr lang="ko-KR" altLang="en-US" dirty="0">
                <a:solidFill>
                  <a:schemeClr val="tx2"/>
                </a:solidFill>
              </a:rPr>
              <a:t>경기도를 믿고 이용해 주시기 바란다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</a:p>
          <a:p>
            <a:pPr latinLnBrk="0">
              <a:spcAft>
                <a:spcPts val="600"/>
              </a:spcAft>
              <a:buSzPct val="80000"/>
            </a:pPr>
            <a:r>
              <a:rPr lang="ko-KR" altLang="en-US" dirty="0">
                <a:solidFill>
                  <a:schemeClr val="tx2"/>
                </a:solidFill>
              </a:rPr>
              <a:t>도내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인 가구를 위한 </a:t>
            </a:r>
            <a:r>
              <a:rPr lang="ko-KR" altLang="en-US" u="sng" dirty="0">
                <a:solidFill>
                  <a:schemeClr val="tx2"/>
                </a:solidFill>
              </a:rPr>
              <a:t>든든한 경기도가 </a:t>
            </a:r>
            <a:r>
              <a:rPr lang="ko-KR" altLang="en-US" dirty="0">
                <a:solidFill>
                  <a:schemeClr val="tx2"/>
                </a:solidFill>
              </a:rPr>
              <a:t>있다</a:t>
            </a:r>
            <a:r>
              <a:rPr lang="en-US" altLang="ko-KR" dirty="0">
                <a:solidFill>
                  <a:schemeClr val="tx2"/>
                </a:solidFill>
              </a:rPr>
              <a:t>.”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878C9B-A820-ECCA-9912-314749DA92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C4EBF1-A72A-2AD8-7E34-458E9A17FCDB}"/>
              </a:ext>
            </a:extLst>
          </p:cNvPr>
          <p:cNvSpPr txBox="1"/>
          <p:nvPr/>
        </p:nvSpPr>
        <p:spPr>
          <a:xfrm>
            <a:off x="1206500" y="588976"/>
            <a:ext cx="173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상황분석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7E8E77-9C62-C621-8F9D-A480DC895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2347" y="6054139"/>
            <a:ext cx="1519060" cy="4747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363F6B-110A-88B8-B598-2D86139791CE}"/>
              </a:ext>
            </a:extLst>
          </p:cNvPr>
          <p:cNvSpPr txBox="1"/>
          <p:nvPr/>
        </p:nvSpPr>
        <p:spPr>
          <a:xfrm>
            <a:off x="6825719" y="5846390"/>
            <a:ext cx="3624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hlinkClick r:id="rId7"/>
              </a:rPr>
              <a:t>“아픈데 혼자 병원 </a:t>
            </a:r>
            <a:r>
              <a:rPr lang="ko-KR" altLang="en-US" sz="1050" dirty="0" err="1">
                <a:hlinkClick r:id="rId7"/>
              </a:rPr>
              <a:t>못가는</a:t>
            </a:r>
            <a:r>
              <a:rPr lang="ko-KR" altLang="en-US" sz="1050" dirty="0">
                <a:hlinkClick r:id="rId7"/>
              </a:rPr>
              <a:t> 도민</a:t>
            </a:r>
            <a:r>
              <a:rPr lang="en-US" altLang="ko-KR" sz="1050" dirty="0">
                <a:hlinkClick r:id="rId7"/>
              </a:rPr>
              <a:t>, </a:t>
            </a:r>
            <a:r>
              <a:rPr lang="ko-KR" altLang="en-US" sz="1050" dirty="0">
                <a:hlinkClick r:id="rId7"/>
              </a:rPr>
              <a:t>경기도가 동행해드립니다” </a:t>
            </a:r>
            <a:endParaRPr lang="en-US" altLang="ko-KR" sz="1050" dirty="0">
              <a:hlinkClick r:id="rId7"/>
            </a:endParaRPr>
          </a:p>
          <a:p>
            <a:r>
              <a:rPr lang="en-US" altLang="ko-KR" sz="1050" dirty="0">
                <a:hlinkClick r:id="rId7"/>
              </a:rPr>
              <a:t>: </a:t>
            </a:r>
            <a:r>
              <a:rPr lang="ko-KR" altLang="en-US" sz="1050" dirty="0">
                <a:hlinkClick r:id="rId7"/>
              </a:rPr>
              <a:t>사회 </a:t>
            </a:r>
            <a:r>
              <a:rPr lang="en-US" altLang="ko-KR" sz="1050" dirty="0">
                <a:hlinkClick r:id="rId7"/>
              </a:rPr>
              <a:t>: </a:t>
            </a:r>
            <a:r>
              <a:rPr lang="ko-KR" altLang="en-US" sz="1050" dirty="0" err="1">
                <a:hlinkClick r:id="rId7"/>
              </a:rPr>
              <a:t>경기도뉴스포털</a:t>
            </a:r>
            <a:r>
              <a:rPr lang="ko-KR" altLang="en-US" sz="1050" dirty="0">
                <a:hlinkClick r:id="rId7"/>
              </a:rPr>
              <a:t> </a:t>
            </a:r>
            <a:r>
              <a:rPr lang="en-US" altLang="ko-KR" sz="1050" dirty="0">
                <a:hlinkClick r:id="rId7"/>
              </a:rPr>
              <a:t>(gg.go.kr)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2730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6AE27B-79C4-39CF-AFBC-2DF919AF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12D32F-1E04-7D1C-746D-71E73E0FF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8EEE3-EC0E-213E-82D1-44A5E95DC627}"/>
              </a:ext>
            </a:extLst>
          </p:cNvPr>
          <p:cNvSpPr txBox="1"/>
          <p:nvPr/>
        </p:nvSpPr>
        <p:spPr>
          <a:xfrm>
            <a:off x="1206500" y="588976"/>
            <a:ext cx="173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문제인식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A52E-CA87-9E12-4A75-D36BE1DAB8C0}"/>
              </a:ext>
            </a:extLst>
          </p:cNvPr>
          <p:cNvSpPr txBox="1"/>
          <p:nvPr/>
        </p:nvSpPr>
        <p:spPr>
          <a:xfrm>
            <a:off x="1873430" y="1278827"/>
            <a:ext cx="90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전국 지역별 인구수에서 </a:t>
            </a:r>
            <a:r>
              <a:rPr lang="en-US" altLang="ko-KR" sz="2400" dirty="0"/>
              <a:t>2</a:t>
            </a:r>
            <a:r>
              <a:rPr lang="ko-KR" altLang="en-US" sz="2400" dirty="0"/>
              <a:t>등을 달리고 있는 경북은 왜 없을까요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6" name="Picture 2" descr="물음표, 아이디어, 전구, 질문, 문제, 퀴즈, 물어보기, 구두, 징후">
            <a:extLst>
              <a:ext uri="{FF2B5EF4-FFF2-40B4-BE49-F238E27FC236}">
                <a16:creationId xmlns:a16="http://schemas.microsoft.com/office/drawing/2014/main" id="{68F85468-41C1-DC2D-1843-6818FB06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83" y="1876788"/>
            <a:ext cx="3904434" cy="44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BF703-2CA7-8B84-8E36-B0475BAE4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1" y="6047262"/>
            <a:ext cx="1587500" cy="4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4BD7C-D583-17F2-1DDA-A3C5DB23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아이디어, 가리키는, 금, 올리다, 질문, 답변, 웃고있는, 웃다, 여성">
            <a:extLst>
              <a:ext uri="{FF2B5EF4-FFF2-40B4-BE49-F238E27FC236}">
                <a16:creationId xmlns:a16="http://schemas.microsoft.com/office/drawing/2014/main" id="{0C4C1714-1CA2-4B64-7FDF-1D8D85676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55" y="2601829"/>
            <a:ext cx="4309421" cy="287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1FB428-1BC6-D2CE-0C09-A7FA25BCC5C6}"/>
              </a:ext>
            </a:extLst>
          </p:cNvPr>
          <p:cNvSpPr txBox="1"/>
          <p:nvPr/>
        </p:nvSpPr>
        <p:spPr>
          <a:xfrm>
            <a:off x="1813037" y="1407180"/>
            <a:ext cx="827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그래서 해결했습니다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대구 및 경북지역 </a:t>
            </a:r>
            <a:r>
              <a:rPr lang="ko-KR" altLang="en-US" sz="2400" dirty="0">
                <a:highlight>
                  <a:srgbClr val="FFFF00"/>
                </a:highlight>
              </a:rPr>
              <a:t>노인 및 아동들을 </a:t>
            </a:r>
            <a:r>
              <a:rPr lang="ko-KR" altLang="en-US" sz="2400" dirty="0"/>
              <a:t>위한 </a:t>
            </a:r>
            <a:r>
              <a:rPr lang="ko-KR" altLang="en-US" sz="2400" dirty="0" err="1"/>
              <a:t>병원케어</a:t>
            </a:r>
            <a:r>
              <a:rPr lang="ko-KR" altLang="en-US" sz="2400" dirty="0"/>
              <a:t> 서비스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pic>
        <p:nvPicPr>
          <p:cNvPr id="4" name="Picture 4" descr="수용소, 케어, 인내심있는, 연세가 드신, 늙은, 노인 간호, 지원하다">
            <a:extLst>
              <a:ext uri="{FF2B5EF4-FFF2-40B4-BE49-F238E27FC236}">
                <a16:creationId xmlns:a16="http://schemas.microsoft.com/office/drawing/2014/main" id="{8B73611F-2126-FF20-4613-F09B907D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308" y="2601829"/>
            <a:ext cx="3950062" cy="287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4EB177-AE03-8640-F736-ACA989B0D5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368E34-4AEF-D692-CE0C-80FC9E67C024}"/>
              </a:ext>
            </a:extLst>
          </p:cNvPr>
          <p:cNvSpPr txBox="1"/>
          <p:nvPr/>
        </p:nvSpPr>
        <p:spPr>
          <a:xfrm>
            <a:off x="1206500" y="588976"/>
            <a:ext cx="173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제안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2CB7E0-D4F3-AC55-0693-B1E14AA70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0801" y="6047262"/>
            <a:ext cx="1587500" cy="4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그림 200">
            <a:extLst>
              <a:ext uri="{FF2B5EF4-FFF2-40B4-BE49-F238E27FC236}">
                <a16:creationId xmlns:a16="http://schemas.microsoft.com/office/drawing/2014/main" id="{F3F917E4-569A-60AC-3BA0-0B3D54C0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D72C6AE6-9716-11FC-129E-260B870F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53EB9D2-7522-F549-2FA3-42C409808CD2}"/>
              </a:ext>
            </a:extLst>
          </p:cNvPr>
          <p:cNvGrpSpPr/>
          <p:nvPr/>
        </p:nvGrpSpPr>
        <p:grpSpPr>
          <a:xfrm>
            <a:off x="885576" y="1925094"/>
            <a:ext cx="2424211" cy="3773605"/>
            <a:chOff x="-92299" y="570151"/>
            <a:chExt cx="2141398" cy="2779591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B0A42165-9B33-FA75-0522-3F875F8CA4FD}"/>
                </a:ext>
              </a:extLst>
            </p:cNvPr>
            <p:cNvSpPr/>
            <p:nvPr/>
          </p:nvSpPr>
          <p:spPr>
            <a:xfrm>
              <a:off x="3608" y="570151"/>
              <a:ext cx="1953601" cy="27350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7A7A824-F6D5-501C-A973-F885768D480A}"/>
                </a:ext>
              </a:extLst>
            </p:cNvPr>
            <p:cNvSpPr txBox="1"/>
            <p:nvPr/>
          </p:nvSpPr>
          <p:spPr>
            <a:xfrm>
              <a:off x="-92299" y="1840323"/>
              <a:ext cx="2141398" cy="150941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가족이 교육</a:t>
              </a:r>
              <a:r>
                <a:rPr lang="en-US" altLang="ko-KR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 </a:t>
              </a:r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직장 </a:t>
              </a:r>
              <a:endPara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문제로 따로 거주하여 실질적 도움을 </a:t>
              </a:r>
              <a:endPara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못 받는 </a:t>
              </a:r>
              <a:r>
                <a:rPr lang="en-US" altLang="ko-KR" sz="2000" u="sng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</a:t>
              </a:r>
              <a:r>
                <a:rPr lang="ko-KR" altLang="en-US" sz="2000" u="sng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인 가구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B533E7BF-A67A-44DA-9684-35D6846AC38B}"/>
              </a:ext>
            </a:extLst>
          </p:cNvPr>
          <p:cNvGrpSpPr/>
          <p:nvPr/>
        </p:nvGrpSpPr>
        <p:grpSpPr>
          <a:xfrm>
            <a:off x="3565489" y="3169860"/>
            <a:ext cx="2424211" cy="2468359"/>
            <a:chOff x="-90291" y="393709"/>
            <a:chExt cx="2141398" cy="273504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3EAA977-06C9-B323-D91A-DCAD704D2103}"/>
                </a:ext>
              </a:extLst>
            </p:cNvPr>
            <p:cNvSpPr/>
            <p:nvPr/>
          </p:nvSpPr>
          <p:spPr>
            <a:xfrm>
              <a:off x="3608" y="393709"/>
              <a:ext cx="1953601" cy="273504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F2EB2A1-3001-72C0-E71D-3CF10CC4F0F5}"/>
                </a:ext>
              </a:extLst>
            </p:cNvPr>
            <p:cNvSpPr txBox="1"/>
            <p:nvPr/>
          </p:nvSpPr>
          <p:spPr>
            <a:xfrm>
              <a:off x="-90291" y="1039751"/>
              <a:ext cx="2141398" cy="164102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노인 </a:t>
              </a:r>
              <a:r>
                <a:rPr lang="en-US" altLang="ko-KR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</a:t>
              </a:r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인 가구</a:t>
              </a:r>
              <a:r>
                <a:rPr lang="en-US" altLang="ko-KR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 </a:t>
              </a: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거동이 불편한 상태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897253ED-7EAD-C217-85C1-A849BEC6818C}"/>
              </a:ext>
            </a:extLst>
          </p:cNvPr>
          <p:cNvGrpSpPr/>
          <p:nvPr/>
        </p:nvGrpSpPr>
        <p:grpSpPr>
          <a:xfrm>
            <a:off x="6349429" y="3153207"/>
            <a:ext cx="2214643" cy="2485012"/>
            <a:chOff x="3608" y="393709"/>
            <a:chExt cx="1956278" cy="2735042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9E74EBD-B46F-8E3F-E9F6-7E2F3E5797E4}"/>
                </a:ext>
              </a:extLst>
            </p:cNvPr>
            <p:cNvSpPr/>
            <p:nvPr/>
          </p:nvSpPr>
          <p:spPr>
            <a:xfrm>
              <a:off x="3608" y="393709"/>
              <a:ext cx="1953601" cy="27350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3F58F91-89D4-A279-FDF1-088D4D929EE1}"/>
                </a:ext>
              </a:extLst>
            </p:cNvPr>
            <p:cNvSpPr txBox="1"/>
            <p:nvPr/>
          </p:nvSpPr>
          <p:spPr>
            <a:xfrm>
              <a:off x="6285" y="939930"/>
              <a:ext cx="1953601" cy="16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algn="ctr"/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손자가 어려 조부모 보호를 받는 상황</a:t>
              </a:r>
              <a:endPara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algn="ctr"/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에서 조부모의 거동이 불편한 경우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F9A58C5-C299-6800-881E-E1CDA46A35F7}"/>
              </a:ext>
            </a:extLst>
          </p:cNvPr>
          <p:cNvGrpSpPr/>
          <p:nvPr/>
        </p:nvGrpSpPr>
        <p:grpSpPr>
          <a:xfrm>
            <a:off x="9017979" y="3153208"/>
            <a:ext cx="2216158" cy="2485011"/>
            <a:chOff x="-408" y="393709"/>
            <a:chExt cx="1957617" cy="273504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9D974244-1663-3337-6D6C-988E80ABFE86}"/>
                </a:ext>
              </a:extLst>
            </p:cNvPr>
            <p:cNvSpPr/>
            <p:nvPr/>
          </p:nvSpPr>
          <p:spPr>
            <a:xfrm>
              <a:off x="3608" y="393709"/>
              <a:ext cx="1953601" cy="27350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35238F5-2697-DCA4-2CC8-416CA5360D2B}"/>
                </a:ext>
              </a:extLst>
            </p:cNvPr>
            <p:cNvSpPr txBox="1"/>
            <p:nvPr/>
          </p:nvSpPr>
          <p:spPr>
            <a:xfrm>
              <a:off x="-408" y="1058627"/>
              <a:ext cx="1953601" cy="164102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10" tIns="330200" rIns="152310" bIns="330200" numCol="1" spcCol="1270" anchor="t" anchorCtr="0">
              <a:noAutofit/>
            </a:bodyPr>
            <a:lstStyle/>
            <a:p>
              <a:pPr algn="ctr"/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돌볼 자녀가 있고 병원 동행이 </a:t>
              </a:r>
              <a:endPara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pPr algn="ctr"/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필요한 경우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96E917C3-1519-54CA-E506-BC107EA2C8F1}"/>
              </a:ext>
            </a:extLst>
          </p:cNvPr>
          <p:cNvSpPr txBox="1"/>
          <p:nvPr/>
        </p:nvSpPr>
        <p:spPr>
          <a:xfrm>
            <a:off x="1206500" y="588976"/>
            <a:ext cx="173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고객 분석</a:t>
            </a:r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C0782329-B9D9-AD8D-DBED-3122279D5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1" y="6047262"/>
            <a:ext cx="1587500" cy="496093"/>
          </a:xfrm>
          <a:prstGeom prst="rect">
            <a:avLst/>
          </a:prstGeom>
        </p:spPr>
      </p:pic>
      <p:sp>
        <p:nvSpPr>
          <p:cNvPr id="243" name="순서도: 수행의 시작/종료 242">
            <a:extLst>
              <a:ext uri="{FF2B5EF4-FFF2-40B4-BE49-F238E27FC236}">
                <a16:creationId xmlns:a16="http://schemas.microsoft.com/office/drawing/2014/main" id="{EEC6AFB0-FC0A-5EA9-0558-5CCCA5022BEE}"/>
              </a:ext>
            </a:extLst>
          </p:cNvPr>
          <p:cNvSpPr/>
          <p:nvPr/>
        </p:nvSpPr>
        <p:spPr>
          <a:xfrm>
            <a:off x="994149" y="1681677"/>
            <a:ext cx="2207067" cy="746512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여성, 상위, 늙은, 연세가 드신, 할머니, 할머니, 할머니, 할머니">
            <a:extLst>
              <a:ext uri="{FF2B5EF4-FFF2-40B4-BE49-F238E27FC236}">
                <a16:creationId xmlns:a16="http://schemas.microsoft.com/office/drawing/2014/main" id="{CBD55D37-5173-6F3E-9AEA-586C4F91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7" y="2054933"/>
            <a:ext cx="2211612" cy="16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순서도: 수행의 시작/종료 243">
            <a:extLst>
              <a:ext uri="{FF2B5EF4-FFF2-40B4-BE49-F238E27FC236}">
                <a16:creationId xmlns:a16="http://schemas.microsoft.com/office/drawing/2014/main" id="{F9D3C3B0-F9DA-A494-782D-0A9EEE86AA1E}"/>
              </a:ext>
            </a:extLst>
          </p:cNvPr>
          <p:cNvSpPr/>
          <p:nvPr/>
        </p:nvSpPr>
        <p:spPr>
          <a:xfrm>
            <a:off x="6376701" y="1701076"/>
            <a:ext cx="2207067" cy="746512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E295B3C-E555-B94E-0E24-8C3F913541FE}"/>
              </a:ext>
            </a:extLst>
          </p:cNvPr>
          <p:cNvSpPr txBox="1"/>
          <p:nvPr/>
        </p:nvSpPr>
        <p:spPr>
          <a:xfrm>
            <a:off x="1604075" y="1681677"/>
            <a:ext cx="12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 가구</a:t>
            </a:r>
          </a:p>
        </p:txBody>
      </p:sp>
      <p:sp>
        <p:nvSpPr>
          <p:cNvPr id="246" name="순서도: 수행의 시작/종료 245">
            <a:extLst>
              <a:ext uri="{FF2B5EF4-FFF2-40B4-BE49-F238E27FC236}">
                <a16:creationId xmlns:a16="http://schemas.microsoft.com/office/drawing/2014/main" id="{A08B22FD-C95B-3F02-55C2-444BAA1E996D}"/>
              </a:ext>
            </a:extLst>
          </p:cNvPr>
          <p:cNvSpPr/>
          <p:nvPr/>
        </p:nvSpPr>
        <p:spPr>
          <a:xfrm>
            <a:off x="9022524" y="1686570"/>
            <a:ext cx="2207067" cy="746512"/>
          </a:xfrm>
          <a:prstGeom prst="flowChartTerminator">
            <a:avLst/>
          </a:prstGeom>
          <a:solidFill>
            <a:srgbClr val="5BAD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순서도: 수행의 시작/종료 246">
            <a:extLst>
              <a:ext uri="{FF2B5EF4-FFF2-40B4-BE49-F238E27FC236}">
                <a16:creationId xmlns:a16="http://schemas.microsoft.com/office/drawing/2014/main" id="{654B8F24-2FA3-3DE8-217B-6D70DBC64CB1}"/>
              </a:ext>
            </a:extLst>
          </p:cNvPr>
          <p:cNvSpPr/>
          <p:nvPr/>
        </p:nvSpPr>
        <p:spPr>
          <a:xfrm>
            <a:off x="3644517" y="1686570"/>
            <a:ext cx="2207067" cy="746512"/>
          </a:xfrm>
          <a:prstGeom prst="flowChartTerminator">
            <a:avLst/>
          </a:prstGeom>
          <a:solidFill>
            <a:srgbClr val="5BAD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1" name="Picture 4" descr="소리내어 읽기, 할머니, 손자, 주의 깊게, 언어 발달, 라이브러리">
            <a:extLst>
              <a:ext uri="{FF2B5EF4-FFF2-40B4-BE49-F238E27FC236}">
                <a16:creationId xmlns:a16="http://schemas.microsoft.com/office/drawing/2014/main" id="{4251222E-AA34-8AA9-02A8-A681E788F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4" t="-929" r="11623"/>
          <a:stretch/>
        </p:blipFill>
        <p:spPr bwMode="auto">
          <a:xfrm>
            <a:off x="6363065" y="2073626"/>
            <a:ext cx="2207067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927D4448-94B6-950C-02AD-5436E49F53C4}"/>
              </a:ext>
            </a:extLst>
          </p:cNvPr>
          <p:cNvSpPr txBox="1"/>
          <p:nvPr/>
        </p:nvSpPr>
        <p:spPr>
          <a:xfrm>
            <a:off x="6936628" y="1681677"/>
            <a:ext cx="12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조손 가구</a:t>
            </a:r>
          </a:p>
        </p:txBody>
      </p:sp>
      <p:pic>
        <p:nvPicPr>
          <p:cNvPr id="216" name="Picture 6" descr="조부모, 사랑, 기혼, 할머니, 연세가 드신, 여성, 함께, 성숙한">
            <a:extLst>
              <a:ext uri="{FF2B5EF4-FFF2-40B4-BE49-F238E27FC236}">
                <a16:creationId xmlns:a16="http://schemas.microsoft.com/office/drawing/2014/main" id="{BE62C9F3-6AAB-2920-AA22-2FAFB45B7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r="4686"/>
          <a:stretch/>
        </p:blipFill>
        <p:spPr bwMode="auto">
          <a:xfrm>
            <a:off x="3654384" y="2060335"/>
            <a:ext cx="2211612" cy="16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 descr="여성, 어머니, 아이, 부모의, 부모가 됨, 딸, 가족, 사랑, 초상화">
            <a:extLst>
              <a:ext uri="{FF2B5EF4-FFF2-40B4-BE49-F238E27FC236}">
                <a16:creationId xmlns:a16="http://schemas.microsoft.com/office/drawing/2014/main" id="{7DFC7D17-B7A4-AA19-B91B-5B9E5446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887" y="2073626"/>
            <a:ext cx="2207067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4DE0F31F-672C-B794-57DF-9EECBFC0D11C}"/>
              </a:ext>
            </a:extLst>
          </p:cNvPr>
          <p:cNvSpPr txBox="1"/>
          <p:nvPr/>
        </p:nvSpPr>
        <p:spPr>
          <a:xfrm>
            <a:off x="4240419" y="1682036"/>
            <a:ext cx="12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노인 가구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2A9769C-1821-F353-227C-FC1596C0A112}"/>
              </a:ext>
            </a:extLst>
          </p:cNvPr>
          <p:cNvSpPr txBox="1"/>
          <p:nvPr/>
        </p:nvSpPr>
        <p:spPr>
          <a:xfrm>
            <a:off x="9462701" y="1690494"/>
            <a:ext cx="149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한부모 가구</a:t>
            </a:r>
          </a:p>
        </p:txBody>
      </p:sp>
    </p:spTree>
    <p:extLst>
      <p:ext uri="{BB962C8B-B14F-4D97-AF65-F5344CB8AC3E}">
        <p14:creationId xmlns:p14="http://schemas.microsoft.com/office/powerpoint/2010/main" val="17936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4286E8-4852-7EB1-7F93-4EB21FE85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F414DC5-0949-C21B-0F0B-A86D6D845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5" r="7218"/>
          <a:stretch/>
        </p:blipFill>
        <p:spPr>
          <a:xfrm>
            <a:off x="1084157" y="1407180"/>
            <a:ext cx="5011843" cy="51339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9B4B9E-FB3D-9821-A821-34D9033D8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7" r="8600"/>
          <a:stretch/>
        </p:blipFill>
        <p:spPr>
          <a:xfrm>
            <a:off x="6096000" y="1407180"/>
            <a:ext cx="5011843" cy="27033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60EEEA-3EE8-085E-980D-CBEE2F7835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91" r="8028"/>
          <a:stretch/>
        </p:blipFill>
        <p:spPr>
          <a:xfrm>
            <a:off x="6096000" y="3883401"/>
            <a:ext cx="5011842" cy="2703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9838EC-A14A-CF1C-DCEB-8B26428261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176FE9-9709-7955-41F0-CE45939F4A9D}"/>
              </a:ext>
            </a:extLst>
          </p:cNvPr>
          <p:cNvSpPr txBox="1"/>
          <p:nvPr/>
        </p:nvSpPr>
        <p:spPr>
          <a:xfrm>
            <a:off x="1206500" y="588976"/>
            <a:ext cx="267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서비스 소개</a:t>
            </a:r>
          </a:p>
        </p:txBody>
      </p:sp>
    </p:spTree>
    <p:extLst>
      <p:ext uri="{BB962C8B-B14F-4D97-AF65-F5344CB8AC3E}">
        <p14:creationId xmlns:p14="http://schemas.microsoft.com/office/powerpoint/2010/main" val="343664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27619B-7FFB-59F7-6F42-3EC50CC4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89137D-2A08-3EC8-F9F7-22646253A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818"/>
          <a:stretch/>
        </p:blipFill>
        <p:spPr>
          <a:xfrm>
            <a:off x="400997" y="293992"/>
            <a:ext cx="894404" cy="925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DE15E6-15A2-459A-F694-E1918CAB7179}"/>
              </a:ext>
            </a:extLst>
          </p:cNvPr>
          <p:cNvSpPr txBox="1"/>
          <p:nvPr/>
        </p:nvSpPr>
        <p:spPr>
          <a:xfrm>
            <a:off x="1206500" y="588976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차별화 전략</a:t>
            </a:r>
            <a:r>
              <a:rPr lang="en-US" altLang="ko-KR" sz="2800" dirty="0"/>
              <a:t>, </a:t>
            </a:r>
            <a:r>
              <a:rPr lang="ko-KR" altLang="en-US" sz="2800" dirty="0"/>
              <a:t>주요기능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92049-B3B8-BB40-5402-B865BBA9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1" y="6047262"/>
            <a:ext cx="1587500" cy="49609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B94A6D1-3002-1159-CD3B-6BBBC232F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94" y="1293573"/>
            <a:ext cx="1203259" cy="11478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8446A23-067C-51A8-86FC-3EED76971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94" y="2494673"/>
            <a:ext cx="1203259" cy="11478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9D1566E-BF1A-FF32-D42B-3E9DDDFEC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94" y="3695773"/>
            <a:ext cx="1203259" cy="114781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1256761-1311-884C-89E0-180E15496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94" y="4877318"/>
            <a:ext cx="1203259" cy="114781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D8DE181-960C-A800-D4D1-9962D7153157}"/>
              </a:ext>
            </a:extLst>
          </p:cNvPr>
          <p:cNvSpPr/>
          <p:nvPr/>
        </p:nvSpPr>
        <p:spPr>
          <a:xfrm>
            <a:off x="2652659" y="1426735"/>
            <a:ext cx="8383642" cy="881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신청자의 아픈 곳의 정확한 병원 매칭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36EDA48-089B-08AD-5C3C-6FD756724446}"/>
              </a:ext>
            </a:extLst>
          </p:cNvPr>
          <p:cNvSpPr/>
          <p:nvPr/>
        </p:nvSpPr>
        <p:spPr>
          <a:xfrm>
            <a:off x="2652659" y="2645415"/>
            <a:ext cx="8383642" cy="881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병원까지 이동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귀가 모든 서비스 </a:t>
            </a:r>
            <a:r>
              <a:rPr lang="ko-KR" altLang="en-US" sz="2400" b="1" dirty="0" err="1">
                <a:solidFill>
                  <a:schemeClr val="tx1"/>
                </a:solidFill>
              </a:rPr>
              <a:t>헬퍼가</a:t>
            </a:r>
            <a:r>
              <a:rPr lang="ko-KR" altLang="en-US" sz="2400" b="1" dirty="0">
                <a:solidFill>
                  <a:schemeClr val="tx1"/>
                </a:solidFill>
              </a:rPr>
              <a:t> 동행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8230CE1-52E5-3AAF-2A6C-1C7E2ACCE9AB}"/>
              </a:ext>
            </a:extLst>
          </p:cNvPr>
          <p:cNvSpPr/>
          <p:nvPr/>
        </p:nvSpPr>
        <p:spPr>
          <a:xfrm>
            <a:off x="2652659" y="3812922"/>
            <a:ext cx="8383642" cy="881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보호자에게 진료 결과 전달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B025BC1-4C0B-659D-BADF-56E3EB8E08E2}"/>
              </a:ext>
            </a:extLst>
          </p:cNvPr>
          <p:cNvSpPr/>
          <p:nvPr/>
        </p:nvSpPr>
        <p:spPr>
          <a:xfrm>
            <a:off x="2652659" y="5009204"/>
            <a:ext cx="8383642" cy="881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사회복지사의 정보를 간편하게 관람가능</a:t>
            </a:r>
          </a:p>
        </p:txBody>
      </p:sp>
    </p:spTree>
    <p:extLst>
      <p:ext uri="{BB962C8B-B14F-4D97-AF65-F5344CB8AC3E}">
        <p14:creationId xmlns:p14="http://schemas.microsoft.com/office/powerpoint/2010/main" val="73341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341</Words>
  <Application>Microsoft Office PowerPoint</Application>
  <PresentationFormat>와이드스크린</PresentationFormat>
  <Paragraphs>73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한컴 말랑말랑 Bold</vt:lpstr>
      <vt:lpstr>Arial</vt:lpstr>
      <vt:lpstr>Office 테마</vt:lpstr>
      <vt:lpstr>헬퍼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헬퍼 </dc:title>
  <dc:creator>이은경</dc:creator>
  <cp:lastModifiedBy>이은경</cp:lastModifiedBy>
  <cp:revision>26</cp:revision>
  <dcterms:created xsi:type="dcterms:W3CDTF">2023-06-22T15:50:30Z</dcterms:created>
  <dcterms:modified xsi:type="dcterms:W3CDTF">2023-06-23T00:10:02Z</dcterms:modified>
</cp:coreProperties>
</file>