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r>
              <a:rPr lang="ko-KR" altLang="en-US" sz="4500" dirty="0">
                <a:latin typeface="굴림" panose="020B0600000101010101" pitchFamily="50" charset="-127"/>
                <a:ea typeface="굴림" panose="020B0600000101010101" pitchFamily="50" charset="-127"/>
              </a:rPr>
              <a:t>경상북도 신생아 수</a:t>
            </a:r>
            <a:endParaRPr lang="en-US" altLang="ko-KR" sz="4500" dirty="0">
              <a:latin typeface="굴림" panose="020B0600000101010101" pitchFamily="50" charset="-127"/>
              <a:ea typeface="굴림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5001361199530908E-2"/>
          <c:y val="0.20870278315631574"/>
          <c:w val="0.91303055369408614"/>
          <c:h val="0.6647784199487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12873</c:v>
                </c:pt>
                <c:pt idx="1">
                  <c:v>12045</c:v>
                </c:pt>
                <c:pt idx="2">
                  <c:v>11311</c:v>
                </c:pt>
                <c:pt idx="3">
                  <c:v>10200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7-4242-8D78-99CB89170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5114943"/>
        <c:axId val="1145116383"/>
      </c:barChart>
      <c:catAx>
        <c:axId val="114511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5116383"/>
        <c:crosses val="autoZero"/>
        <c:auto val="1"/>
        <c:lblAlgn val="ctr"/>
        <c:lblOffset val="100"/>
        <c:noMultiLvlLbl val="0"/>
      </c:catAx>
      <c:valAx>
        <c:axId val="114511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5114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0.80371</cdr:x>
      <cdr:y>0.28514</cdr:y>
    </cdr:from>
    <cdr:to>
      <cdr:x>0.89945</cdr:x>
      <cdr:y>0.43727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462007F-CB1E-8A81-DF41-425B510420B1}"/>
            </a:ext>
          </a:extLst>
        </cdr:cNvPr>
        <cdr:cNvSpPr txBox="1"/>
      </cdr:nvSpPr>
      <cdr:spPr>
        <a:xfrm xmlns:a="http://schemas.openxmlformats.org/drawingml/2006/main">
          <a:off x="7675716" y="17138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22144-C2DB-4952-AAB2-E402DC788A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7E8E5-7F2D-4ECE-B740-F355E54D5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5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7E8E5-7F2D-4ECE-B740-F355E54D57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0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8463-97A9-EFB5-7E4C-0B14462F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6DFF7E-2E94-0617-C744-A6D0706C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03C91-E1D9-07FB-2CD5-DE5A164F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7FDA-7975-8179-86B7-AE572099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A752B-4C77-6244-9240-65429962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0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F478-276F-7117-30B9-DDB381FF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60DA9-F87C-4823-A25B-6EAA7670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7D103-762D-D02E-EB8A-2BB186FE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91309-92F0-7AFE-DDB4-10C9660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F5452-7E59-DB7C-4C12-B7D54B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0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3EA8D-E22A-D045-B13F-3862BB2AB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93943-C560-983C-D76D-7BC13BD8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49686-A91F-54AD-5A9F-411BB208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EB4B7-85AB-7AE3-1892-F3A27210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0428F-2A06-A533-19D4-8B09F079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47C56-ED13-E2C6-F906-EF85E7A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A2C83-FB2E-977F-544F-0FCB6C1C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F149F-20AB-D85B-82BF-2847507D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6E696-4994-8E08-CF01-64E4D9FD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AC35F-1AD2-5CAF-3327-C0350423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BA73-AE0B-DDF2-509C-5BDADAF2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9D10E-1D75-7285-52B3-A7964999D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0E9AF-1464-0074-BA42-0E933786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F840F-A3D0-783E-0E4A-3D42725D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56828-EFEA-BCBA-3569-E76C6578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0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E67-2590-49C6-34DF-6B58E582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5AD41-99CD-DB3F-9D76-452D0829B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9EEA8-F88A-2609-1403-EFBA627C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7510F-C6EC-1EBB-068A-BCE3085C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AAC85-41AA-1D05-FC45-0F6ABC35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B0057-5820-410B-4F97-1277AF96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2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44B0-5B1D-38CF-21C6-2D902FBE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82D7F-4DFB-B1A9-BD56-B8789437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82E9F-87C8-E5F0-4DC0-673434B0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664D98-9D6D-48F8-9E8D-C5C784C3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EB759-4BFB-B286-72C4-7C77E13C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05AD8E-3D34-838C-1EE2-EC6383F6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891D0-F957-7D5C-F77F-4F8EC290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4015E-6CB6-E632-25F1-365BF3CB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3FCDC-9F99-B7A2-B0D0-5FD6ECC8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8B1117-7018-B365-3DD1-CD9CE2D7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1B78E-DA2A-45BA-697A-7A1EB991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F9467-4EAF-DBC0-7ADA-E6015D2F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2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C1255-57E3-BC2C-3369-D56382FC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B67674-3C2A-A5C9-F9B8-E3DED12D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208C3-911F-6370-D33F-C004D8DD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1794-90AF-7FBE-4DE9-37C51BA3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9519-23A2-168E-600A-214E243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7060B-CAE4-12C8-1B94-EDAF2B17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72BAD-BFEF-6C7F-55C4-014D1F73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3EC53-4569-4A43-07BA-2145D880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1B833-EA2F-C235-EDB6-2808A94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206A-595A-0239-F922-E136C25F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0FE97-E478-53A5-3DCE-D45376649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A2340-24D1-40AC-F123-1749E7120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9E95A-0BD8-E2E3-7331-90905154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81EC1-5747-644E-9AE2-4DB58179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6B750-81F1-1508-DC2D-0045015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BA9AE1-E297-5CAD-2660-6CDB8436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27BC8-4C0C-06C2-8C2C-9138C5B5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F4617-4943-CBF4-CDCB-AEF224753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BCD37-08D0-48F0-BD1A-4D5BDABB5A58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DF653-EAA2-6230-43E1-F44212A89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E0B68-4BB6-410C-376E-7141AAC9E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B1A88-C724-440F-BE66-5FE63B81E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B2D568-AD1C-3CF3-2535-2F895B72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9542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846EFD-AF06-3730-0332-F0F73BF7E79C}"/>
              </a:ext>
            </a:extLst>
          </p:cNvPr>
          <p:cNvGrpSpPr/>
          <p:nvPr/>
        </p:nvGrpSpPr>
        <p:grpSpPr>
          <a:xfrm>
            <a:off x="3495040" y="629919"/>
            <a:ext cx="4707572" cy="1930401"/>
            <a:chOff x="3302000" y="2448559"/>
            <a:chExt cx="4707572" cy="1930401"/>
          </a:xfrm>
        </p:grpSpPr>
        <p:pic>
          <p:nvPicPr>
            <p:cNvPr id="16" name="그림 15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452CA6E7-C015-F9C4-9074-4A2BB54B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BBECA77-B46A-E24A-62FA-CCA3A692CA1D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18" name="그림 17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8FCCF13B-DE71-6F5B-3C38-792B0AEA7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9" name="그림 18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E98D3462-9A39-6C4F-221D-1CA980455A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90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C8D1C46-CC0D-DABF-5352-EC28FD5D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"/>
            <a:ext cx="5892609" cy="6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2BB17E-CED5-7D7A-5509-03E4F1F87FE3}"/>
              </a:ext>
            </a:extLst>
          </p:cNvPr>
          <p:cNvSpPr txBox="1"/>
          <p:nvPr/>
        </p:nvSpPr>
        <p:spPr>
          <a:xfrm>
            <a:off x="6228080" y="609600"/>
            <a:ext cx="6783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00B050"/>
                </a:solidFill>
              </a:rPr>
              <a:t>01</a:t>
            </a:r>
            <a:endParaRPr lang="ko-KR" altLang="en-US" sz="3500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C452CE-B91A-7317-6EF6-3B614965AAB8}"/>
              </a:ext>
            </a:extLst>
          </p:cNvPr>
          <p:cNvSpPr/>
          <p:nvPr/>
        </p:nvSpPr>
        <p:spPr>
          <a:xfrm>
            <a:off x="6299391" y="1240542"/>
            <a:ext cx="466344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4BDF1-C173-0B00-94E7-7575D4595560}"/>
              </a:ext>
            </a:extLst>
          </p:cNvPr>
          <p:cNvSpPr txBox="1"/>
          <p:nvPr/>
        </p:nvSpPr>
        <p:spPr>
          <a:xfrm>
            <a:off x="7168783" y="648072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귀농 준비 자가진단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5EB8F-1DC0-7CFA-7DBA-3C8963F850FB}"/>
              </a:ext>
            </a:extLst>
          </p:cNvPr>
          <p:cNvSpPr txBox="1"/>
          <p:nvPr/>
        </p:nvSpPr>
        <p:spPr>
          <a:xfrm>
            <a:off x="6668646" y="1556700"/>
            <a:ext cx="4166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귀농을 준비 </a:t>
            </a:r>
            <a:r>
              <a:rPr lang="ko-KR" altLang="en-US" sz="2200" dirty="0" err="1"/>
              <a:t>중이신가요</a:t>
            </a:r>
            <a:r>
              <a:rPr lang="en-US" altLang="ko-KR" sz="2200" dirty="0"/>
              <a:t>? </a:t>
            </a:r>
          </a:p>
          <a:p>
            <a:r>
              <a:rPr lang="ko-KR" altLang="en-US" sz="2200" dirty="0"/>
              <a:t>그렇다면 자가진단을 통해서</a:t>
            </a:r>
            <a:endParaRPr lang="en-US" altLang="ko-KR" sz="2200" dirty="0"/>
          </a:p>
          <a:p>
            <a:r>
              <a:rPr lang="ko-KR" altLang="en-US" sz="2200" dirty="0"/>
              <a:t>혹시 잊은 건 없는지</a:t>
            </a:r>
            <a:r>
              <a:rPr lang="en-US" altLang="ko-KR" sz="2200" dirty="0"/>
              <a:t> </a:t>
            </a:r>
            <a:r>
              <a:rPr lang="ko-KR" altLang="en-US" sz="2200" dirty="0"/>
              <a:t>혹은 내게 </a:t>
            </a:r>
            <a:endParaRPr lang="en-US" altLang="ko-KR" sz="2200" dirty="0"/>
          </a:p>
          <a:p>
            <a:r>
              <a:rPr lang="ko-KR" altLang="en-US" sz="2200" dirty="0"/>
              <a:t>딱 맞는 지원사업을 찾아봐요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5B235-F0EE-B18F-E94A-48A24376B184}"/>
              </a:ext>
            </a:extLst>
          </p:cNvPr>
          <p:cNvSpPr txBox="1"/>
          <p:nvPr/>
        </p:nvSpPr>
        <p:spPr>
          <a:xfrm>
            <a:off x="6228080" y="3403600"/>
            <a:ext cx="6783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00B050"/>
                </a:solidFill>
              </a:rPr>
              <a:t>02</a:t>
            </a:r>
            <a:endParaRPr lang="ko-KR" altLang="en-US" sz="35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93BE1-5009-86A9-9461-A6988D694FE8}"/>
              </a:ext>
            </a:extLst>
          </p:cNvPr>
          <p:cNvSpPr/>
          <p:nvPr/>
        </p:nvSpPr>
        <p:spPr>
          <a:xfrm>
            <a:off x="6299391" y="4034542"/>
            <a:ext cx="466344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66794-CBF6-29F9-6168-6457AA215EB9}"/>
              </a:ext>
            </a:extLst>
          </p:cNvPr>
          <p:cNvSpPr txBox="1"/>
          <p:nvPr/>
        </p:nvSpPr>
        <p:spPr>
          <a:xfrm>
            <a:off x="7168783" y="3442072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최신 농업 기술 동향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0CBF7-B031-755E-69BF-0CB188F59A7B}"/>
              </a:ext>
            </a:extLst>
          </p:cNvPr>
          <p:cNvSpPr txBox="1"/>
          <p:nvPr/>
        </p:nvSpPr>
        <p:spPr>
          <a:xfrm>
            <a:off x="6668646" y="4348480"/>
            <a:ext cx="4844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/>
              <a:t>스마트팜</a:t>
            </a:r>
            <a:r>
              <a:rPr lang="en-US" altLang="ko-KR" sz="2200" dirty="0"/>
              <a:t>, </a:t>
            </a:r>
            <a:r>
              <a:rPr lang="ko-KR" altLang="en-US" sz="2200" dirty="0"/>
              <a:t>정밀농업에 관심이</a:t>
            </a:r>
            <a:endParaRPr lang="en-US" altLang="ko-KR" sz="2200" dirty="0"/>
          </a:p>
          <a:p>
            <a:r>
              <a:rPr lang="ko-KR" altLang="en-US" sz="2200" dirty="0" err="1"/>
              <a:t>많으신가요</a:t>
            </a:r>
            <a:r>
              <a:rPr lang="en-US" altLang="ko-KR" sz="2200" dirty="0"/>
              <a:t>? </a:t>
            </a:r>
            <a:r>
              <a:rPr lang="ko-KR" altLang="en-US" sz="2200" dirty="0"/>
              <a:t>농기술의 최신 트렌드와</a:t>
            </a:r>
            <a:endParaRPr lang="en-US" altLang="ko-KR" sz="2200" dirty="0"/>
          </a:p>
          <a:p>
            <a:r>
              <a:rPr lang="ko-KR" altLang="en-US" sz="2200" dirty="0"/>
              <a:t>오늘의 관련 뉴스를 한 눈에 봐요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E15C66-BD90-6FA3-0F30-2B1446FF94E4}"/>
              </a:ext>
            </a:extLst>
          </p:cNvPr>
          <p:cNvGrpSpPr/>
          <p:nvPr/>
        </p:nvGrpSpPr>
        <p:grpSpPr>
          <a:xfrm>
            <a:off x="1186275" y="256698"/>
            <a:ext cx="1143857" cy="720563"/>
            <a:chOff x="7632382" y="3260087"/>
            <a:chExt cx="1604327" cy="904876"/>
          </a:xfrm>
        </p:grpSpPr>
        <p:pic>
          <p:nvPicPr>
            <p:cNvPr id="20" name="그림 19" descr="상징, 디자인이(가) 표시된 사진&#10;&#10;자동 생성된 설명">
              <a:extLst>
                <a:ext uri="{FF2B5EF4-FFF2-40B4-BE49-F238E27FC236}">
                  <a16:creationId xmlns:a16="http://schemas.microsoft.com/office/drawing/2014/main" id="{256A30B7-33E7-892E-D5D2-CC78FFBAA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49"/>
            <a:stretch/>
          </p:blipFill>
          <p:spPr>
            <a:xfrm>
              <a:off x="7632382" y="3260088"/>
              <a:ext cx="773430" cy="904875"/>
            </a:xfrm>
            <a:prstGeom prst="rect">
              <a:avLst/>
            </a:prstGeom>
          </p:spPr>
        </p:pic>
        <p:pic>
          <p:nvPicPr>
            <p:cNvPr id="21" name="그림 20" descr="상징, 디자인이(가) 표시된 사진&#10;&#10;자동 생성된 설명">
              <a:extLst>
                <a:ext uri="{FF2B5EF4-FFF2-40B4-BE49-F238E27FC236}">
                  <a16:creationId xmlns:a16="http://schemas.microsoft.com/office/drawing/2014/main" id="{93142B01-31C2-E33F-5F82-EAFE7F950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36" r="-1"/>
            <a:stretch/>
          </p:blipFill>
          <p:spPr>
            <a:xfrm>
              <a:off x="8534400" y="3260087"/>
              <a:ext cx="702309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99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5880D164-E7C0-1516-9E13-828B7C619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60" y="99403"/>
            <a:ext cx="9174480" cy="64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C1E6161-288F-FAC7-95FF-1ED562149754}"/>
              </a:ext>
            </a:extLst>
          </p:cNvPr>
          <p:cNvSpPr/>
          <p:nvPr/>
        </p:nvSpPr>
        <p:spPr>
          <a:xfrm>
            <a:off x="568960" y="1629000"/>
            <a:ext cx="3600000" cy="36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A267B-BD46-290A-7F12-C1114E53B968}"/>
              </a:ext>
            </a:extLst>
          </p:cNvPr>
          <p:cNvSpPr txBox="1"/>
          <p:nvPr/>
        </p:nvSpPr>
        <p:spPr>
          <a:xfrm>
            <a:off x="922089" y="2998113"/>
            <a:ext cx="28937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BENEFITS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A86F57-4DD0-F29B-F5C6-781E065C525B}"/>
              </a:ext>
            </a:extLst>
          </p:cNvPr>
          <p:cNvSpPr/>
          <p:nvPr/>
        </p:nvSpPr>
        <p:spPr>
          <a:xfrm>
            <a:off x="5142271" y="2349910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농산물 지역 특화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B94A97-C092-C393-65D0-11EC4224B8A9}"/>
              </a:ext>
            </a:extLst>
          </p:cNvPr>
          <p:cNvSpPr/>
          <p:nvPr/>
        </p:nvSpPr>
        <p:spPr>
          <a:xfrm>
            <a:off x="5142270" y="4257995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 산업 발전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4535C34-84C4-D859-F9C9-C18884DE877F}"/>
              </a:ext>
            </a:extLst>
          </p:cNvPr>
          <p:cNvSpPr/>
          <p:nvPr/>
        </p:nvSpPr>
        <p:spPr>
          <a:xfrm>
            <a:off x="5142269" y="440186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지역사회 인구 유입 기대</a:t>
            </a:r>
          </a:p>
        </p:txBody>
      </p:sp>
    </p:spTree>
    <p:extLst>
      <p:ext uri="{BB962C8B-B14F-4D97-AF65-F5344CB8AC3E}">
        <p14:creationId xmlns:p14="http://schemas.microsoft.com/office/powerpoint/2010/main" val="67463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의류, 인간의 얼굴, 스탠딩, 일러스트레이션이(가) 표시된 사진&#10;&#10;자동 생성된 설명">
            <a:extLst>
              <a:ext uri="{FF2B5EF4-FFF2-40B4-BE49-F238E27FC236}">
                <a16:creationId xmlns:a16="http://schemas.microsoft.com/office/drawing/2014/main" id="{87AE9D5C-F7A4-3E9C-E295-144326D2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60"/>
            <a:ext cx="5730240" cy="573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4A1265-1979-30DD-5A7A-D6296BA5DC45}"/>
              </a:ext>
            </a:extLst>
          </p:cNvPr>
          <p:cNvSpPr txBox="1"/>
          <p:nvPr/>
        </p:nvSpPr>
        <p:spPr>
          <a:xfrm>
            <a:off x="4631648" y="1252157"/>
            <a:ext cx="6213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대구 경북의 가장 심각한 </a:t>
            </a:r>
            <a:b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사회 문제는 무엇일까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511ABE-6292-97EA-9EB3-1317B0AD0F3B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14" name="그림 13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B3B0DE46-465A-8CE3-EB98-84241C874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31BEDF4-8888-0809-F5FB-457869F9E4FE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16" name="그림 15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091DDD3C-A12E-6095-17DE-1757D3B3A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7" name="그림 16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738EC808-2E3F-9215-D38A-6797F698A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498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원, 스크린샷, 예술이(가) 표시된 사진&#10;&#10;자동 생성된 설명">
            <a:extLst>
              <a:ext uri="{FF2B5EF4-FFF2-40B4-BE49-F238E27FC236}">
                <a16:creationId xmlns:a16="http://schemas.microsoft.com/office/drawing/2014/main" id="{6829146B-3FF4-72E9-7C49-496A8B8DE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/>
          <a:stretch/>
        </p:blipFill>
        <p:spPr>
          <a:xfrm>
            <a:off x="1186275" y="442693"/>
            <a:ext cx="5519812" cy="5638295"/>
          </a:xfrm>
        </p:spPr>
      </p:pic>
      <p:pic>
        <p:nvPicPr>
          <p:cNvPr id="7" name="그림 6" descr="원, 스크린샷, 예술이(가) 표시된 사진&#10;&#10;자동 생성된 설명">
            <a:extLst>
              <a:ext uri="{FF2B5EF4-FFF2-40B4-BE49-F238E27FC236}">
                <a16:creationId xmlns:a16="http://schemas.microsoft.com/office/drawing/2014/main" id="{041ACA41-816C-EBAB-BAF4-6DA8939E4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9" y="442693"/>
            <a:ext cx="5727951" cy="5638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5634E-0487-5BD7-2486-A28F68ECF650}"/>
              </a:ext>
            </a:extLst>
          </p:cNvPr>
          <p:cNvSpPr txBox="1"/>
          <p:nvPr/>
        </p:nvSpPr>
        <p:spPr>
          <a:xfrm>
            <a:off x="3074710" y="5550074"/>
            <a:ext cx="681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엄청난 속도의 노령화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1C5C9C-BD91-C153-3EAF-56909A508143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10" name="그림 9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97DAA9FA-C9E8-1F73-D957-E996F8FEA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A22DC13-890F-F21B-B73E-B1D0E0F5D0D4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12" name="그림 11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CA282FFC-F6C3-172A-C5B7-39D3ADAA0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3" name="그림 12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CF6FC9E1-933E-98EF-E277-AE165F2BF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24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654C7B2-8220-7083-6CDF-C41DFDB4D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088808"/>
              </p:ext>
            </p:extLst>
          </p:nvPr>
        </p:nvGraphicFramePr>
        <p:xfrm>
          <a:off x="1438787" y="501446"/>
          <a:ext cx="9550400" cy="601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4467C168-D49F-FF5A-5708-00DBE29EE2EA}"/>
              </a:ext>
            </a:extLst>
          </p:cNvPr>
          <p:cNvSpPr/>
          <p:nvPr/>
        </p:nvSpPr>
        <p:spPr>
          <a:xfrm>
            <a:off x="3146322" y="203527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671B37-0684-DE85-3A5A-CA3C4EB13586}"/>
              </a:ext>
            </a:extLst>
          </p:cNvPr>
          <p:cNvSpPr/>
          <p:nvPr/>
        </p:nvSpPr>
        <p:spPr>
          <a:xfrm>
            <a:off x="5304504" y="2249302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93BB59-97E1-191C-C801-CBFFC8EEE9C8}"/>
              </a:ext>
            </a:extLst>
          </p:cNvPr>
          <p:cNvSpPr/>
          <p:nvPr/>
        </p:nvSpPr>
        <p:spPr>
          <a:xfrm>
            <a:off x="7485367" y="246634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A688D0-2C82-93BB-C459-533C8E4A06F8}"/>
              </a:ext>
            </a:extLst>
          </p:cNvPr>
          <p:cNvSpPr/>
          <p:nvPr/>
        </p:nvSpPr>
        <p:spPr>
          <a:xfrm>
            <a:off x="9670025" y="2797277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1079B4-10EA-BBF7-D81B-6B0B8FC7592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>
            <a:off x="3236322" y="2035277"/>
            <a:ext cx="2158182" cy="214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698592-E3D5-443B-19D8-D8E5BEB7BB1F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>
            <a:off x="5394504" y="2249302"/>
            <a:ext cx="2180863" cy="217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D089A7-A3EF-A9FC-F4FD-4B7B977FD396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>
            <a:off x="7575367" y="2466347"/>
            <a:ext cx="2184658" cy="330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5A5FBB-BA93-D18C-497D-44294B8B5F28}"/>
              </a:ext>
            </a:extLst>
          </p:cNvPr>
          <p:cNvSpPr txBox="1"/>
          <p:nvPr/>
        </p:nvSpPr>
        <p:spPr>
          <a:xfrm>
            <a:off x="8142437" y="2661806"/>
            <a:ext cx="9605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-9.8</a:t>
            </a:r>
            <a:endParaRPr lang="ko-KR" altLang="en-US" sz="3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1CFD74-7815-5FD7-9039-95C1AA8AC8FE}"/>
              </a:ext>
            </a:extLst>
          </p:cNvPr>
          <p:cNvSpPr txBox="1"/>
          <p:nvPr/>
        </p:nvSpPr>
        <p:spPr>
          <a:xfrm>
            <a:off x="6171237" y="2393285"/>
            <a:ext cx="7393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-6.1</a:t>
            </a:r>
            <a:endParaRPr lang="ko-KR" altLang="en-US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C6AEA-C4D5-1AF0-2D18-CB04D7D493B8}"/>
              </a:ext>
            </a:extLst>
          </p:cNvPr>
          <p:cNvSpPr txBox="1"/>
          <p:nvPr/>
        </p:nvSpPr>
        <p:spPr>
          <a:xfrm>
            <a:off x="3853297" y="2100775"/>
            <a:ext cx="9242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-6.4</a:t>
            </a:r>
            <a:endParaRPr lang="ko-KR" altLang="en-US" sz="2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07032E-A0C3-5125-9724-2539FC1A08F9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28" name="그림 27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C3A04B6A-C5B3-3112-EFC8-536AA7849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58053CC-E336-8F0A-7CF8-6D43DD4FD450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30" name="그림 29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E4941491-EA10-89E4-282C-9D78FA90AE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31" name="그림 30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FDA26234-9F9B-5303-C4FB-62F60C660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65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일러스트레이션, 클립아트, 인간의 얼굴이(가) 표시된 사진&#10;&#10;자동 생성된 설명">
            <a:extLst>
              <a:ext uri="{FF2B5EF4-FFF2-40B4-BE49-F238E27FC236}">
                <a16:creationId xmlns:a16="http://schemas.microsoft.com/office/drawing/2014/main" id="{8987E58C-B9AB-C9AD-9A0B-75C2AF89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79" y="2155722"/>
            <a:ext cx="4762500" cy="4572000"/>
          </a:xfrm>
          <a:prstGeom prst="rect">
            <a:avLst/>
          </a:prstGeom>
        </p:spPr>
      </p:pic>
      <p:pic>
        <p:nvPicPr>
          <p:cNvPr id="10" name="그림 9" descr="만화 영화, 일러스트레이션, 클립아트, 예술이(가) 표시된 사진&#10;&#10;자동 생성된 설명">
            <a:extLst>
              <a:ext uri="{FF2B5EF4-FFF2-40B4-BE49-F238E27FC236}">
                <a16:creationId xmlns:a16="http://schemas.microsoft.com/office/drawing/2014/main" id="{61B60806-DD6F-CA82-0779-D5472A525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8" y="-152401"/>
            <a:ext cx="9241831" cy="61612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AA9098-6461-6028-419D-AF39EE73D200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12" name="그림 11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43203454-E1FE-C534-12EB-6FA0172B5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7E9F162-3BD5-5966-3CB3-779AFCFF46C3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14" name="그림 13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1643907A-A75D-D7F7-E361-0C9979914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5" name="그림 14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ADED5DCF-A508-6743-BE14-1B1771FD88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941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7EA111-680F-F6C3-2AC1-29CA60B36D08}"/>
              </a:ext>
            </a:extLst>
          </p:cNvPr>
          <p:cNvGrpSpPr/>
          <p:nvPr/>
        </p:nvGrpSpPr>
        <p:grpSpPr>
          <a:xfrm>
            <a:off x="3495040" y="2296159"/>
            <a:ext cx="4707572" cy="1930401"/>
            <a:chOff x="3302000" y="2448559"/>
            <a:chExt cx="4707572" cy="1930401"/>
          </a:xfrm>
        </p:grpSpPr>
        <p:pic>
          <p:nvPicPr>
            <p:cNvPr id="5" name="그림 4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7F094820-7002-9339-0C0D-122C3F9A0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F4BCD12-BCF4-3996-08F4-C9BFE1215C1F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9" name="그림 8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BC8D571A-1B2F-C56A-4D69-EFDA6CBCB6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0" name="그림 9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3608F699-ED62-2392-B2E9-36B37D2201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450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인간의 얼굴, 만화 영화, 선 햇, 헤드기어이(가) 표시된 사진&#10;&#10;자동 생성된 설명">
            <a:extLst>
              <a:ext uri="{FF2B5EF4-FFF2-40B4-BE49-F238E27FC236}">
                <a16:creationId xmlns:a16="http://schemas.microsoft.com/office/drawing/2014/main" id="{246368CF-FB02-DD62-6D66-A3976547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847" y="222633"/>
            <a:ext cx="6425585" cy="641273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9FAAB1-1BF0-3E81-83F7-21A5CC92E22F}"/>
              </a:ext>
            </a:extLst>
          </p:cNvPr>
          <p:cNvSpPr/>
          <p:nvPr/>
        </p:nvSpPr>
        <p:spPr>
          <a:xfrm>
            <a:off x="5142271" y="2349910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농업 트렌드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81F574-B6D8-6DE9-51A9-CB69047EAFF8}"/>
              </a:ext>
            </a:extLst>
          </p:cNvPr>
          <p:cNvSpPr/>
          <p:nvPr/>
        </p:nvSpPr>
        <p:spPr>
          <a:xfrm>
            <a:off x="5142270" y="4257995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농업에 관한 </a:t>
            </a:r>
            <a:r>
              <a:rPr lang="ko-KR" altLang="en-US" sz="4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챗봇</a:t>
            </a:r>
            <a:endParaRPr lang="ko-KR" altLang="en-US" sz="4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DC20C1-0B97-3AA3-E43D-FD5E6A88BFFA}"/>
              </a:ext>
            </a:extLst>
          </p:cNvPr>
          <p:cNvSpPr/>
          <p:nvPr/>
        </p:nvSpPr>
        <p:spPr>
          <a:xfrm>
            <a:off x="5142269" y="440186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귀농 준비 자가진단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0218B2-DAB1-97C9-F4DB-7343075E6402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11" name="그림 10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C5C4E5F9-8F91-D0A7-45D8-E256E7CF9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75EC7A-3737-1C6B-D982-83529A9FB687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13" name="그림 12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061CF92A-A0CD-66E9-F5FD-88EB0D463C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4" name="그림 13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F906179F-025A-DEAD-B5F9-790C24751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618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스케치, 그래픽이(가) 표시된 사진&#10;&#10;자동 생성된 설명">
            <a:extLst>
              <a:ext uri="{FF2B5EF4-FFF2-40B4-BE49-F238E27FC236}">
                <a16:creationId xmlns:a16="http://schemas.microsoft.com/office/drawing/2014/main" id="{F482FD75-2B60-7473-B842-C6D1507B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399948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DF4DE-38CE-9F7F-1D89-D64E08D7288F}"/>
              </a:ext>
            </a:extLst>
          </p:cNvPr>
          <p:cNvSpPr txBox="1"/>
          <p:nvPr/>
        </p:nvSpPr>
        <p:spPr>
          <a:xfrm>
            <a:off x="1751780" y="4751286"/>
            <a:ext cx="8688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굴림" panose="020B0600000101010101" pitchFamily="50" charset="-127"/>
                <a:ea typeface="굴림" panose="020B0600000101010101" pitchFamily="50" charset="-127"/>
              </a:rPr>
              <a:t>개인 맞춤형 솔루션 제공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5E6C83-6FF7-9A89-40FA-C3728C118D5D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8" name="그림 7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1903DF8F-B38B-CCAE-F06C-CE5B37F75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BB9E84-2CA7-F0C6-4ADB-4F964D3CDF94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10" name="그림 9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3A8D2271-CBA1-6ED5-EE95-792113187F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11" name="그림 10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40CC0F58-2986-85BE-72F2-AA58AABF3A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28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스케치, 예술, 실루엣, 만화 영화이(가) 표시된 사진&#10;&#10;자동 생성된 설명">
            <a:extLst>
              <a:ext uri="{FF2B5EF4-FFF2-40B4-BE49-F238E27FC236}">
                <a16:creationId xmlns:a16="http://schemas.microsoft.com/office/drawing/2014/main" id="{512CA709-2643-D094-CD8A-4D3DE8EA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" y="1385913"/>
            <a:ext cx="3701845" cy="3701845"/>
          </a:xfr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481D8E-F4F7-6939-F877-65C81ADC8FDC}"/>
              </a:ext>
            </a:extLst>
          </p:cNvPr>
          <p:cNvSpPr/>
          <p:nvPr/>
        </p:nvSpPr>
        <p:spPr>
          <a:xfrm>
            <a:off x="5142271" y="2349910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</a:t>
            </a:r>
            <a:r>
              <a:rPr lang="en-US" altLang="ko-KR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날씨별</a:t>
            </a:r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작물 추천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5846BC-1374-05A7-2795-F2ED748625A5}"/>
              </a:ext>
            </a:extLst>
          </p:cNvPr>
          <p:cNvSpPr/>
          <p:nvPr/>
        </p:nvSpPr>
        <p:spPr>
          <a:xfrm>
            <a:off x="5142270" y="4257995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맞춤 지원사업 제공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35BD3CF-E303-ED9C-5C66-685A3315880C}"/>
              </a:ext>
            </a:extLst>
          </p:cNvPr>
          <p:cNvSpPr/>
          <p:nvPr/>
        </p:nvSpPr>
        <p:spPr>
          <a:xfrm>
            <a:off x="5142269" y="440186"/>
            <a:ext cx="6587613" cy="1691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귀농 위치 추천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A71405-0A7C-B8E8-8A4D-FE70D4078291}"/>
              </a:ext>
            </a:extLst>
          </p:cNvPr>
          <p:cNvGrpSpPr/>
          <p:nvPr/>
        </p:nvGrpSpPr>
        <p:grpSpPr>
          <a:xfrm>
            <a:off x="193040" y="142240"/>
            <a:ext cx="2137092" cy="934720"/>
            <a:chOff x="3302000" y="2448559"/>
            <a:chExt cx="4707572" cy="1930401"/>
          </a:xfrm>
        </p:grpSpPr>
        <p:pic>
          <p:nvPicPr>
            <p:cNvPr id="18" name="그림 17" descr="그림, 스케치, 예술이(가) 표시된 사진&#10;&#10;자동 생성된 설명">
              <a:extLst>
                <a:ext uri="{FF2B5EF4-FFF2-40B4-BE49-F238E27FC236}">
                  <a16:creationId xmlns:a16="http://schemas.microsoft.com/office/drawing/2014/main" id="{655FC3AB-7C93-FDE4-22A0-8E7EB38C2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3" t="32257" b="28314"/>
            <a:stretch/>
          </p:blipFill>
          <p:spPr>
            <a:xfrm>
              <a:off x="3302000" y="2448559"/>
              <a:ext cx="3604559" cy="1930401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F397A8B-8D0E-C3B0-40B9-52036153D29D}"/>
                </a:ext>
              </a:extLst>
            </p:cNvPr>
            <p:cNvGrpSpPr/>
            <p:nvPr/>
          </p:nvGrpSpPr>
          <p:grpSpPr>
            <a:xfrm>
              <a:off x="5489892" y="2684939"/>
              <a:ext cx="2519680" cy="1488121"/>
              <a:chOff x="7632382" y="3260087"/>
              <a:chExt cx="1604327" cy="904876"/>
            </a:xfrm>
          </p:grpSpPr>
          <p:pic>
            <p:nvPicPr>
              <p:cNvPr id="20" name="그림 19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FF165EEF-1EB1-B0FD-9DC5-5C8958F31B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949"/>
              <a:stretch/>
            </p:blipFill>
            <p:spPr>
              <a:xfrm>
                <a:off x="7632382" y="3260088"/>
                <a:ext cx="773430" cy="904875"/>
              </a:xfrm>
              <a:prstGeom prst="rect">
                <a:avLst/>
              </a:prstGeom>
            </p:spPr>
          </p:pic>
          <p:pic>
            <p:nvPicPr>
              <p:cNvPr id="21" name="그림 20" descr="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F947AED4-8905-509E-6169-E626E4DC9C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36" r="-1"/>
              <a:stretch/>
            </p:blipFill>
            <p:spPr>
              <a:xfrm>
                <a:off x="8534400" y="3260087"/>
                <a:ext cx="702309" cy="9048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84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98</Words>
  <Application>Microsoft Office PowerPoint</Application>
  <PresentationFormat>와이드스크린</PresentationFormat>
  <Paragraphs>29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5</cp:revision>
  <dcterms:created xsi:type="dcterms:W3CDTF">2024-08-25T18:38:27Z</dcterms:created>
  <dcterms:modified xsi:type="dcterms:W3CDTF">2024-08-26T02:18:38Z</dcterms:modified>
</cp:coreProperties>
</file>