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7" r:id="rId9"/>
    <p:sldId id="270" r:id="rId10"/>
    <p:sldId id="269" r:id="rId11"/>
    <p:sldId id="265" r:id="rId12"/>
    <p:sldId id="266" r:id="rId13"/>
    <p:sldId id="262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>
      <p:cViewPr varScale="1">
        <p:scale>
          <a:sx n="69" d="100"/>
          <a:sy n="69" d="100"/>
        </p:scale>
        <p:origin x="824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1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2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DD8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398713"/>
            <a:ext cx="17266028" cy="9487001"/>
            <a:chOff x="516701" y="398713"/>
            <a:chExt cx="17266028" cy="9487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3185" y="-4169113"/>
              <a:ext cx="34532055" cy="1897400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01" y="398713"/>
              <a:ext cx="17266028" cy="9487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827" y="180952"/>
            <a:ext cx="16279450" cy="926831"/>
            <a:chOff x="914827" y="180952"/>
            <a:chExt cx="16279450" cy="9268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827" y="180952"/>
              <a:ext cx="16279450" cy="9268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82118" y="6066636"/>
            <a:ext cx="9856904" cy="2157446"/>
            <a:chOff x="4182118" y="6066636"/>
            <a:chExt cx="9856904" cy="21574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5514" y="5128733"/>
              <a:ext cx="19713808" cy="431489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2118" y="6066636"/>
              <a:ext cx="9856904" cy="21574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28235" y="6429758"/>
            <a:ext cx="13564670" cy="1583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kern="0" spc="-500" dirty="0">
                <a:solidFill>
                  <a:srgbClr val="231F20"/>
                </a:solidFill>
                <a:latin typeface="Cafe24 Oneprettynight" pitchFamily="34" charset="0"/>
                <a:cs typeface="Cafe24 Oneprettynight" pitchFamily="34" charset="0"/>
              </a:rPr>
              <a:t>팀 : 신진철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318830" y="2786852"/>
            <a:ext cx="12106422" cy="2771678"/>
            <a:chOff x="3318830" y="2786852"/>
            <a:chExt cx="12106422" cy="27716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70226" y="1486150"/>
              <a:ext cx="24212844" cy="554335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8830" y="2786852"/>
              <a:ext cx="12106422" cy="2771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45059" y="2723645"/>
            <a:ext cx="2244281" cy="699735"/>
            <a:chOff x="2845059" y="2723645"/>
            <a:chExt cx="2244281" cy="6997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220000">
              <a:off x="2845059" y="2723645"/>
              <a:ext cx="2244281" cy="69973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66952" y="3586555"/>
            <a:ext cx="1481017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400" kern="0" spc="-700" dirty="0">
                <a:solidFill>
                  <a:srgbClr val="443434"/>
                </a:solidFill>
                <a:latin typeface="RIDIBatang" pitchFamily="34" charset="0"/>
                <a:cs typeface="RIDIBatang" pitchFamily="34" charset="0"/>
              </a:rPr>
              <a:t>Jump Up Happy School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308767" y="2118775"/>
            <a:ext cx="871813" cy="958183"/>
            <a:chOff x="14308767" y="2118775"/>
            <a:chExt cx="871813" cy="9581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08767" y="2118775"/>
              <a:ext cx="871813" cy="9581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6701" y="6697738"/>
            <a:ext cx="3482874" cy="3196214"/>
            <a:chOff x="516701" y="6697738"/>
            <a:chExt cx="3482874" cy="31962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16701" y="8118071"/>
              <a:ext cx="3482874" cy="1775880"/>
              <a:chOff x="516701" y="8118071"/>
              <a:chExt cx="3482874" cy="1775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75624" y="7254084"/>
                <a:ext cx="6965749" cy="3551761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16701" y="8118071"/>
                <a:ext cx="3482874" cy="177588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435666" y="7430978"/>
              <a:ext cx="989636" cy="687092"/>
              <a:chOff x="2435666" y="7430978"/>
              <a:chExt cx="989636" cy="68709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59850" y="7096700"/>
                <a:ext cx="1979272" cy="1374185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35666" y="7430978"/>
                <a:ext cx="989636" cy="68709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96297" y="6697738"/>
              <a:ext cx="2160673" cy="3107898"/>
              <a:chOff x="796297" y="6697738"/>
              <a:chExt cx="2160673" cy="310789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-224286" y="5172933"/>
                <a:ext cx="4321346" cy="6215795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6297" y="6697738"/>
                <a:ext cx="2160673" cy="310789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2924247" y="6125052"/>
            <a:ext cx="1415760" cy="545329"/>
            <a:chOff x="12924247" y="6125052"/>
            <a:chExt cx="1415760" cy="54532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980000">
              <a:off x="12924247" y="6125052"/>
              <a:ext cx="1415760" cy="54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23192" y="4800190"/>
            <a:ext cx="7103592" cy="447429"/>
            <a:chOff x="7723192" y="4800190"/>
            <a:chExt cx="7103592" cy="447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23192" y="4800190"/>
              <a:ext cx="7103592" cy="447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-2145261" y="720181"/>
            <a:ext cx="11928502" cy="1716957"/>
            <a:chOff x="-3256600" y="815693"/>
            <a:chExt cx="24982840" cy="28178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96926" y="1155466"/>
            <a:ext cx="6844127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E76737-DFD5-FC0E-8B52-4A5C9AE1F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9" y="2150241"/>
            <a:ext cx="7772400" cy="7654457"/>
          </a:xfrm>
          <a:prstGeom prst="rect">
            <a:avLst/>
          </a:prstGeom>
        </p:spPr>
      </p:pic>
      <p:pic>
        <p:nvPicPr>
          <p:cNvPr id="15" name="그림 1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B64E5E3-BC4D-5B59-862D-6EAE503724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25" y="2150195"/>
            <a:ext cx="6590607" cy="75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657270" y="3731486"/>
            <a:ext cx="4993261" cy="5623995"/>
            <a:chOff x="6657270" y="3731486"/>
            <a:chExt cx="4993261" cy="56239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6217" y="1072865"/>
              <a:ext cx="9986521" cy="1124799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7270" y="3731486"/>
              <a:ext cx="4993261" cy="56239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572" y="3682207"/>
            <a:ext cx="4993261" cy="5673274"/>
            <a:chOff x="1285572" y="3682207"/>
            <a:chExt cx="4993261" cy="56732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95481" y="998947"/>
              <a:ext cx="9986521" cy="1134654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572" y="3682207"/>
              <a:ext cx="4993261" cy="5673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7176" y="4035091"/>
            <a:ext cx="4370052" cy="1391514"/>
            <a:chOff x="1597176" y="4035091"/>
            <a:chExt cx="4370052" cy="13915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97024" y="3430160"/>
              <a:ext cx="8740104" cy="278302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7176" y="4035091"/>
              <a:ext cx="4370052" cy="139151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69791" y="4443915"/>
            <a:ext cx="4424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</a:rPr>
              <a:t>지역 간의 교육 편차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884076" y="7544060"/>
            <a:ext cx="579625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교육 불균형 해결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991928" y="4035091"/>
            <a:ext cx="4370052" cy="1391514"/>
            <a:chOff x="6991928" y="4035091"/>
            <a:chExt cx="4370052" cy="13915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7728" y="3430160"/>
              <a:ext cx="8740104" cy="278302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1928" y="4035091"/>
              <a:ext cx="4370052" cy="1391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36980" y="3682207"/>
            <a:ext cx="4993261" cy="5673274"/>
            <a:chOff x="12036980" y="3682207"/>
            <a:chExt cx="4993261" cy="56732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55928" y="998947"/>
              <a:ext cx="9986521" cy="1134654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6980" y="3682207"/>
              <a:ext cx="4993261" cy="567327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999521" y="4407107"/>
            <a:ext cx="43548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</a:rPr>
              <a:t>버거운 사교육비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2348584" y="4035091"/>
            <a:ext cx="4370052" cy="1391514"/>
            <a:chOff x="12348584" y="4035091"/>
            <a:chExt cx="4370052" cy="13915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4384" y="3430160"/>
              <a:ext cx="8740104" cy="278302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8584" y="4035091"/>
              <a:ext cx="4370052" cy="139151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524843" y="4453849"/>
            <a:ext cx="60175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  <a:cs typeface="HanbatDotum Bold" pitchFamily="34" charset="0"/>
              </a:rPr>
              <a:t>뒤쳐지는 학생들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11631385" y="7297838"/>
            <a:ext cx="576805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3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학업에 대한 흥미 상승 및</a:t>
            </a:r>
            <a:endParaRPr lang="en-US" altLang="ko-KR" sz="3300" kern="0" spc="-300" dirty="0">
              <a:solidFill>
                <a:srgbClr val="192918"/>
              </a:solidFill>
              <a:latin typeface="Cafe24 Oneprettynight" pitchFamily="34" charset="0"/>
              <a:cs typeface="Cafe24 Oneprettynight" pitchFamily="34" charset="0"/>
            </a:endParaRPr>
          </a:p>
          <a:p>
            <a:pPr algn="ctr"/>
            <a:r>
              <a:rPr lang="ko-KR" altLang="en-US" sz="33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정진 가능성 증가</a:t>
            </a:r>
            <a:endParaRPr lang="en-US" altLang="ko-KR" sz="3300" kern="0" spc="-300" dirty="0">
              <a:solidFill>
                <a:srgbClr val="192918"/>
              </a:solidFill>
              <a:latin typeface="Cafe24 Oneprettynight" pitchFamily="34" charset="0"/>
              <a:cs typeface="Cafe24 Oneprettynight" pitchFamily="34" charset="0"/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8438394" y="-4113053"/>
            <a:ext cx="1408927" cy="12491420"/>
            <a:chOff x="8438394" y="-4113053"/>
            <a:chExt cx="1408927" cy="124914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812631" y="1740412"/>
            <a:ext cx="16812914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기대 효과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2859339" y="3358023"/>
            <a:ext cx="1845726" cy="575471"/>
            <a:chOff x="2859339" y="3358023"/>
            <a:chExt cx="1845726" cy="57547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40000">
              <a:off x="2859339" y="3358023"/>
              <a:ext cx="1845726" cy="5754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60536" y="2880935"/>
            <a:ext cx="1695565" cy="1453937"/>
            <a:chOff x="13760536" y="2880935"/>
            <a:chExt cx="1695565" cy="145393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740000">
              <a:off x="13760536" y="2880935"/>
              <a:ext cx="1695565" cy="145393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403459" y="3420421"/>
            <a:ext cx="1677638" cy="542315"/>
            <a:chOff x="8403459" y="3420421"/>
            <a:chExt cx="1677638" cy="54231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03459" y="3420421"/>
              <a:ext cx="1677638" cy="542315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6456670" y="7580511"/>
            <a:ext cx="544056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사교육비 절감</a:t>
            </a:r>
            <a:endParaRPr lang="en-US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46800213-24F1-9133-9B89-3851B390E599}"/>
              </a:ext>
            </a:extLst>
          </p:cNvPr>
          <p:cNvSpPr/>
          <p:nvPr/>
        </p:nvSpPr>
        <p:spPr>
          <a:xfrm rot="5400000">
            <a:off x="3382181" y="6008065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D105E22C-AEC6-F6D5-BDCA-91347D351E4E}"/>
              </a:ext>
            </a:extLst>
          </p:cNvPr>
          <p:cNvSpPr/>
          <p:nvPr/>
        </p:nvSpPr>
        <p:spPr>
          <a:xfrm rot="5400000">
            <a:off x="8843936" y="5999104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C306099-5570-5C8F-9D27-C4326F5B2631}"/>
              </a:ext>
            </a:extLst>
          </p:cNvPr>
          <p:cNvSpPr/>
          <p:nvPr/>
        </p:nvSpPr>
        <p:spPr>
          <a:xfrm rot="5400000">
            <a:off x="14249685" y="6008701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9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5" grpId="0"/>
      <p:bldP spid="83" grpId="0"/>
      <p:bldP spid="2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9326" y="3533053"/>
            <a:ext cx="5218871" cy="5878105"/>
            <a:chOff x="6509326" y="3533053"/>
            <a:chExt cx="5218871" cy="5878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690" y="754307"/>
              <a:ext cx="10437743" cy="1175620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326" y="3533053"/>
              <a:ext cx="5218871" cy="58781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701" y="370142"/>
            <a:ext cx="17266028" cy="9487001"/>
            <a:chOff x="516701" y="370142"/>
            <a:chExt cx="17266028" cy="94870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3185" y="-4197685"/>
              <a:ext cx="34532055" cy="1897400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701" y="370142"/>
              <a:ext cx="17266028" cy="94870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827" y="3533053"/>
            <a:ext cx="16545147" cy="6033818"/>
            <a:chOff x="914827" y="3533053"/>
            <a:chExt cx="16545147" cy="60338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827" y="3533053"/>
              <a:ext cx="16545147" cy="6033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1206" y="-3791690"/>
            <a:ext cx="1674031" cy="12138053"/>
            <a:chOff x="8571206" y="-3791690"/>
            <a:chExt cx="1674031" cy="121380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571206" y="-3791690"/>
              <a:ext cx="1674031" cy="12138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827" y="152381"/>
            <a:ext cx="16279450" cy="926831"/>
            <a:chOff x="914827" y="152381"/>
            <a:chExt cx="16279450" cy="9268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827" y="152381"/>
              <a:ext cx="16279450" cy="92683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69232" y="1922788"/>
            <a:ext cx="1591204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kern="0" spc="-400" dirty="0">
                <a:solidFill>
                  <a:srgbClr val="443434"/>
                </a:solidFill>
                <a:latin typeface="RIDIBatang" pitchFamily="34" charset="0"/>
              </a:rPr>
              <a:t>확장 가능성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3185295" y="1287645"/>
            <a:ext cx="493239" cy="982591"/>
            <a:chOff x="3185295" y="1287645"/>
            <a:chExt cx="493239" cy="9825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0">
              <a:off x="3185295" y="1287645"/>
              <a:ext cx="493239" cy="9825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08221" y="2643042"/>
            <a:ext cx="2560274" cy="256146"/>
            <a:chOff x="9408221" y="2643042"/>
            <a:chExt cx="2560274" cy="2561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8221" y="2643042"/>
              <a:ext cx="2560274" cy="25614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46427" y="4024735"/>
            <a:ext cx="108121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400" dirty="0">
                <a:solidFill>
                  <a:srgbClr val="291818"/>
                </a:solidFill>
                <a:latin typeface="HanbatDotum Bold" pitchFamily="34" charset="0"/>
              </a:rPr>
              <a:t>국어</a:t>
            </a:r>
            <a:r>
              <a:rPr lang="en-US" altLang="ko-KR" sz="3400" kern="0" spc="-400" dirty="0">
                <a:solidFill>
                  <a:srgbClr val="291818"/>
                </a:solidFill>
                <a:latin typeface="HanbatDotum Bold" pitchFamily="34" charset="0"/>
              </a:rPr>
              <a:t>, </a:t>
            </a:r>
            <a:r>
              <a:rPr lang="ko-KR" altLang="en-US" sz="3400" kern="0" spc="-400" dirty="0">
                <a:solidFill>
                  <a:srgbClr val="291818"/>
                </a:solidFill>
                <a:latin typeface="HanbatDotum Bold" pitchFamily="34" charset="0"/>
              </a:rPr>
              <a:t>한국사 등 다양한 과목 추가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831762" y="5120437"/>
            <a:ext cx="9814882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</a:rPr>
              <a:t>수학 </a:t>
            </a:r>
            <a:r>
              <a:rPr lang="en-US" altLang="ko-KR" sz="3700" kern="0" spc="-500" dirty="0">
                <a:solidFill>
                  <a:srgbClr val="291818"/>
                </a:solidFill>
                <a:latin typeface="HanbatDotum Bold" pitchFamily="34" charset="0"/>
              </a:rPr>
              <a:t>– </a:t>
            </a:r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</a:rPr>
              <a:t>부등식</a:t>
            </a:r>
            <a:r>
              <a:rPr lang="en-US" altLang="ko-KR" sz="3700" kern="0" spc="-500" dirty="0">
                <a:solidFill>
                  <a:srgbClr val="291818"/>
                </a:solidFill>
                <a:latin typeface="HanbatDotum Bold" pitchFamily="34" charset="0"/>
              </a:rPr>
              <a:t>, </a:t>
            </a:r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</a:rPr>
              <a:t>연립방정식</a:t>
            </a:r>
            <a:r>
              <a:rPr lang="en-US" altLang="ko-KR" sz="3700" kern="0" spc="-500" dirty="0">
                <a:solidFill>
                  <a:srgbClr val="291818"/>
                </a:solidFill>
                <a:latin typeface="HanbatDotum Bold" pitchFamily="34" charset="0"/>
              </a:rPr>
              <a:t>, </a:t>
            </a:r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</a:rPr>
              <a:t>이차방정식 추가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157263" y="4088889"/>
            <a:ext cx="468570" cy="468570"/>
            <a:chOff x="1157263" y="5698864"/>
            <a:chExt cx="468570" cy="4685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263" y="5698864"/>
              <a:ext cx="468570" cy="4685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7263" y="5150743"/>
            <a:ext cx="468570" cy="468570"/>
            <a:chOff x="1157263" y="7755449"/>
            <a:chExt cx="468570" cy="4685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263" y="7755449"/>
              <a:ext cx="468570" cy="4685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3000" y="6262306"/>
            <a:ext cx="10090227" cy="661720"/>
            <a:chOff x="1143000" y="6262306"/>
            <a:chExt cx="10090227" cy="661720"/>
          </a:xfrm>
        </p:grpSpPr>
        <p:sp>
          <p:nvSpPr>
            <p:cNvPr id="48" name="Object 48"/>
            <p:cNvSpPr txBox="1"/>
            <p:nvPr/>
          </p:nvSpPr>
          <p:spPr>
            <a:xfrm>
              <a:off x="1871023" y="6262306"/>
              <a:ext cx="9362204" cy="6617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영어</a:t>
              </a:r>
              <a:r>
                <a:rPr lang="en-US" altLang="ko-KR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 – </a:t>
              </a:r>
              <a:r>
                <a:rPr lang="ko-KR" altLang="en-US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문법</a:t>
              </a:r>
              <a:r>
                <a:rPr lang="en-US" altLang="ko-KR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, </a:t>
              </a:r>
              <a:r>
                <a:rPr lang="ko-KR" altLang="en-US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독해 추가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1143000" y="6311914"/>
              <a:ext cx="468570" cy="468570"/>
              <a:chOff x="1143000" y="6311914"/>
              <a:chExt cx="468570" cy="46857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3000" y="6311914"/>
                <a:ext cx="468570" cy="468570"/>
              </a:xfrm>
              <a:prstGeom prst="rect">
                <a:avLst/>
              </a:prstGeom>
            </p:spPr>
          </p:pic>
        </p:grpSp>
      </p:grpSp>
      <p:sp>
        <p:nvSpPr>
          <p:cNvPr id="5" name="Object 48">
            <a:extLst>
              <a:ext uri="{FF2B5EF4-FFF2-40B4-BE49-F238E27FC236}">
                <a16:creationId xmlns:a16="http://schemas.microsoft.com/office/drawing/2014/main" id="{8A5353EF-C89D-776C-1B02-A4EF21DB8670}"/>
              </a:ext>
            </a:extLst>
          </p:cNvPr>
          <p:cNvSpPr txBox="1"/>
          <p:nvPr/>
        </p:nvSpPr>
        <p:spPr>
          <a:xfrm>
            <a:off x="1884145" y="7351319"/>
            <a:ext cx="9362204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  <a:cs typeface="HanbatDotum Bold" pitchFamily="34" charset="0"/>
              </a:rPr>
              <a:t>게시판 기능 추가</a:t>
            </a:r>
            <a:endParaRPr lang="en-US" dirty="0"/>
          </a:p>
        </p:txBody>
      </p:sp>
      <p:pic>
        <p:nvPicPr>
          <p:cNvPr id="6" name="Object 53">
            <a:extLst>
              <a:ext uri="{FF2B5EF4-FFF2-40B4-BE49-F238E27FC236}">
                <a16:creationId xmlns:a16="http://schemas.microsoft.com/office/drawing/2014/main" id="{42F1E477-9742-4977-8698-CE80DCC5DF9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122" y="7400927"/>
            <a:ext cx="468570" cy="4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6AC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9326" y="3533053"/>
            <a:ext cx="5218871" cy="5878105"/>
            <a:chOff x="6509326" y="3533053"/>
            <a:chExt cx="5218871" cy="5878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690" y="754307"/>
              <a:ext cx="10437743" cy="1175620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326" y="3533053"/>
              <a:ext cx="5218871" cy="58781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7766621" y="-4109847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94651" y="-280787"/>
                <a:ext cx="32558901" cy="1853662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859241" y="2090722"/>
            <a:ext cx="10443680" cy="5104130"/>
            <a:chOff x="3859241" y="2090722"/>
            <a:chExt cx="10443680" cy="51041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244455" y="-304561"/>
              <a:ext cx="20887360" cy="1020826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9241" y="2090722"/>
              <a:ext cx="10443680" cy="51041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45573" y="2600527"/>
            <a:ext cx="9429832" cy="3997157"/>
            <a:chOff x="4345573" y="2600527"/>
            <a:chExt cx="9429832" cy="39971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95409" y="775881"/>
              <a:ext cx="18859663" cy="799431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5573" y="2600527"/>
              <a:ext cx="9429832" cy="399715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416988" y="4175821"/>
            <a:ext cx="113281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500" dirty="0" err="1">
                <a:solidFill>
                  <a:srgbClr val="493133"/>
                </a:solidFill>
                <a:latin typeface="RIDIBatang" pitchFamily="34" charset="0"/>
                <a:cs typeface="RIDIBatang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057143" y="7347815"/>
            <a:ext cx="6171429" cy="2591953"/>
            <a:chOff x="6057143" y="7347815"/>
            <a:chExt cx="6171429" cy="25919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7143" y="7347815"/>
              <a:ext cx="6171429" cy="2591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07543" y="2139089"/>
            <a:ext cx="2244281" cy="699735"/>
            <a:chOff x="3207543" y="2139089"/>
            <a:chExt cx="2244281" cy="6997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220000">
              <a:off x="3207543" y="2139089"/>
              <a:ext cx="2244281" cy="699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9326" y="3533053"/>
            <a:ext cx="5218871" cy="5878105"/>
            <a:chOff x="6509326" y="3533053"/>
            <a:chExt cx="5218871" cy="5878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690" y="754307"/>
              <a:ext cx="10437743" cy="1175620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326" y="3533053"/>
              <a:ext cx="5218871" cy="58781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701" y="370142"/>
            <a:ext cx="17266028" cy="9487001"/>
            <a:chOff x="516701" y="370142"/>
            <a:chExt cx="17266028" cy="94870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3185" y="-4197685"/>
              <a:ext cx="34532055" cy="1897400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701" y="370142"/>
              <a:ext cx="17266028" cy="94870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827" y="3533053"/>
            <a:ext cx="16545147" cy="6033818"/>
            <a:chOff x="914827" y="3533053"/>
            <a:chExt cx="16545147" cy="60338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827" y="3533053"/>
              <a:ext cx="16545147" cy="60338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1206" y="-3791690"/>
            <a:ext cx="1674031" cy="12138053"/>
            <a:chOff x="8571206" y="-3791690"/>
            <a:chExt cx="1674031" cy="121380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571206" y="-3791690"/>
              <a:ext cx="1674031" cy="121380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827" y="152381"/>
            <a:ext cx="16279450" cy="926831"/>
            <a:chOff x="914827" y="152381"/>
            <a:chExt cx="16279450" cy="9268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827" y="152381"/>
              <a:ext cx="16279450" cy="9268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69232" y="1704855"/>
            <a:ext cx="15912043" cy="1266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kern="0" spc="-400" dirty="0">
                <a:solidFill>
                  <a:srgbClr val="443434"/>
                </a:solidFill>
                <a:latin typeface="RIDIBatang" pitchFamily="34" charset="0"/>
                <a:cs typeface="RIDIBatang" pitchFamily="34" charset="0"/>
              </a:rPr>
              <a:t>목차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185295" y="1287645"/>
            <a:ext cx="493239" cy="982591"/>
            <a:chOff x="3185295" y="1287645"/>
            <a:chExt cx="493239" cy="9825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0">
              <a:off x="3185295" y="1287645"/>
              <a:ext cx="493239" cy="9825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08221" y="2643042"/>
            <a:ext cx="2560274" cy="256146"/>
            <a:chOff x="9408221" y="2643042"/>
            <a:chExt cx="2560274" cy="2561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8221" y="2643042"/>
              <a:ext cx="2560274" cy="2561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81400" y="4470059"/>
            <a:ext cx="4656631" cy="1381871"/>
            <a:chOff x="2800901" y="3847605"/>
            <a:chExt cx="4656631" cy="138096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800901" y="3847605"/>
              <a:ext cx="4656631" cy="1380966"/>
              <a:chOff x="2800901" y="3847605"/>
              <a:chExt cx="4656631" cy="13809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2723" y="3247260"/>
                <a:ext cx="9313262" cy="2761932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800901" y="3847605"/>
                <a:ext cx="4656631" cy="1380966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3207074" y="4158426"/>
              <a:ext cx="373853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b="1" kern="0" spc="200" dirty="0" err="1">
                  <a:solidFill>
                    <a:srgbClr val="291818"/>
                  </a:solidFill>
                  <a:latin typeface="Cafe24 Oneprettynight" pitchFamily="34" charset="0"/>
                  <a:cs typeface="Cafe24 Oneprettynight" pitchFamily="34" charset="0"/>
                </a:rPr>
                <a:t>현재</a:t>
              </a:r>
              <a:r>
                <a:rPr lang="ko-KR" altLang="en-US" sz="4400" b="1" kern="0" spc="200" dirty="0">
                  <a:solidFill>
                    <a:srgbClr val="291818"/>
                  </a:solidFill>
                  <a:latin typeface="Cafe24 Oneprettynight" pitchFamily="34" charset="0"/>
                  <a:cs typeface="Cafe24 Oneprettynight" pitchFamily="34" charset="0"/>
                </a:rPr>
                <a:t> </a:t>
              </a:r>
              <a:r>
                <a:rPr lang="en-US" sz="4400" b="1" kern="0" spc="200" dirty="0" err="1">
                  <a:solidFill>
                    <a:srgbClr val="291818"/>
                  </a:solidFill>
                  <a:latin typeface="Cafe24 Oneprettynight" pitchFamily="34" charset="0"/>
                  <a:cs typeface="Cafe24 Oneprettynight" pitchFamily="34" charset="0"/>
                </a:rPr>
                <a:t>상황</a:t>
              </a:r>
              <a:endParaRPr lang="en-US" sz="1200" dirty="0"/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0619393" y="4478830"/>
            <a:ext cx="4656631" cy="1380966"/>
            <a:chOff x="10961177" y="3856486"/>
            <a:chExt cx="4656631" cy="138096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2999" y="3256140"/>
              <a:ext cx="9313262" cy="2761932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61177" y="3856486"/>
              <a:ext cx="4656631" cy="1380966"/>
            </a:xfrm>
            <a:prstGeom prst="rect">
              <a:avLst/>
            </a:prstGeom>
          </p:spPr>
        </p:pic>
      </p:grpSp>
      <p:sp>
        <p:nvSpPr>
          <p:cNvPr id="5" name="Object 36">
            <a:extLst>
              <a:ext uri="{FF2B5EF4-FFF2-40B4-BE49-F238E27FC236}">
                <a16:creationId xmlns:a16="http://schemas.microsoft.com/office/drawing/2014/main" id="{A8F903E4-F7A7-9E82-060D-08691099C766}"/>
              </a:ext>
            </a:extLst>
          </p:cNvPr>
          <p:cNvSpPr txBox="1"/>
          <p:nvPr/>
        </p:nvSpPr>
        <p:spPr>
          <a:xfrm>
            <a:off x="11168578" y="4784592"/>
            <a:ext cx="37385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kern="0" spc="200" dirty="0">
                <a:solidFill>
                  <a:srgbClr val="291818"/>
                </a:solidFill>
                <a:latin typeface="Cafe24 Oneprettynight" pitchFamily="34" charset="0"/>
              </a:rPr>
              <a:t>해결 방안</a:t>
            </a:r>
            <a:endParaRPr lang="en-US" sz="1200" dirty="0"/>
          </a:p>
        </p:txBody>
      </p:sp>
      <p:grpSp>
        <p:nvGrpSpPr>
          <p:cNvPr id="6" name="그룹 1009">
            <a:extLst>
              <a:ext uri="{FF2B5EF4-FFF2-40B4-BE49-F238E27FC236}">
                <a16:creationId xmlns:a16="http://schemas.microsoft.com/office/drawing/2014/main" id="{CCCF6C7E-FD59-F62C-198E-15015ECFF6EF}"/>
              </a:ext>
            </a:extLst>
          </p:cNvPr>
          <p:cNvGrpSpPr/>
          <p:nvPr/>
        </p:nvGrpSpPr>
        <p:grpSpPr>
          <a:xfrm>
            <a:off x="3581400" y="6640416"/>
            <a:ext cx="4656631" cy="1381871"/>
            <a:chOff x="2800901" y="3847605"/>
            <a:chExt cx="4656631" cy="1380966"/>
          </a:xfrm>
        </p:grpSpPr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DF3D1CE6-808F-3BF6-5C8C-F8C3B4BD7FAB}"/>
                </a:ext>
              </a:extLst>
            </p:cNvPr>
            <p:cNvGrpSpPr/>
            <p:nvPr/>
          </p:nvGrpSpPr>
          <p:grpSpPr>
            <a:xfrm>
              <a:off x="2800901" y="3847605"/>
              <a:ext cx="4656631" cy="1380966"/>
              <a:chOff x="2800901" y="3847605"/>
              <a:chExt cx="4656631" cy="1380966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47847094-AF04-A50A-39CB-FE7065A87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2723" y="3247260"/>
                <a:ext cx="9313262" cy="2761932"/>
              </a:xfrm>
              <a:prstGeom prst="rect">
                <a:avLst/>
              </a:prstGeom>
            </p:spPr>
          </p:pic>
          <p:pic>
            <p:nvPicPr>
              <p:cNvPr id="13" name="Object 33">
                <a:extLst>
                  <a:ext uri="{FF2B5EF4-FFF2-40B4-BE49-F238E27FC236}">
                    <a16:creationId xmlns:a16="http://schemas.microsoft.com/office/drawing/2014/main" id="{9C0EDD04-B185-B5F8-A966-36C0DA79D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800901" y="3847605"/>
                <a:ext cx="4656631" cy="1380966"/>
              </a:xfrm>
              <a:prstGeom prst="rect">
                <a:avLst/>
              </a:prstGeom>
            </p:spPr>
          </p:pic>
        </p:grpSp>
        <p:sp>
          <p:nvSpPr>
            <p:cNvPr id="10" name="Object 36">
              <a:extLst>
                <a:ext uri="{FF2B5EF4-FFF2-40B4-BE49-F238E27FC236}">
                  <a16:creationId xmlns:a16="http://schemas.microsoft.com/office/drawing/2014/main" id="{B61F033A-BA18-8FF0-9509-F1AACA2B0B78}"/>
                </a:ext>
              </a:extLst>
            </p:cNvPr>
            <p:cNvSpPr txBox="1"/>
            <p:nvPr/>
          </p:nvSpPr>
          <p:spPr>
            <a:xfrm>
              <a:off x="3207074" y="4158426"/>
              <a:ext cx="3738536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400" b="1" kern="0" spc="200" dirty="0">
                  <a:solidFill>
                    <a:srgbClr val="291818"/>
                  </a:solidFill>
                  <a:latin typeface="Cafe24 Oneprettynight" pitchFamily="34" charset="0"/>
                  <a:cs typeface="Cafe24 Oneprettynight" pitchFamily="34" charset="0"/>
                </a:rPr>
                <a:t>기능 소개</a:t>
              </a:r>
              <a:endParaRPr lang="en-US" sz="1200" dirty="0"/>
            </a:p>
          </p:txBody>
        </p:sp>
      </p:grpSp>
      <p:grpSp>
        <p:nvGrpSpPr>
          <p:cNvPr id="15" name="그룹 1016">
            <a:extLst>
              <a:ext uri="{FF2B5EF4-FFF2-40B4-BE49-F238E27FC236}">
                <a16:creationId xmlns:a16="http://schemas.microsoft.com/office/drawing/2014/main" id="{16B05884-E888-C688-E503-922C3617D5E2}"/>
              </a:ext>
            </a:extLst>
          </p:cNvPr>
          <p:cNvGrpSpPr/>
          <p:nvPr/>
        </p:nvGrpSpPr>
        <p:grpSpPr>
          <a:xfrm>
            <a:off x="10619393" y="6649187"/>
            <a:ext cx="4656631" cy="1380966"/>
            <a:chOff x="10961177" y="3856486"/>
            <a:chExt cx="4656631" cy="1380966"/>
          </a:xfrm>
        </p:grpSpPr>
        <p:pic>
          <p:nvPicPr>
            <p:cNvPr id="16" name="Object 53">
              <a:extLst>
                <a:ext uri="{FF2B5EF4-FFF2-40B4-BE49-F238E27FC236}">
                  <a16:creationId xmlns:a16="http://schemas.microsoft.com/office/drawing/2014/main" id="{FA0B5B12-6693-E12D-7A76-B62A8CF2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2999" y="3256140"/>
              <a:ext cx="9313262" cy="2761932"/>
            </a:xfrm>
            <a:prstGeom prst="rect">
              <a:avLst/>
            </a:prstGeom>
          </p:spPr>
        </p:pic>
        <p:pic>
          <p:nvPicPr>
            <p:cNvPr id="18" name="Object 54">
              <a:extLst>
                <a:ext uri="{FF2B5EF4-FFF2-40B4-BE49-F238E27FC236}">
                  <a16:creationId xmlns:a16="http://schemas.microsoft.com/office/drawing/2014/main" id="{46FF4E7D-09FC-BC07-8A56-445A2148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61177" y="3856486"/>
              <a:ext cx="4656631" cy="1380966"/>
            </a:xfrm>
            <a:prstGeom prst="rect">
              <a:avLst/>
            </a:prstGeom>
          </p:spPr>
        </p:pic>
      </p:grpSp>
      <p:sp>
        <p:nvSpPr>
          <p:cNvPr id="19" name="Object 36">
            <a:extLst>
              <a:ext uri="{FF2B5EF4-FFF2-40B4-BE49-F238E27FC236}">
                <a16:creationId xmlns:a16="http://schemas.microsoft.com/office/drawing/2014/main" id="{D0664EB9-EBDF-0017-E36A-6E7E9C2098A4}"/>
              </a:ext>
            </a:extLst>
          </p:cNvPr>
          <p:cNvSpPr txBox="1"/>
          <p:nvPr/>
        </p:nvSpPr>
        <p:spPr>
          <a:xfrm>
            <a:off x="11168578" y="6616395"/>
            <a:ext cx="373853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kern="0" spc="200" dirty="0">
                <a:solidFill>
                  <a:srgbClr val="291818"/>
                </a:solidFill>
                <a:latin typeface="Cafe24 Oneprettynight" pitchFamily="34" charset="0"/>
              </a:rPr>
              <a:t>기대 효과 및 확장 가능성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9326" y="3533053"/>
            <a:ext cx="5218871" cy="5878105"/>
            <a:chOff x="6509326" y="3533053"/>
            <a:chExt cx="5218871" cy="58781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690" y="754307"/>
              <a:ext cx="10437743" cy="1175620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9326" y="3533053"/>
              <a:ext cx="5218871" cy="58781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701" y="370142"/>
            <a:ext cx="17266028" cy="9487001"/>
            <a:chOff x="516701" y="370142"/>
            <a:chExt cx="17266028" cy="94870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3185" y="-4197685"/>
              <a:ext cx="34532055" cy="1897400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701" y="370142"/>
              <a:ext cx="17266028" cy="94870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827" y="3533053"/>
            <a:ext cx="16545147" cy="6033818"/>
            <a:chOff x="914827" y="3533053"/>
            <a:chExt cx="16545147" cy="60338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827" y="3533053"/>
              <a:ext cx="16545147" cy="6033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71206" y="-3791690"/>
            <a:ext cx="1674031" cy="12138053"/>
            <a:chOff x="8571206" y="-3791690"/>
            <a:chExt cx="1674031" cy="121380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571206" y="-3791690"/>
              <a:ext cx="1674031" cy="12138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827" y="152381"/>
            <a:ext cx="16279450" cy="926831"/>
            <a:chOff x="914827" y="152381"/>
            <a:chExt cx="16279450" cy="9268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827" y="152381"/>
              <a:ext cx="16279450" cy="92683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69232" y="1922788"/>
            <a:ext cx="1591204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kern="0" spc="-400" dirty="0">
                <a:solidFill>
                  <a:srgbClr val="443434"/>
                </a:solidFill>
                <a:latin typeface="RIDIBatang" pitchFamily="34" charset="0"/>
                <a:cs typeface="RIDIBatang" pitchFamily="34" charset="0"/>
              </a:rPr>
              <a:t>현재 상황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3185295" y="1287645"/>
            <a:ext cx="493239" cy="982591"/>
            <a:chOff x="3185295" y="1287645"/>
            <a:chExt cx="493239" cy="9825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0">
              <a:off x="3185295" y="1287645"/>
              <a:ext cx="493239" cy="9825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08221" y="2643042"/>
            <a:ext cx="2560274" cy="256146"/>
            <a:chOff x="9408221" y="2643042"/>
            <a:chExt cx="2560274" cy="2561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8221" y="2643042"/>
              <a:ext cx="2560274" cy="25614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46427" y="4024735"/>
            <a:ext cx="108121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400" kern="0" spc="-400" dirty="0">
                <a:solidFill>
                  <a:srgbClr val="291818"/>
                </a:solidFill>
                <a:latin typeface="HanbatDotum Bold" pitchFamily="34" charset="0"/>
                <a:cs typeface="HanbatDotum Bold" pitchFamily="34" charset="0"/>
              </a:rPr>
              <a:t>저소득층</a:t>
            </a:r>
            <a:r>
              <a:rPr lang="en-US" altLang="ko-KR" sz="3400" kern="0" spc="-400" dirty="0">
                <a:solidFill>
                  <a:srgbClr val="291818"/>
                </a:solidFill>
                <a:latin typeface="HanbatDotum Bold" pitchFamily="34" charset="0"/>
                <a:cs typeface="HanbatDotum Bold" pitchFamily="34" charset="0"/>
              </a:rPr>
              <a:t>,</a:t>
            </a:r>
            <a:r>
              <a:rPr lang="ko-KR" altLang="en-US" sz="3400" kern="0" spc="-400" dirty="0">
                <a:solidFill>
                  <a:srgbClr val="291818"/>
                </a:solidFill>
                <a:latin typeface="HanbatDotum Bold" pitchFamily="34" charset="0"/>
                <a:cs typeface="HanbatDotum Bold" pitchFamily="34" charset="0"/>
              </a:rPr>
              <a:t> 농어촌 지역에서의 교육 부족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831762" y="5120437"/>
            <a:ext cx="9814882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kern="0" spc="-500" dirty="0">
                <a:solidFill>
                  <a:srgbClr val="291818"/>
                </a:solidFill>
                <a:latin typeface="HanbatDotum Bold" pitchFamily="34" charset="0"/>
                <a:cs typeface="HanbatDotum Bold" pitchFamily="34" charset="0"/>
              </a:rPr>
              <a:t>지역 간의 교육 불균형 발생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157263" y="4088889"/>
            <a:ext cx="468570" cy="468570"/>
            <a:chOff x="1157263" y="5698864"/>
            <a:chExt cx="468570" cy="4685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263" y="5698864"/>
              <a:ext cx="468570" cy="4685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7263" y="5150743"/>
            <a:ext cx="468570" cy="468570"/>
            <a:chOff x="1157263" y="7755449"/>
            <a:chExt cx="468570" cy="4685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263" y="7755449"/>
              <a:ext cx="468570" cy="4685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3000" y="6262306"/>
            <a:ext cx="10090227" cy="661720"/>
            <a:chOff x="1143000" y="6262306"/>
            <a:chExt cx="10090227" cy="661720"/>
          </a:xfrm>
        </p:grpSpPr>
        <p:sp>
          <p:nvSpPr>
            <p:cNvPr id="48" name="Object 48"/>
            <p:cNvSpPr txBox="1"/>
            <p:nvPr/>
          </p:nvSpPr>
          <p:spPr>
            <a:xfrm>
              <a:off x="1871023" y="6262306"/>
              <a:ext cx="9362204" cy="6617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700" kern="0" spc="-500" dirty="0">
                  <a:solidFill>
                    <a:srgbClr val="291818"/>
                  </a:solidFill>
                  <a:latin typeface="HanbatDotum Bold" pitchFamily="34" charset="0"/>
                  <a:cs typeface="HanbatDotum Bold" pitchFamily="34" charset="0"/>
                </a:rPr>
                <a:t>학업을 따라가지 못하는 학생들의 포기</a:t>
              </a:r>
              <a:endParaRPr lang="en-US" dirty="0"/>
            </a:p>
          </p:txBody>
        </p:sp>
        <p:grpSp>
          <p:nvGrpSpPr>
            <p:cNvPr id="1016" name="그룹 1016"/>
            <p:cNvGrpSpPr/>
            <p:nvPr/>
          </p:nvGrpSpPr>
          <p:grpSpPr>
            <a:xfrm>
              <a:off x="1143000" y="6311914"/>
              <a:ext cx="468570" cy="468570"/>
              <a:chOff x="1143000" y="6311914"/>
              <a:chExt cx="468570" cy="46857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43000" y="6311914"/>
                <a:ext cx="468570" cy="468570"/>
              </a:xfrm>
              <a:prstGeom prst="rect">
                <a:avLst/>
              </a:prstGeom>
            </p:spPr>
          </p:pic>
        </p:grpSp>
      </p:grpSp>
      <p:pic>
        <p:nvPicPr>
          <p:cNvPr id="2" name="Picture 2" descr="대구 '교육격차' 심각, 서구·남구 가장 미흡...&quot;교육불균형 해소해야&quot; - 평화뉴스">
            <a:extLst>
              <a:ext uri="{FF2B5EF4-FFF2-40B4-BE49-F238E27FC236}">
                <a16:creationId xmlns:a16="http://schemas.microsoft.com/office/drawing/2014/main" id="{39F7B9B7-6B00-D348-5A8E-E53238FD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19" y="5082458"/>
            <a:ext cx="7521816" cy="39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7A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657270" y="3731486"/>
            <a:ext cx="4993261" cy="5623995"/>
            <a:chOff x="6657270" y="3731486"/>
            <a:chExt cx="4993261" cy="56239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6217" y="1072865"/>
              <a:ext cx="9986521" cy="1124799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7270" y="3731486"/>
              <a:ext cx="4993261" cy="56239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572" y="3682207"/>
            <a:ext cx="4993261" cy="5673274"/>
            <a:chOff x="1285572" y="3682207"/>
            <a:chExt cx="4993261" cy="56732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95481" y="998947"/>
              <a:ext cx="9986521" cy="1134654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572" y="3682207"/>
              <a:ext cx="4993261" cy="5673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7176" y="4035091"/>
            <a:ext cx="4370052" cy="1391514"/>
            <a:chOff x="1597176" y="4035091"/>
            <a:chExt cx="4370052" cy="13915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97024" y="3430160"/>
              <a:ext cx="8740104" cy="278302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7176" y="4035091"/>
              <a:ext cx="4370052" cy="139151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69791" y="4443915"/>
            <a:ext cx="4424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</a:rPr>
              <a:t>지역 간의 교육 편차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884076" y="7544060"/>
            <a:ext cx="579625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인터넷으로 해결하자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991928" y="4035091"/>
            <a:ext cx="4370052" cy="1391514"/>
            <a:chOff x="6991928" y="4035091"/>
            <a:chExt cx="4370052" cy="13915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7728" y="3430160"/>
              <a:ext cx="8740104" cy="278302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1928" y="4035091"/>
              <a:ext cx="4370052" cy="13915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36980" y="3682207"/>
            <a:ext cx="4993261" cy="5673274"/>
            <a:chOff x="12036980" y="3682207"/>
            <a:chExt cx="4993261" cy="56732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55928" y="998947"/>
              <a:ext cx="9986521" cy="1134654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6980" y="3682207"/>
              <a:ext cx="4993261" cy="567327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999521" y="4407107"/>
            <a:ext cx="43548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</a:rPr>
              <a:t>버거운 사교육비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2348584" y="4035091"/>
            <a:ext cx="4370052" cy="1391514"/>
            <a:chOff x="12348584" y="4035091"/>
            <a:chExt cx="4370052" cy="13915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4384" y="3430160"/>
              <a:ext cx="8740104" cy="278302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8584" y="4035091"/>
              <a:ext cx="4370052" cy="139151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524843" y="4453849"/>
            <a:ext cx="60175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kern="0" spc="-300" dirty="0">
                <a:solidFill>
                  <a:srgbClr val="231F20"/>
                </a:solidFill>
                <a:latin typeface="HanbatDotum Bold" pitchFamily="34" charset="0"/>
                <a:cs typeface="HanbatDotum Bold" pitchFamily="34" charset="0"/>
              </a:rPr>
              <a:t>뒤쳐지는 학생들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11631385" y="7297838"/>
            <a:ext cx="576805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3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기본 개념을 쌓을 수 있는</a:t>
            </a:r>
            <a:endParaRPr lang="en-US" altLang="ko-KR" sz="3300" kern="0" spc="-300" dirty="0">
              <a:solidFill>
                <a:srgbClr val="192918"/>
              </a:solidFill>
              <a:latin typeface="Cafe24 Oneprettynight" pitchFamily="34" charset="0"/>
              <a:cs typeface="Cafe24 Oneprettynight" pitchFamily="34" charset="0"/>
            </a:endParaRPr>
          </a:p>
          <a:p>
            <a:pPr algn="ctr"/>
            <a:r>
              <a:rPr lang="ko-KR" altLang="en-US" sz="33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문제를 생성하자</a:t>
            </a:r>
            <a:endParaRPr lang="en-US" altLang="ko-KR" sz="3300" kern="0" spc="-300" dirty="0">
              <a:solidFill>
                <a:srgbClr val="192918"/>
              </a:solidFill>
              <a:latin typeface="Cafe24 Oneprettynight" pitchFamily="34" charset="0"/>
              <a:cs typeface="Cafe24 Oneprettynight" pitchFamily="34" charset="0"/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8438394" y="-4113053"/>
            <a:ext cx="1408927" cy="12491420"/>
            <a:chOff x="8438394" y="-4113053"/>
            <a:chExt cx="1408927" cy="124914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812631" y="1740412"/>
            <a:ext cx="16812914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해결 방안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2859339" y="3358023"/>
            <a:ext cx="1845726" cy="575471"/>
            <a:chOff x="2859339" y="3358023"/>
            <a:chExt cx="1845726" cy="57547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40000">
              <a:off x="2859339" y="3358023"/>
              <a:ext cx="1845726" cy="5754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60536" y="2880935"/>
            <a:ext cx="1695565" cy="1453937"/>
            <a:chOff x="13760536" y="2880935"/>
            <a:chExt cx="1695565" cy="145393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740000">
              <a:off x="13760536" y="2880935"/>
              <a:ext cx="1695565" cy="145393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403459" y="3420421"/>
            <a:ext cx="1677638" cy="542315"/>
            <a:chOff x="8403459" y="3420421"/>
            <a:chExt cx="1677638" cy="54231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03459" y="3420421"/>
              <a:ext cx="1677638" cy="542315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6456670" y="7318901"/>
            <a:ext cx="5440567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  <a:cs typeface="Cafe24 Oneprettynight" pitchFamily="34" charset="0"/>
              </a:rPr>
              <a:t>문제를 자동으로 </a:t>
            </a:r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</a:rPr>
              <a:t>생성하여</a:t>
            </a:r>
            <a:endParaRPr lang="en-US" altLang="ko-KR" sz="3400" kern="0" spc="-300" dirty="0">
              <a:solidFill>
                <a:srgbClr val="192918"/>
              </a:solidFill>
              <a:latin typeface="Cafe24 Oneprettynight" pitchFamily="34" charset="0"/>
            </a:endParaRPr>
          </a:p>
          <a:p>
            <a:pPr algn="ctr"/>
            <a:r>
              <a:rPr lang="ko-KR" altLang="en-US" sz="3400" kern="0" spc="-300" dirty="0">
                <a:solidFill>
                  <a:srgbClr val="192918"/>
                </a:solidFill>
                <a:latin typeface="Cafe24 Oneprettynight" pitchFamily="34" charset="0"/>
              </a:rPr>
              <a:t>무료로 학습할 수 있게 하자</a:t>
            </a:r>
            <a:endParaRPr lang="en-US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46800213-24F1-9133-9B89-3851B390E599}"/>
              </a:ext>
            </a:extLst>
          </p:cNvPr>
          <p:cNvSpPr/>
          <p:nvPr/>
        </p:nvSpPr>
        <p:spPr>
          <a:xfrm rot="5400000">
            <a:off x="3382181" y="6008065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D105E22C-AEC6-F6D5-BDCA-91347D351E4E}"/>
              </a:ext>
            </a:extLst>
          </p:cNvPr>
          <p:cNvSpPr/>
          <p:nvPr/>
        </p:nvSpPr>
        <p:spPr>
          <a:xfrm rot="5400000">
            <a:off x="8843936" y="5999104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C306099-5570-5C8F-9D27-C4326F5B2631}"/>
              </a:ext>
            </a:extLst>
          </p:cNvPr>
          <p:cNvSpPr/>
          <p:nvPr/>
        </p:nvSpPr>
        <p:spPr>
          <a:xfrm rot="5400000">
            <a:off x="14249685" y="6008701"/>
            <a:ext cx="804349" cy="53288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5" grpId="0"/>
      <p:bldP spid="83" grpId="0"/>
      <p:bldP spid="2" grpId="0" animBg="1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-2145261" y="720181"/>
            <a:ext cx="11928502" cy="1716957"/>
            <a:chOff x="-3256600" y="815693"/>
            <a:chExt cx="24982840" cy="28178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96926" y="1155466"/>
            <a:ext cx="6844127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pic>
        <p:nvPicPr>
          <p:cNvPr id="22" name="Object 15">
            <a:extLst>
              <a:ext uri="{FF2B5EF4-FFF2-40B4-BE49-F238E27FC236}">
                <a16:creationId xmlns:a16="http://schemas.microsoft.com/office/drawing/2014/main" id="{87182DF4-3DAE-7EAA-CD79-7D6DFF6D9F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3914" y="2028120"/>
            <a:ext cx="15897855" cy="7719396"/>
          </a:xfrm>
          <a:prstGeom prst="rect">
            <a:avLst/>
          </a:prstGeom>
        </p:spPr>
      </p:pic>
      <p:pic>
        <p:nvPicPr>
          <p:cNvPr id="19" name="그림 18" descr="스크린샷, 텍스트, 로고이(가) 표시된 사진&#10;&#10;자동 생성된 설명">
            <a:extLst>
              <a:ext uri="{FF2B5EF4-FFF2-40B4-BE49-F238E27FC236}">
                <a16:creationId xmlns:a16="http://schemas.microsoft.com/office/drawing/2014/main" id="{FB0CA7C1-0DBF-318E-B49A-0ACEBD1EC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86" y="2794174"/>
            <a:ext cx="13507710" cy="6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-2145261" y="720181"/>
            <a:ext cx="11928502" cy="1716957"/>
            <a:chOff x="-3256600" y="815693"/>
            <a:chExt cx="24982840" cy="28178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96926" y="1155466"/>
            <a:ext cx="6844127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72727-729F-EF08-F89C-924F5E8344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90" y="580806"/>
            <a:ext cx="9409123" cy="89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5B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08505" y="4225237"/>
            <a:ext cx="4414817" cy="1421802"/>
            <a:chOff x="1528042" y="3978366"/>
            <a:chExt cx="4414817" cy="14218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6564" y="3360268"/>
              <a:ext cx="8829635" cy="284360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042" y="3978366"/>
              <a:ext cx="4414817" cy="142180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928471" y="4651917"/>
            <a:ext cx="3403457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00" b="1" kern="0" spc="-300" dirty="0" err="1">
                <a:solidFill>
                  <a:srgbClr val="231F20"/>
                </a:solidFill>
                <a:latin typeface="HanbatDotum Bold" pitchFamily="34" charset="0"/>
              </a:rPr>
              <a:t>수학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304800" y="6341326"/>
            <a:ext cx="662222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291818"/>
                </a:solidFill>
                <a:latin typeface="Cafe24 Oneprettynight" pitchFamily="34" charset="0"/>
              </a:rPr>
              <a:t>사칙연산</a:t>
            </a:r>
            <a:endParaRPr lang="en-US" altLang="ko-KR" sz="3400" kern="0" spc="-300" dirty="0">
              <a:solidFill>
                <a:srgbClr val="291818"/>
              </a:solidFill>
              <a:latin typeface="Cafe24 Oneprettynight" pitchFamily="34" charset="0"/>
            </a:endParaRPr>
          </a:p>
          <a:p>
            <a:pPr algn="ctr"/>
            <a:r>
              <a:rPr lang="ko-KR" altLang="en-US" sz="3400" kern="0" spc="-300" dirty="0">
                <a:solidFill>
                  <a:srgbClr val="291818"/>
                </a:solidFill>
                <a:latin typeface="Cafe24 Oneprettynight" pitchFamily="34" charset="0"/>
              </a:rPr>
              <a:t>방정식</a:t>
            </a:r>
            <a:endParaRPr lang="en-US" altLang="ko-KR" sz="3400" kern="0" spc="-300" dirty="0">
              <a:solidFill>
                <a:srgbClr val="291818"/>
              </a:solidFill>
              <a:latin typeface="Cafe24 Oneprettynight" pitchFamily="34" charset="0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858324" y="4225237"/>
            <a:ext cx="4414817" cy="1421802"/>
            <a:chOff x="6977861" y="3978366"/>
            <a:chExt cx="4414817" cy="1421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255" y="3360268"/>
              <a:ext cx="8829635" cy="284360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7861" y="3978366"/>
              <a:ext cx="4414817" cy="142180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792262" y="4645295"/>
            <a:ext cx="457551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kern="0" spc="-300" dirty="0" err="1">
                <a:solidFill>
                  <a:srgbClr val="231F20"/>
                </a:solidFill>
                <a:latin typeface="HanbatDotum Bold" pitchFamily="34" charset="0"/>
                <a:cs typeface="HanbatDotum Bold" pitchFamily="34" charset="0"/>
              </a:rPr>
              <a:t>영어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5979176" y="6618999"/>
            <a:ext cx="60597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kern="0" spc="-300" dirty="0" err="1">
                <a:solidFill>
                  <a:srgbClr val="291818"/>
                </a:solidFill>
                <a:latin typeface="Cafe24 Oneprettynight" pitchFamily="34" charset="0"/>
              </a:rPr>
              <a:t>단어</a:t>
            </a:r>
            <a:r>
              <a:rPr lang="en-US" sz="3400" kern="0" spc="-300" dirty="0">
                <a:solidFill>
                  <a:srgbClr val="291818"/>
                </a:solidFill>
                <a:latin typeface="Cafe24 Oneprettynight" pitchFamily="34" charset="0"/>
              </a:rPr>
              <a:t> </a:t>
            </a:r>
            <a:r>
              <a:rPr lang="en-US" sz="3400" kern="0" spc="-300" dirty="0" err="1">
                <a:solidFill>
                  <a:srgbClr val="291818"/>
                </a:solidFill>
                <a:latin typeface="Cafe24 Oneprettynight" pitchFamily="34" charset="0"/>
              </a:rPr>
              <a:t>암기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8438394" y="-4151148"/>
            <a:ext cx="1408927" cy="12491420"/>
            <a:chOff x="8438394" y="-4151148"/>
            <a:chExt cx="1408927" cy="1249142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7825893" y="-10304896"/>
              <a:ext cx="2817854" cy="24982840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438394" y="-4151148"/>
              <a:ext cx="1408927" cy="1249142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812629" y="1645711"/>
            <a:ext cx="16812914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grpSp>
        <p:nvGrpSpPr>
          <p:cNvPr id="2" name="그룹 1007">
            <a:extLst>
              <a:ext uri="{FF2B5EF4-FFF2-40B4-BE49-F238E27FC236}">
                <a16:creationId xmlns:a16="http://schemas.microsoft.com/office/drawing/2014/main" id="{72568182-CF35-C9FA-A07C-A4201EA39E10}"/>
              </a:ext>
            </a:extLst>
          </p:cNvPr>
          <p:cNvGrpSpPr/>
          <p:nvPr/>
        </p:nvGrpSpPr>
        <p:grpSpPr>
          <a:xfrm>
            <a:off x="12400946" y="4225237"/>
            <a:ext cx="4414817" cy="1421802"/>
            <a:chOff x="6977861" y="3978366"/>
            <a:chExt cx="4414817" cy="1421802"/>
          </a:xfrm>
        </p:grpSpPr>
        <p:pic>
          <p:nvPicPr>
            <p:cNvPr id="3" name="Object 25">
              <a:extLst>
                <a:ext uri="{FF2B5EF4-FFF2-40B4-BE49-F238E27FC236}">
                  <a16:creationId xmlns:a16="http://schemas.microsoft.com/office/drawing/2014/main" id="{7AD98247-2036-A91E-74DB-F2BEEBAF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255" y="3360268"/>
              <a:ext cx="8829635" cy="2843603"/>
            </a:xfrm>
            <a:prstGeom prst="rect">
              <a:avLst/>
            </a:prstGeom>
          </p:spPr>
        </p:pic>
        <p:pic>
          <p:nvPicPr>
            <p:cNvPr id="6" name="Object 26">
              <a:extLst>
                <a:ext uri="{FF2B5EF4-FFF2-40B4-BE49-F238E27FC236}">
                  <a16:creationId xmlns:a16="http://schemas.microsoft.com/office/drawing/2014/main" id="{87CD36F5-FE6E-8965-A271-2C6FF0A1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7861" y="3978366"/>
              <a:ext cx="4414817" cy="1421802"/>
            </a:xfrm>
            <a:prstGeom prst="rect">
              <a:avLst/>
            </a:prstGeom>
          </p:spPr>
        </p:pic>
      </p:grpSp>
      <p:sp>
        <p:nvSpPr>
          <p:cNvPr id="7" name="Object 33">
            <a:extLst>
              <a:ext uri="{FF2B5EF4-FFF2-40B4-BE49-F238E27FC236}">
                <a16:creationId xmlns:a16="http://schemas.microsoft.com/office/drawing/2014/main" id="{198417FD-0EE2-E5CD-439C-9BF60E95E476}"/>
              </a:ext>
            </a:extLst>
          </p:cNvPr>
          <p:cNvSpPr txBox="1"/>
          <p:nvPr/>
        </p:nvSpPr>
        <p:spPr>
          <a:xfrm>
            <a:off x="12334884" y="4645295"/>
            <a:ext cx="457551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kern="0" spc="-300" dirty="0" err="1">
                <a:solidFill>
                  <a:srgbClr val="231F20"/>
                </a:solidFill>
                <a:latin typeface="HanbatDotum Bold" pitchFamily="34" charset="0"/>
              </a:rPr>
              <a:t>레벨링</a:t>
            </a:r>
            <a:endParaRPr lang="en-US" dirty="0"/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CA682BA8-7D98-BE9C-22D1-6508D2CFF1AB}"/>
              </a:ext>
            </a:extLst>
          </p:cNvPr>
          <p:cNvSpPr txBox="1"/>
          <p:nvPr/>
        </p:nvSpPr>
        <p:spPr>
          <a:xfrm>
            <a:off x="11521798" y="6619000"/>
            <a:ext cx="60597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00" kern="0" spc="-300" dirty="0">
                <a:solidFill>
                  <a:srgbClr val="291818"/>
                </a:solidFill>
                <a:latin typeface="Cafe24 Oneprettynight" pitchFamily="34" charset="0"/>
              </a:rPr>
              <a:t>문제를 맞출 수록 </a:t>
            </a:r>
            <a:r>
              <a:rPr lang="ko-KR" altLang="en-US" sz="3400" kern="0" spc="-300" dirty="0" err="1">
                <a:solidFill>
                  <a:srgbClr val="291818"/>
                </a:solidFill>
                <a:latin typeface="Cafe24 Oneprettynight" pitchFamily="34" charset="0"/>
              </a:rPr>
              <a:t>레벨업</a:t>
            </a:r>
            <a:endParaRPr lang="en-US" altLang="ko-KR" sz="3400" kern="0" spc="-300" dirty="0">
              <a:solidFill>
                <a:srgbClr val="291818"/>
              </a:solidFill>
              <a:latin typeface="Cafe24 Oneprettyn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-2145261" y="720181"/>
            <a:ext cx="11928502" cy="1716957"/>
            <a:chOff x="-3256600" y="815693"/>
            <a:chExt cx="24982840" cy="28178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96926" y="1155466"/>
            <a:ext cx="6844127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1094897-CEC1-D929-0521-C80B05538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55" y="2437138"/>
            <a:ext cx="12724973" cy="68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6701" y="152381"/>
            <a:ext cx="17266667" cy="9712999"/>
            <a:chOff x="516701" y="152381"/>
            <a:chExt cx="17266667" cy="97129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16701" y="370142"/>
              <a:ext cx="17266028" cy="9487001"/>
              <a:chOff x="516701" y="370142"/>
              <a:chExt cx="17266028" cy="94870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7883185" y="-4197685"/>
                <a:ext cx="34532055" cy="1897400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6701" y="370142"/>
                <a:ext cx="17266028" cy="948700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14827" y="152381"/>
              <a:ext cx="16279450" cy="926831"/>
              <a:chOff x="914827" y="152381"/>
              <a:chExt cx="16279450" cy="9268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14827" y="152381"/>
                <a:ext cx="16279450" cy="9268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-2145261" y="720181"/>
            <a:ext cx="11928502" cy="1716957"/>
            <a:chOff x="-3256600" y="815693"/>
            <a:chExt cx="24982840" cy="281785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825893" y="-10266800"/>
              <a:ext cx="2817854" cy="24982840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8438394" y="-4113053"/>
              <a:ext cx="1408927" cy="1249142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96926" y="1155466"/>
            <a:ext cx="6844127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900" b="1" kern="0" spc="-400" dirty="0">
                <a:solidFill>
                  <a:srgbClr val="172F16"/>
                </a:solidFill>
                <a:latin typeface="RIDIBatang" pitchFamily="34" charset="0"/>
                <a:cs typeface="RIDIBatang" pitchFamily="34" charset="0"/>
              </a:rPr>
              <a:t>기능 소개</a:t>
            </a:r>
            <a:endParaRPr lang="en-US" dirty="0"/>
          </a:p>
        </p:txBody>
      </p:sp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F61A666-946B-B916-E83A-5DBD55DAF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0715"/>
            <a:ext cx="10439400" cy="77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137</Words>
  <Application>Microsoft Macintosh PowerPoint</Application>
  <PresentationFormat>사용자 지정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Cafe24 Oneprettynight</vt:lpstr>
      <vt:lpstr>HanbatDotum Bold</vt:lpstr>
      <vt:lpstr>RIDIBatang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신진철</cp:lastModifiedBy>
  <cp:revision>6</cp:revision>
  <dcterms:created xsi:type="dcterms:W3CDTF">2023-06-22T19:23:05Z</dcterms:created>
  <dcterms:modified xsi:type="dcterms:W3CDTF">2023-06-22T23:50:12Z</dcterms:modified>
</cp:coreProperties>
</file>