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6" r:id="rId3"/>
    <p:sldId id="289" r:id="rId4"/>
    <p:sldId id="277" r:id="rId5"/>
    <p:sldId id="278" r:id="rId6"/>
    <p:sldId id="279" r:id="rId7"/>
    <p:sldId id="280" r:id="rId8"/>
    <p:sldId id="281" r:id="rId9"/>
    <p:sldId id="283" r:id="rId10"/>
    <p:sldId id="282" r:id="rId11"/>
    <p:sldId id="285" r:id="rId12"/>
    <p:sldId id="287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52" autoAdjust="0"/>
  </p:normalViewPr>
  <p:slideViewPr>
    <p:cSldViewPr snapToGrid="0" showGuides="1">
      <p:cViewPr varScale="1">
        <p:scale>
          <a:sx n="115" d="100"/>
          <a:sy n="115" d="100"/>
        </p:scale>
        <p:origin x="522" y="10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Série 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Sheet1!$A$2:$A$10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12</c:v>
                </c:pt>
                <c:pt idx="7">
                  <c:v>15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5908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lang="fr-FR" noProof="0"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fr-FR" sz="1862" b="1" i="0" u="none" strike="noStrike" kern="1200" spc="0" baseline="0" noProof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fr-FR" b="1" noProof="0" dirty="0">
                <a:solidFill>
                  <a:srgbClr val="595959"/>
                </a:solidFill>
              </a:rPr>
              <a:t>Analyse des risques du projet</a:t>
            </a:r>
          </a:p>
        </c:rich>
      </c:tx>
      <c:layout>
        <c:manualLayout>
          <c:xMode val="edge"/>
          <c:yMode val="edge"/>
          <c:x val="0.29115149013748964"/>
          <c:y val="1.74464489035410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1862" b="1" i="0" u="none" strike="noStrike" kern="1200" spc="0" baseline="0" noProof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10-41BD-93D7-6CD65AEF09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10-41BD-93D7-6CD65AEF09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10-41BD-93D7-6CD65AEF09A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Série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10-41BD-93D7-6CD65AEF09A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Série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10-41BD-93D7-6CD65AEF09A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Série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10-41BD-93D7-6CD65AEF09A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Série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10-41BD-93D7-6CD65AEF0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000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lang="fr-FR" noProof="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FB0DE1-D418-4EA9-BDFD-2E5632763663}" type="datetime1">
              <a:rPr lang="fr-FR" smtClean="0"/>
              <a:t>18/12/2019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BD304-4DB2-4DA8-BE69-274C9984CC7A}" type="datetime1">
              <a:rPr lang="fr-FR" smtClean="0"/>
              <a:t>18/12/2019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77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29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D63498-AA6B-4FA3-8C0C-F047B32E6A28}" type="datetime1">
              <a:rPr lang="fr-FR" noProof="0" smtClean="0"/>
              <a:t>18/12/2019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D2216-24AE-4A93-BEA9-26FD9BE8D8E8}" type="datetime1">
              <a:rPr lang="fr-FR" noProof="0" smtClean="0"/>
              <a:t>18/12/2019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4311B-E9D3-41DC-B3A4-2DA1CBB5303E}" type="datetime1">
              <a:rPr lang="fr-FR" noProof="0" smtClean="0"/>
              <a:t>18/12/2019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9393B2-D2D1-46F0-81A9-FE2ED5E7F998}" type="datetime1">
              <a:rPr lang="fr-FR" noProof="0" smtClean="0"/>
              <a:t>18/12/2019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90C3F-53CA-4279-A2D5-C68C34A1B7FE}" type="datetime1">
              <a:rPr lang="fr-FR" noProof="0" smtClean="0"/>
              <a:t>18/12/2019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3742E-AFBE-42DF-91BB-D2D1057FFA79}" type="datetime1">
              <a:rPr lang="fr-FR" noProof="0" smtClean="0"/>
              <a:t>18/12/2019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D3CAEB-0D2D-466C-AFB9-F2937F51F366}" type="datetime1">
              <a:rPr lang="fr-FR" noProof="0" smtClean="0"/>
              <a:t>18/12/2019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92E680-0F8A-43BD-BDFD-C0D03E7F344B}" type="datetime1">
              <a:rPr lang="fr-FR" noProof="0" smtClean="0"/>
              <a:t>18/12/2019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7189FD-F089-49F7-A99B-945C4E0C4AF5}" type="datetime1">
              <a:rPr lang="fr-FR" noProof="0" smtClean="0"/>
              <a:t>18/12/2019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7288E-1786-4A50-AD68-D3D5A2E1F461}" type="datetime1">
              <a:rPr lang="fr-FR" noProof="0" smtClean="0"/>
              <a:t>18/12/2019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A2F46-A3F2-4FAD-B8A1-978F19EF1438}" type="datetime1">
              <a:rPr lang="fr-FR" noProof="0" smtClean="0"/>
              <a:t>18/12/2019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8CE1DC9-D956-40C2-BAC4-4037E3AB19CC}" type="datetime1">
              <a:rPr lang="fr-FR" noProof="0" smtClean="0"/>
              <a:t>18/12/2019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fr-FR" b="1" dirty="0" err="1" smtClean="0">
                <a:solidFill>
                  <a:schemeClr val="bg1"/>
                </a:solidFill>
              </a:rPr>
              <a:t>Cobox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4000" dirty="0" smtClean="0">
                <a:solidFill>
                  <a:schemeClr val="accent4"/>
                </a:solidFill>
              </a:rPr>
              <a:t>Home automation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" name="Losang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7" name="Groupe 6" descr="Icône de graphique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e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" name="Forme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pic>
        <p:nvPicPr>
          <p:cNvPr id="11" name="Image 10" descr="Résultat de recherche d'images pour &quot;isen&quot;"/>
          <p:cNvPicPr/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914" y1="37220" x2="1914" y2="37220"/>
                        <a14:foregroundMark x1="8333" y1="27354" x2="8333" y2="27354"/>
                        <a14:foregroundMark x1="21622" y1="32287" x2="21622" y2="32287"/>
                        <a14:foregroundMark x1="46622" y1="37220" x2="46622" y2="37220"/>
                        <a14:foregroundMark x1="52027" y1="23318" x2="52027" y2="23318"/>
                        <a14:foregroundMark x1="56757" y1="20179" x2="56757" y2="20179"/>
                        <a14:foregroundMark x1="53378" y1="6278" x2="53378" y2="6278"/>
                        <a14:foregroundMark x1="64414" y1="17040" x2="64414" y2="17040"/>
                        <a14:foregroundMark x1="66892" y1="20179" x2="66892" y2="20179"/>
                        <a14:foregroundMark x1="69820" y1="20179" x2="69820" y2="20179"/>
                        <a14:foregroundMark x1="55068" y1="51570" x2="55068" y2="51570"/>
                        <a14:foregroundMark x1="57320" y1="40359" x2="57320" y2="40359"/>
                        <a14:foregroundMark x1="59347" y1="51121" x2="59347" y2="51121"/>
                        <a14:foregroundMark x1="59459" y1="40807" x2="59459" y2="40807"/>
                        <a14:foregroundMark x1="63626" y1="47534" x2="63626" y2="47534"/>
                        <a14:foregroundMark x1="69144" y1="52018" x2="69144" y2="52018"/>
                        <a14:foregroundMark x1="74212" y1="47534" x2="74212" y2="47534"/>
                        <a14:foregroundMark x1="73198" y1="40807" x2="73198" y2="40807"/>
                        <a14:foregroundMark x1="79279" y1="49776" x2="79279" y2="49776"/>
                        <a14:foregroundMark x1="81982" y1="51121" x2="81982" y2="51121"/>
                        <a14:foregroundMark x1="81757" y1="41256" x2="81757" y2="41256"/>
                        <a14:foregroundMark x1="86937" y1="49327" x2="86937" y2="49327"/>
                        <a14:foregroundMark x1="91441" y1="61883" x2="91441" y2="61883"/>
                        <a14:foregroundMark x1="94482" y1="52915" x2="94482" y2="52915"/>
                        <a14:foregroundMark x1="98423" y1="54260" x2="98423" y2="54260"/>
                        <a14:backgroundMark x1="53041" y1="18386" x2="53041" y2="18386"/>
                        <a14:backgroundMark x1="70721" y1="17937" x2="70721" y2="17937"/>
                        <a14:backgroundMark x1="73086" y1="50673" x2="73086" y2="50673"/>
                        <a14:backgroundMark x1="67793" y1="52018" x2="67793" y2="52018"/>
                        <a14:backgroundMark x1="85473" y1="50224" x2="85473" y2="50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306"/>
          <a:stretch/>
        </p:blipFill>
        <p:spPr>
          <a:xfrm>
            <a:off x="715313" y="5848627"/>
            <a:ext cx="2389505" cy="424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Résultat de recherche d'images pour &quot;yncrea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28027"/>
            <a:ext cx="894949" cy="106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10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aphique 3" descr="Cette image est un graphique à barres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685620"/>
              </p:ext>
            </p:extLst>
          </p:nvPr>
        </p:nvGraphicFramePr>
        <p:xfrm>
          <a:off x="522777" y="1511873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bibendum. Sed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vitae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eu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bibendum. Sed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vitae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eu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Duis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suscipit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bibendum. Sed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congue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lacus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vitae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tellus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finibus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eu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faucibus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nisi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ullamcorper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5" name="Forme libre 931" descr="Icône de graphique en courbes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16" name="Groupe 15" descr="Cette image est une icône représentant quatre feuilles de papi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orme libre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" name="Forme libre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21" name="Groupe 20" descr="Cette image est une icône représentant deux feuilles de papi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orme libre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3" name="Forme libre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4" name="Forme libre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5" name="Forme libre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bg1"/>
                </a:solidFill>
              </a:rPr>
              <a:t>Merci</a:t>
            </a:r>
            <a:endParaRPr lang="fr-FR" sz="7200" dirty="0">
              <a:solidFill>
                <a:schemeClr val="accent4"/>
              </a:solidFill>
            </a:endParaRPr>
          </a:p>
        </p:txBody>
      </p:sp>
      <p:pic>
        <p:nvPicPr>
          <p:cNvPr id="6" name="Image 5" descr="Cette image est une icône indiquant « 24 diapositives ».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0029825" y="522898"/>
            <a:ext cx="21621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Modification des diapositives de données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16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2043112" y="2789343"/>
            <a:ext cx="2428875" cy="2172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 vous voulez modifier les données des graphiques inclus dans ce modèle, cliquez simplement avec le bouton droit dessus, puis sélectionnez </a:t>
            </a:r>
            <a:r>
              <a:rPr lang="fr-FR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Modifier les données dans Excel.</a:t>
            </a:r>
          </a:p>
          <a:p>
            <a:pPr rtl="0">
              <a:lnSpc>
                <a:spcPts val="1900"/>
              </a:lnSpc>
            </a:pPr>
            <a:endParaRPr lang="fr-FR" sz="1400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Excel s’ouvre et vous pouvez modifier les données souhaitées.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DB1F73-D09B-4348-9D26-3FCCB6C80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93" y="1604854"/>
            <a:ext cx="6138564" cy="3958094"/>
          </a:xfrm>
          <a:prstGeom prst="rect">
            <a:avLst/>
          </a:prstGeom>
        </p:spPr>
      </p:pic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</a:t>
            </a:r>
            <a:r>
              <a:rPr lang="f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 smtClean="0">
                <a:latin typeface="+mj-lt"/>
              </a:rPr>
              <a:t>COBOX</a:t>
            </a:r>
            <a:endParaRPr lang="fr-FR" b="1" dirty="0">
              <a:latin typeface="+mj-lt"/>
            </a:endParaRPr>
          </a:p>
        </p:txBody>
      </p:sp>
      <p:sp>
        <p:nvSpPr>
          <p:cNvPr id="16" name="Rectangle : Coins arrondis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 smtClean="0"/>
              <a:t>        Contrôle et supervision</a:t>
            </a:r>
            <a:endParaRPr lang="fr-FR" sz="160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9" name="Rectangle : Coins arrondis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 smtClean="0"/>
              <a:t>      Température d’un foyer</a:t>
            </a:r>
            <a:endParaRPr lang="fr-FR" sz="160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1" name="Rectangle : Coins arrondis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 smtClean="0"/>
              <a:t>    Actionneurs distants</a:t>
            </a:r>
            <a:endParaRPr lang="fr-FR" sz="160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5" name="Rectangle : Coins arrondis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fr-FR" sz="1600" dirty="0" smtClean="0"/>
              <a:t>        Centrale de domotique</a:t>
            </a:r>
            <a:endParaRPr lang="fr-FR" sz="160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fr-FR" sz="1600" smtClean="0"/>
              <a:t>       Archivage </a:t>
            </a:r>
            <a:r>
              <a:rPr lang="fr-FR" sz="1600" dirty="0" smtClean="0"/>
              <a:t>des données</a:t>
            </a:r>
            <a:endParaRPr lang="fr-FR" sz="1600" dirty="0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9" name="Rectangle : Coins arrondis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 err="1" smtClean="0"/>
              <a:t>WiFi</a:t>
            </a:r>
            <a:endParaRPr lang="fr-FR" sz="1600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31" name="Groupe 30" descr="Icônes de graphique à barres et en courbe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e lib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3" name="Forme lib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4" name="Forme libre 1676" descr="Icône de case à cocher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35" name="Forme libre 4665" descr="Icône de graphique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36" name="Groupe 35" descr="Icône de personne et d’engrenage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e lib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8" name="Forme lib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39" name="Groupe 38" descr="Icône d’engrenages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e lib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1" name="Forme lib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42" name="Forme libre 4346" descr="Icône de graphique en boîte à moustaches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PROJET</a:t>
            </a:r>
          </a:p>
        </p:txBody>
      </p:sp>
      <p:sp>
        <p:nvSpPr>
          <p:cNvPr id="16" name="Rectangle : Coins arrondis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SPÉCIFICATION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9" name="Rectangle : Coins arrondis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CONCEPTION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1" name="Rectangle : Coins arrondis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DÉVELOPPEMENT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5" name="Rectangle : Coins arrondis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ANALYSE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MISE EN ŒUVRE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9" name="Rectangle : Coins arrondis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TEST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31" name="Groupe 30" descr="Icônes de graphique à barres et en courbe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e lib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3" name="Forme lib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4" name="Forme libre 1676" descr="Icône de case à cocher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35" name="Forme libre 4665" descr="Icône de graphique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36" name="Groupe 35" descr="Icône de personne et d’engrenage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e lib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8" name="Forme lib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39" name="Groupe 38" descr="Icône d’engrenages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e lib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1" name="Forme lib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42" name="Forme libre 4346" descr="Icône de graphique en boîte à moustaches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090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3" name="Trapèze 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4" name="Trapèze 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5" name="Trapèze 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6" name="Trapèze 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DE MARCHÉ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TECHNIQUE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FINANCIÈRE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ÉCONOMIQUE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ANALYSE ÉCOLOGIQUE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ut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ut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ut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ut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ut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labore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et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fr-FR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fr-FR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6" name="Forme libre 4197" descr="Icône de chario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57" name="Forme libre 4344" descr="Icône de clé à molette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8" name="Groupe 57" descr="Icône d’argen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e lib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Forme lib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67" name="Groupe 66" descr="Icône de boulier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e lib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0" name="Forme lib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1" name="Forme lib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2" name="Forme libre 2319" descr="Icône de feuille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e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400" dirty="0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cxnSp>
        <p:nvCxnSpPr>
          <p:cNvPr id="10" name="Connecteur : Coude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 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Coude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Objectifs de management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Objectifs du client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Objectifs du projet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Plan de mise en œuvre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Plannings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Tâches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Ressources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6214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65792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47890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29988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336397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621420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5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Graphique 6" descr="Graphique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672168"/>
              </p:ext>
            </p:extLst>
          </p:nvPr>
        </p:nvGraphicFramePr>
        <p:xfrm>
          <a:off x="654050" y="1075266"/>
          <a:ext cx="108839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5 980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-1,19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113 200 50 €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6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ercle : Vide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Cercle : Vide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Cercle : Vide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4" name="Cercle : Vide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5" name="Cercle : Vide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9" name="Cercle : Vide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7107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1" name="Groupe 40" descr="Icône de personne et de bulle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orme libre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2" name="Forme libre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53" name="Groupe 52" descr="Icône de livres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5" name="Forme libre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6" name="Forme libre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7" name="Forme libre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8" name="Forme libre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9" name="Forme libre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8" name="Forme libre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0" name="Forme libre 1671" descr="Icône de coche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71" name="Forme libre 3850" descr="Icône d’éclair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72" name="Forme libre 3886" descr="Icône de loupe représentant la recherche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73" name="Groupe 72" descr="Icône d’écrans d’ordinateur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orme libre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5" name="Forme libre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6" name="Forme libre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7" name="Forme libre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8" name="Forme libre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7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7149B44-59AD-4690-80C9-E1BD6CD0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smtClean="0"/>
              <a:pPr rtl="0"/>
              <a:t>8</a:t>
            </a:fld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293C5FE-8B5A-43A8-B602-44F13362891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57133"/>
              </p:ext>
            </p:extLst>
          </p:nvPr>
        </p:nvGraphicFramePr>
        <p:xfrm>
          <a:off x="431800" y="1263895"/>
          <a:ext cx="11328400" cy="400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40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52881955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39851239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9996447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07982248"/>
                    </a:ext>
                  </a:extLst>
                </a:gridCol>
              </a:tblGrid>
              <a:tr h="500062"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56183"/>
                  </a:ext>
                </a:extLst>
              </a:tr>
            </a:tbl>
          </a:graphicData>
        </a:graphic>
      </p:graphicFrame>
      <p:sp>
        <p:nvSpPr>
          <p:cNvPr id="49" name="Forme libre 3886" descr="Icône de loupe représentant la recherche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0" name="Groupe 49" descr="Icône de papier et stylo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orme libre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9" name="Forme libre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0" name="Forme libre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82" name="Groupe 81" descr="Icône d’écran d’ordinateur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orme libre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4" name="Forme libre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85" name="Groupe 84" descr="Icône d’écrans d’ordinateur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orme libre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7" name="Forme libre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8" name="Forme libre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9" name="Forme libre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0" name="Forme libre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1" name="Forme libre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92" name="Groupe 91" descr="Icône représentant quatre carrés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orme libre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4" name="Forme libre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5" name="Forme libre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6" name="Forme libre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7" name="Forme libre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8" name="Forme libre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9" name="Forme libre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0" name="Forme libre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01" name="Groupe 100" descr="Icône de téléphone mobile et de bulle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orme libre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3" name="Forme libre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4" name="Forme libre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5" name="Forme libre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06" name="Groupe 105" descr="Icône de feuille de papier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0" name="Forme libre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11" name="Groupe 110" descr="Icône de symbole représentant un e-mail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orme libre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3" name="Forme libre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4" name="Forme libre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5" name="Forme libre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6" name="Forme libre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7" name="Forme libre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18" name="Groupe 117" descr="Icône de cubes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orme libre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0" name="Forme libre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1" name="Forme libre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2" name="Forme libre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3" name="Forme libre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4" name="Forme libre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5" name="Forme libre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6" name="Forme libre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7" name="Forme libre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28" name="Groupe 127" descr="Icône de personne et de bulle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orme libre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30" name="Forme libre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131" name="Forme libre 1837" descr="Marqueur avec le signe plus. ">
            <a:extLst>
              <a:ext uri="{FF2B5EF4-FFF2-40B4-BE49-F238E27FC236}">
                <a16:creationId xmlns:a16="http://schemas.microsoft.com/office/drawing/2014/main" id="{160F3D2A-DDEB-465E-AAD3-D5DF7B6D5B43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876981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2" name="Forme libre 1838" descr="Marqueur avec le signe moins. ">
            <a:extLst>
              <a:ext uri="{FF2B5EF4-FFF2-40B4-BE49-F238E27FC236}">
                <a16:creationId xmlns:a16="http://schemas.microsoft.com/office/drawing/2014/main" id="{B5F2BF4D-A7CC-4EBB-95EE-71610004A3D7}"/>
              </a:ext>
            </a:extLst>
          </p:cNvPr>
          <p:cNvSpPr>
            <a:spLocks noEditPoints="1"/>
          </p:cNvSpPr>
          <p:nvPr/>
        </p:nvSpPr>
        <p:spPr bwMode="auto">
          <a:xfrm>
            <a:off x="1989538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3" name="Forme libre 1839" descr="Marqueur avec le signe de multiplication. ">
            <a:extLst>
              <a:ext uri="{FF2B5EF4-FFF2-40B4-BE49-F238E27FC236}">
                <a16:creationId xmlns:a16="http://schemas.microsoft.com/office/drawing/2014/main" id="{C1376BF3-C8B4-42C0-BF77-D3FADEB8D226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3385358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4" name="Forme libre 1839" descr="Marqueur avec le signe de multiplication. ">
            <a:extLst>
              <a:ext uri="{FF2B5EF4-FFF2-40B4-BE49-F238E27FC236}">
                <a16:creationId xmlns:a16="http://schemas.microsoft.com/office/drawing/2014/main" id="{78429B93-7238-4139-A703-26ABDBFB1498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5" name="Forme libre 1837" descr="Marqueur avec le signe plus. ">
            <a:extLst>
              <a:ext uri="{FF2B5EF4-FFF2-40B4-BE49-F238E27FC236}">
                <a16:creationId xmlns:a16="http://schemas.microsoft.com/office/drawing/2014/main" id="{FFEC666F-8CEB-456C-A2BE-0ED23EE4FAD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6" name="Forme libre 1839" descr="Marqueur avec le signe de multiplication. ">
            <a:extLst>
              <a:ext uri="{FF2B5EF4-FFF2-40B4-BE49-F238E27FC236}">
                <a16:creationId xmlns:a16="http://schemas.microsoft.com/office/drawing/2014/main" id="{406A6BB3-00DC-4CF5-AC64-82CF18B48C9C}"/>
              </a:ext>
            </a:extLst>
          </p:cNvPr>
          <p:cNvSpPr>
            <a:spLocks noEditPoints="1"/>
          </p:cNvSpPr>
          <p:nvPr/>
        </p:nvSpPr>
        <p:spPr bwMode="auto">
          <a:xfrm>
            <a:off x="4302523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7" name="Forme libre 1838" descr="Marqueur avec le signe moins. ">
            <a:extLst>
              <a:ext uri="{FF2B5EF4-FFF2-40B4-BE49-F238E27FC236}">
                <a16:creationId xmlns:a16="http://schemas.microsoft.com/office/drawing/2014/main" id="{0852AFAF-F59C-431F-8C82-94379765098D}"/>
              </a:ext>
            </a:extLst>
          </p:cNvPr>
          <p:cNvSpPr>
            <a:spLocks noEditPoints="1"/>
          </p:cNvSpPr>
          <p:nvPr/>
        </p:nvSpPr>
        <p:spPr bwMode="auto">
          <a:xfrm>
            <a:off x="5427446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8" name="Forme libre 1837" descr="Marqueur avec le signe plus. ">
            <a:extLst>
              <a:ext uri="{FF2B5EF4-FFF2-40B4-BE49-F238E27FC236}">
                <a16:creationId xmlns:a16="http://schemas.microsoft.com/office/drawing/2014/main" id="{4C5127E9-68E5-46FA-8C57-25FDF54CF7B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9" name="Forme libre 1837" descr="Marqueur avec le signe plus. ">
            <a:extLst>
              <a:ext uri="{FF2B5EF4-FFF2-40B4-BE49-F238E27FC236}">
                <a16:creationId xmlns:a16="http://schemas.microsoft.com/office/drawing/2014/main" id="{2359F2CA-3777-4AA1-A96A-2B49185A93F8}"/>
              </a:ext>
            </a:extLst>
          </p:cNvPr>
          <p:cNvSpPr>
            <a:spLocks noEditPoints="1"/>
          </p:cNvSpPr>
          <p:nvPr/>
        </p:nvSpPr>
        <p:spPr bwMode="auto">
          <a:xfrm>
            <a:off x="4306097" y="18765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0" name="Forme libre 1838" descr="Marqueur avec le signe moins. ">
            <a:extLst>
              <a:ext uri="{FF2B5EF4-FFF2-40B4-BE49-F238E27FC236}">
                <a16:creationId xmlns:a16="http://schemas.microsoft.com/office/drawing/2014/main" id="{1FE19FFA-CAD6-453B-8808-4EB523DD1271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1" name="Forme libre 1838" descr="Marqueur avec le signe moins. ">
            <a:extLst>
              <a:ext uri="{FF2B5EF4-FFF2-40B4-BE49-F238E27FC236}">
                <a16:creationId xmlns:a16="http://schemas.microsoft.com/office/drawing/2014/main" id="{C68F970D-304B-4DB3-A6C2-E214037CD6E5}"/>
              </a:ext>
            </a:extLst>
          </p:cNvPr>
          <p:cNvSpPr>
            <a:spLocks noEditPoints="1"/>
          </p:cNvSpPr>
          <p:nvPr/>
        </p:nvSpPr>
        <p:spPr bwMode="auto">
          <a:xfrm>
            <a:off x="6498033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2" name="Forme libre 1837" descr="Marqueur avec le signe plus. ">
            <a:extLst>
              <a:ext uri="{FF2B5EF4-FFF2-40B4-BE49-F238E27FC236}">
                <a16:creationId xmlns:a16="http://schemas.microsoft.com/office/drawing/2014/main" id="{28204691-D113-415C-8A74-FFC7DBEA4A41}"/>
              </a:ext>
            </a:extLst>
          </p:cNvPr>
          <p:cNvSpPr>
            <a:spLocks noEditPoints="1"/>
          </p:cNvSpPr>
          <p:nvPr/>
        </p:nvSpPr>
        <p:spPr bwMode="auto">
          <a:xfrm>
            <a:off x="6494464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3" name="Forme libre 1839" descr="Marqueur avec le signe de multiplication. ">
            <a:extLst>
              <a:ext uri="{FF2B5EF4-FFF2-40B4-BE49-F238E27FC236}">
                <a16:creationId xmlns:a16="http://schemas.microsoft.com/office/drawing/2014/main" id="{9506A8E7-40C8-4CB3-909D-6D1FBA2D8F3D}"/>
              </a:ext>
            </a:extLst>
          </p:cNvPr>
          <p:cNvSpPr>
            <a:spLocks noEditPoints="1"/>
          </p:cNvSpPr>
          <p:nvPr/>
        </p:nvSpPr>
        <p:spPr bwMode="auto">
          <a:xfrm>
            <a:off x="7703738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4" name="Forme libre 1837" descr="Marqueur avec le signe plus. ">
            <a:extLst>
              <a:ext uri="{FF2B5EF4-FFF2-40B4-BE49-F238E27FC236}">
                <a16:creationId xmlns:a16="http://schemas.microsoft.com/office/drawing/2014/main" id="{9F58591E-3473-4F64-8EC7-B3C59E9BCF39}"/>
              </a:ext>
            </a:extLst>
          </p:cNvPr>
          <p:cNvSpPr>
            <a:spLocks noEditPoints="1"/>
          </p:cNvSpPr>
          <p:nvPr/>
        </p:nvSpPr>
        <p:spPr bwMode="auto">
          <a:xfrm>
            <a:off x="7704531" y="4382023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5" name="Forme libre 1837" descr="Marqueur avec le signe plus. ">
            <a:extLst>
              <a:ext uri="{FF2B5EF4-FFF2-40B4-BE49-F238E27FC236}">
                <a16:creationId xmlns:a16="http://schemas.microsoft.com/office/drawing/2014/main" id="{8ACB7BFA-2B1C-41FA-A91F-C2A74141E269}"/>
              </a:ext>
            </a:extLst>
          </p:cNvPr>
          <p:cNvSpPr>
            <a:spLocks noEditPoints="1"/>
          </p:cNvSpPr>
          <p:nvPr/>
        </p:nvSpPr>
        <p:spPr bwMode="auto">
          <a:xfrm>
            <a:off x="8787207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6" name="Forme libre 1837" descr="Marqueur avec le signe plus. ">
            <a:extLst>
              <a:ext uri="{FF2B5EF4-FFF2-40B4-BE49-F238E27FC236}">
                <a16:creationId xmlns:a16="http://schemas.microsoft.com/office/drawing/2014/main" id="{DC0F6511-C5AE-49E3-92DC-7B6FA6B2208D}"/>
              </a:ext>
            </a:extLst>
          </p:cNvPr>
          <p:cNvSpPr>
            <a:spLocks noEditPoints="1"/>
          </p:cNvSpPr>
          <p:nvPr/>
        </p:nvSpPr>
        <p:spPr bwMode="auto">
          <a:xfrm>
            <a:off x="9900044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7" name="Forme libre 1839" descr="Marqueur avec le signe de multiplication. ">
            <a:extLst>
              <a:ext uri="{FF2B5EF4-FFF2-40B4-BE49-F238E27FC236}">
                <a16:creationId xmlns:a16="http://schemas.microsoft.com/office/drawing/2014/main" id="{5CED8A16-6FBE-41A7-9A3B-6220F32B4ED2}"/>
              </a:ext>
            </a:extLst>
          </p:cNvPr>
          <p:cNvSpPr>
            <a:spLocks noEditPoints="1"/>
          </p:cNvSpPr>
          <p:nvPr/>
        </p:nvSpPr>
        <p:spPr bwMode="auto">
          <a:xfrm>
            <a:off x="11058919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600" y="5537091"/>
            <a:ext cx="8075613" cy="64633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fr-FR" sz="1400" dirty="0"/>
              <a:t>“</a:t>
            </a:r>
            <a:r>
              <a:rPr lang="fr-FR" sz="1400" dirty="0" err="1"/>
              <a:t>Lorem</a:t>
            </a:r>
            <a:r>
              <a:rPr lang="fr-FR" sz="1400" dirty="0"/>
              <a:t> </a:t>
            </a:r>
            <a:r>
              <a:rPr lang="fr-FR" sz="1400" dirty="0" err="1"/>
              <a:t>ipsum</a:t>
            </a:r>
            <a:r>
              <a:rPr lang="fr-FR" sz="1400" dirty="0"/>
              <a:t> </a:t>
            </a:r>
            <a:r>
              <a:rPr lang="fr-FR" sz="1400" dirty="0" err="1"/>
              <a:t>dolor</a:t>
            </a:r>
            <a:r>
              <a:rPr lang="fr-FR" sz="1400" dirty="0"/>
              <a:t> </a:t>
            </a:r>
            <a:r>
              <a:rPr lang="fr-FR" sz="1400" dirty="0" err="1"/>
              <a:t>sit</a:t>
            </a:r>
            <a:r>
              <a:rPr lang="fr-FR" sz="1400" dirty="0"/>
              <a:t> </a:t>
            </a:r>
            <a:r>
              <a:rPr lang="fr-FR" sz="1400" dirty="0" err="1"/>
              <a:t>amet</a:t>
            </a:r>
            <a:r>
              <a:rPr lang="fr-FR" sz="1400" dirty="0"/>
              <a:t>, </a:t>
            </a:r>
            <a:r>
              <a:rPr lang="fr-FR" sz="1400" dirty="0" err="1"/>
              <a:t>consectetur</a:t>
            </a:r>
            <a:r>
              <a:rPr lang="fr-FR" sz="1400" dirty="0"/>
              <a:t> </a:t>
            </a:r>
            <a:r>
              <a:rPr lang="fr-FR" sz="1400" dirty="0" err="1"/>
              <a:t>adipiscing</a:t>
            </a:r>
            <a:r>
              <a:rPr lang="fr-FR" sz="1400" dirty="0"/>
              <a:t> </a:t>
            </a:r>
            <a:r>
              <a:rPr lang="fr-FR" sz="1400" dirty="0" err="1"/>
              <a:t>elit</a:t>
            </a:r>
            <a:r>
              <a:rPr lang="fr-FR" sz="1400" dirty="0"/>
              <a:t>. Duis </a:t>
            </a:r>
            <a:r>
              <a:rPr lang="fr-FR" sz="1400" dirty="0" err="1"/>
              <a:t>suscipit</a:t>
            </a:r>
            <a:r>
              <a:rPr lang="fr-FR" sz="1400" dirty="0"/>
              <a:t> in </a:t>
            </a:r>
            <a:r>
              <a:rPr lang="fr-FR" sz="1400" dirty="0" err="1"/>
              <a:t>tellus</a:t>
            </a:r>
            <a:r>
              <a:rPr lang="fr-FR" sz="1400" dirty="0"/>
              <a:t> </a:t>
            </a:r>
            <a:r>
              <a:rPr lang="fr-FR" sz="1400" dirty="0" err="1"/>
              <a:t>ac</a:t>
            </a:r>
            <a:r>
              <a:rPr lang="fr-FR" sz="1400" dirty="0"/>
              <a:t> bibendum. Sed </a:t>
            </a:r>
            <a:r>
              <a:rPr lang="fr-FR" sz="1400" dirty="0" err="1"/>
              <a:t>congue</a:t>
            </a:r>
            <a:r>
              <a:rPr lang="fr-FR" sz="1400" dirty="0"/>
              <a:t> </a:t>
            </a:r>
            <a:r>
              <a:rPr lang="fr-FR" sz="1400" dirty="0" err="1"/>
              <a:t>lacus</a:t>
            </a:r>
            <a:r>
              <a:rPr lang="fr-FR" sz="1400" dirty="0"/>
              <a:t> vitae </a:t>
            </a:r>
            <a:r>
              <a:rPr lang="fr-FR" sz="1400" dirty="0" err="1"/>
              <a:t>tellus</a:t>
            </a:r>
            <a:r>
              <a:rPr lang="fr-FR" sz="1400" dirty="0"/>
              <a:t> </a:t>
            </a:r>
            <a:r>
              <a:rPr lang="fr-FR" sz="1400" dirty="0" err="1"/>
              <a:t>finibus</a:t>
            </a:r>
            <a:r>
              <a:rPr lang="fr-FR" sz="1400" dirty="0"/>
              <a:t>, eu </a:t>
            </a:r>
            <a:r>
              <a:rPr lang="fr-FR" sz="1400" dirty="0" err="1"/>
              <a:t>faucibus</a:t>
            </a:r>
            <a:r>
              <a:rPr lang="fr-FR" sz="1400" dirty="0"/>
              <a:t> </a:t>
            </a:r>
            <a:r>
              <a:rPr lang="fr-FR" sz="1400" dirty="0" err="1"/>
              <a:t>nisi</a:t>
            </a:r>
            <a:r>
              <a:rPr lang="fr-FR" sz="1400" dirty="0"/>
              <a:t> </a:t>
            </a:r>
            <a:r>
              <a:rPr lang="fr-FR" sz="1400" dirty="0" err="1"/>
              <a:t>ullamcorper</a:t>
            </a:r>
            <a:r>
              <a:rPr lang="fr-FR" sz="1400" dirty="0"/>
              <a:t>. </a:t>
            </a:r>
            <a:r>
              <a:rPr lang="fr-FR" sz="1400" dirty="0" err="1"/>
              <a:t>Quisque</a:t>
            </a:r>
            <a:r>
              <a:rPr lang="fr-FR" sz="1400" dirty="0"/>
              <a:t> </a:t>
            </a:r>
            <a:r>
              <a:rPr lang="fr-FR" sz="1400" dirty="0" err="1"/>
              <a:t>volutpat</a:t>
            </a:r>
            <a:r>
              <a:rPr lang="fr-FR" sz="1400" dirty="0"/>
              <a:t> </a:t>
            </a:r>
            <a:r>
              <a:rPr lang="fr-FR" sz="1400" dirty="0" err="1"/>
              <a:t>leo</a:t>
            </a:r>
            <a:r>
              <a:rPr lang="fr-FR" sz="1400" dirty="0"/>
              <a:t> at </a:t>
            </a:r>
            <a:r>
              <a:rPr lang="fr-FR" sz="1400" dirty="0" err="1"/>
              <a:t>arcu</a:t>
            </a:r>
            <a:r>
              <a:rPr lang="fr-FR" sz="1400" dirty="0"/>
              <a:t> </a:t>
            </a:r>
            <a:r>
              <a:rPr lang="fr-FR" sz="1400" dirty="0" err="1"/>
              <a:t>placerat</a:t>
            </a:r>
            <a:r>
              <a:rPr lang="fr-FR" sz="1400" dirty="0"/>
              <a:t>, </a:t>
            </a:r>
            <a:r>
              <a:rPr lang="fr-FR" sz="1400" dirty="0" err="1"/>
              <a:t>quis</a:t>
            </a:r>
            <a:r>
              <a:rPr lang="fr-FR" sz="1400" dirty="0"/>
              <a:t> </a:t>
            </a:r>
            <a:r>
              <a:rPr lang="fr-FR" sz="1400" dirty="0" err="1"/>
              <a:t>pellentesque</a:t>
            </a:r>
            <a:r>
              <a:rPr lang="fr-FR" sz="1400" dirty="0"/>
              <a:t> </a:t>
            </a:r>
            <a:r>
              <a:rPr lang="fr-FR" sz="1400" dirty="0" err="1"/>
              <a:t>tellus</a:t>
            </a:r>
            <a:r>
              <a:rPr lang="fr-FR" sz="1400" dirty="0"/>
              <a:t> bibendum. </a:t>
            </a:r>
            <a:r>
              <a:rPr lang="fr-FR" sz="1400" dirty="0" err="1"/>
              <a:t>Proin</a:t>
            </a:r>
            <a:r>
              <a:rPr lang="fr-FR" sz="1400" dirty="0"/>
              <a:t> et </a:t>
            </a:r>
            <a:r>
              <a:rPr lang="fr-FR" sz="1400" dirty="0" err="1"/>
              <a:t>luctus</a:t>
            </a:r>
            <a:r>
              <a:rPr lang="fr-FR" sz="1400" dirty="0"/>
              <a:t> </a:t>
            </a:r>
            <a:r>
              <a:rPr lang="fr-FR" sz="1400" dirty="0" err="1"/>
              <a:t>nisl</a:t>
            </a:r>
            <a:r>
              <a:rPr lang="fr-FR" sz="1400" dirty="0"/>
              <a:t>, ut </a:t>
            </a:r>
            <a:r>
              <a:rPr lang="fr-FR" sz="1400" dirty="0" err="1"/>
              <a:t>viverra</a:t>
            </a:r>
            <a:r>
              <a:rPr lang="fr-FR" sz="1400" dirty="0"/>
              <a:t> </a:t>
            </a:r>
            <a:r>
              <a:rPr lang="fr-FR" sz="1400" dirty="0" err="1"/>
              <a:t>eros</a:t>
            </a:r>
            <a:r>
              <a:rPr lang="fr-FR" sz="1400" dirty="0"/>
              <a:t>. Suspendisse </a:t>
            </a:r>
            <a:r>
              <a:rPr lang="fr-FR" sz="1400" dirty="0" err="1"/>
              <a:t>pharetra</a:t>
            </a:r>
            <a:r>
              <a:rPr lang="fr-FR" sz="1400" dirty="0"/>
              <a:t> </a:t>
            </a:r>
            <a:r>
              <a:rPr lang="fr-FR" sz="1400" dirty="0" err="1"/>
              <a:t>mattis</a:t>
            </a:r>
            <a:r>
              <a:rPr lang="fr-FR" sz="1400" dirty="0"/>
              <a:t> </a:t>
            </a:r>
            <a:r>
              <a:rPr lang="fr-FR" sz="1400" dirty="0" err="1"/>
              <a:t>purus</a:t>
            </a:r>
            <a:r>
              <a:rPr lang="fr-FR" sz="1400" dirty="0"/>
              <a:t> eu.”</a:t>
            </a:r>
          </a:p>
        </p:txBody>
      </p: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2D6D7C7-ED2D-4325-93B0-EE2B9C2B2CF7}"/>
              </a:ext>
            </a:extLst>
          </p:cNvPr>
          <p:cNvSpPr/>
          <p:nvPr/>
        </p:nvSpPr>
        <p:spPr>
          <a:xfrm>
            <a:off x="533406" y="5644812"/>
            <a:ext cx="2331714" cy="43088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2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5 980 650,32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 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POSITIF</a:t>
            </a:r>
          </a:p>
        </p:txBody>
      </p:sp>
      <p:sp>
        <p:nvSpPr>
          <p:cNvPr id="26" name="Rectangle : Coins arrondis 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NÉGATIF</a:t>
            </a:r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EXTERNE</a:t>
            </a:r>
          </a:p>
        </p:txBody>
      </p:sp>
      <p:sp>
        <p:nvSpPr>
          <p:cNvPr id="28" name="Rectangle : Coins arrondis 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INTERNE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Lorem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ipsum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dolor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amet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consectetur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adipiscing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elit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do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eiusmod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tempor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incididunt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POINTS FORTS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POINTS FAIBLES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OPPORTUNITÉ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MENACE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4_TF78455520" id="{1B6B5A3F-3791-4D91-8BCC-053B27B038BF}" vid="{26B24478-322D-4DF5-BC15-C9CB3253BD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Analyse de projet, des 24Slides</Template>
  <TotalTime>0</TotalTime>
  <Words>793</Words>
  <Application>Microsoft Office PowerPoint</Application>
  <PresentationFormat>Grand écran</PresentationFormat>
  <Paragraphs>113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Segoe UI</vt:lpstr>
      <vt:lpstr>Segoe UI Light</vt:lpstr>
      <vt:lpstr>Thème Office</vt:lpstr>
      <vt:lpstr>Cobox Home automation</vt:lpstr>
      <vt:lpstr>Analyse du projet : diapositive 2</vt:lpstr>
      <vt:lpstr>Analyse du projet : diapositive 2</vt:lpstr>
      <vt:lpstr>Analyse du projet : diapositive 3</vt:lpstr>
      <vt:lpstr>Analyse du projet : diapositive 4</vt:lpstr>
      <vt:lpstr>Analyse du projet : diapositive 5</vt:lpstr>
      <vt:lpstr>Analyse du projet : diapositive 6</vt:lpstr>
      <vt:lpstr>Analyse du projet : diapositive 7</vt:lpstr>
      <vt:lpstr>Analyse du projet : diapositive 8</vt:lpstr>
      <vt:lpstr>Analyse du projet : diapositive 10</vt:lpstr>
      <vt:lpstr>Merci</vt:lpstr>
      <vt:lpstr>Analyse du projet : diapositive11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2019-12-18T21:00:41Z</dcterms:created>
  <dcterms:modified xsi:type="dcterms:W3CDTF">2019-12-18T21:13:41Z</dcterms:modified>
</cp:coreProperties>
</file>