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0" r:id="rId15"/>
    <p:sldId id="268" r:id="rId16"/>
    <p:sldId id="269" r:id="rId17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3671" autoAdjust="0"/>
  </p:normalViewPr>
  <p:slideViewPr>
    <p:cSldViewPr>
      <p:cViewPr varScale="1">
        <p:scale>
          <a:sx n="62" d="100"/>
          <a:sy n="62" d="100"/>
        </p:scale>
        <p:origin x="3564" y="84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eveloper.android.com/distribute/promote/device-art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ttom Title"/>
          <p:cNvSpPr txBox="1"/>
          <p:nvPr/>
        </p:nvSpPr>
        <p:spPr>
          <a:xfrm>
            <a:off x="29344" y="1053275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</a:rPr>
              <a:t>768x1280 | </a:t>
            </a:r>
            <a:r>
              <a:rPr lang="en-US" sz="3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LG Nexus 4</a:t>
            </a:r>
            <a:endParaRPr lang="en-US" sz="36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" name="Building Blocks"/>
          <p:cNvSpPr/>
          <p:nvPr/>
        </p:nvSpPr>
        <p:spPr>
          <a:xfrm>
            <a:off x="4089648" y="624979"/>
            <a:ext cx="3225552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 Cn" pitchFamily="2" charset="0"/>
                <a:ea typeface="Roboto Cn" pitchFamily="2" charset="0"/>
              </a:rPr>
              <a:t>Building Blocks</a:t>
            </a:r>
            <a:endParaRPr lang="en-US" sz="3600" b="1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9" name="Title"/>
          <p:cNvSpPr txBox="1"/>
          <p:nvPr/>
        </p:nvSpPr>
        <p:spPr>
          <a:xfrm>
            <a:off x="0" y="2785219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Android</a:t>
            </a:r>
            <a:r>
              <a:rPr lang="en-US" sz="4000" dirty="0" smtClean="0">
                <a:solidFill>
                  <a:schemeClr val="bg1"/>
                </a:solidFill>
                <a:latin typeface="Roboto Cn" pitchFamily="2" charset="0"/>
                <a:ea typeface="Roboto Cn" pitchFamily="2" charset="0"/>
              </a:rPr>
              <a:t> UI Design Kit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Roboto Cn" pitchFamily="2" charset="0"/>
                <a:ea typeface="Roboto Cn" pitchFamily="2" charset="0"/>
              </a:rPr>
              <a:t>PPTX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0" name="Version"/>
          <p:cNvSpPr txBox="1"/>
          <p:nvPr/>
        </p:nvSpPr>
        <p:spPr>
          <a:xfrm>
            <a:off x="921296" y="3493105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3B3B"/>
                </a:solidFill>
                <a:latin typeface="Roboto Lt" pitchFamily="2" charset="0"/>
                <a:ea typeface="Roboto Lt" pitchFamily="2" charset="0"/>
              </a:rPr>
              <a:t>1.0</a:t>
            </a:r>
            <a:endParaRPr lang="en-US" sz="3200" dirty="0">
              <a:solidFill>
                <a:srgbClr val="FF3B3B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1" name="Username Field"/>
          <p:cNvSpPr/>
          <p:nvPr/>
        </p:nvSpPr>
        <p:spPr>
          <a:xfrm>
            <a:off x="705272" y="4753073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Enter your username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Password Field"/>
          <p:cNvSpPr/>
          <p:nvPr/>
        </p:nvSpPr>
        <p:spPr>
          <a:xfrm>
            <a:off x="705272" y="5911131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Enter your password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Sign In Button"/>
          <p:cNvSpPr/>
          <p:nvPr/>
        </p:nvSpPr>
        <p:spPr>
          <a:xfrm>
            <a:off x="705272" y="7069189"/>
            <a:ext cx="5904656" cy="873732"/>
          </a:xfrm>
          <a:prstGeom prst="rect">
            <a:avLst/>
          </a:prstGeom>
          <a:solidFill>
            <a:srgbClr val="33B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Sign In</a:t>
            </a:r>
            <a:endParaRPr lang="en-US" sz="26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5" name="Web Address"/>
          <p:cNvSpPr txBox="1"/>
          <p:nvPr/>
        </p:nvSpPr>
        <p:spPr>
          <a:xfrm>
            <a:off x="34280" y="97592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AndroidUIUX.com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Color Bar"/>
          <p:cNvGrpSpPr/>
          <p:nvPr/>
        </p:nvGrpSpPr>
        <p:grpSpPr>
          <a:xfrm>
            <a:off x="489248" y="10274051"/>
            <a:ext cx="6336704" cy="144016"/>
            <a:chOff x="489248" y="10274051"/>
            <a:chExt cx="6336704" cy="144016"/>
          </a:xfrm>
        </p:grpSpPr>
        <p:sp>
          <p:nvSpPr>
            <p:cNvPr id="16" name="Rectangle 15"/>
            <p:cNvSpPr/>
            <p:nvPr/>
          </p:nvSpPr>
          <p:spPr>
            <a:xfrm>
              <a:off x="489248" y="10274051"/>
              <a:ext cx="158417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3424" y="10274051"/>
              <a:ext cx="1584176" cy="144016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10274051"/>
              <a:ext cx="1584176" cy="144016"/>
            </a:xfrm>
            <a:prstGeom prst="rect">
              <a:avLst/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41776" y="10274051"/>
              <a:ext cx="1584176" cy="144016"/>
            </a:xfrm>
            <a:prstGeom prst="rect">
              <a:avLst/>
            </a:prstGeom>
            <a:solidFill>
              <a:srgbClr val="33B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7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Settings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Category 3"/>
          <p:cNvGrpSpPr/>
          <p:nvPr/>
        </p:nvGrpSpPr>
        <p:grpSpPr>
          <a:xfrm>
            <a:off x="264840" y="8924000"/>
            <a:ext cx="6756945" cy="2129936"/>
            <a:chOff x="264840" y="8924000"/>
            <a:chExt cx="6756945" cy="2129936"/>
          </a:xfrm>
        </p:grpSpPr>
        <p:sp>
          <p:nvSpPr>
            <p:cNvPr id="103" name="Option 2"/>
            <p:cNvSpPr txBox="1"/>
            <p:nvPr/>
          </p:nvSpPr>
          <p:spPr>
            <a:xfrm>
              <a:off x="1038261" y="1053071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Option 2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02" name="Radio Button Empty"/>
            <p:cNvSpPr/>
            <p:nvPr/>
          </p:nvSpPr>
          <p:spPr>
            <a:xfrm>
              <a:off x="481703" y="10631232"/>
              <a:ext cx="322189" cy="322189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ivider 1"/>
            <p:cNvCxnSpPr/>
            <p:nvPr/>
          </p:nvCxnSpPr>
          <p:spPr>
            <a:xfrm>
              <a:off x="264840" y="10386700"/>
              <a:ext cx="6745133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ption 1"/>
            <p:cNvSpPr txBox="1"/>
            <p:nvPr/>
          </p:nvSpPr>
          <p:spPr>
            <a:xfrm>
              <a:off x="1038261" y="961467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Option 1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100" name="Selected Radio Button"/>
            <p:cNvGrpSpPr/>
            <p:nvPr/>
          </p:nvGrpSpPr>
          <p:grpSpPr>
            <a:xfrm>
              <a:off x="481703" y="9715191"/>
              <a:ext cx="322189" cy="322189"/>
              <a:chOff x="482477" y="9787892"/>
              <a:chExt cx="322189" cy="322189"/>
            </a:xfrm>
          </p:grpSpPr>
          <p:sp>
            <p:nvSpPr>
              <p:cNvPr id="98" name="Radio Button Empty"/>
              <p:cNvSpPr/>
              <p:nvPr/>
            </p:nvSpPr>
            <p:spPr>
              <a:xfrm>
                <a:off x="482477" y="9787892"/>
                <a:ext cx="322189" cy="322189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adio Button"/>
              <p:cNvSpPr/>
              <p:nvPr/>
            </p:nvSpPr>
            <p:spPr>
              <a:xfrm>
                <a:off x="546485" y="9851993"/>
                <a:ext cx="194172" cy="194172"/>
              </a:xfrm>
              <a:prstGeom prst="ellipse">
                <a:avLst/>
              </a:prstGeom>
              <a:solidFill>
                <a:srgbClr val="00B0F0"/>
              </a:solidFill>
              <a:ln w="6350">
                <a:noFill/>
              </a:ln>
              <a:effectLst>
                <a:glow rad="76200">
                  <a:schemeClr val="accent5">
                    <a:satMod val="175000"/>
                    <a:alpha val="4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254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Title Divider"/>
            <p:cNvCxnSpPr/>
            <p:nvPr/>
          </p:nvCxnSpPr>
          <p:spPr>
            <a:xfrm>
              <a:off x="276652" y="9383040"/>
              <a:ext cx="67451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itle"/>
            <p:cNvSpPr txBox="1"/>
            <p:nvPr/>
          </p:nvSpPr>
          <p:spPr>
            <a:xfrm>
              <a:off x="349222" y="8924000"/>
              <a:ext cx="24246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CATEGORY 3</a:t>
              </a:r>
              <a:endParaRPr lang="en-US" sz="2100" b="1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62" name="Category 2"/>
          <p:cNvGrpSpPr/>
          <p:nvPr/>
        </p:nvGrpSpPr>
        <p:grpSpPr>
          <a:xfrm>
            <a:off x="276652" y="5128336"/>
            <a:ext cx="6756944" cy="3412531"/>
            <a:chOff x="285032" y="1511138"/>
            <a:chExt cx="6756944" cy="3412531"/>
          </a:xfrm>
        </p:grpSpPr>
        <p:sp>
          <p:nvSpPr>
            <p:cNvPr id="61" name="Option 3"/>
            <p:cNvSpPr txBox="1"/>
            <p:nvPr/>
          </p:nvSpPr>
          <p:spPr>
            <a:xfrm>
              <a:off x="369412" y="4092672"/>
              <a:ext cx="5384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Option 3</a:t>
              </a:r>
            </a:p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Roboto" pitchFamily="2" charset="0"/>
                  <a:ea typeface="Roboto" pitchFamily="2" charset="0"/>
                </a:rPr>
                <a:t>Description about this option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59" name="Divider 2"/>
            <p:cNvCxnSpPr/>
            <p:nvPr/>
          </p:nvCxnSpPr>
          <p:spPr>
            <a:xfrm>
              <a:off x="285032" y="3880579"/>
              <a:ext cx="6745133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ption 2"/>
            <p:cNvSpPr txBox="1"/>
            <p:nvPr/>
          </p:nvSpPr>
          <p:spPr>
            <a:xfrm>
              <a:off x="369413" y="3132064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Option 2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55" name="Divider 1"/>
            <p:cNvCxnSpPr/>
            <p:nvPr/>
          </p:nvCxnSpPr>
          <p:spPr>
            <a:xfrm>
              <a:off x="285033" y="2929235"/>
              <a:ext cx="6745133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ption 1"/>
            <p:cNvSpPr txBox="1"/>
            <p:nvPr/>
          </p:nvSpPr>
          <p:spPr>
            <a:xfrm>
              <a:off x="369413" y="218813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Option 1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19" name="Title Divider"/>
            <p:cNvCxnSpPr/>
            <p:nvPr/>
          </p:nvCxnSpPr>
          <p:spPr>
            <a:xfrm>
              <a:off x="296843" y="1970178"/>
              <a:ext cx="67451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itle"/>
            <p:cNvSpPr txBox="1"/>
            <p:nvPr/>
          </p:nvSpPr>
          <p:spPr>
            <a:xfrm>
              <a:off x="369413" y="1511138"/>
              <a:ext cx="24246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CATEGORY 2</a:t>
              </a:r>
              <a:endParaRPr lang="en-US" sz="2100" b="1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63" name="Category 1"/>
          <p:cNvGrpSpPr/>
          <p:nvPr/>
        </p:nvGrpSpPr>
        <p:grpSpPr>
          <a:xfrm>
            <a:off x="437432" y="1663538"/>
            <a:ext cx="6756944" cy="3104754"/>
            <a:chOff x="285032" y="1511138"/>
            <a:chExt cx="6756944" cy="3104754"/>
          </a:xfrm>
        </p:grpSpPr>
        <p:grpSp>
          <p:nvGrpSpPr>
            <p:cNvPr id="64" name="On"/>
            <p:cNvGrpSpPr/>
            <p:nvPr/>
          </p:nvGrpSpPr>
          <p:grpSpPr>
            <a:xfrm>
              <a:off x="4808658" y="2220422"/>
              <a:ext cx="1858343" cy="458569"/>
              <a:chOff x="4775819" y="3189505"/>
              <a:chExt cx="1858343" cy="458569"/>
            </a:xfrm>
          </p:grpSpPr>
          <p:sp>
            <p:nvSpPr>
              <p:cNvPr id="75" name="Button Background"/>
              <p:cNvSpPr/>
              <p:nvPr/>
            </p:nvSpPr>
            <p:spPr>
              <a:xfrm>
                <a:off x="4775819" y="3189505"/>
                <a:ext cx="1858343" cy="458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oggle Button"/>
              <p:cNvSpPr/>
              <p:nvPr/>
            </p:nvSpPr>
            <p:spPr>
              <a:xfrm>
                <a:off x="5710238" y="3217267"/>
                <a:ext cx="900112" cy="402233"/>
              </a:xfrm>
              <a:prstGeom prst="roundRect">
                <a:avLst>
                  <a:gd name="adj" fmla="val 3643"/>
                </a:avLst>
              </a:prstGeom>
              <a:solidFill>
                <a:srgbClr val="33B5E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Roboto" pitchFamily="2" charset="0"/>
                    <a:ea typeface="Roboto" pitchFamily="2" charset="0"/>
                  </a:rPr>
                  <a:t>ON</a:t>
                </a:r>
                <a:endParaRPr lang="en-US" sz="2200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65" name="Off"/>
            <p:cNvGrpSpPr/>
            <p:nvPr/>
          </p:nvGrpSpPr>
          <p:grpSpPr>
            <a:xfrm>
              <a:off x="4784846" y="3185349"/>
              <a:ext cx="1858343" cy="458569"/>
              <a:chOff x="4775819" y="3189505"/>
              <a:chExt cx="1858343" cy="458569"/>
            </a:xfrm>
          </p:grpSpPr>
          <p:sp>
            <p:nvSpPr>
              <p:cNvPr id="73" name="Button Background"/>
              <p:cNvSpPr/>
              <p:nvPr/>
            </p:nvSpPr>
            <p:spPr>
              <a:xfrm>
                <a:off x="4775819" y="3189505"/>
                <a:ext cx="1858343" cy="458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oggle Button"/>
              <p:cNvSpPr/>
              <p:nvPr/>
            </p:nvSpPr>
            <p:spPr>
              <a:xfrm>
                <a:off x="4808658" y="3217672"/>
                <a:ext cx="900112" cy="402233"/>
              </a:xfrm>
              <a:prstGeom prst="roundRect">
                <a:avLst>
                  <a:gd name="adj" fmla="val 364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75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OFF</a:t>
                </a:r>
                <a:endParaRPr lang="en-US" sz="2200" dirty="0">
                  <a:solidFill>
                    <a:schemeClr val="bg1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66" name="Option 3"/>
            <p:cNvSpPr txBox="1"/>
            <p:nvPr/>
          </p:nvSpPr>
          <p:spPr>
            <a:xfrm>
              <a:off x="369413" y="409267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More…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67" name="Divider 2"/>
            <p:cNvCxnSpPr/>
            <p:nvPr/>
          </p:nvCxnSpPr>
          <p:spPr>
            <a:xfrm>
              <a:off x="285032" y="3880579"/>
              <a:ext cx="6745133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ption 2"/>
            <p:cNvSpPr txBox="1"/>
            <p:nvPr/>
          </p:nvSpPr>
          <p:spPr>
            <a:xfrm>
              <a:off x="369413" y="3132064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Option 2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69" name="Divider 1"/>
            <p:cNvCxnSpPr/>
            <p:nvPr/>
          </p:nvCxnSpPr>
          <p:spPr>
            <a:xfrm>
              <a:off x="285033" y="2929235"/>
              <a:ext cx="6745133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ption 1"/>
            <p:cNvSpPr txBox="1"/>
            <p:nvPr/>
          </p:nvSpPr>
          <p:spPr>
            <a:xfrm>
              <a:off x="369413" y="2188136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Option 1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71" name="Title Divider"/>
            <p:cNvCxnSpPr/>
            <p:nvPr/>
          </p:nvCxnSpPr>
          <p:spPr>
            <a:xfrm>
              <a:off x="296843" y="1970178"/>
              <a:ext cx="67451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itle"/>
            <p:cNvSpPr txBox="1"/>
            <p:nvPr/>
          </p:nvSpPr>
          <p:spPr>
            <a:xfrm>
              <a:off x="369413" y="1511138"/>
              <a:ext cx="24246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CATEGORY 1</a:t>
              </a:r>
              <a:endParaRPr lang="en-US" sz="2100" b="1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90" name="Unchecked"/>
          <p:cNvSpPr/>
          <p:nvPr/>
        </p:nvSpPr>
        <p:spPr>
          <a:xfrm>
            <a:off x="6521848" y="7010679"/>
            <a:ext cx="271961" cy="2543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Unchecked"/>
          <p:cNvSpPr/>
          <p:nvPr/>
        </p:nvSpPr>
        <p:spPr>
          <a:xfrm>
            <a:off x="6521848" y="8070292"/>
            <a:ext cx="271961" cy="2543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Checked"/>
          <p:cNvGrpSpPr/>
          <p:nvPr/>
        </p:nvGrpSpPr>
        <p:grpSpPr>
          <a:xfrm>
            <a:off x="6521849" y="6051539"/>
            <a:ext cx="271961" cy="277019"/>
            <a:chOff x="6521849" y="6051539"/>
            <a:chExt cx="271961" cy="277019"/>
          </a:xfrm>
        </p:grpSpPr>
        <p:sp>
          <p:nvSpPr>
            <p:cNvPr id="78" name="Checkbox Square"/>
            <p:cNvSpPr/>
            <p:nvPr/>
          </p:nvSpPr>
          <p:spPr>
            <a:xfrm>
              <a:off x="6521849" y="6056597"/>
              <a:ext cx="271961" cy="27196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Tick"/>
            <p:cNvGrpSpPr/>
            <p:nvPr/>
          </p:nvGrpSpPr>
          <p:grpSpPr>
            <a:xfrm>
              <a:off x="6607530" y="6051539"/>
              <a:ext cx="182730" cy="239782"/>
              <a:chOff x="6482035" y="6063859"/>
              <a:chExt cx="182730" cy="239782"/>
            </a:xfrm>
            <a:effectLst>
              <a:glow rad="63500">
                <a:schemeClr val="accent5">
                  <a:satMod val="175000"/>
                  <a:alpha val="27000"/>
                </a:schemeClr>
              </a:glow>
              <a:outerShdw sx="1000" sy="1000" algn="ctr" rotWithShape="0">
                <a:schemeClr val="tx1">
                  <a:lumMod val="75000"/>
                  <a:lumOff val="25000"/>
                </a:schemeClr>
              </a:outerShdw>
            </a:effectLst>
          </p:grpSpPr>
          <p:sp>
            <p:nvSpPr>
              <p:cNvPr id="79" name="Rectangle 78"/>
              <p:cNvSpPr/>
              <p:nvPr/>
            </p:nvSpPr>
            <p:spPr>
              <a:xfrm rot="2728081">
                <a:off x="6439856" y="6201804"/>
                <a:ext cx="144016" cy="5965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8873775">
                <a:off x="6530506" y="6138461"/>
                <a:ext cx="208862" cy="5965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4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orderless Buttons (Bottom)"/>
          <p:cNvGrpSpPr/>
          <p:nvPr/>
        </p:nvGrpSpPr>
        <p:grpSpPr>
          <a:xfrm>
            <a:off x="-8012" y="10377766"/>
            <a:ext cx="7315200" cy="919830"/>
            <a:chOff x="-8012" y="10377766"/>
            <a:chExt cx="7315200" cy="919830"/>
          </a:xfrm>
          <a:solidFill>
            <a:srgbClr val="EAEAEA"/>
          </a:solidFill>
        </p:grpSpPr>
        <p:sp>
          <p:nvSpPr>
            <p:cNvPr id="29" name="Action Bar"/>
            <p:cNvSpPr/>
            <p:nvPr/>
          </p:nvSpPr>
          <p:spPr>
            <a:xfrm>
              <a:off x="-8012" y="10391479"/>
              <a:ext cx="7315200" cy="906117"/>
            </a:xfrm>
            <a:prstGeom prst="rect">
              <a:avLst/>
            </a:prstGeom>
            <a:grpFill/>
            <a:ln>
              <a:noFill/>
            </a:ln>
            <a:effectLst>
              <a:outerShdw dist="254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elected Highlight"/>
            <p:cNvSpPr/>
            <p:nvPr/>
          </p:nvSpPr>
          <p:spPr>
            <a:xfrm>
              <a:off x="0" y="10391479"/>
              <a:ext cx="2433464" cy="902288"/>
            </a:xfrm>
            <a:prstGeom prst="rect">
              <a:avLst/>
            </a:prstGeom>
            <a:solidFill>
              <a:srgbClr val="77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ABCE2"/>
                </a:solidFill>
              </a:endParaRPr>
            </a:p>
          </p:txBody>
        </p:sp>
        <p:cxnSp>
          <p:nvCxnSpPr>
            <p:cNvPr id="31" name="Divider"/>
            <p:cNvCxnSpPr/>
            <p:nvPr/>
          </p:nvCxnSpPr>
          <p:spPr>
            <a:xfrm>
              <a:off x="2433464" y="10533508"/>
              <a:ext cx="0" cy="504056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ivider"/>
            <p:cNvCxnSpPr/>
            <p:nvPr/>
          </p:nvCxnSpPr>
          <p:spPr>
            <a:xfrm>
              <a:off x="4862686" y="10528175"/>
              <a:ext cx="0" cy="504056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Option"/>
            <p:cNvSpPr txBox="1"/>
            <p:nvPr/>
          </p:nvSpPr>
          <p:spPr>
            <a:xfrm>
              <a:off x="0" y="10560613"/>
              <a:ext cx="24334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latin typeface="Roboto" pitchFamily="2" charset="0"/>
                  <a:ea typeface="Roboto" pitchFamily="2" charset="0"/>
                </a:rPr>
                <a:t>Cancel</a:t>
              </a:r>
              <a:endParaRPr lang="en-US" sz="30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3" name="Middle Option"/>
            <p:cNvSpPr txBox="1"/>
            <p:nvPr/>
          </p:nvSpPr>
          <p:spPr>
            <a:xfrm>
              <a:off x="2440868" y="10583098"/>
              <a:ext cx="24334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latin typeface="Roboto" pitchFamily="2" charset="0"/>
                  <a:ea typeface="Roboto" pitchFamily="2" charset="0"/>
                </a:rPr>
                <a:t>Delete</a:t>
              </a:r>
              <a:endParaRPr lang="en-US" sz="30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4" name="Right Option"/>
            <p:cNvSpPr txBox="1"/>
            <p:nvPr/>
          </p:nvSpPr>
          <p:spPr>
            <a:xfrm>
              <a:off x="4873724" y="10583098"/>
              <a:ext cx="24334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latin typeface="Roboto" pitchFamily="2" charset="0"/>
                  <a:ea typeface="Roboto" pitchFamily="2" charset="0"/>
                </a:rPr>
                <a:t>OK</a:t>
              </a:r>
              <a:endParaRPr lang="en-US" sz="30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15" name="Horizontal Divider"/>
            <p:cNvCxnSpPr/>
            <p:nvPr/>
          </p:nvCxnSpPr>
          <p:spPr>
            <a:xfrm>
              <a:off x="115843" y="10377766"/>
              <a:ext cx="7067489" cy="0"/>
            </a:xfrm>
            <a:prstGeom prst="line">
              <a:avLst/>
            </a:prstGeom>
            <a:grpFill/>
            <a:ln w="19050">
              <a:solidFill>
                <a:srgbClr val="C6C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tton (Normal State)"/>
          <p:cNvSpPr/>
          <p:nvPr/>
        </p:nvSpPr>
        <p:spPr>
          <a:xfrm>
            <a:off x="203592" y="1607070"/>
            <a:ext cx="3241908" cy="784409"/>
          </a:xfrm>
          <a:prstGeom prst="roundRect">
            <a:avLst>
              <a:gd name="adj" fmla="val 3067"/>
            </a:avLst>
          </a:prstGeom>
          <a:solidFill>
            <a:srgbClr val="D6D6D6"/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Normal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" name="Button (Pressed)"/>
          <p:cNvGrpSpPr/>
          <p:nvPr/>
        </p:nvGrpSpPr>
        <p:grpSpPr>
          <a:xfrm>
            <a:off x="3772673" y="1522232"/>
            <a:ext cx="3424024" cy="941845"/>
            <a:chOff x="2001416" y="3005315"/>
            <a:chExt cx="3424024" cy="941845"/>
          </a:xfrm>
        </p:grpSpPr>
        <p:sp>
          <p:nvSpPr>
            <p:cNvPr id="57" name="Glow"/>
            <p:cNvSpPr/>
            <p:nvPr/>
          </p:nvSpPr>
          <p:spPr>
            <a:xfrm>
              <a:off x="2001416" y="3005315"/>
              <a:ext cx="3424024" cy="941845"/>
            </a:xfrm>
            <a:prstGeom prst="roundRect">
              <a:avLst>
                <a:gd name="adj" fmla="val 10348"/>
              </a:avLst>
            </a:prstGeom>
            <a:solidFill>
              <a:srgbClr val="4ABCE2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6" name="Pressed Button"/>
            <p:cNvSpPr/>
            <p:nvPr/>
          </p:nvSpPr>
          <p:spPr>
            <a:xfrm>
              <a:off x="2091162" y="3077650"/>
              <a:ext cx="3241908" cy="784409"/>
            </a:xfrm>
            <a:prstGeom prst="roundRect">
              <a:avLst>
                <a:gd name="adj" fmla="val 3067"/>
              </a:avLst>
            </a:prstGeom>
            <a:solidFill>
              <a:srgbClr val="4ABCE2"/>
            </a:solidFill>
            <a:ln>
              <a:noFill/>
            </a:ln>
            <a:effectLst>
              <a:outerShdw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itchFamily="2" charset="0"/>
                  <a:ea typeface="Roboto" pitchFamily="2" charset="0"/>
                </a:rPr>
                <a:t>Pressed</a:t>
              </a:r>
            </a:p>
          </p:txBody>
        </p:sp>
      </p:grpSp>
      <p:grpSp>
        <p:nvGrpSpPr>
          <p:cNvPr id="10" name="Borderless buttons (Top)"/>
          <p:cNvGrpSpPr/>
          <p:nvPr/>
        </p:nvGrpSpPr>
        <p:grpSpPr>
          <a:xfrm>
            <a:off x="0" y="459138"/>
            <a:ext cx="7315200" cy="906117"/>
            <a:chOff x="0" y="459138"/>
            <a:chExt cx="7315200" cy="906117"/>
          </a:xfrm>
        </p:grpSpPr>
        <p:sp>
          <p:nvSpPr>
            <p:cNvPr id="5" name="Action Bar"/>
            <p:cNvSpPr/>
            <p:nvPr/>
          </p:nvSpPr>
          <p:spPr>
            <a:xfrm>
              <a:off x="0" y="459138"/>
              <a:ext cx="7315200" cy="90611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>
              <a:outerShdw dist="25400" dir="5400000" algn="t" rotWithShape="0">
                <a:prstClr val="black">
                  <a:alpha val="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elected Highlight"/>
            <p:cNvSpPr/>
            <p:nvPr/>
          </p:nvSpPr>
          <p:spPr>
            <a:xfrm>
              <a:off x="0" y="459138"/>
              <a:ext cx="3672840" cy="906117"/>
            </a:xfrm>
            <a:prstGeom prst="rect">
              <a:avLst/>
            </a:prstGeom>
            <a:solidFill>
              <a:srgbClr val="77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Divider"/>
            <p:cNvCxnSpPr/>
            <p:nvPr/>
          </p:nvCxnSpPr>
          <p:spPr>
            <a:xfrm>
              <a:off x="3672840" y="712608"/>
              <a:ext cx="0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ncel"/>
            <p:cNvSpPr txBox="1"/>
            <p:nvPr/>
          </p:nvSpPr>
          <p:spPr>
            <a:xfrm>
              <a:off x="1648996" y="698628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Roboto" pitchFamily="2" charset="0"/>
                  <a:ea typeface="Roboto" pitchFamily="2" charset="0"/>
                </a:rPr>
                <a:t>CANCEL</a:t>
              </a:r>
              <a:endParaRPr lang="en-US" sz="20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5" name="Done"/>
            <p:cNvSpPr txBox="1"/>
            <p:nvPr/>
          </p:nvSpPr>
          <p:spPr>
            <a:xfrm>
              <a:off x="5396497" y="696987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Roboto" pitchFamily="2" charset="0"/>
                  <a:ea typeface="Roboto" pitchFamily="2" charset="0"/>
                </a:rPr>
                <a:t>DONE</a:t>
              </a:r>
              <a:endParaRPr lang="en-US" sz="2000" b="1" dirty="0"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17" name="Tick Mark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233" y="711328"/>
              <a:ext cx="504762" cy="371429"/>
            </a:xfrm>
            <a:prstGeom prst="rect">
              <a:avLst/>
            </a:prstGeom>
          </p:spPr>
        </p:pic>
        <p:pic>
          <p:nvPicPr>
            <p:cNvPr id="18" name="Cross Mark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592" y="696987"/>
              <a:ext cx="400000" cy="400000"/>
            </a:xfrm>
            <a:prstGeom prst="rect">
              <a:avLst/>
            </a:prstGeom>
          </p:spPr>
        </p:pic>
      </p:grpSp>
      <p:grpSp>
        <p:nvGrpSpPr>
          <p:cNvPr id="21" name="Undo Bar"/>
          <p:cNvGrpSpPr/>
          <p:nvPr/>
        </p:nvGrpSpPr>
        <p:grpSpPr>
          <a:xfrm>
            <a:off x="115843" y="9402897"/>
            <a:ext cx="7080854" cy="809425"/>
            <a:chOff x="115843" y="9402897"/>
            <a:chExt cx="7080854" cy="809425"/>
          </a:xfrm>
        </p:grpSpPr>
        <p:sp>
          <p:nvSpPr>
            <p:cNvPr id="26" name="Undo Bar"/>
            <p:cNvSpPr/>
            <p:nvPr/>
          </p:nvSpPr>
          <p:spPr>
            <a:xfrm>
              <a:off x="115843" y="9402897"/>
              <a:ext cx="7080854" cy="809425"/>
            </a:xfrm>
            <a:prstGeom prst="roundRect">
              <a:avLst>
                <a:gd name="adj" fmla="val 5781"/>
              </a:avLst>
            </a:prstGeom>
            <a:solidFill>
              <a:srgbClr val="505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 Deleted</a:t>
              </a:r>
              <a:endPara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8" name="Divider"/>
            <p:cNvCxnSpPr/>
            <p:nvPr/>
          </p:nvCxnSpPr>
          <p:spPr>
            <a:xfrm>
              <a:off x="5291110" y="9553971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Undo Icon"/>
            <p:cNvSpPr/>
            <p:nvPr/>
          </p:nvSpPr>
          <p:spPr>
            <a:xfrm rot="16200000" flipV="1">
              <a:off x="5689631" y="9610172"/>
              <a:ext cx="349758" cy="381372"/>
            </a:xfrm>
            <a:prstGeom prst="uturnArrow">
              <a:avLst>
                <a:gd name="adj1" fmla="val 18128"/>
                <a:gd name="adj2" fmla="val 25000"/>
                <a:gd name="adj3" fmla="val 31872"/>
                <a:gd name="adj4" fmla="val 42032"/>
                <a:gd name="adj5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UNDO"/>
            <p:cNvSpPr txBox="1"/>
            <p:nvPr/>
          </p:nvSpPr>
          <p:spPr>
            <a:xfrm>
              <a:off x="6193898" y="963822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UNDO</a:t>
              </a:r>
              <a:endPara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grpSp>
        <p:nvGrpSpPr>
          <p:cNvPr id="40" name="Activity Bar"/>
          <p:cNvGrpSpPr/>
          <p:nvPr/>
        </p:nvGrpSpPr>
        <p:grpSpPr>
          <a:xfrm>
            <a:off x="511739" y="2857227"/>
            <a:ext cx="6289061" cy="620706"/>
            <a:chOff x="474805" y="3807699"/>
            <a:chExt cx="6289061" cy="620706"/>
          </a:xfrm>
        </p:grpSpPr>
        <p:grpSp>
          <p:nvGrpSpPr>
            <p:cNvPr id="25" name="Progress"/>
            <p:cNvGrpSpPr/>
            <p:nvPr/>
          </p:nvGrpSpPr>
          <p:grpSpPr>
            <a:xfrm>
              <a:off x="506730" y="4297387"/>
              <a:ext cx="5774212" cy="55538"/>
              <a:chOff x="506730" y="4297387"/>
              <a:chExt cx="5774212" cy="5553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6730" y="4297387"/>
                <a:ext cx="1655445" cy="555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26024" y="4297387"/>
                <a:ext cx="2439688" cy="555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735327" y="4297387"/>
                <a:ext cx="900000" cy="555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704942" y="4297387"/>
                <a:ext cx="576000" cy="555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Cancel Button"/>
            <p:cNvGrpSpPr/>
            <p:nvPr/>
          </p:nvGrpSpPr>
          <p:grpSpPr>
            <a:xfrm>
              <a:off x="6547842" y="4212381"/>
              <a:ext cx="216024" cy="216024"/>
              <a:chOff x="6465912" y="4297387"/>
              <a:chExt cx="216024" cy="21602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465912" y="4297387"/>
                <a:ext cx="216024" cy="216024"/>
              </a:xfrm>
              <a:prstGeom prst="line">
                <a:avLst/>
              </a:prstGeom>
              <a:ln w="28575">
                <a:solidFill>
                  <a:srgbClr val="8383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6465912" y="4297387"/>
                <a:ext cx="216024" cy="216024"/>
              </a:xfrm>
              <a:prstGeom prst="line">
                <a:avLst/>
              </a:prstGeom>
              <a:ln w="28575">
                <a:solidFill>
                  <a:srgbClr val="8383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Estimating"/>
            <p:cNvSpPr txBox="1"/>
            <p:nvPr/>
          </p:nvSpPr>
          <p:spPr>
            <a:xfrm>
              <a:off x="474805" y="3807699"/>
              <a:ext cx="1719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  <a:latin typeface="Roboto" pitchFamily="2" charset="0"/>
                  <a:ea typeface="Roboto" pitchFamily="2" charset="0"/>
                </a:rPr>
                <a:t>Estimating…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44" name="Progress Bar"/>
          <p:cNvGrpSpPr/>
          <p:nvPr/>
        </p:nvGrpSpPr>
        <p:grpSpPr>
          <a:xfrm>
            <a:off x="476934" y="3969483"/>
            <a:ext cx="6323866" cy="612564"/>
            <a:chOff x="442880" y="5001638"/>
            <a:chExt cx="6323866" cy="612564"/>
          </a:xfrm>
        </p:grpSpPr>
        <p:grpSp>
          <p:nvGrpSpPr>
            <p:cNvPr id="42" name="Progress Bar"/>
            <p:cNvGrpSpPr/>
            <p:nvPr/>
          </p:nvGrpSpPr>
          <p:grpSpPr>
            <a:xfrm>
              <a:off x="506729" y="5484470"/>
              <a:ext cx="5743159" cy="55538"/>
              <a:chOff x="506729" y="5484470"/>
              <a:chExt cx="5743159" cy="5553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06729" y="5484470"/>
                <a:ext cx="5743159" cy="55538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06730" y="5484470"/>
                <a:ext cx="1655445" cy="555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Cancel Button"/>
            <p:cNvGrpSpPr/>
            <p:nvPr/>
          </p:nvGrpSpPr>
          <p:grpSpPr>
            <a:xfrm>
              <a:off x="6550722" y="5398178"/>
              <a:ext cx="216024" cy="216024"/>
              <a:chOff x="6550722" y="5398178"/>
              <a:chExt cx="216024" cy="216024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6550722" y="5398178"/>
                <a:ext cx="216024" cy="216024"/>
              </a:xfrm>
              <a:prstGeom prst="line">
                <a:avLst/>
              </a:prstGeom>
              <a:ln w="28575">
                <a:solidFill>
                  <a:srgbClr val="8383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6550722" y="5398178"/>
                <a:ext cx="216024" cy="216024"/>
              </a:xfrm>
              <a:prstGeom prst="line">
                <a:avLst/>
              </a:prstGeom>
              <a:ln w="28575">
                <a:solidFill>
                  <a:srgbClr val="8383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Estimating"/>
            <p:cNvSpPr txBox="1"/>
            <p:nvPr/>
          </p:nvSpPr>
          <p:spPr>
            <a:xfrm>
              <a:off x="442880" y="5001638"/>
              <a:ext cx="2134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  <a:latin typeface="Roboto" pitchFamily="2" charset="0"/>
                  <a:ea typeface="Roboto" pitchFamily="2" charset="0"/>
                </a:rPr>
                <a:t>1.35MB/3.67MB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Estimating"/>
            <p:cNvSpPr txBox="1"/>
            <p:nvPr/>
          </p:nvSpPr>
          <p:spPr>
            <a:xfrm>
              <a:off x="4130637" y="5001638"/>
              <a:ext cx="2134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Roboto" pitchFamily="2" charset="0"/>
                  <a:ea typeface="Roboto" pitchFamily="2" charset="0"/>
                </a:rPr>
                <a:t>36%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47" name="Progress Circle"/>
          <p:cNvSpPr/>
          <p:nvPr/>
        </p:nvSpPr>
        <p:spPr>
          <a:xfrm>
            <a:off x="3330085" y="5166252"/>
            <a:ext cx="652370" cy="652370"/>
          </a:xfrm>
          <a:prstGeom prst="ellipse">
            <a:avLst/>
          </a:prstGeom>
          <a:noFill/>
          <a:ln w="57150" cap="flat" cmpd="sng">
            <a:gradFill flip="none" rotWithShape="1">
              <a:gsLst>
                <a:gs pos="0">
                  <a:srgbClr val="9D9D9D"/>
                </a:gs>
                <a:gs pos="90000">
                  <a:srgbClr val="DCDCDC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d"/>
          <p:cNvGrpSpPr/>
          <p:nvPr/>
        </p:nvGrpSpPr>
        <p:grpSpPr>
          <a:xfrm>
            <a:off x="201216" y="3400563"/>
            <a:ext cx="6912768" cy="6081400"/>
            <a:chOff x="201216" y="1633090"/>
            <a:chExt cx="6912768" cy="5865375"/>
          </a:xfrm>
        </p:grpSpPr>
        <p:sp>
          <p:nvSpPr>
            <p:cNvPr id="3" name="Card"/>
            <p:cNvSpPr/>
            <p:nvPr/>
          </p:nvSpPr>
          <p:spPr>
            <a:xfrm>
              <a:off x="201216" y="1633090"/>
              <a:ext cx="6912768" cy="5865375"/>
            </a:xfrm>
            <a:prstGeom prst="roundRect">
              <a:avLst>
                <a:gd name="adj" fmla="val 353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ard Title"/>
            <p:cNvSpPr txBox="1"/>
            <p:nvPr/>
          </p:nvSpPr>
          <p:spPr>
            <a:xfrm>
              <a:off x="543369" y="1881842"/>
              <a:ext cx="4392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858585"/>
                  </a:solidFill>
                  <a:latin typeface="Roboto Lt" pitchFamily="2" charset="0"/>
                  <a:ea typeface="Roboto Lt" pitchFamily="2" charset="0"/>
                </a:rPr>
                <a:t>Kuala Lumpur</a:t>
              </a:r>
              <a:endParaRPr lang="en-US" sz="3600" dirty="0">
                <a:solidFill>
                  <a:srgbClr val="858585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  <p:grpSp>
        <p:nvGrpSpPr>
          <p:cNvPr id="25" name="Card (Generic)" hidden="1"/>
          <p:cNvGrpSpPr/>
          <p:nvPr/>
        </p:nvGrpSpPr>
        <p:grpSpPr>
          <a:xfrm>
            <a:off x="201216" y="9686263"/>
            <a:ext cx="6912768" cy="1423418"/>
            <a:chOff x="201216" y="1633091"/>
            <a:chExt cx="6912768" cy="1423418"/>
          </a:xfrm>
        </p:grpSpPr>
        <p:sp>
          <p:nvSpPr>
            <p:cNvPr id="29" name="Card"/>
            <p:cNvSpPr/>
            <p:nvPr/>
          </p:nvSpPr>
          <p:spPr>
            <a:xfrm>
              <a:off x="201216" y="1633091"/>
              <a:ext cx="6912768" cy="1423418"/>
            </a:xfrm>
            <a:prstGeom prst="roundRect">
              <a:avLst>
                <a:gd name="adj" fmla="val 353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ard Title"/>
            <p:cNvSpPr txBox="1"/>
            <p:nvPr/>
          </p:nvSpPr>
          <p:spPr>
            <a:xfrm>
              <a:off x="543369" y="1881842"/>
              <a:ext cx="4392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858585"/>
                  </a:solidFill>
                  <a:latin typeface="Roboto Lt" pitchFamily="2" charset="0"/>
                  <a:ea typeface="Roboto Lt" pitchFamily="2" charset="0"/>
                </a:rPr>
                <a:t>Card Title</a:t>
              </a:r>
              <a:endParaRPr lang="en-US" sz="3600" dirty="0">
                <a:solidFill>
                  <a:srgbClr val="858585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  <p:pic>
        <p:nvPicPr>
          <p:cNvPr id="1026" name="Background" descr="http://shamhardy.com/wp-content/uploads/2012/09/J4kz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85"/>
            <a:ext cx="7315200" cy="313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arch Bar"/>
          <p:cNvSpPr/>
          <p:nvPr/>
        </p:nvSpPr>
        <p:spPr>
          <a:xfrm>
            <a:off x="201216" y="2101908"/>
            <a:ext cx="6897008" cy="755320"/>
          </a:xfrm>
          <a:prstGeom prst="roundRect">
            <a:avLst>
              <a:gd name="adj" fmla="val 5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   Search, or say Android 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7" name="Next Days Weather"/>
          <p:cNvGrpSpPr/>
          <p:nvPr/>
        </p:nvGrpSpPr>
        <p:grpSpPr>
          <a:xfrm>
            <a:off x="391716" y="7229995"/>
            <a:ext cx="6516313" cy="2029643"/>
            <a:chOff x="391716" y="7229995"/>
            <a:chExt cx="6516313" cy="2029643"/>
          </a:xfrm>
        </p:grpSpPr>
        <p:grpSp>
          <p:nvGrpSpPr>
            <p:cNvPr id="55" name="Thunderstorm"/>
            <p:cNvGrpSpPr/>
            <p:nvPr/>
          </p:nvGrpSpPr>
          <p:grpSpPr>
            <a:xfrm>
              <a:off x="928427" y="7701478"/>
              <a:ext cx="455940" cy="476360"/>
              <a:chOff x="730057" y="4486301"/>
              <a:chExt cx="1080120" cy="1128495"/>
            </a:xfrm>
          </p:grpSpPr>
          <p:grpSp>
            <p:nvGrpSpPr>
              <p:cNvPr id="56" name="Rain"/>
              <p:cNvGrpSpPr/>
              <p:nvPr/>
            </p:nvGrpSpPr>
            <p:grpSpPr>
              <a:xfrm>
                <a:off x="862814" y="5175494"/>
                <a:ext cx="463004" cy="439302"/>
                <a:chOff x="862814" y="5175494"/>
                <a:chExt cx="463004" cy="439302"/>
              </a:xfrm>
            </p:grpSpPr>
            <p:sp>
              <p:nvSpPr>
                <p:cNvPr id="64" name="Rain Drop"/>
                <p:cNvSpPr/>
                <p:nvPr/>
              </p:nvSpPr>
              <p:spPr>
                <a:xfrm rot="1800000">
                  <a:off x="862814" y="5254757"/>
                  <a:ext cx="45719" cy="3600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ain Drop"/>
                <p:cNvSpPr/>
                <p:nvPr/>
              </p:nvSpPr>
              <p:spPr>
                <a:xfrm rot="1800000">
                  <a:off x="1108042" y="5175494"/>
                  <a:ext cx="45719" cy="3600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ain Drop"/>
                <p:cNvSpPr/>
                <p:nvPr/>
              </p:nvSpPr>
              <p:spPr>
                <a:xfrm rot="1800000">
                  <a:off x="1280099" y="5242649"/>
                  <a:ext cx="45719" cy="3600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Cloud"/>
              <p:cNvGrpSpPr/>
              <p:nvPr/>
            </p:nvGrpSpPr>
            <p:grpSpPr>
              <a:xfrm>
                <a:off x="730057" y="4486301"/>
                <a:ext cx="1080120" cy="699725"/>
                <a:chOff x="730057" y="4486301"/>
                <a:chExt cx="1080120" cy="699725"/>
              </a:xfrm>
              <a:solidFill>
                <a:srgbClr val="E5E5E5"/>
              </a:solidFill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730057" y="4753978"/>
                  <a:ext cx="1080120" cy="43204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890885" y="4486301"/>
                  <a:ext cx="469848" cy="4698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233099" y="4584489"/>
                  <a:ext cx="352356" cy="35235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Thunder"/>
              <p:cNvGrpSpPr/>
              <p:nvPr/>
            </p:nvGrpSpPr>
            <p:grpSpPr>
              <a:xfrm rot="1320000">
                <a:off x="1513464" y="4999216"/>
                <a:ext cx="161377" cy="536022"/>
                <a:chOff x="1579934" y="5013284"/>
                <a:chExt cx="161377" cy="536022"/>
              </a:xfrm>
              <a:solidFill>
                <a:srgbClr val="F9DB00"/>
              </a:solidFill>
            </p:grpSpPr>
            <p:sp>
              <p:nvSpPr>
                <p:cNvPr id="59" name="Right Triangle 58"/>
                <p:cNvSpPr/>
                <p:nvPr/>
              </p:nvSpPr>
              <p:spPr>
                <a:xfrm flipH="1">
                  <a:off x="1579934" y="5013284"/>
                  <a:ext cx="100726" cy="30849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0800000" flipH="1">
                  <a:off x="1640585" y="5240814"/>
                  <a:ext cx="100726" cy="30849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Cloudy"/>
            <p:cNvGrpSpPr/>
            <p:nvPr/>
          </p:nvGrpSpPr>
          <p:grpSpPr>
            <a:xfrm>
              <a:off x="2576852" y="7741979"/>
              <a:ext cx="497870" cy="399321"/>
              <a:chOff x="3108166" y="4364592"/>
              <a:chExt cx="1125498" cy="902716"/>
            </a:xfrm>
          </p:grpSpPr>
          <p:sp>
            <p:nvSpPr>
              <p:cNvPr id="24" name="Moon"/>
              <p:cNvSpPr/>
              <p:nvPr/>
            </p:nvSpPr>
            <p:spPr>
              <a:xfrm>
                <a:off x="3450922" y="4364592"/>
                <a:ext cx="782742" cy="782742"/>
              </a:xfrm>
              <a:prstGeom prst="ellipse">
                <a:avLst/>
              </a:prstGeom>
              <a:solidFill>
                <a:srgbClr val="F9D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Cloud (For Outline)"/>
              <p:cNvGrpSpPr/>
              <p:nvPr/>
            </p:nvGrpSpPr>
            <p:grpSpPr>
              <a:xfrm>
                <a:off x="3108166" y="4560894"/>
                <a:ext cx="1080120" cy="699725"/>
                <a:chOff x="730057" y="4486301"/>
                <a:chExt cx="1080120" cy="699725"/>
              </a:xfrm>
              <a:solidFill>
                <a:srgbClr val="E5E5E5"/>
              </a:solidFill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730057" y="4753978"/>
                  <a:ext cx="1080120" cy="432048"/>
                </a:xfrm>
                <a:prstGeom prst="roundRect">
                  <a:avLst>
                    <a:gd name="adj" fmla="val 50000"/>
                  </a:avLst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890885" y="4486301"/>
                  <a:ext cx="469848" cy="469848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3099" y="4584489"/>
                  <a:ext cx="352356" cy="352356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Cloud On Top"/>
              <p:cNvGrpSpPr/>
              <p:nvPr/>
            </p:nvGrpSpPr>
            <p:grpSpPr>
              <a:xfrm>
                <a:off x="3108166" y="4585166"/>
                <a:ext cx="1080120" cy="682142"/>
                <a:chOff x="3108166" y="4585166"/>
                <a:chExt cx="1080120" cy="682142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268994" y="4585166"/>
                  <a:ext cx="469848" cy="469848"/>
                </a:xfrm>
                <a:prstGeom prst="ellipse">
                  <a:avLst/>
                </a:prstGeom>
                <a:solidFill>
                  <a:srgbClr val="E5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611208" y="4683354"/>
                  <a:ext cx="352356" cy="352356"/>
                </a:xfrm>
                <a:prstGeom prst="ellipse">
                  <a:avLst/>
                </a:prstGeom>
                <a:solidFill>
                  <a:srgbClr val="E5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3108166" y="4835260"/>
                  <a:ext cx="1080120" cy="4320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5E5E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3" name="Cloudy"/>
            <p:cNvGrpSpPr/>
            <p:nvPr/>
          </p:nvGrpSpPr>
          <p:grpSpPr>
            <a:xfrm>
              <a:off x="4175803" y="7717050"/>
              <a:ext cx="497870" cy="399321"/>
              <a:chOff x="3108166" y="4364592"/>
              <a:chExt cx="1125498" cy="902716"/>
            </a:xfrm>
          </p:grpSpPr>
          <p:sp>
            <p:nvSpPr>
              <p:cNvPr id="74" name="Moon"/>
              <p:cNvSpPr/>
              <p:nvPr/>
            </p:nvSpPr>
            <p:spPr>
              <a:xfrm>
                <a:off x="3450922" y="4364592"/>
                <a:ext cx="782742" cy="782742"/>
              </a:xfrm>
              <a:prstGeom prst="ellipse">
                <a:avLst/>
              </a:prstGeom>
              <a:solidFill>
                <a:srgbClr val="F9D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Cloud (For Outline)"/>
              <p:cNvGrpSpPr/>
              <p:nvPr/>
            </p:nvGrpSpPr>
            <p:grpSpPr>
              <a:xfrm>
                <a:off x="3108166" y="4560894"/>
                <a:ext cx="1080120" cy="699725"/>
                <a:chOff x="730057" y="4486301"/>
                <a:chExt cx="1080120" cy="699725"/>
              </a:xfrm>
              <a:solidFill>
                <a:srgbClr val="E5E5E5"/>
              </a:solidFill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730057" y="4753978"/>
                  <a:ext cx="1080120" cy="432048"/>
                </a:xfrm>
                <a:prstGeom prst="roundRect">
                  <a:avLst>
                    <a:gd name="adj" fmla="val 50000"/>
                  </a:avLst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90885" y="4486301"/>
                  <a:ext cx="469848" cy="469848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233099" y="4584489"/>
                  <a:ext cx="352356" cy="352356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Cloud On Top"/>
              <p:cNvGrpSpPr/>
              <p:nvPr/>
            </p:nvGrpSpPr>
            <p:grpSpPr>
              <a:xfrm>
                <a:off x="3108166" y="4585166"/>
                <a:ext cx="1080120" cy="682142"/>
                <a:chOff x="3108166" y="4585166"/>
                <a:chExt cx="1080120" cy="68214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68994" y="4585166"/>
                  <a:ext cx="469848" cy="469848"/>
                </a:xfrm>
                <a:prstGeom prst="ellipse">
                  <a:avLst/>
                </a:prstGeom>
                <a:solidFill>
                  <a:srgbClr val="E5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3611208" y="4683354"/>
                  <a:ext cx="352356" cy="352356"/>
                </a:xfrm>
                <a:prstGeom prst="ellipse">
                  <a:avLst/>
                </a:prstGeom>
                <a:solidFill>
                  <a:srgbClr val="E5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3108166" y="4835260"/>
                  <a:ext cx="1080120" cy="4320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5E5E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" name="Cloudy"/>
            <p:cNvGrpSpPr/>
            <p:nvPr/>
          </p:nvGrpSpPr>
          <p:grpSpPr>
            <a:xfrm>
              <a:off x="5797673" y="7741979"/>
              <a:ext cx="497870" cy="399321"/>
              <a:chOff x="3108166" y="4364592"/>
              <a:chExt cx="1125498" cy="902716"/>
            </a:xfrm>
          </p:grpSpPr>
          <p:sp>
            <p:nvSpPr>
              <p:cNvPr id="84" name="Moon"/>
              <p:cNvSpPr/>
              <p:nvPr/>
            </p:nvSpPr>
            <p:spPr>
              <a:xfrm>
                <a:off x="3450922" y="4364592"/>
                <a:ext cx="782742" cy="782742"/>
              </a:xfrm>
              <a:prstGeom prst="ellipse">
                <a:avLst/>
              </a:prstGeom>
              <a:solidFill>
                <a:srgbClr val="F9D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Cloud (For Outline)"/>
              <p:cNvGrpSpPr/>
              <p:nvPr/>
            </p:nvGrpSpPr>
            <p:grpSpPr>
              <a:xfrm>
                <a:off x="3108166" y="4560894"/>
                <a:ext cx="1080120" cy="699725"/>
                <a:chOff x="730057" y="4486301"/>
                <a:chExt cx="1080120" cy="699725"/>
              </a:xfrm>
              <a:solidFill>
                <a:srgbClr val="E5E5E5"/>
              </a:solidFill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730057" y="4753978"/>
                  <a:ext cx="1080120" cy="432048"/>
                </a:xfrm>
                <a:prstGeom prst="roundRect">
                  <a:avLst>
                    <a:gd name="adj" fmla="val 50000"/>
                  </a:avLst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90885" y="4486301"/>
                  <a:ext cx="469848" cy="469848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1233099" y="4584489"/>
                  <a:ext cx="352356" cy="352356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Cloud On Top"/>
              <p:cNvGrpSpPr/>
              <p:nvPr/>
            </p:nvGrpSpPr>
            <p:grpSpPr>
              <a:xfrm>
                <a:off x="3108166" y="4585166"/>
                <a:ext cx="1080120" cy="682142"/>
                <a:chOff x="3108166" y="4585166"/>
                <a:chExt cx="1080120" cy="682142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268994" y="4585166"/>
                  <a:ext cx="469848" cy="469848"/>
                </a:xfrm>
                <a:prstGeom prst="ellipse">
                  <a:avLst/>
                </a:prstGeom>
                <a:solidFill>
                  <a:srgbClr val="E5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611208" y="4683354"/>
                  <a:ext cx="352356" cy="352356"/>
                </a:xfrm>
                <a:prstGeom prst="ellipse">
                  <a:avLst/>
                </a:prstGeom>
                <a:solidFill>
                  <a:srgbClr val="E5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3108166" y="4835260"/>
                  <a:ext cx="1080120" cy="4320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5E5E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7" name="Day"/>
            <p:cNvSpPr txBox="1"/>
            <p:nvPr/>
          </p:nvSpPr>
          <p:spPr>
            <a:xfrm>
              <a:off x="391716" y="7229995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n" pitchFamily="2" charset="0"/>
                  <a:ea typeface="Roboto Cn" pitchFamily="2" charset="0"/>
                </a:rPr>
                <a:t>SUN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70" name="Day"/>
            <p:cNvSpPr txBox="1"/>
            <p:nvPr/>
          </p:nvSpPr>
          <p:spPr>
            <a:xfrm>
              <a:off x="2081146" y="7229995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n" pitchFamily="2" charset="0"/>
                  <a:ea typeface="Roboto Cn" pitchFamily="2" charset="0"/>
                </a:rPr>
                <a:t>MON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71" name="Day"/>
            <p:cNvSpPr txBox="1"/>
            <p:nvPr/>
          </p:nvSpPr>
          <p:spPr>
            <a:xfrm>
              <a:off x="3690107" y="7229995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n" pitchFamily="2" charset="0"/>
                  <a:ea typeface="Roboto Cn" pitchFamily="2" charset="0"/>
                </a:rPr>
                <a:t>TUE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72" name="Day"/>
            <p:cNvSpPr txBox="1"/>
            <p:nvPr/>
          </p:nvSpPr>
          <p:spPr>
            <a:xfrm>
              <a:off x="5299068" y="7229995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n" pitchFamily="2" charset="0"/>
                  <a:ea typeface="Roboto Cn" pitchFamily="2" charset="0"/>
                </a:rPr>
                <a:t>WED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93" name="Weather Condition"/>
            <p:cNvSpPr txBox="1"/>
            <p:nvPr/>
          </p:nvSpPr>
          <p:spPr>
            <a:xfrm>
              <a:off x="410658" y="8335919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n" pitchFamily="2" charset="0"/>
                  <a:ea typeface="Roboto Cn" pitchFamily="2" charset="0"/>
                </a:rPr>
                <a:t>34°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94" name="Weather Condition"/>
            <p:cNvSpPr txBox="1"/>
            <p:nvPr/>
          </p:nvSpPr>
          <p:spPr>
            <a:xfrm>
              <a:off x="410657" y="8781121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Roboto Cn" pitchFamily="2" charset="0"/>
                  <a:ea typeface="Roboto Cn" pitchFamily="2" charset="0"/>
                </a:rPr>
                <a:t>25°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95" name="Weather Condition"/>
            <p:cNvSpPr txBox="1"/>
            <p:nvPr/>
          </p:nvSpPr>
          <p:spPr>
            <a:xfrm>
              <a:off x="2081146" y="8335919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n" pitchFamily="2" charset="0"/>
                  <a:ea typeface="Roboto Cn" pitchFamily="2" charset="0"/>
                </a:rPr>
                <a:t>35°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96" name="Weather Condition"/>
            <p:cNvSpPr txBox="1"/>
            <p:nvPr/>
          </p:nvSpPr>
          <p:spPr>
            <a:xfrm>
              <a:off x="2081145" y="8781121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Roboto Cn" pitchFamily="2" charset="0"/>
                  <a:ea typeface="Roboto Cn" pitchFamily="2" charset="0"/>
                </a:rPr>
                <a:t>25°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97" name="Weather Condition"/>
            <p:cNvSpPr txBox="1"/>
            <p:nvPr/>
          </p:nvSpPr>
          <p:spPr>
            <a:xfrm>
              <a:off x="3690107" y="8335919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n" pitchFamily="2" charset="0"/>
                  <a:ea typeface="Roboto Cn" pitchFamily="2" charset="0"/>
                </a:rPr>
                <a:t>34°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98" name="Weather Condition"/>
            <p:cNvSpPr txBox="1"/>
            <p:nvPr/>
          </p:nvSpPr>
          <p:spPr>
            <a:xfrm>
              <a:off x="3690106" y="8781121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Roboto Cn" pitchFamily="2" charset="0"/>
                  <a:ea typeface="Roboto Cn" pitchFamily="2" charset="0"/>
                </a:rPr>
                <a:t>23°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99" name="Weather Condition"/>
            <p:cNvSpPr txBox="1"/>
            <p:nvPr/>
          </p:nvSpPr>
          <p:spPr>
            <a:xfrm>
              <a:off x="5299067" y="8335919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n" pitchFamily="2" charset="0"/>
                  <a:ea typeface="Roboto Cn" pitchFamily="2" charset="0"/>
                </a:rPr>
                <a:t>34°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00" name="Weather Condition"/>
            <p:cNvSpPr txBox="1"/>
            <p:nvPr/>
          </p:nvSpPr>
          <p:spPr>
            <a:xfrm>
              <a:off x="5299066" y="8781121"/>
              <a:ext cx="1608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Roboto Cn" pitchFamily="2" charset="0"/>
                  <a:ea typeface="Roboto Cn" pitchFamily="2" charset="0"/>
                </a:rPr>
                <a:t>24°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cxnSp>
          <p:nvCxnSpPr>
            <p:cNvPr id="101" name="Divider"/>
            <p:cNvCxnSpPr/>
            <p:nvPr/>
          </p:nvCxnSpPr>
          <p:spPr>
            <a:xfrm>
              <a:off x="2081145" y="7839551"/>
              <a:ext cx="0" cy="13873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ivider"/>
            <p:cNvCxnSpPr/>
            <p:nvPr/>
          </p:nvCxnSpPr>
          <p:spPr>
            <a:xfrm>
              <a:off x="3690106" y="7858056"/>
              <a:ext cx="0" cy="13873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ivider"/>
            <p:cNvCxnSpPr/>
            <p:nvPr/>
          </p:nvCxnSpPr>
          <p:spPr>
            <a:xfrm>
              <a:off x="5306172" y="7872248"/>
              <a:ext cx="0" cy="13873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Today's Weather"/>
          <p:cNvGrpSpPr/>
          <p:nvPr/>
        </p:nvGrpSpPr>
        <p:grpSpPr>
          <a:xfrm>
            <a:off x="543369" y="4206547"/>
            <a:ext cx="6548017" cy="2749402"/>
            <a:chOff x="543369" y="4206547"/>
            <a:chExt cx="6548017" cy="2749402"/>
          </a:xfrm>
        </p:grpSpPr>
        <p:sp>
          <p:nvSpPr>
            <p:cNvPr id="21" name="Weather Condition"/>
            <p:cNvSpPr txBox="1"/>
            <p:nvPr/>
          </p:nvSpPr>
          <p:spPr>
            <a:xfrm>
              <a:off x="543369" y="5782591"/>
              <a:ext cx="1962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  <a:latin typeface="Roboto Cn" pitchFamily="2" charset="0"/>
                  <a:ea typeface="Roboto Cn" pitchFamily="2" charset="0"/>
                </a:rPr>
                <a:t>THUNDERSTORM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grpSp>
          <p:nvGrpSpPr>
            <p:cNvPr id="50" name="Thunderstorm"/>
            <p:cNvGrpSpPr/>
            <p:nvPr/>
          </p:nvGrpSpPr>
          <p:grpSpPr>
            <a:xfrm>
              <a:off x="730057" y="4486301"/>
              <a:ext cx="1080120" cy="1128495"/>
              <a:chOff x="730057" y="4486301"/>
              <a:chExt cx="1080120" cy="1128495"/>
            </a:xfrm>
          </p:grpSpPr>
          <p:grpSp>
            <p:nvGrpSpPr>
              <p:cNvPr id="49" name="Rain"/>
              <p:cNvGrpSpPr/>
              <p:nvPr/>
            </p:nvGrpSpPr>
            <p:grpSpPr>
              <a:xfrm>
                <a:off x="862814" y="5175494"/>
                <a:ext cx="463004" cy="439302"/>
                <a:chOff x="862814" y="5175494"/>
                <a:chExt cx="463004" cy="439302"/>
              </a:xfrm>
            </p:grpSpPr>
            <p:sp>
              <p:nvSpPr>
                <p:cNvPr id="12" name="Rain Drop"/>
                <p:cNvSpPr/>
                <p:nvPr/>
              </p:nvSpPr>
              <p:spPr>
                <a:xfrm rot="1800000">
                  <a:off x="862814" y="5254757"/>
                  <a:ext cx="45719" cy="3600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ain Drop"/>
                <p:cNvSpPr/>
                <p:nvPr/>
              </p:nvSpPr>
              <p:spPr>
                <a:xfrm rot="1800000">
                  <a:off x="1108042" y="5175494"/>
                  <a:ext cx="45719" cy="3600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ain Drop"/>
                <p:cNvSpPr/>
                <p:nvPr/>
              </p:nvSpPr>
              <p:spPr>
                <a:xfrm rot="1800000">
                  <a:off x="1280099" y="5242649"/>
                  <a:ext cx="45719" cy="3600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Cloud"/>
              <p:cNvGrpSpPr/>
              <p:nvPr/>
            </p:nvGrpSpPr>
            <p:grpSpPr>
              <a:xfrm>
                <a:off x="730057" y="4486301"/>
                <a:ext cx="1080120" cy="699725"/>
                <a:chOff x="730057" y="4486301"/>
                <a:chExt cx="1080120" cy="699725"/>
              </a:xfrm>
              <a:solidFill>
                <a:srgbClr val="E5E5E5"/>
              </a:solidFill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730057" y="4753978"/>
                  <a:ext cx="1080120" cy="43204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890885" y="4486301"/>
                  <a:ext cx="469848" cy="4698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3099" y="4584489"/>
                  <a:ext cx="352356" cy="35235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Thunder"/>
              <p:cNvGrpSpPr/>
              <p:nvPr/>
            </p:nvGrpSpPr>
            <p:grpSpPr>
              <a:xfrm rot="1320000">
                <a:off x="1513464" y="4999216"/>
                <a:ext cx="161377" cy="536022"/>
                <a:chOff x="1579934" y="5013284"/>
                <a:chExt cx="161377" cy="536022"/>
              </a:xfrm>
              <a:solidFill>
                <a:srgbClr val="F9DB00"/>
              </a:solidFill>
            </p:grpSpPr>
            <p:sp>
              <p:nvSpPr>
                <p:cNvPr id="17" name="Right Triangle 16"/>
                <p:cNvSpPr/>
                <p:nvPr/>
              </p:nvSpPr>
              <p:spPr>
                <a:xfrm flipH="1">
                  <a:off x="1579934" y="5013284"/>
                  <a:ext cx="100726" cy="30849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ight Triangle 38"/>
                <p:cNvSpPr/>
                <p:nvPr/>
              </p:nvSpPr>
              <p:spPr>
                <a:xfrm rot="10800000" flipH="1">
                  <a:off x="1640585" y="5240814"/>
                  <a:ext cx="100726" cy="30849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1" name="Temperature"/>
            <p:cNvSpPr txBox="1"/>
            <p:nvPr/>
          </p:nvSpPr>
          <p:spPr>
            <a:xfrm>
              <a:off x="3506746" y="4206547"/>
              <a:ext cx="358464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t" pitchFamily="2" charset="0"/>
                  <a:ea typeface="Roboto Lt" pitchFamily="2" charset="0"/>
                </a:rPr>
                <a:t>26°</a:t>
              </a:r>
              <a:endParaRPr lang="en-US" sz="16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53" name="Wind Speed"/>
            <p:cNvSpPr txBox="1"/>
            <p:nvPr/>
          </p:nvSpPr>
          <p:spPr>
            <a:xfrm>
              <a:off x="1020804" y="6137305"/>
              <a:ext cx="1246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  <a:latin typeface="Roboto Cn" pitchFamily="2" charset="0"/>
                  <a:ea typeface="Roboto Cn" pitchFamily="2" charset="0"/>
                </a:rPr>
                <a:t>6 km/h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54" name="Chance of Rain"/>
            <p:cNvSpPr txBox="1"/>
            <p:nvPr/>
          </p:nvSpPr>
          <p:spPr>
            <a:xfrm>
              <a:off x="1014485" y="6555839"/>
              <a:ext cx="1246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  <a:latin typeface="Roboto Cn" pitchFamily="2" charset="0"/>
                  <a:ea typeface="Roboto Cn" pitchFamily="2" charset="0"/>
                </a:rPr>
                <a:t>40%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grpSp>
          <p:nvGrpSpPr>
            <p:cNvPr id="126" name="icon_Umbrella"/>
            <p:cNvGrpSpPr/>
            <p:nvPr/>
          </p:nvGrpSpPr>
          <p:grpSpPr>
            <a:xfrm>
              <a:off x="613394" y="6607731"/>
              <a:ext cx="418015" cy="304907"/>
              <a:chOff x="613394" y="6607731"/>
              <a:chExt cx="418015" cy="304907"/>
            </a:xfrm>
          </p:grpSpPr>
          <p:sp>
            <p:nvSpPr>
              <p:cNvPr id="121" name="Umbrella"/>
              <p:cNvSpPr/>
              <p:nvPr/>
            </p:nvSpPr>
            <p:spPr>
              <a:xfrm>
                <a:off x="702225" y="6607731"/>
                <a:ext cx="298184" cy="2981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White Patch"/>
              <p:cNvSpPr/>
              <p:nvPr/>
            </p:nvSpPr>
            <p:spPr>
              <a:xfrm>
                <a:off x="613394" y="6741715"/>
                <a:ext cx="418015" cy="1709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Roboto Cn" pitchFamily="2" charset="0"/>
                    <a:ea typeface="Roboto Cn" pitchFamily="2" charset="0"/>
                  </a:rPr>
                  <a:t>  J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Roboto Cn" pitchFamily="2" charset="0"/>
                  <a:ea typeface="Roboto Cn" pitchFamily="2" charset="0"/>
                </a:endParaRPr>
              </a:p>
            </p:txBody>
          </p:sp>
        </p:grpSp>
        <p:pic>
          <p:nvPicPr>
            <p:cNvPr id="125" name="icon_wind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29" y="6169175"/>
              <a:ext cx="390580" cy="333422"/>
            </a:xfrm>
            <a:prstGeom prst="rect">
              <a:avLst/>
            </a:prstGeom>
          </p:spPr>
        </p:pic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130" name="Action Bar"/>
          <p:cNvSpPr/>
          <p:nvPr/>
        </p:nvSpPr>
        <p:spPr>
          <a:xfrm>
            <a:off x="-8191" y="10396462"/>
            <a:ext cx="7315200" cy="90611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dist="254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Roboto Cn" pitchFamily="2" charset="0"/>
                <a:ea typeface="Roboto Cn" pitchFamily="2" charset="0"/>
              </a:rPr>
              <a:t>Show more cards…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Roboto Cn" pitchFamily="2" charset="0"/>
              <a:ea typeface="Roboto Cn" pitchFamily="2" charset="0"/>
            </a:endParaRPr>
          </a:p>
        </p:txBody>
      </p:sp>
      <p:cxnSp>
        <p:nvCxnSpPr>
          <p:cNvPr id="131" name="Horizontal Divider"/>
          <p:cNvCxnSpPr/>
          <p:nvPr/>
        </p:nvCxnSpPr>
        <p:spPr>
          <a:xfrm>
            <a:off x="-8191" y="10396462"/>
            <a:ext cx="7323391" cy="0"/>
          </a:xfrm>
          <a:prstGeom prst="line">
            <a:avLst/>
          </a:prstGeom>
          <a:solidFill>
            <a:srgbClr val="EAEAEA"/>
          </a:solidFill>
          <a:ln w="1905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6275470" y="10624887"/>
            <a:ext cx="0" cy="484794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Overflow Icon"/>
          <p:cNvGrpSpPr/>
          <p:nvPr/>
        </p:nvGrpSpPr>
        <p:grpSpPr>
          <a:xfrm>
            <a:off x="6752843" y="10663119"/>
            <a:ext cx="93018" cy="375234"/>
            <a:chOff x="6734892" y="735091"/>
            <a:chExt cx="93018" cy="375234"/>
          </a:xfrm>
          <a:solidFill>
            <a:srgbClr val="B7B7B7"/>
          </a:solidFill>
        </p:grpSpPr>
        <p:sp>
          <p:nvSpPr>
            <p:cNvPr id="137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5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27" name="Toast Box"/>
          <p:cNvSpPr/>
          <p:nvPr/>
        </p:nvSpPr>
        <p:spPr>
          <a:xfrm>
            <a:off x="2427486" y="9914011"/>
            <a:ext cx="2460228" cy="731243"/>
          </a:xfrm>
          <a:prstGeom prst="roundRect">
            <a:avLst>
              <a:gd name="adj" fmla="val 4510"/>
            </a:avLst>
          </a:prstGeom>
          <a:solidFill>
            <a:srgbClr val="3636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Roboto" pitchFamily="2" charset="0"/>
                <a:ea typeface="Roboto" pitchFamily="2" charset="0"/>
              </a:rPr>
              <a:t>Photo Uploaded</a:t>
            </a:r>
            <a:endParaRPr lang="en-US" sz="22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3" name="Alert Dialog"/>
          <p:cNvGrpSpPr/>
          <p:nvPr/>
        </p:nvGrpSpPr>
        <p:grpSpPr>
          <a:xfrm>
            <a:off x="906417" y="938389"/>
            <a:ext cx="5502365" cy="1821452"/>
            <a:chOff x="906418" y="3217267"/>
            <a:chExt cx="5502365" cy="1821452"/>
          </a:xfrm>
        </p:grpSpPr>
        <p:sp>
          <p:nvSpPr>
            <p:cNvPr id="50" name="Dialog Panel"/>
            <p:cNvSpPr/>
            <p:nvPr/>
          </p:nvSpPr>
          <p:spPr>
            <a:xfrm>
              <a:off x="906418" y="3217267"/>
              <a:ext cx="5502364" cy="1821452"/>
            </a:xfrm>
            <a:prstGeom prst="roundRect">
              <a:avLst>
                <a:gd name="adj" fmla="val 1528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ain Content"/>
            <p:cNvSpPr txBox="1"/>
            <p:nvPr/>
          </p:nvSpPr>
          <p:spPr>
            <a:xfrm>
              <a:off x="906418" y="3433291"/>
              <a:ext cx="5502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The message will be deleted.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58" name="Content Divider"/>
            <p:cNvCxnSpPr>
              <a:stCxn id="50" idx="1"/>
              <a:endCxn id="50" idx="3"/>
            </p:cNvCxnSpPr>
            <p:nvPr/>
          </p:nvCxnSpPr>
          <p:spPr>
            <a:xfrm>
              <a:off x="906418" y="4127993"/>
              <a:ext cx="5502364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Button Divider"/>
            <p:cNvCxnSpPr>
              <a:stCxn id="50" idx="2"/>
            </p:cNvCxnSpPr>
            <p:nvPr/>
          </p:nvCxnSpPr>
          <p:spPr>
            <a:xfrm flipV="1">
              <a:off x="3657600" y="4127993"/>
              <a:ext cx="0" cy="910726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eft Button"/>
            <p:cNvSpPr txBox="1"/>
            <p:nvPr/>
          </p:nvSpPr>
          <p:spPr>
            <a:xfrm>
              <a:off x="906418" y="4367913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Cancel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2" name="Right Button"/>
            <p:cNvSpPr txBox="1"/>
            <p:nvPr/>
          </p:nvSpPr>
          <p:spPr>
            <a:xfrm>
              <a:off x="3657601" y="4367912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Delete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80" name="Typical Selection Dialog"/>
          <p:cNvGrpSpPr/>
          <p:nvPr/>
        </p:nvGrpSpPr>
        <p:grpSpPr>
          <a:xfrm>
            <a:off x="724266" y="3208354"/>
            <a:ext cx="5866666" cy="6257144"/>
            <a:chOff x="2793504" y="3442870"/>
            <a:chExt cx="5866666" cy="6257144"/>
          </a:xfrm>
        </p:grpSpPr>
        <p:sp>
          <p:nvSpPr>
            <p:cNvPr id="64" name="Dialog Panel"/>
            <p:cNvSpPr/>
            <p:nvPr/>
          </p:nvSpPr>
          <p:spPr>
            <a:xfrm>
              <a:off x="2793504" y="3442870"/>
              <a:ext cx="5866666" cy="6257144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Button Divider"/>
            <p:cNvCxnSpPr/>
            <p:nvPr/>
          </p:nvCxnSpPr>
          <p:spPr>
            <a:xfrm flipV="1">
              <a:off x="5688702" y="8767687"/>
              <a:ext cx="0" cy="910726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Left Button"/>
            <p:cNvSpPr txBox="1"/>
            <p:nvPr/>
          </p:nvSpPr>
          <p:spPr>
            <a:xfrm>
              <a:off x="2937520" y="9007607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Cancel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8" name="Right Button"/>
            <p:cNvSpPr txBox="1"/>
            <p:nvPr/>
          </p:nvSpPr>
          <p:spPr>
            <a:xfrm>
              <a:off x="5688703" y="9007606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OK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65" name="Content Divider"/>
            <p:cNvCxnSpPr/>
            <p:nvPr/>
          </p:nvCxnSpPr>
          <p:spPr>
            <a:xfrm>
              <a:off x="2793504" y="8767687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tent Divider"/>
            <p:cNvCxnSpPr/>
            <p:nvPr/>
          </p:nvCxnSpPr>
          <p:spPr>
            <a:xfrm>
              <a:off x="2793504" y="7825779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tent Divider"/>
            <p:cNvCxnSpPr/>
            <p:nvPr/>
          </p:nvCxnSpPr>
          <p:spPr>
            <a:xfrm>
              <a:off x="2793504" y="6817667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tent Divider"/>
            <p:cNvCxnSpPr/>
            <p:nvPr/>
          </p:nvCxnSpPr>
          <p:spPr>
            <a:xfrm>
              <a:off x="2793504" y="5809555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tle Divider"/>
            <p:cNvCxnSpPr/>
            <p:nvPr/>
          </p:nvCxnSpPr>
          <p:spPr>
            <a:xfrm>
              <a:off x="2793504" y="4801443"/>
              <a:ext cx="5866666" cy="0"/>
            </a:xfrm>
            <a:prstGeom prst="line">
              <a:avLst/>
            </a:prstGeom>
            <a:ln w="38100">
              <a:solidFill>
                <a:srgbClr val="2BB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itle"/>
            <p:cNvSpPr txBox="1"/>
            <p:nvPr/>
          </p:nvSpPr>
          <p:spPr>
            <a:xfrm>
              <a:off x="3081536" y="3832773"/>
              <a:ext cx="5032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43BAE6"/>
                  </a:solidFill>
                  <a:latin typeface="Roboto" pitchFamily="2" charset="0"/>
                  <a:ea typeface="Roboto" pitchFamily="2" charset="0"/>
                </a:rPr>
                <a:t>Title</a:t>
              </a:r>
              <a:endParaRPr lang="en-US" sz="3600" dirty="0">
                <a:solidFill>
                  <a:srgbClr val="43BAE6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6" name="Option 1"/>
            <p:cNvSpPr txBox="1"/>
            <p:nvPr/>
          </p:nvSpPr>
          <p:spPr>
            <a:xfrm>
              <a:off x="3081535" y="5076992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7" name="Option 2"/>
            <p:cNvSpPr txBox="1"/>
            <p:nvPr/>
          </p:nvSpPr>
          <p:spPr>
            <a:xfrm>
              <a:off x="3081535" y="6072301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8" name="Option 3"/>
            <p:cNvSpPr txBox="1"/>
            <p:nvPr/>
          </p:nvSpPr>
          <p:spPr>
            <a:xfrm>
              <a:off x="3081534" y="7109534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9" name="Option 4"/>
            <p:cNvSpPr txBox="1"/>
            <p:nvPr/>
          </p:nvSpPr>
          <p:spPr>
            <a:xfrm>
              <a:off x="3083692" y="8034266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4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grpSp>
        <p:nvGrpSpPr>
          <p:cNvPr id="11" name="Time Picker"/>
          <p:cNvGrpSpPr/>
          <p:nvPr/>
        </p:nvGrpSpPr>
        <p:grpSpPr>
          <a:xfrm>
            <a:off x="724267" y="2747878"/>
            <a:ext cx="5866666" cy="6257144"/>
            <a:chOff x="724266" y="3208354"/>
            <a:chExt cx="5866666" cy="6257144"/>
          </a:xfrm>
        </p:grpSpPr>
        <p:grpSp>
          <p:nvGrpSpPr>
            <p:cNvPr id="80" name="Typical Selection Dialog"/>
            <p:cNvGrpSpPr/>
            <p:nvPr/>
          </p:nvGrpSpPr>
          <p:grpSpPr>
            <a:xfrm>
              <a:off x="724266" y="3208354"/>
              <a:ext cx="5866666" cy="6257144"/>
              <a:chOff x="2793504" y="3442870"/>
              <a:chExt cx="5866666" cy="6257144"/>
            </a:xfrm>
          </p:grpSpPr>
          <p:sp>
            <p:nvSpPr>
              <p:cNvPr id="64" name="Dialog Panel"/>
              <p:cNvSpPr/>
              <p:nvPr/>
            </p:nvSpPr>
            <p:spPr>
              <a:xfrm>
                <a:off x="2793504" y="3442870"/>
                <a:ext cx="5866666" cy="6257144"/>
              </a:xfrm>
              <a:prstGeom prst="roundRect">
                <a:avLst>
                  <a:gd name="adj" fmla="val 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Button Divider"/>
              <p:cNvCxnSpPr/>
              <p:nvPr/>
            </p:nvCxnSpPr>
            <p:spPr>
              <a:xfrm flipV="1">
                <a:off x="5688702" y="8767687"/>
                <a:ext cx="0" cy="910726"/>
              </a:xfrm>
              <a:prstGeom prst="line">
                <a:avLst/>
              </a:prstGeom>
              <a:ln w="12700">
                <a:solidFill>
                  <a:srgbClr val="DDD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Left Button"/>
              <p:cNvSpPr txBox="1"/>
              <p:nvPr/>
            </p:nvSpPr>
            <p:spPr>
              <a:xfrm>
                <a:off x="2937520" y="9007607"/>
                <a:ext cx="27511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Roboto" pitchFamily="2" charset="0"/>
                    <a:ea typeface="Roboto" pitchFamily="2" charset="0"/>
                  </a:rPr>
                  <a:t>Cancel</a:t>
                </a:r>
                <a:endParaRPr lang="en-US" sz="2200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68" name="Right Button"/>
              <p:cNvSpPr txBox="1"/>
              <p:nvPr/>
            </p:nvSpPr>
            <p:spPr>
              <a:xfrm>
                <a:off x="5688703" y="9007606"/>
                <a:ext cx="27511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Roboto" pitchFamily="2" charset="0"/>
                    <a:ea typeface="Roboto" pitchFamily="2" charset="0"/>
                  </a:rPr>
                  <a:t>Set</a:t>
                </a:r>
                <a:endParaRPr lang="en-US" sz="2200" dirty="0">
                  <a:latin typeface="Roboto" pitchFamily="2" charset="0"/>
                  <a:ea typeface="Roboto" pitchFamily="2" charset="0"/>
                </a:endParaRPr>
              </a:p>
            </p:txBody>
          </p:sp>
          <p:cxnSp>
            <p:nvCxnSpPr>
              <p:cNvPr id="65" name="Content Divider"/>
              <p:cNvCxnSpPr/>
              <p:nvPr/>
            </p:nvCxnSpPr>
            <p:spPr>
              <a:xfrm>
                <a:off x="2793504" y="8767687"/>
                <a:ext cx="5866666" cy="0"/>
              </a:xfrm>
              <a:prstGeom prst="line">
                <a:avLst/>
              </a:prstGeom>
              <a:ln w="12700">
                <a:solidFill>
                  <a:srgbClr val="DDD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Title Divider"/>
              <p:cNvCxnSpPr/>
              <p:nvPr/>
            </p:nvCxnSpPr>
            <p:spPr>
              <a:xfrm>
                <a:off x="2793504" y="4801443"/>
                <a:ext cx="5866666" cy="0"/>
              </a:xfrm>
              <a:prstGeom prst="line">
                <a:avLst/>
              </a:prstGeom>
              <a:ln w="38100">
                <a:solidFill>
                  <a:srgbClr val="2BB2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itle"/>
              <p:cNvSpPr txBox="1"/>
              <p:nvPr/>
            </p:nvSpPr>
            <p:spPr>
              <a:xfrm>
                <a:off x="3081536" y="3832773"/>
                <a:ext cx="5032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43BAE6"/>
                    </a:solidFill>
                    <a:latin typeface="Roboto" pitchFamily="2" charset="0"/>
                    <a:ea typeface="Roboto" pitchFamily="2" charset="0"/>
                  </a:rPr>
                  <a:t>Set time</a:t>
                </a:r>
                <a:endParaRPr lang="en-US" sz="3600" dirty="0">
                  <a:solidFill>
                    <a:srgbClr val="43BAE6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10" name="Hour"/>
            <p:cNvGrpSpPr/>
            <p:nvPr/>
          </p:nvGrpSpPr>
          <p:grpSpPr>
            <a:xfrm>
              <a:off x="1529214" y="4913185"/>
              <a:ext cx="1008112" cy="3341747"/>
              <a:chOff x="1529214" y="4913185"/>
              <a:chExt cx="1008112" cy="3341747"/>
            </a:xfrm>
          </p:grpSpPr>
          <p:sp>
            <p:nvSpPr>
              <p:cNvPr id="4" name="Hour Up"/>
              <p:cNvSpPr/>
              <p:nvPr/>
            </p:nvSpPr>
            <p:spPr>
              <a:xfrm>
                <a:off x="1870292" y="4913185"/>
                <a:ext cx="325956" cy="182662"/>
              </a:xfrm>
              <a:prstGeom prst="triangle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our Down"/>
              <p:cNvSpPr/>
              <p:nvPr/>
            </p:nvSpPr>
            <p:spPr>
              <a:xfrm rot="10800000">
                <a:off x="1875790" y="8072270"/>
                <a:ext cx="325956" cy="182662"/>
              </a:xfrm>
              <a:prstGeom prst="triangle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Numbers"/>
              <p:cNvSpPr txBox="1"/>
              <p:nvPr/>
            </p:nvSpPr>
            <p:spPr>
              <a:xfrm>
                <a:off x="1529214" y="5408693"/>
                <a:ext cx="1008112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rgbClr val="989898"/>
                    </a:solidFill>
                    <a:latin typeface="Roboto" pitchFamily="2" charset="0"/>
                    <a:ea typeface="Roboto" pitchFamily="2" charset="0"/>
                  </a:rPr>
                  <a:t>9</a:t>
                </a:r>
              </a:p>
              <a:p>
                <a:pPr algn="ctr"/>
                <a:endParaRPr lang="en-US" sz="3000" dirty="0">
                  <a:latin typeface="Roboto" pitchFamily="2" charset="0"/>
                  <a:ea typeface="Roboto" pitchFamily="2" charset="0"/>
                </a:endParaRPr>
              </a:p>
              <a:p>
                <a:pPr algn="ctr"/>
                <a:r>
                  <a:rPr lang="en-US" sz="3000" dirty="0" smtClean="0">
                    <a:latin typeface="Roboto" pitchFamily="2" charset="0"/>
                    <a:ea typeface="Roboto" pitchFamily="2" charset="0"/>
                  </a:rPr>
                  <a:t>10</a:t>
                </a:r>
              </a:p>
              <a:p>
                <a:pPr algn="ctr"/>
                <a:endParaRPr lang="en-US" sz="3000" dirty="0">
                  <a:latin typeface="Roboto" pitchFamily="2" charset="0"/>
                  <a:ea typeface="Roboto" pitchFamily="2" charset="0"/>
                </a:endParaRPr>
              </a:p>
              <a:p>
                <a:pPr algn="ctr"/>
                <a:r>
                  <a:rPr lang="en-US" sz="3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11</a:t>
                </a:r>
                <a:endParaRPr lang="en-US" sz="3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cxnSp>
            <p:nvCxnSpPr>
              <p:cNvPr id="8" name="Divider Line"/>
              <p:cNvCxnSpPr/>
              <p:nvPr/>
            </p:nvCxnSpPr>
            <p:spPr>
              <a:xfrm>
                <a:off x="1566193" y="6138862"/>
                <a:ext cx="967958" cy="0"/>
              </a:xfrm>
              <a:prstGeom prst="line">
                <a:avLst/>
              </a:prstGeom>
              <a:ln w="38100">
                <a:solidFill>
                  <a:srgbClr val="32B5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ivider Line"/>
              <p:cNvCxnSpPr/>
              <p:nvPr/>
            </p:nvCxnSpPr>
            <p:spPr>
              <a:xfrm>
                <a:off x="1566193" y="7052741"/>
                <a:ext cx="967958" cy="0"/>
              </a:xfrm>
              <a:prstGeom prst="line">
                <a:avLst/>
              </a:prstGeom>
              <a:ln w="38100">
                <a:solidFill>
                  <a:srgbClr val="32B5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Minute"/>
            <p:cNvGrpSpPr/>
            <p:nvPr/>
          </p:nvGrpSpPr>
          <p:grpSpPr>
            <a:xfrm>
              <a:off x="3153543" y="4919200"/>
              <a:ext cx="1008112" cy="3341747"/>
              <a:chOff x="1529214" y="4913185"/>
              <a:chExt cx="1008112" cy="3341747"/>
            </a:xfrm>
          </p:grpSpPr>
          <p:sp>
            <p:nvSpPr>
              <p:cNvPr id="41" name="MInute Up"/>
              <p:cNvSpPr/>
              <p:nvPr/>
            </p:nvSpPr>
            <p:spPr>
              <a:xfrm>
                <a:off x="1870292" y="4913185"/>
                <a:ext cx="325956" cy="182662"/>
              </a:xfrm>
              <a:prstGeom prst="triangle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MInute Down"/>
              <p:cNvSpPr/>
              <p:nvPr/>
            </p:nvSpPr>
            <p:spPr>
              <a:xfrm rot="10800000">
                <a:off x="1875790" y="8072270"/>
                <a:ext cx="325956" cy="182662"/>
              </a:xfrm>
              <a:prstGeom prst="triangle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Numbers"/>
              <p:cNvSpPr txBox="1"/>
              <p:nvPr/>
            </p:nvSpPr>
            <p:spPr>
              <a:xfrm>
                <a:off x="1529214" y="5408693"/>
                <a:ext cx="1008112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rgbClr val="989898"/>
                    </a:solidFill>
                    <a:latin typeface="Roboto" pitchFamily="2" charset="0"/>
                    <a:ea typeface="Roboto" pitchFamily="2" charset="0"/>
                  </a:rPr>
                  <a:t>33</a:t>
                </a:r>
              </a:p>
              <a:p>
                <a:pPr algn="ctr"/>
                <a:endParaRPr lang="en-US" sz="3000" dirty="0">
                  <a:latin typeface="Roboto" pitchFamily="2" charset="0"/>
                  <a:ea typeface="Roboto" pitchFamily="2" charset="0"/>
                </a:endParaRPr>
              </a:p>
              <a:p>
                <a:pPr algn="ctr"/>
                <a:r>
                  <a:rPr lang="en-US" sz="3000" dirty="0" smtClean="0">
                    <a:latin typeface="Roboto" pitchFamily="2" charset="0"/>
                    <a:ea typeface="Roboto" pitchFamily="2" charset="0"/>
                  </a:rPr>
                  <a:t>34</a:t>
                </a:r>
              </a:p>
              <a:p>
                <a:pPr algn="ctr"/>
                <a:endParaRPr lang="en-US" sz="3000" dirty="0">
                  <a:latin typeface="Roboto" pitchFamily="2" charset="0"/>
                  <a:ea typeface="Roboto" pitchFamily="2" charset="0"/>
                </a:endParaRPr>
              </a:p>
              <a:p>
                <a:pPr algn="ctr"/>
                <a:r>
                  <a:rPr lang="en-US" sz="3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35</a:t>
                </a:r>
                <a:endParaRPr lang="en-US" sz="3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cxnSp>
            <p:nvCxnSpPr>
              <p:cNvPr id="44" name="Divider Line"/>
              <p:cNvCxnSpPr/>
              <p:nvPr/>
            </p:nvCxnSpPr>
            <p:spPr>
              <a:xfrm>
                <a:off x="1566193" y="6138862"/>
                <a:ext cx="967958" cy="0"/>
              </a:xfrm>
              <a:prstGeom prst="line">
                <a:avLst/>
              </a:prstGeom>
              <a:ln w="38100">
                <a:solidFill>
                  <a:srgbClr val="32B5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 Line"/>
              <p:cNvCxnSpPr/>
              <p:nvPr/>
            </p:nvCxnSpPr>
            <p:spPr>
              <a:xfrm>
                <a:off x="1566193" y="7052741"/>
                <a:ext cx="967958" cy="0"/>
              </a:xfrm>
              <a:prstGeom prst="line">
                <a:avLst/>
              </a:prstGeom>
              <a:ln w="38100">
                <a:solidFill>
                  <a:srgbClr val="32B5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AM/PM"/>
            <p:cNvGrpSpPr/>
            <p:nvPr/>
          </p:nvGrpSpPr>
          <p:grpSpPr>
            <a:xfrm>
              <a:off x="4753625" y="4919041"/>
              <a:ext cx="1008112" cy="3341747"/>
              <a:chOff x="1529214" y="4913185"/>
              <a:chExt cx="1008112" cy="3341747"/>
            </a:xfrm>
          </p:grpSpPr>
          <p:sp>
            <p:nvSpPr>
              <p:cNvPr id="47" name="Up"/>
              <p:cNvSpPr/>
              <p:nvPr/>
            </p:nvSpPr>
            <p:spPr>
              <a:xfrm>
                <a:off x="1870292" y="4913185"/>
                <a:ext cx="325956" cy="182662"/>
              </a:xfrm>
              <a:prstGeom prst="triangle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own"/>
              <p:cNvSpPr/>
              <p:nvPr/>
            </p:nvSpPr>
            <p:spPr>
              <a:xfrm rot="10800000">
                <a:off x="1875790" y="8072270"/>
                <a:ext cx="325956" cy="182662"/>
              </a:xfrm>
              <a:prstGeom prst="triangle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Numbers"/>
              <p:cNvSpPr txBox="1"/>
              <p:nvPr/>
            </p:nvSpPr>
            <p:spPr>
              <a:xfrm>
                <a:off x="1529214" y="5408693"/>
                <a:ext cx="10081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rgbClr val="989898"/>
                    </a:solidFill>
                    <a:latin typeface="Roboto" pitchFamily="2" charset="0"/>
                    <a:ea typeface="Roboto" pitchFamily="2" charset="0"/>
                  </a:rPr>
                  <a:t>AM</a:t>
                </a:r>
              </a:p>
              <a:p>
                <a:pPr algn="ctr"/>
                <a:endParaRPr lang="en-US" sz="3000" dirty="0">
                  <a:latin typeface="Roboto" pitchFamily="2" charset="0"/>
                  <a:ea typeface="Roboto" pitchFamily="2" charset="0"/>
                </a:endParaRPr>
              </a:p>
              <a:p>
                <a:pPr algn="ctr"/>
                <a:r>
                  <a:rPr lang="en-US" sz="3000" dirty="0" smtClean="0">
                    <a:latin typeface="Roboto" pitchFamily="2" charset="0"/>
                    <a:ea typeface="Roboto" pitchFamily="2" charset="0"/>
                  </a:rPr>
                  <a:t>PM</a:t>
                </a:r>
              </a:p>
              <a:p>
                <a:pPr algn="ctr"/>
                <a:endParaRPr lang="en-US" sz="3000" dirty="0">
                  <a:latin typeface="Roboto" pitchFamily="2" charset="0"/>
                  <a:ea typeface="Roboto" pitchFamily="2" charset="0"/>
                </a:endParaRPr>
              </a:p>
            </p:txBody>
          </p:sp>
          <p:cxnSp>
            <p:nvCxnSpPr>
              <p:cNvPr id="51" name="Divider Line"/>
              <p:cNvCxnSpPr/>
              <p:nvPr/>
            </p:nvCxnSpPr>
            <p:spPr>
              <a:xfrm>
                <a:off x="1566193" y="6138862"/>
                <a:ext cx="967958" cy="0"/>
              </a:xfrm>
              <a:prstGeom prst="line">
                <a:avLst/>
              </a:prstGeom>
              <a:ln w="38100">
                <a:solidFill>
                  <a:srgbClr val="32B5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ivider Line"/>
              <p:cNvCxnSpPr/>
              <p:nvPr/>
            </p:nvCxnSpPr>
            <p:spPr>
              <a:xfrm>
                <a:off x="1566193" y="7052741"/>
                <a:ext cx="967958" cy="0"/>
              </a:xfrm>
              <a:prstGeom prst="line">
                <a:avLst/>
              </a:prstGeom>
              <a:ln w="38100">
                <a:solidFill>
                  <a:srgbClr val="32B5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91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27434"/>
            <a:ext cx="609600" cy="609600"/>
          </a:xfrm>
          <a:prstGeom prst="rect">
            <a:avLst/>
          </a:prstGeom>
        </p:spPr>
      </p:pic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Screen Title</a:t>
            </a:r>
            <a:endParaRPr lang="en-US" sz="27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4" name="Nav Drawer"/>
          <p:cNvSpPr/>
          <p:nvPr/>
        </p:nvSpPr>
        <p:spPr>
          <a:xfrm>
            <a:off x="0" y="1349780"/>
            <a:ext cx="5638002" cy="994398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Category 1"/>
          <p:cNvGrpSpPr/>
          <p:nvPr/>
        </p:nvGrpSpPr>
        <p:grpSpPr>
          <a:xfrm>
            <a:off x="243323" y="1569194"/>
            <a:ext cx="5161519" cy="3803313"/>
            <a:chOff x="243323" y="1569194"/>
            <a:chExt cx="5161519" cy="3803313"/>
          </a:xfrm>
        </p:grpSpPr>
        <p:cxnSp>
          <p:nvCxnSpPr>
            <p:cNvPr id="30" name="Title Divider"/>
            <p:cNvCxnSpPr/>
            <p:nvPr/>
          </p:nvCxnSpPr>
          <p:spPr>
            <a:xfrm>
              <a:off x="243323" y="2028234"/>
              <a:ext cx="5161519" cy="2143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itle"/>
            <p:cNvSpPr txBox="1"/>
            <p:nvPr/>
          </p:nvSpPr>
          <p:spPr>
            <a:xfrm>
              <a:off x="315893" y="1569194"/>
              <a:ext cx="24246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solidFill>
                    <a:schemeClr val="bg1">
                      <a:lumMod val="65000"/>
                    </a:schemeClr>
                  </a:solidFill>
                  <a:latin typeface="Roboto" pitchFamily="2" charset="0"/>
                  <a:ea typeface="Roboto" pitchFamily="2" charset="0"/>
                </a:rPr>
                <a:t>CATEGORY 1</a:t>
              </a:r>
              <a:endParaRPr lang="en-US" sz="2100" b="1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9" name="Icon"/>
            <p:cNvSpPr/>
            <p:nvPr/>
          </p:nvSpPr>
          <p:spPr>
            <a:xfrm>
              <a:off x="315893" y="2551303"/>
              <a:ext cx="648072" cy="6480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ption 1"/>
            <p:cNvSpPr txBox="1"/>
            <p:nvPr/>
          </p:nvSpPr>
          <p:spPr>
            <a:xfrm>
              <a:off x="1241758" y="2607056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Option 1</a:t>
              </a:r>
              <a:endParaRPr lang="en-US" sz="28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37" name="Icon"/>
            <p:cNvSpPr/>
            <p:nvPr/>
          </p:nvSpPr>
          <p:spPr>
            <a:xfrm>
              <a:off x="315893" y="3637869"/>
              <a:ext cx="648072" cy="6480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ption 2"/>
            <p:cNvSpPr txBox="1"/>
            <p:nvPr/>
          </p:nvSpPr>
          <p:spPr>
            <a:xfrm>
              <a:off x="1241758" y="3693622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Option 2</a:t>
              </a:r>
              <a:endParaRPr lang="en-US" sz="28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41" name="Icon"/>
            <p:cNvSpPr/>
            <p:nvPr/>
          </p:nvSpPr>
          <p:spPr>
            <a:xfrm>
              <a:off x="315893" y="4724435"/>
              <a:ext cx="648072" cy="6480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ption 3"/>
            <p:cNvSpPr txBox="1"/>
            <p:nvPr/>
          </p:nvSpPr>
          <p:spPr>
            <a:xfrm>
              <a:off x="1241758" y="4780188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Option 3</a:t>
              </a:r>
              <a:endParaRPr lang="en-US" sz="28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  <p:grpSp>
        <p:nvGrpSpPr>
          <p:cNvPr id="46" name="Category 2"/>
          <p:cNvGrpSpPr/>
          <p:nvPr/>
        </p:nvGrpSpPr>
        <p:grpSpPr>
          <a:xfrm>
            <a:off x="243323" y="5980904"/>
            <a:ext cx="5161519" cy="3803313"/>
            <a:chOff x="243323" y="1569194"/>
            <a:chExt cx="5161519" cy="3803313"/>
          </a:xfrm>
        </p:grpSpPr>
        <p:cxnSp>
          <p:nvCxnSpPr>
            <p:cNvPr id="47" name="Title Divider"/>
            <p:cNvCxnSpPr/>
            <p:nvPr/>
          </p:nvCxnSpPr>
          <p:spPr>
            <a:xfrm>
              <a:off x="243323" y="2028234"/>
              <a:ext cx="5161519" cy="2143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itle"/>
            <p:cNvSpPr txBox="1"/>
            <p:nvPr/>
          </p:nvSpPr>
          <p:spPr>
            <a:xfrm>
              <a:off x="315893" y="1569194"/>
              <a:ext cx="24246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solidFill>
                    <a:schemeClr val="bg1">
                      <a:lumMod val="65000"/>
                    </a:schemeClr>
                  </a:solidFill>
                  <a:latin typeface="Roboto" pitchFamily="2" charset="0"/>
                  <a:ea typeface="Roboto" pitchFamily="2" charset="0"/>
                </a:rPr>
                <a:t>CATEGORY 2</a:t>
              </a:r>
              <a:endParaRPr lang="en-US" sz="2100" b="1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9" name="Icon"/>
            <p:cNvSpPr/>
            <p:nvPr/>
          </p:nvSpPr>
          <p:spPr>
            <a:xfrm>
              <a:off x="315893" y="2551303"/>
              <a:ext cx="648072" cy="6480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ption 1"/>
            <p:cNvSpPr txBox="1"/>
            <p:nvPr/>
          </p:nvSpPr>
          <p:spPr>
            <a:xfrm>
              <a:off x="1241758" y="2607056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Option 1</a:t>
              </a:r>
              <a:endParaRPr lang="en-US" sz="28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51" name="Icon"/>
            <p:cNvSpPr/>
            <p:nvPr/>
          </p:nvSpPr>
          <p:spPr>
            <a:xfrm>
              <a:off x="315893" y="3637869"/>
              <a:ext cx="648072" cy="6480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ption 2"/>
            <p:cNvSpPr txBox="1"/>
            <p:nvPr/>
          </p:nvSpPr>
          <p:spPr>
            <a:xfrm>
              <a:off x="1241758" y="3693622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Option 2</a:t>
              </a:r>
              <a:endParaRPr lang="en-US" sz="28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53" name="Icon"/>
            <p:cNvSpPr/>
            <p:nvPr/>
          </p:nvSpPr>
          <p:spPr>
            <a:xfrm>
              <a:off x="315893" y="4724435"/>
              <a:ext cx="648072" cy="6480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ption 3"/>
            <p:cNvSpPr txBox="1"/>
            <p:nvPr/>
          </p:nvSpPr>
          <p:spPr>
            <a:xfrm>
              <a:off x="1241758" y="4780188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Option 3</a:t>
              </a:r>
              <a:endParaRPr lang="en-US" sz="28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  <p:grpSp>
        <p:nvGrpSpPr>
          <p:cNvPr id="14" name="Main Body"/>
          <p:cNvGrpSpPr/>
          <p:nvPr/>
        </p:nvGrpSpPr>
        <p:grpSpPr>
          <a:xfrm>
            <a:off x="5638002" y="1355980"/>
            <a:ext cx="7337853" cy="9956952"/>
            <a:chOff x="5615349" y="1332935"/>
            <a:chExt cx="7337853" cy="9956952"/>
          </a:xfrm>
        </p:grpSpPr>
        <p:sp>
          <p:nvSpPr>
            <p:cNvPr id="55" name="Main Body Background"/>
            <p:cNvSpPr/>
            <p:nvPr/>
          </p:nvSpPr>
          <p:spPr>
            <a:xfrm>
              <a:off x="5616444" y="1345900"/>
              <a:ext cx="7314105" cy="9943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Tabs"/>
            <p:cNvGrpSpPr/>
            <p:nvPr/>
          </p:nvGrpSpPr>
          <p:grpSpPr>
            <a:xfrm>
              <a:off x="5615349" y="1332935"/>
              <a:ext cx="7337853" cy="954891"/>
              <a:chOff x="-22653" y="1348404"/>
              <a:chExt cx="7337853" cy="954891"/>
            </a:xfrm>
          </p:grpSpPr>
          <p:sp>
            <p:nvSpPr>
              <p:cNvPr id="13" name="Tab Bar"/>
              <p:cNvSpPr/>
              <p:nvPr/>
            </p:nvSpPr>
            <p:spPr>
              <a:xfrm>
                <a:off x="-22653" y="1348404"/>
                <a:ext cx="7315200" cy="93804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Divider Left"/>
              <p:cNvCxnSpPr/>
              <p:nvPr/>
            </p:nvCxnSpPr>
            <p:spPr>
              <a:xfrm>
                <a:off x="2433464" y="1533550"/>
                <a:ext cx="0" cy="53158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ivider Right"/>
              <p:cNvCxnSpPr/>
              <p:nvPr/>
            </p:nvCxnSpPr>
            <p:spPr>
              <a:xfrm>
                <a:off x="4879050" y="1533550"/>
                <a:ext cx="0" cy="53158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Tab Line"/>
              <p:cNvCxnSpPr/>
              <p:nvPr/>
            </p:nvCxnSpPr>
            <p:spPr>
              <a:xfrm>
                <a:off x="0" y="2284591"/>
                <a:ext cx="7315200" cy="1870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elected"/>
              <p:cNvSpPr/>
              <p:nvPr/>
            </p:nvSpPr>
            <p:spPr>
              <a:xfrm>
                <a:off x="2433464" y="2198742"/>
                <a:ext cx="2448271" cy="982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Middle Option"/>
              <p:cNvSpPr txBox="1"/>
              <p:nvPr/>
            </p:nvSpPr>
            <p:spPr>
              <a:xfrm>
                <a:off x="2433464" y="1614820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TAB 2</a:t>
                </a:r>
                <a:endParaRPr lang="en-US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43" name="Right Option"/>
              <p:cNvSpPr txBox="1"/>
              <p:nvPr/>
            </p:nvSpPr>
            <p:spPr>
              <a:xfrm>
                <a:off x="4881736" y="1614820"/>
                <a:ext cx="2433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TAB 3</a:t>
                </a:r>
                <a:endParaRPr lang="en-US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44" name="Left Option"/>
              <p:cNvSpPr txBox="1"/>
              <p:nvPr/>
            </p:nvSpPr>
            <p:spPr>
              <a:xfrm>
                <a:off x="0" y="1614820"/>
                <a:ext cx="2433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TAB 1</a:t>
                </a:r>
                <a:endParaRPr lang="en-US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9" name="Notification Center Background"/>
          <p:cNvSpPr/>
          <p:nvPr/>
        </p:nvSpPr>
        <p:spPr>
          <a:xfrm>
            <a:off x="0" y="-17117"/>
            <a:ext cx="7315200" cy="11310884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"/>
          <p:cNvSpPr txBox="1"/>
          <p:nvPr/>
        </p:nvSpPr>
        <p:spPr>
          <a:xfrm>
            <a:off x="1353344" y="42419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THU, MARCH 7</a:t>
            </a:r>
            <a:endParaRPr lang="en-US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36" name="Time"/>
          <p:cNvSpPr txBox="1"/>
          <p:nvPr/>
        </p:nvSpPr>
        <p:spPr>
          <a:xfrm>
            <a:off x="57200" y="6233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9.07</a:t>
            </a:r>
            <a:endParaRPr lang="en-US" sz="48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grpSp>
        <p:nvGrpSpPr>
          <p:cNvPr id="8" name="Notification 1"/>
          <p:cNvGrpSpPr/>
          <p:nvPr/>
        </p:nvGrpSpPr>
        <p:grpSpPr>
          <a:xfrm>
            <a:off x="0" y="954086"/>
            <a:ext cx="7315200" cy="1186681"/>
            <a:chOff x="0" y="2281163"/>
            <a:chExt cx="7315200" cy="1186681"/>
          </a:xfrm>
        </p:grpSpPr>
        <p:sp>
          <p:nvSpPr>
            <p:cNvPr id="5" name="Notification Bar"/>
            <p:cNvSpPr/>
            <p:nvPr/>
          </p:nvSpPr>
          <p:spPr>
            <a:xfrm>
              <a:off x="1219200" y="2281163"/>
              <a:ext cx="6096000" cy="1186681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90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 smtClean="0">
                  <a:latin typeface="Roboto Lt" pitchFamily="2" charset="0"/>
                  <a:ea typeface="Roboto Lt" pitchFamily="2" charset="0"/>
                </a:rPr>
                <a:t>  Main title Notification 1                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9.07PM</a:t>
              </a:r>
            </a:p>
            <a:p>
              <a:r>
                <a:rPr lang="en-US" sz="2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t" pitchFamily="2" charset="0"/>
                  <a:ea typeface="Roboto Lt" pitchFamily="2" charset="0"/>
                </a:rPr>
                <a:t>  Subtitle of the notification                            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2</a:t>
              </a:r>
              <a:endPara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3" name="Icon Background Tint"/>
            <p:cNvSpPr/>
            <p:nvPr/>
          </p:nvSpPr>
          <p:spPr>
            <a:xfrm>
              <a:off x="0" y="2281163"/>
              <a:ext cx="1219200" cy="1186681"/>
            </a:xfrm>
            <a:prstGeom prst="rect">
              <a:avLst/>
            </a:prstGeom>
            <a:solidFill>
              <a:srgbClr val="1D3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</a:t>
              </a:r>
              <a:endParaRPr lang="en-US" dirty="0"/>
            </a:p>
          </p:txBody>
        </p:sp>
        <p:sp>
          <p:nvSpPr>
            <p:cNvPr id="7" name="Icon"/>
            <p:cNvSpPr/>
            <p:nvPr/>
          </p:nvSpPr>
          <p:spPr>
            <a:xfrm>
              <a:off x="357572" y="2622475"/>
              <a:ext cx="504056" cy="504056"/>
            </a:xfrm>
            <a:prstGeom prst="rect">
              <a:avLst/>
            </a:prstGeom>
            <a:solidFill>
              <a:srgbClr val="596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ll Icon"/>
            <p:cNvSpPr/>
            <p:nvPr/>
          </p:nvSpPr>
          <p:spPr>
            <a:xfrm>
              <a:off x="6825952" y="2959641"/>
              <a:ext cx="324896" cy="324896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Notification 2 (Expanded)"/>
          <p:cNvGrpSpPr/>
          <p:nvPr/>
        </p:nvGrpSpPr>
        <p:grpSpPr>
          <a:xfrm>
            <a:off x="-12700" y="2309835"/>
            <a:ext cx="7327900" cy="2923656"/>
            <a:chOff x="-12700" y="2309835"/>
            <a:chExt cx="7327900" cy="2923656"/>
          </a:xfrm>
        </p:grpSpPr>
        <p:sp>
          <p:nvSpPr>
            <p:cNvPr id="40" name="Notification Bar"/>
            <p:cNvSpPr/>
            <p:nvPr/>
          </p:nvSpPr>
          <p:spPr>
            <a:xfrm>
              <a:off x="0" y="2309835"/>
              <a:ext cx="7315200" cy="2923656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90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 smtClean="0">
                  <a:latin typeface="Roboto Lt" pitchFamily="2" charset="0"/>
                  <a:ea typeface="Roboto Lt" pitchFamily="2" charset="0"/>
                </a:rPr>
                <a:t>                Main title Notification 2                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9.07PM</a:t>
              </a:r>
            </a:p>
            <a:p>
              <a:r>
                <a:rPr lang="en-US" sz="2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t" pitchFamily="2" charset="0"/>
                  <a:ea typeface="Roboto Lt" pitchFamily="2" charset="0"/>
                </a:rPr>
                <a:t>                    Subtitle of the notification                            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  <a:p>
              <a:endPara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  <a:p>
              <a:endPara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  <a:p>
              <a:endPara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  <a:p>
              <a:endPara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  <a:p>
              <a:endPara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1" name="Icon Background Tint"/>
            <p:cNvSpPr/>
            <p:nvPr/>
          </p:nvSpPr>
          <p:spPr>
            <a:xfrm>
              <a:off x="0" y="2309835"/>
              <a:ext cx="1219200" cy="1186681"/>
            </a:xfrm>
            <a:prstGeom prst="rect">
              <a:avLst/>
            </a:prstGeom>
            <a:solidFill>
              <a:srgbClr val="1D3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</a:t>
              </a:r>
              <a:endParaRPr lang="en-US" dirty="0"/>
            </a:p>
          </p:txBody>
        </p:sp>
        <p:sp>
          <p:nvSpPr>
            <p:cNvPr id="42" name="Icon"/>
            <p:cNvSpPr/>
            <p:nvPr/>
          </p:nvSpPr>
          <p:spPr>
            <a:xfrm>
              <a:off x="357572" y="2651147"/>
              <a:ext cx="504056" cy="504056"/>
            </a:xfrm>
            <a:prstGeom prst="rect">
              <a:avLst/>
            </a:prstGeom>
            <a:solidFill>
              <a:srgbClr val="596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ll Icon"/>
            <p:cNvSpPr/>
            <p:nvPr/>
          </p:nvSpPr>
          <p:spPr>
            <a:xfrm>
              <a:off x="6825952" y="2988313"/>
              <a:ext cx="324896" cy="324896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Button Divider"/>
            <p:cNvCxnSpPr/>
            <p:nvPr/>
          </p:nvCxnSpPr>
          <p:spPr>
            <a:xfrm>
              <a:off x="-12700" y="4276179"/>
              <a:ext cx="7315200" cy="0"/>
            </a:xfrm>
            <a:prstGeom prst="line">
              <a:avLst/>
            </a:prstGeom>
            <a:ln w="1905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ction Icon"/>
            <p:cNvSpPr/>
            <p:nvPr/>
          </p:nvSpPr>
          <p:spPr>
            <a:xfrm>
              <a:off x="1857400" y="4445248"/>
              <a:ext cx="610595" cy="610595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ction 1"/>
            <p:cNvSpPr txBox="1"/>
            <p:nvPr/>
          </p:nvSpPr>
          <p:spPr>
            <a:xfrm>
              <a:off x="2649488" y="4550490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Action 1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Action Icon"/>
            <p:cNvSpPr/>
            <p:nvPr/>
          </p:nvSpPr>
          <p:spPr>
            <a:xfrm>
              <a:off x="4607384" y="4445248"/>
              <a:ext cx="610595" cy="610595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ction 2"/>
            <p:cNvSpPr txBox="1"/>
            <p:nvPr/>
          </p:nvSpPr>
          <p:spPr>
            <a:xfrm>
              <a:off x="5399472" y="4550490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Action 2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15" name="Button Divider"/>
            <p:cNvCxnSpPr/>
            <p:nvPr/>
          </p:nvCxnSpPr>
          <p:spPr>
            <a:xfrm>
              <a:off x="4377680" y="4564211"/>
              <a:ext cx="0" cy="39841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Handle Bar"/>
          <p:cNvSpPr/>
          <p:nvPr/>
        </p:nvSpPr>
        <p:spPr>
          <a:xfrm>
            <a:off x="273224" y="10917220"/>
            <a:ext cx="6768752" cy="72008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lco"/>
          <p:cNvSpPr txBox="1"/>
          <p:nvPr/>
        </p:nvSpPr>
        <p:spPr>
          <a:xfrm>
            <a:off x="2701854" y="10237918"/>
            <a:ext cx="191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NO NETWORK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Tips</a:t>
            </a:r>
            <a:endParaRPr 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Ensure Roboto Font Family is installed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Always open these two panes, these panes will be used a lot during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Selection Pane (Home &gt; Arrange)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Format Background (Design)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Once the design is finalized, export the screens to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png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 file. It will be in the resolution of 768x1280 @ 96dpi.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To frame the exported design mockup, use Nexus 4 Device Art Generator </a:t>
            </a:r>
            <a:r>
              <a:rPr lang="en-US" sz="28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hlinkClick r:id="rId5"/>
              </a:rPr>
              <a:t>http</a:t>
            </a:r>
            <a:r>
              <a:rPr lang="en-US" sz="28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hlinkClick r:id="rId5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hlinkClick r:id="rId5"/>
              </a:rPr>
              <a:t>developer.android.com/distribute/promote/device-art.html</a:t>
            </a:r>
            <a:endParaRPr lang="en-US" sz="2800" dirty="0" smtClean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73224" y="7290030"/>
            <a:ext cx="68407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Note</a:t>
            </a:r>
            <a:endParaRPr 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If you open this file using Apple Keynote, please change the slide size to 768x1280 manually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If you open this file using Office for Mac, you have to manually replace the font type for some texts</a:t>
            </a:r>
          </a:p>
        </p:txBody>
      </p:sp>
    </p:spTree>
    <p:extLst>
      <p:ext uri="{BB962C8B-B14F-4D97-AF65-F5344CB8AC3E}">
        <p14:creationId xmlns:p14="http://schemas.microsoft.com/office/powerpoint/2010/main" val="37465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27434"/>
            <a:ext cx="609600" cy="609600"/>
          </a:xfrm>
          <a:prstGeom prst="rect">
            <a:avLst/>
          </a:prstGeom>
        </p:spPr>
      </p:pic>
      <p:sp>
        <p:nvSpPr>
          <p:cNvPr id="8" name="Up Caret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Screen Title</a:t>
            </a:r>
            <a:endParaRPr lang="en-US" sz="27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Tabs"/>
          <p:cNvGrpSpPr/>
          <p:nvPr/>
        </p:nvGrpSpPr>
        <p:grpSpPr>
          <a:xfrm>
            <a:off x="-221704" y="1531466"/>
            <a:ext cx="7902624" cy="573559"/>
            <a:chOff x="-221704" y="1531466"/>
            <a:chExt cx="7902624" cy="573559"/>
          </a:xfrm>
        </p:grpSpPr>
        <p:cxnSp>
          <p:nvCxnSpPr>
            <p:cNvPr id="38" name="Tab Line"/>
            <p:cNvCxnSpPr/>
            <p:nvPr/>
          </p:nvCxnSpPr>
          <p:spPr>
            <a:xfrm>
              <a:off x="0" y="2099047"/>
              <a:ext cx="7315200" cy="0"/>
            </a:xfrm>
            <a:prstGeom prst="line">
              <a:avLst/>
            </a:prstGeom>
            <a:ln w="28575">
              <a:solidFill>
                <a:srgbClr val="33B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elected"/>
            <p:cNvSpPr/>
            <p:nvPr/>
          </p:nvSpPr>
          <p:spPr>
            <a:xfrm>
              <a:off x="2601863" y="2012181"/>
              <a:ext cx="2151112" cy="928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iddle Option"/>
            <p:cNvSpPr txBox="1"/>
            <p:nvPr/>
          </p:nvSpPr>
          <p:spPr>
            <a:xfrm>
              <a:off x="2601863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FEATURED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3" name="Right Option"/>
            <p:cNvSpPr txBox="1"/>
            <p:nvPr/>
          </p:nvSpPr>
          <p:spPr>
            <a:xfrm>
              <a:off x="5529808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TOP PAID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4" name="Left Option"/>
            <p:cNvSpPr txBox="1"/>
            <p:nvPr/>
          </p:nvSpPr>
          <p:spPr>
            <a:xfrm>
              <a:off x="-221704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CATEGORY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5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Screen Title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Tabs"/>
          <p:cNvGrpSpPr/>
          <p:nvPr/>
        </p:nvGrpSpPr>
        <p:grpSpPr>
          <a:xfrm>
            <a:off x="-221704" y="1531466"/>
            <a:ext cx="7902624" cy="573559"/>
            <a:chOff x="-221704" y="1531466"/>
            <a:chExt cx="7902624" cy="573559"/>
          </a:xfrm>
        </p:grpSpPr>
        <p:cxnSp>
          <p:nvCxnSpPr>
            <p:cNvPr id="38" name="Tab Line"/>
            <p:cNvCxnSpPr/>
            <p:nvPr/>
          </p:nvCxnSpPr>
          <p:spPr>
            <a:xfrm>
              <a:off x="0" y="2099047"/>
              <a:ext cx="7315200" cy="0"/>
            </a:xfrm>
            <a:prstGeom prst="line">
              <a:avLst/>
            </a:prstGeom>
            <a:ln w="28575">
              <a:solidFill>
                <a:srgbClr val="33B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elected"/>
            <p:cNvSpPr/>
            <p:nvPr/>
          </p:nvSpPr>
          <p:spPr>
            <a:xfrm>
              <a:off x="2601863" y="2012181"/>
              <a:ext cx="2151112" cy="928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iddle Option"/>
            <p:cNvSpPr txBox="1"/>
            <p:nvPr/>
          </p:nvSpPr>
          <p:spPr>
            <a:xfrm>
              <a:off x="2601863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FEATURED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3" name="Right Option"/>
            <p:cNvSpPr txBox="1"/>
            <p:nvPr/>
          </p:nvSpPr>
          <p:spPr>
            <a:xfrm>
              <a:off x="5529808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TOP PAID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4" name="Left Option"/>
            <p:cNvSpPr txBox="1"/>
            <p:nvPr/>
          </p:nvSpPr>
          <p:spPr>
            <a:xfrm>
              <a:off x="-221704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CATEGORY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4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Tabs"/>
          <p:cNvGrpSpPr/>
          <p:nvPr/>
        </p:nvGrpSpPr>
        <p:grpSpPr>
          <a:xfrm>
            <a:off x="0" y="1365249"/>
            <a:ext cx="7315200" cy="938046"/>
            <a:chOff x="0" y="1365249"/>
            <a:chExt cx="7315200" cy="938046"/>
          </a:xfrm>
        </p:grpSpPr>
        <p:sp>
          <p:nvSpPr>
            <p:cNvPr id="13" name="Tab Bar"/>
            <p:cNvSpPr/>
            <p:nvPr/>
          </p:nvSpPr>
          <p:spPr>
            <a:xfrm>
              <a:off x="0" y="1365249"/>
              <a:ext cx="7315200" cy="93804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Divider Left"/>
            <p:cNvCxnSpPr/>
            <p:nvPr/>
          </p:nvCxnSpPr>
          <p:spPr>
            <a:xfrm>
              <a:off x="2433464" y="1533550"/>
              <a:ext cx="0" cy="531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 Right"/>
            <p:cNvCxnSpPr/>
            <p:nvPr/>
          </p:nvCxnSpPr>
          <p:spPr>
            <a:xfrm>
              <a:off x="4879050" y="1533550"/>
              <a:ext cx="0" cy="531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Tab Line"/>
            <p:cNvCxnSpPr/>
            <p:nvPr/>
          </p:nvCxnSpPr>
          <p:spPr>
            <a:xfrm>
              <a:off x="0" y="2284591"/>
              <a:ext cx="7315200" cy="1870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elected"/>
            <p:cNvSpPr/>
            <p:nvPr/>
          </p:nvSpPr>
          <p:spPr>
            <a:xfrm>
              <a:off x="2433464" y="2198742"/>
              <a:ext cx="2448271" cy="982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iddle Option"/>
            <p:cNvSpPr txBox="1"/>
            <p:nvPr/>
          </p:nvSpPr>
          <p:spPr>
            <a:xfrm>
              <a:off x="2433464" y="161482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TAB 2</a:t>
              </a:r>
              <a:endPara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3" name="Right Option"/>
            <p:cNvSpPr txBox="1"/>
            <p:nvPr/>
          </p:nvSpPr>
          <p:spPr>
            <a:xfrm>
              <a:off x="4881736" y="1614820"/>
              <a:ext cx="24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TAB 3</a:t>
              </a:r>
              <a:endPara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4" name="Left Option"/>
            <p:cNvSpPr txBox="1"/>
            <p:nvPr/>
          </p:nvSpPr>
          <p:spPr>
            <a:xfrm>
              <a:off x="0" y="1614820"/>
              <a:ext cx="24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TAB 1</a:t>
              </a:r>
              <a:endPara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27434"/>
            <a:ext cx="609600" cy="609600"/>
          </a:xfrm>
          <a:prstGeom prst="rect">
            <a:avLst/>
          </a:prstGeom>
        </p:spPr>
      </p:pic>
      <p:sp>
        <p:nvSpPr>
          <p:cNvPr id="8" name="Up Caret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Screen Title</a:t>
            </a:r>
            <a:endParaRPr lang="en-US" sz="27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440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Tab Group"/>
          <p:cNvGrpSpPr/>
          <p:nvPr/>
        </p:nvGrpSpPr>
        <p:grpSpPr>
          <a:xfrm>
            <a:off x="0" y="459133"/>
            <a:ext cx="7315200" cy="938046"/>
            <a:chOff x="0" y="459133"/>
            <a:chExt cx="7315200" cy="938046"/>
          </a:xfrm>
        </p:grpSpPr>
        <p:sp>
          <p:nvSpPr>
            <p:cNvPr id="13" name="Tab Bar"/>
            <p:cNvSpPr/>
            <p:nvPr/>
          </p:nvSpPr>
          <p:spPr>
            <a:xfrm>
              <a:off x="0" y="459133"/>
              <a:ext cx="7315200" cy="93804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Divider Left"/>
            <p:cNvCxnSpPr/>
            <p:nvPr/>
          </p:nvCxnSpPr>
          <p:spPr>
            <a:xfrm>
              <a:off x="2433464" y="627434"/>
              <a:ext cx="0" cy="531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 Right"/>
            <p:cNvCxnSpPr/>
            <p:nvPr/>
          </p:nvCxnSpPr>
          <p:spPr>
            <a:xfrm>
              <a:off x="4879050" y="627434"/>
              <a:ext cx="0" cy="531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Tab Line"/>
            <p:cNvCxnSpPr/>
            <p:nvPr/>
          </p:nvCxnSpPr>
          <p:spPr>
            <a:xfrm>
              <a:off x="0" y="1378475"/>
              <a:ext cx="7315200" cy="1870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elected"/>
            <p:cNvSpPr/>
            <p:nvPr/>
          </p:nvSpPr>
          <p:spPr>
            <a:xfrm>
              <a:off x="2433464" y="1292626"/>
              <a:ext cx="2448271" cy="982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icon_Perso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72" y="591250"/>
              <a:ext cx="609600" cy="609600"/>
            </a:xfrm>
            <a:prstGeom prst="rect">
              <a:avLst/>
            </a:prstGeom>
          </p:spPr>
        </p:pic>
        <p:pic>
          <p:nvPicPr>
            <p:cNvPr id="4" name="icon_grou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97" y="588428"/>
              <a:ext cx="609600" cy="609600"/>
            </a:xfrm>
            <a:prstGeom prst="rect">
              <a:avLst/>
            </a:prstGeom>
          </p:spPr>
        </p:pic>
        <p:pic>
          <p:nvPicPr>
            <p:cNvPr id="7" name="icon_histor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862" y="627434"/>
              <a:ext cx="609600" cy="609600"/>
            </a:xfrm>
            <a:prstGeom prst="rect">
              <a:avLst/>
            </a:prstGeom>
          </p:spPr>
        </p:pic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5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Caret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Screen Title</a:t>
            </a:r>
            <a:endParaRPr lang="en-US" sz="27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plit Action Bar"/>
          <p:cNvSpPr/>
          <p:nvPr/>
        </p:nvSpPr>
        <p:spPr>
          <a:xfrm>
            <a:off x="0" y="10387650"/>
            <a:ext cx="7315200" cy="906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dist="25400" dir="162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Overflow Icon"/>
          <p:cNvGrpSpPr/>
          <p:nvPr/>
        </p:nvGrpSpPr>
        <p:grpSpPr>
          <a:xfrm>
            <a:off x="6669236" y="10627691"/>
            <a:ext cx="93018" cy="375234"/>
            <a:chOff x="6734892" y="735091"/>
            <a:chExt cx="93018" cy="375234"/>
          </a:xfrm>
        </p:grpSpPr>
        <p:sp>
          <p:nvSpPr>
            <p:cNvPr id="29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con_so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6" y="10557017"/>
            <a:ext cx="609600" cy="609600"/>
          </a:xfrm>
          <a:prstGeom prst="rect">
            <a:avLst/>
          </a:prstGeom>
        </p:spPr>
      </p:pic>
      <p:pic>
        <p:nvPicPr>
          <p:cNvPr id="9" name="icon_ref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535908"/>
            <a:ext cx="609600" cy="609600"/>
          </a:xfrm>
          <a:prstGeom prst="rect">
            <a:avLst/>
          </a:prstGeom>
        </p:spPr>
      </p:pic>
      <p:grpSp>
        <p:nvGrpSpPr>
          <p:cNvPr id="37" name="Overflow Panel (Short)" hidden="1"/>
          <p:cNvGrpSpPr/>
          <p:nvPr/>
        </p:nvGrpSpPr>
        <p:grpSpPr>
          <a:xfrm>
            <a:off x="3009528" y="7605036"/>
            <a:ext cx="4059067" cy="2780031"/>
            <a:chOff x="3134213" y="5007925"/>
            <a:chExt cx="4059067" cy="2780031"/>
          </a:xfrm>
        </p:grpSpPr>
        <p:sp>
          <p:nvSpPr>
            <p:cNvPr id="39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Divider"/>
            <p:cNvCxnSpPr/>
            <p:nvPr/>
          </p:nvCxnSpPr>
          <p:spPr>
            <a:xfrm>
              <a:off x="3138304" y="5962843"/>
              <a:ext cx="40476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ivider"/>
            <p:cNvCxnSpPr/>
            <p:nvPr/>
          </p:nvCxnSpPr>
          <p:spPr>
            <a:xfrm>
              <a:off x="3134213" y="6888787"/>
              <a:ext cx="40476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ption 1"/>
            <p:cNvSpPr txBox="1"/>
            <p:nvPr/>
          </p:nvSpPr>
          <p:spPr>
            <a:xfrm>
              <a:off x="3297560" y="52505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2"/>
            <p:cNvSpPr txBox="1"/>
            <p:nvPr/>
          </p:nvSpPr>
          <p:spPr>
            <a:xfrm>
              <a:off x="3297560" y="618304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9" name="Option 3"/>
            <p:cNvSpPr txBox="1"/>
            <p:nvPr/>
          </p:nvSpPr>
          <p:spPr>
            <a:xfrm>
              <a:off x="3297560" y="70932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63" name="Overflow Panel (Long)"/>
          <p:cNvGrpSpPr/>
          <p:nvPr/>
        </p:nvGrpSpPr>
        <p:grpSpPr>
          <a:xfrm>
            <a:off x="3017312" y="4873451"/>
            <a:ext cx="4061962" cy="5520251"/>
            <a:chOff x="3106212" y="1369424"/>
            <a:chExt cx="4061962" cy="5520251"/>
          </a:xfrm>
        </p:grpSpPr>
        <p:sp>
          <p:nvSpPr>
            <p:cNvPr id="64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1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2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3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4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5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09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Tabs"/>
          <p:cNvGrpSpPr/>
          <p:nvPr/>
        </p:nvGrpSpPr>
        <p:grpSpPr>
          <a:xfrm>
            <a:off x="0" y="1365249"/>
            <a:ext cx="7315200" cy="938046"/>
            <a:chOff x="0" y="1365249"/>
            <a:chExt cx="7315200" cy="938046"/>
          </a:xfrm>
        </p:grpSpPr>
        <p:sp>
          <p:nvSpPr>
            <p:cNvPr id="13" name="Tab Bar"/>
            <p:cNvSpPr/>
            <p:nvPr/>
          </p:nvSpPr>
          <p:spPr>
            <a:xfrm>
              <a:off x="0" y="1365249"/>
              <a:ext cx="7315200" cy="93804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Divider Left"/>
            <p:cNvCxnSpPr/>
            <p:nvPr/>
          </p:nvCxnSpPr>
          <p:spPr>
            <a:xfrm>
              <a:off x="2433464" y="1533550"/>
              <a:ext cx="0" cy="531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 Right"/>
            <p:cNvCxnSpPr/>
            <p:nvPr/>
          </p:nvCxnSpPr>
          <p:spPr>
            <a:xfrm>
              <a:off x="4879050" y="1533550"/>
              <a:ext cx="0" cy="531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Tab Line"/>
            <p:cNvCxnSpPr/>
            <p:nvPr/>
          </p:nvCxnSpPr>
          <p:spPr>
            <a:xfrm>
              <a:off x="0" y="2284591"/>
              <a:ext cx="7315200" cy="1870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elected"/>
            <p:cNvSpPr/>
            <p:nvPr/>
          </p:nvSpPr>
          <p:spPr>
            <a:xfrm>
              <a:off x="2433464" y="2198742"/>
              <a:ext cx="2448271" cy="982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iddle Option"/>
            <p:cNvSpPr txBox="1"/>
            <p:nvPr/>
          </p:nvSpPr>
          <p:spPr>
            <a:xfrm>
              <a:off x="2433464" y="161482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TAB 2</a:t>
              </a:r>
              <a:endPara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3" name="Right Option"/>
            <p:cNvSpPr txBox="1"/>
            <p:nvPr/>
          </p:nvSpPr>
          <p:spPr>
            <a:xfrm>
              <a:off x="4881736" y="1614820"/>
              <a:ext cx="24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TAB 3</a:t>
              </a:r>
              <a:endPara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4" name="Left Option"/>
            <p:cNvSpPr txBox="1"/>
            <p:nvPr/>
          </p:nvSpPr>
          <p:spPr>
            <a:xfrm>
              <a:off x="0" y="1614820"/>
              <a:ext cx="24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TAB 1</a:t>
              </a:r>
              <a:endPara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27434"/>
            <a:ext cx="609600" cy="609600"/>
          </a:xfrm>
          <a:prstGeom prst="rect">
            <a:avLst/>
          </a:prstGeom>
        </p:spPr>
      </p:pic>
      <p:sp>
        <p:nvSpPr>
          <p:cNvPr id="8" name="Up Caret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Screen Title</a:t>
            </a:r>
            <a:endParaRPr lang="en-US" sz="27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3" name="Keybo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917"/>
            <a:ext cx="7314286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Tabs"/>
          <p:cNvGrpSpPr/>
          <p:nvPr/>
        </p:nvGrpSpPr>
        <p:grpSpPr>
          <a:xfrm>
            <a:off x="-221704" y="1531466"/>
            <a:ext cx="7902624" cy="573559"/>
            <a:chOff x="-221704" y="1531466"/>
            <a:chExt cx="7902624" cy="573559"/>
          </a:xfrm>
        </p:grpSpPr>
        <p:cxnSp>
          <p:nvCxnSpPr>
            <p:cNvPr id="38" name="Tab Line"/>
            <p:cNvCxnSpPr/>
            <p:nvPr/>
          </p:nvCxnSpPr>
          <p:spPr>
            <a:xfrm>
              <a:off x="0" y="2099047"/>
              <a:ext cx="7315200" cy="0"/>
            </a:xfrm>
            <a:prstGeom prst="line">
              <a:avLst/>
            </a:prstGeom>
            <a:ln w="28575">
              <a:solidFill>
                <a:srgbClr val="33B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elected"/>
            <p:cNvSpPr/>
            <p:nvPr/>
          </p:nvSpPr>
          <p:spPr>
            <a:xfrm>
              <a:off x="2601863" y="2012181"/>
              <a:ext cx="2151112" cy="928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iddle Option"/>
            <p:cNvSpPr txBox="1"/>
            <p:nvPr/>
          </p:nvSpPr>
          <p:spPr>
            <a:xfrm>
              <a:off x="2601863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FEATURED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3" name="Right Option"/>
            <p:cNvSpPr txBox="1"/>
            <p:nvPr/>
          </p:nvSpPr>
          <p:spPr>
            <a:xfrm>
              <a:off x="5529808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TOP PAID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4" name="Left Option"/>
            <p:cNvSpPr txBox="1"/>
            <p:nvPr/>
          </p:nvSpPr>
          <p:spPr>
            <a:xfrm>
              <a:off x="-221704" y="1531466"/>
              <a:ext cx="215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33B5E5"/>
                  </a:solidFill>
                  <a:latin typeface="Roboto" pitchFamily="2" charset="0"/>
                  <a:ea typeface="Roboto" pitchFamily="2" charset="0"/>
                </a:rPr>
                <a:t>CATEGORY</a:t>
              </a:r>
              <a:endParaRPr lang="en-US" sz="2200" dirty="0">
                <a:solidFill>
                  <a:srgbClr val="33B5E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Screen Title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97560" y="614494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7" name="Spinner (Disabled)"/>
          <p:cNvGrpSpPr/>
          <p:nvPr/>
        </p:nvGrpSpPr>
        <p:grpSpPr>
          <a:xfrm>
            <a:off x="435575" y="4519013"/>
            <a:ext cx="6477931" cy="500862"/>
            <a:chOff x="549875" y="4519013"/>
            <a:chExt cx="6477931" cy="500862"/>
          </a:xfrm>
        </p:grpSpPr>
        <p:cxnSp>
          <p:nvCxnSpPr>
            <p:cNvPr id="13" name="Spinner Line"/>
            <p:cNvCxnSpPr/>
            <p:nvPr/>
          </p:nvCxnSpPr>
          <p:spPr>
            <a:xfrm>
              <a:off x="549875" y="5017532"/>
              <a:ext cx="6476190" cy="0"/>
            </a:xfrm>
            <a:prstGeom prst="line">
              <a:avLst/>
            </a:prstGeom>
            <a:ln>
              <a:solidFill>
                <a:srgbClr val="858585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pinner"/>
            <p:cNvSpPr/>
            <p:nvPr/>
          </p:nvSpPr>
          <p:spPr>
            <a:xfrm rot="16200000">
              <a:off x="6805260" y="4797329"/>
              <a:ext cx="222546" cy="222546"/>
            </a:xfrm>
            <a:prstGeom prst="rtTriangle">
              <a:avLst/>
            </a:prstGeom>
            <a:solidFill>
              <a:srgbClr val="858585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pinner Text"/>
            <p:cNvSpPr txBox="1"/>
            <p:nvPr/>
          </p:nvSpPr>
          <p:spPr>
            <a:xfrm>
              <a:off x="647983" y="4519013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bg1">
                      <a:lumMod val="85000"/>
                    </a:schemeClr>
                  </a:solidFill>
                  <a:latin typeface="Roboto" pitchFamily="2" charset="0"/>
                  <a:ea typeface="Roboto" pitchFamily="2" charset="0"/>
                </a:rPr>
                <a:t>Disabled Spinner</a:t>
              </a:r>
              <a:endParaRPr lang="en-US" sz="2600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8" name="Spinner (Normal)"/>
          <p:cNvGrpSpPr/>
          <p:nvPr/>
        </p:nvGrpSpPr>
        <p:grpSpPr>
          <a:xfrm>
            <a:off x="432205" y="5319499"/>
            <a:ext cx="6476344" cy="499195"/>
            <a:chOff x="571905" y="5319499"/>
            <a:chExt cx="6476344" cy="499195"/>
          </a:xfrm>
        </p:grpSpPr>
        <p:cxnSp>
          <p:nvCxnSpPr>
            <p:cNvPr id="56" name="Spinner Line"/>
            <p:cNvCxnSpPr/>
            <p:nvPr/>
          </p:nvCxnSpPr>
          <p:spPr>
            <a:xfrm>
              <a:off x="571905" y="5817939"/>
              <a:ext cx="6476190" cy="0"/>
            </a:xfrm>
            <a:prstGeom prst="line">
              <a:avLst/>
            </a:prstGeom>
            <a:ln>
              <a:solidFill>
                <a:srgbClr val="8585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Spinner"/>
            <p:cNvSpPr/>
            <p:nvPr/>
          </p:nvSpPr>
          <p:spPr>
            <a:xfrm rot="16200000">
              <a:off x="6825703" y="5596148"/>
              <a:ext cx="222546" cy="222546"/>
            </a:xfrm>
            <a:prstGeom prst="rtTriangle">
              <a:avLst/>
            </a:prstGeom>
            <a:solidFill>
              <a:srgbClr val="85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pinner Text"/>
            <p:cNvSpPr txBox="1"/>
            <p:nvPr/>
          </p:nvSpPr>
          <p:spPr>
            <a:xfrm>
              <a:off x="647983" y="531949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Enabled Spinner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68" name="Text Field (Unfocused)"/>
          <p:cNvGrpSpPr/>
          <p:nvPr/>
        </p:nvGrpSpPr>
        <p:grpSpPr>
          <a:xfrm>
            <a:off x="439324" y="6665229"/>
            <a:ext cx="6476190" cy="524383"/>
            <a:chOff x="439324" y="6665229"/>
            <a:chExt cx="6476190" cy="524383"/>
          </a:xfrm>
        </p:grpSpPr>
        <p:cxnSp>
          <p:nvCxnSpPr>
            <p:cNvPr id="20" name="Text Field Horizontal Line"/>
            <p:cNvCxnSpPr/>
            <p:nvPr/>
          </p:nvCxnSpPr>
          <p:spPr>
            <a:xfrm>
              <a:off x="439324" y="7177707"/>
              <a:ext cx="647619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ext Field Left Line"/>
            <p:cNvCxnSpPr/>
            <p:nvPr/>
          </p:nvCxnSpPr>
          <p:spPr>
            <a:xfrm flipV="1">
              <a:off x="453610" y="7045596"/>
              <a:ext cx="0" cy="1440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Text Field Right Line"/>
            <p:cNvCxnSpPr/>
            <p:nvPr/>
          </p:nvCxnSpPr>
          <p:spPr>
            <a:xfrm flipV="1">
              <a:off x="6910105" y="7045596"/>
              <a:ext cx="0" cy="1440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Hint Text"/>
            <p:cNvSpPr txBox="1"/>
            <p:nvPr/>
          </p:nvSpPr>
          <p:spPr>
            <a:xfrm>
              <a:off x="507167" y="6665229"/>
              <a:ext cx="3474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C6C6C6"/>
                  </a:solidFill>
                  <a:latin typeface="Roboto Lt" pitchFamily="2" charset="0"/>
                  <a:ea typeface="Roboto Lt" pitchFamily="2" charset="0"/>
                </a:rPr>
                <a:t>Insert your text here</a:t>
              </a:r>
              <a:endParaRPr lang="en-US" sz="2400" i="1" dirty="0">
                <a:solidFill>
                  <a:srgbClr val="C6C6C6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  <p:grpSp>
        <p:nvGrpSpPr>
          <p:cNvPr id="67" name="Text Field (Focused)"/>
          <p:cNvGrpSpPr/>
          <p:nvPr/>
        </p:nvGrpSpPr>
        <p:grpSpPr>
          <a:xfrm>
            <a:off x="453610" y="7363492"/>
            <a:ext cx="6476190" cy="557978"/>
            <a:chOff x="453610" y="7363492"/>
            <a:chExt cx="6476190" cy="557978"/>
          </a:xfrm>
        </p:grpSpPr>
        <p:cxnSp>
          <p:nvCxnSpPr>
            <p:cNvPr id="62" name="Text Field Horizontal Line"/>
            <p:cNvCxnSpPr/>
            <p:nvPr/>
          </p:nvCxnSpPr>
          <p:spPr>
            <a:xfrm>
              <a:off x="453610" y="7909565"/>
              <a:ext cx="647619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Text Field Left Line"/>
            <p:cNvCxnSpPr/>
            <p:nvPr/>
          </p:nvCxnSpPr>
          <p:spPr>
            <a:xfrm flipV="1">
              <a:off x="467896" y="7777454"/>
              <a:ext cx="0" cy="1440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ext Field Right Line"/>
            <p:cNvCxnSpPr/>
            <p:nvPr/>
          </p:nvCxnSpPr>
          <p:spPr>
            <a:xfrm flipV="1">
              <a:off x="6924391" y="7777454"/>
              <a:ext cx="0" cy="1440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ntered Text"/>
            <p:cNvSpPr txBox="1"/>
            <p:nvPr/>
          </p:nvSpPr>
          <p:spPr>
            <a:xfrm>
              <a:off x="503016" y="736349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Inserted texts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grpSp>
        <p:nvGrpSpPr>
          <p:cNvPr id="55" name="Slider (Normal)"/>
          <p:cNvGrpSpPr/>
          <p:nvPr/>
        </p:nvGrpSpPr>
        <p:grpSpPr>
          <a:xfrm>
            <a:off x="1308896" y="9599383"/>
            <a:ext cx="4580952" cy="503190"/>
            <a:chOff x="1209328" y="9397659"/>
            <a:chExt cx="4580952" cy="503190"/>
          </a:xfrm>
        </p:grpSpPr>
        <p:cxnSp>
          <p:nvCxnSpPr>
            <p:cNvPr id="19" name="Black Bar"/>
            <p:cNvCxnSpPr/>
            <p:nvPr/>
          </p:nvCxnSpPr>
          <p:spPr>
            <a:xfrm flipH="1">
              <a:off x="1209328" y="9653852"/>
              <a:ext cx="4580952" cy="0"/>
            </a:xfrm>
            <a:prstGeom prst="line">
              <a:avLst/>
            </a:prstGeom>
            <a:ln w="19050">
              <a:solidFill>
                <a:srgbClr val="4A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Blue Bar"/>
            <p:cNvCxnSpPr/>
            <p:nvPr/>
          </p:nvCxnSpPr>
          <p:spPr>
            <a:xfrm flipH="1">
              <a:off x="1209328" y="9653852"/>
              <a:ext cx="4104456" cy="0"/>
            </a:xfrm>
            <a:prstGeom prst="line">
              <a:avLst/>
            </a:prstGeom>
            <a:ln w="76200">
              <a:solidFill>
                <a:srgbClr val="33B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Slider"/>
            <p:cNvGrpSpPr/>
            <p:nvPr/>
          </p:nvGrpSpPr>
          <p:grpSpPr>
            <a:xfrm>
              <a:off x="5062189" y="9397659"/>
              <a:ext cx="503190" cy="503190"/>
              <a:chOff x="5062189" y="9397659"/>
              <a:chExt cx="503190" cy="50319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062189" y="9397659"/>
                <a:ext cx="503190" cy="50319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22167" y="9565109"/>
                <a:ext cx="183233" cy="18323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Slider (Disabled)"/>
          <p:cNvGrpSpPr/>
          <p:nvPr/>
        </p:nvGrpSpPr>
        <p:grpSpPr>
          <a:xfrm>
            <a:off x="1308896" y="8810790"/>
            <a:ext cx="4580952" cy="503190"/>
            <a:chOff x="1209328" y="9397659"/>
            <a:chExt cx="4580952" cy="503190"/>
          </a:xfrm>
        </p:grpSpPr>
        <p:cxnSp>
          <p:nvCxnSpPr>
            <p:cNvPr id="73" name="Black Bar"/>
            <p:cNvCxnSpPr/>
            <p:nvPr/>
          </p:nvCxnSpPr>
          <p:spPr>
            <a:xfrm flipH="1">
              <a:off x="1209328" y="9653852"/>
              <a:ext cx="4580952" cy="0"/>
            </a:xfrm>
            <a:prstGeom prst="line">
              <a:avLst/>
            </a:prstGeom>
            <a:ln w="19050">
              <a:solidFill>
                <a:srgbClr val="4A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Slider"/>
            <p:cNvGrpSpPr/>
            <p:nvPr/>
          </p:nvGrpSpPr>
          <p:grpSpPr>
            <a:xfrm>
              <a:off x="5062189" y="9397659"/>
              <a:ext cx="503190" cy="503190"/>
              <a:chOff x="5062189" y="9397659"/>
              <a:chExt cx="503190" cy="50319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5062189" y="9397659"/>
                <a:ext cx="503190" cy="50319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flipH="1">
                <a:off x="5286263" y="9626331"/>
                <a:ext cx="55042" cy="550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0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405</Words>
  <Application>Microsoft Office PowerPoint</Application>
  <PresentationFormat>Custom</PresentationFormat>
  <Paragraphs>169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Roboto Cn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Taylor Ling</cp:lastModifiedBy>
  <cp:revision>69</cp:revision>
  <dcterms:created xsi:type="dcterms:W3CDTF">2013-04-12T07:23:48Z</dcterms:created>
  <dcterms:modified xsi:type="dcterms:W3CDTF">2013-04-14T16:17:04Z</dcterms:modified>
</cp:coreProperties>
</file>