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88" r:id="rId2"/>
    <p:sldId id="551" r:id="rId3"/>
    <p:sldId id="552" r:id="rId4"/>
    <p:sldId id="553" r:id="rId5"/>
    <p:sldId id="554" r:id="rId6"/>
    <p:sldId id="556" r:id="rId7"/>
    <p:sldId id="555" r:id="rId8"/>
    <p:sldId id="467" r:id="rId9"/>
    <p:sldId id="558" r:id="rId10"/>
    <p:sldId id="469" r:id="rId11"/>
    <p:sldId id="474" r:id="rId12"/>
    <p:sldId id="470" r:id="rId13"/>
    <p:sldId id="475" r:id="rId14"/>
    <p:sldId id="472" r:id="rId15"/>
    <p:sldId id="473" r:id="rId16"/>
    <p:sldId id="476" r:id="rId17"/>
    <p:sldId id="511" r:id="rId18"/>
    <p:sldId id="512" r:id="rId19"/>
    <p:sldId id="513" r:id="rId20"/>
    <p:sldId id="514" r:id="rId21"/>
    <p:sldId id="515" r:id="rId22"/>
    <p:sldId id="516" r:id="rId23"/>
    <p:sldId id="517" r:id="rId24"/>
    <p:sldId id="520" r:id="rId25"/>
    <p:sldId id="522" r:id="rId26"/>
    <p:sldId id="568" r:id="rId27"/>
    <p:sldId id="569" r:id="rId28"/>
    <p:sldId id="570" r:id="rId29"/>
    <p:sldId id="571" r:id="rId30"/>
    <p:sldId id="572" r:id="rId31"/>
    <p:sldId id="596" r:id="rId32"/>
    <p:sldId id="573" r:id="rId33"/>
    <p:sldId id="575" r:id="rId34"/>
    <p:sldId id="576" r:id="rId35"/>
    <p:sldId id="577" r:id="rId36"/>
    <p:sldId id="578" r:id="rId37"/>
    <p:sldId id="580" r:id="rId38"/>
    <p:sldId id="581" r:id="rId39"/>
    <p:sldId id="582" r:id="rId40"/>
    <p:sldId id="584" r:id="rId41"/>
    <p:sldId id="587" r:id="rId42"/>
    <p:sldId id="588" r:id="rId43"/>
    <p:sldId id="589" r:id="rId44"/>
    <p:sldId id="590" r:id="rId45"/>
    <p:sldId id="591" r:id="rId46"/>
    <p:sldId id="592" r:id="rId47"/>
    <p:sldId id="594" r:id="rId48"/>
    <p:sldId id="599" r:id="rId49"/>
    <p:sldId id="600" r:id="rId50"/>
    <p:sldId id="601" r:id="rId51"/>
    <p:sldId id="411" r:id="rId52"/>
    <p:sldId id="412" r:id="rId53"/>
    <p:sldId id="413" r:id="rId54"/>
    <p:sldId id="414" r:id="rId55"/>
    <p:sldId id="415" r:id="rId56"/>
    <p:sldId id="416" r:id="rId57"/>
    <p:sldId id="417" r:id="rId58"/>
    <p:sldId id="418" r:id="rId59"/>
    <p:sldId id="419" r:id="rId60"/>
    <p:sldId id="42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0" autoAdjust="0"/>
    <p:restoredTop sz="78770" autoAdjust="0"/>
  </p:normalViewPr>
  <p:slideViewPr>
    <p:cSldViewPr>
      <p:cViewPr varScale="1">
        <p:scale>
          <a:sx n="69" d="100"/>
          <a:sy n="69" d="100"/>
        </p:scale>
        <p:origin x="-1162" y="-72"/>
      </p:cViewPr>
      <p:guideLst>
        <p:guide orient="horz" pos="2160"/>
        <p:guide pos="2880"/>
      </p:guideLst>
    </p:cSldViewPr>
  </p:slideViewPr>
  <p:outlineViewPr>
    <p:cViewPr>
      <p:scale>
        <a:sx n="33" d="100"/>
        <a:sy n="33" d="100"/>
      </p:scale>
      <p:origin x="0" y="15606"/>
    </p:cViewPr>
  </p:outlineViewPr>
  <p:notesTextViewPr>
    <p:cViewPr>
      <p:scale>
        <a:sx n="100" d="100"/>
        <a:sy n="100" d="100"/>
      </p:scale>
      <p:origin x="0" y="0"/>
    </p:cViewPr>
  </p:notesTextViewPr>
  <p:sorterViewPr>
    <p:cViewPr>
      <p:scale>
        <a:sx n="100" d="100"/>
        <a:sy n="100" d="100"/>
      </p:scale>
      <p:origin x="0" y="90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56D5-167D-4847-8BF2-AF35CA575C38}" type="datetimeFigureOut">
              <a:rPr lang="en-US" smtClean="0"/>
              <a:pPr/>
              <a:t>10/5/2017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3F82B-F0AA-4F91-8BEF-DA3F9972A341}" type="slidenum">
              <a:rPr lang="en-IE" smtClean="0"/>
              <a:pPr/>
              <a:t>‹#›</a:t>
            </a:fld>
            <a:endParaRPr lang="en-IE"/>
          </a:p>
        </p:txBody>
      </p:sp>
    </p:spTree>
    <p:extLst>
      <p:ext uri="{BB962C8B-B14F-4D97-AF65-F5344CB8AC3E}">
        <p14:creationId xmlns:p14="http://schemas.microsoft.com/office/powerpoint/2010/main" val="31361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5.bin"/></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1</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a:t>Logical Conditions</a:t>
            </a:r>
          </a:p>
          <a:p>
            <a:pPr lvl="1"/>
            <a:r>
              <a:rPr lang="en-US" altLang="en-US">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a:t> is true. </a:t>
            </a:r>
          </a:p>
          <a:p>
            <a:pPr lvl="1"/>
            <a:r>
              <a:rPr lang="en-US" altLang="en-US"/>
              <a:t>Three logical operators are available in SQL:</a:t>
            </a:r>
          </a:p>
          <a:p>
            <a:pPr lvl="2">
              <a:buSzPct val="70000"/>
            </a:pPr>
            <a:r>
              <a:rPr lang="en-US" altLang="en-US">
                <a:latin typeface="Courier New" pitchFamily="49" charset="0"/>
              </a:rPr>
              <a:t>AND</a:t>
            </a:r>
          </a:p>
          <a:p>
            <a:pPr lvl="2">
              <a:buSzPct val="70000"/>
            </a:pPr>
            <a:r>
              <a:rPr lang="en-US" altLang="en-US">
                <a:latin typeface="Courier New" pitchFamily="49" charset="0"/>
              </a:rPr>
              <a:t>OR</a:t>
            </a:r>
          </a:p>
          <a:p>
            <a:pPr lvl="2">
              <a:buSzPct val="70000"/>
            </a:pPr>
            <a:r>
              <a:rPr lang="en-US" altLang="en-US">
                <a:latin typeface="Courier New" pitchFamily="49" charset="0"/>
              </a:rPr>
              <a:t>NOT</a:t>
            </a:r>
          </a:p>
          <a:p>
            <a:pPr lvl="1"/>
            <a:r>
              <a:rPr lang="en-US" altLang="en-US"/>
              <a:t>All the examples so far have specified only one condition in the </a:t>
            </a:r>
            <a:r>
              <a:rPr lang="en-US" altLang="en-US">
                <a:latin typeface="Courier New" pitchFamily="49" charset="0"/>
              </a:rPr>
              <a:t>WHERE</a:t>
            </a:r>
            <a:r>
              <a:rPr lang="en-US" altLang="en-US"/>
              <a:t> clause. You can use several conditions in one </a:t>
            </a:r>
            <a:r>
              <a:rPr lang="en-US" altLang="en-US">
                <a:latin typeface="Courier New" pitchFamily="49" charset="0"/>
              </a:rPr>
              <a:t>WHERE</a:t>
            </a:r>
            <a:r>
              <a:rPr lang="en-US" altLang="en-US"/>
              <a:t> clause using the </a:t>
            </a:r>
            <a:r>
              <a:rPr lang="en-US" altLang="en-US">
                <a:latin typeface="Courier New" pitchFamily="49" charset="0"/>
              </a:rPr>
              <a:t>AND</a:t>
            </a:r>
            <a:r>
              <a:rPr lang="en-US" altLang="en-US"/>
              <a:t> and </a:t>
            </a:r>
            <a:r>
              <a:rPr lang="en-US" altLang="en-US">
                <a:latin typeface="Courier New" pitchFamily="49" charset="0"/>
              </a:rPr>
              <a:t>OR</a:t>
            </a:r>
            <a:r>
              <a:rPr lang="en-US" altLang="en-US"/>
              <a:t> operators.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71" name="Rectangle 7"/>
          <p:cNvSpPr>
            <a:spLocks noGrp="1" noRot="1" noChangeAspect="1" noChangeArrowheads="1" noTextEdit="1"/>
          </p:cNvSpPr>
          <p:nvPr>
            <p:ph type="sldImg"/>
          </p:nvPr>
        </p:nvSpPr>
        <p:spPr>
          <a:ln/>
        </p:spPr>
      </p:sp>
      <p:sp>
        <p:nvSpPr>
          <p:cNvPr id="395272" name="Rectangle 8"/>
          <p:cNvSpPr>
            <a:spLocks noGrp="1" noChangeArrowheads="1"/>
          </p:cNvSpPr>
          <p:nvPr>
            <p:ph type="body" idx="1"/>
          </p:nvPr>
        </p:nvSpPr>
        <p:spPr/>
        <p:txBody>
          <a:bodyPr/>
          <a:lstStyle/>
          <a:p>
            <a:endParaRPr lang="en-US" altLang="en-US" dirty="0"/>
          </a:p>
        </p:txBody>
      </p:sp>
      <p:sp>
        <p:nvSpPr>
          <p:cNvPr id="395267" name="Rectangle 3"/>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5268" name="Rectangle 4"/>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graphicFrame>
        <p:nvGraphicFramePr>
          <p:cNvPr id="395270" name="Object 6"/>
          <p:cNvGraphicFramePr>
            <a:graphicFrameLocks/>
          </p:cNvGraphicFramePr>
          <p:nvPr/>
        </p:nvGraphicFramePr>
        <p:xfrm>
          <a:off x="495196" y="6831023"/>
          <a:ext cx="5867608" cy="1032160"/>
        </p:xfrm>
        <a:graphic>
          <a:graphicData uri="http://schemas.openxmlformats.org/presentationml/2006/ole">
            <mc:AlternateContent xmlns:mc="http://schemas.openxmlformats.org/markup-compatibility/2006">
              <mc:Choice xmlns:v="urn:schemas-microsoft-com:vml" Requires="v">
                <p:oleObj spid="_x0000_s36920" name="Document" r:id="rId4" imgW="6172200" imgH="1088280" progId="Word.Document.8">
                  <p:embed/>
                </p:oleObj>
              </mc:Choice>
              <mc:Fallback>
                <p:oleObj name="Document" r:id="rId4" imgW="6172200" imgH="10882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95196" y="6831023"/>
                        <a:ext cx="5867608" cy="103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7" name="Rectangle 5"/>
          <p:cNvSpPr>
            <a:spLocks noGrp="1" noRot="1" noChangeAspect="1" noChangeArrowheads="1" noTextEdit="1"/>
          </p:cNvSpPr>
          <p:nvPr>
            <p:ph type="sldImg"/>
          </p:nvPr>
        </p:nvSpPr>
        <p:spPr>
          <a:ln/>
        </p:spPr>
      </p:sp>
      <p:sp>
        <p:nvSpPr>
          <p:cNvPr id="397318" name="Rectangle 6"/>
          <p:cNvSpPr>
            <a:spLocks noGrp="1" noChangeArrowheads="1"/>
          </p:cNvSpPr>
          <p:nvPr>
            <p:ph type="body" idx="1"/>
          </p:nvPr>
        </p:nvSpPr>
        <p:spPr/>
        <p:txBody>
          <a:bodyPr/>
          <a:lstStyle/>
          <a:p>
            <a:endParaRPr lang="en-US" altLang="en-US" dirty="0"/>
          </a:p>
        </p:txBody>
      </p:sp>
      <p:graphicFrame>
        <p:nvGraphicFramePr>
          <p:cNvPr id="397316" name="Object 4"/>
          <p:cNvGraphicFramePr>
            <a:graphicFrameLocks/>
          </p:cNvGraphicFramePr>
          <p:nvPr/>
        </p:nvGraphicFramePr>
        <p:xfrm>
          <a:off x="496754" y="6433798"/>
          <a:ext cx="5920553" cy="1047799"/>
        </p:xfrm>
        <a:graphic>
          <a:graphicData uri="http://schemas.openxmlformats.org/presentationml/2006/ole">
            <mc:AlternateContent xmlns:mc="http://schemas.openxmlformats.org/markup-compatibility/2006">
              <mc:Choice xmlns:v="urn:schemas-microsoft-com:vml" Requires="v">
                <p:oleObj spid="_x0000_s37944" name="Document" r:id="rId4" imgW="6172200" imgH="1088280" progId="Word.Document.8">
                  <p:embed/>
                </p:oleObj>
              </mc:Choice>
              <mc:Fallback>
                <p:oleObj name="Document" r:id="rId4" imgW="6172200" imgH="10882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54" y="6433798"/>
                        <a:ext cx="5920553" cy="10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Rot="1" noChangeAspect="1" noChangeArrowheads="1" noTextEdit="1"/>
          </p:cNvSpPr>
          <p:nvPr>
            <p:ph type="sldImg"/>
          </p:nvPr>
        </p:nvSpPr>
        <p:spPr>
          <a:ln/>
        </p:spPr>
      </p:sp>
      <p:sp>
        <p:nvSpPr>
          <p:cNvPr id="399366" name="Rectangle 6"/>
          <p:cNvSpPr>
            <a:spLocks noGrp="1" noChangeArrowheads="1"/>
          </p:cNvSpPr>
          <p:nvPr>
            <p:ph type="body" idx="1"/>
          </p:nvPr>
        </p:nvSpPr>
        <p:spPr/>
        <p:txBody>
          <a:bodyPr/>
          <a:lstStyle/>
          <a:p>
            <a:pPr lvl="1"/>
            <a:endParaRPr lang="en-US" altLang="en-US" dirty="0"/>
          </a:p>
        </p:txBody>
      </p:sp>
      <p:graphicFrame>
        <p:nvGraphicFramePr>
          <p:cNvPr id="399364" name="Object 4"/>
          <p:cNvGraphicFramePr>
            <a:graphicFrameLocks/>
          </p:cNvGraphicFramePr>
          <p:nvPr/>
        </p:nvGraphicFramePr>
        <p:xfrm>
          <a:off x="509212" y="6258644"/>
          <a:ext cx="5903423" cy="661521"/>
        </p:xfrm>
        <a:graphic>
          <a:graphicData uri="http://schemas.openxmlformats.org/presentationml/2006/ole">
            <mc:AlternateContent xmlns:mc="http://schemas.openxmlformats.org/markup-compatibility/2006">
              <mc:Choice xmlns:v="urn:schemas-microsoft-com:vml" Requires="v">
                <p:oleObj spid="_x0000_s38968" name="Document" r:id="rId4" imgW="6163200" imgH="687240" progId="Word.Document.8">
                  <p:embed/>
                </p:oleObj>
              </mc:Choice>
              <mc:Fallback>
                <p:oleObj name="Document" r:id="rId4" imgW="6163200" imgH="6872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12" y="6258644"/>
                        <a:ext cx="5903423" cy="66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en-US"/>
              <a:t>Rules of Precedence</a:t>
            </a:r>
          </a:p>
          <a:p>
            <a:pPr lvl="1"/>
            <a:r>
              <a:rPr lang="en-US" altLang="en-US">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altLang="en-US"/>
              <a:t> want to calculate first.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59"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62" name="Rectangle 6"/>
          <p:cNvSpPr>
            <a:spLocks noGrp="1" noRot="1" noChangeAspect="1" noChangeArrowheads="1" noTextEdit="1"/>
          </p:cNvSpPr>
          <p:nvPr>
            <p:ph type="sldImg"/>
          </p:nvPr>
        </p:nvSpPr>
        <p:spPr>
          <a:ln/>
        </p:spPr>
      </p:sp>
      <p:sp>
        <p:nvSpPr>
          <p:cNvPr id="40346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59"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62" name="Rectangle 6"/>
          <p:cNvSpPr>
            <a:spLocks noGrp="1" noRot="1" noChangeAspect="1" noChangeArrowheads="1" noTextEdit="1"/>
          </p:cNvSpPr>
          <p:nvPr>
            <p:ph type="sldImg"/>
          </p:nvPr>
        </p:nvSpPr>
        <p:spPr>
          <a:ln/>
        </p:spPr>
      </p:sp>
      <p:sp>
        <p:nvSpPr>
          <p:cNvPr id="40346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26</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5"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en-US" altLang="en-US"/>
              <a:t>Comparison Conditions</a:t>
            </a:r>
          </a:p>
          <a:p>
            <a:pPr lvl="1"/>
            <a:r>
              <a:rPr lang="en-US" altLang="en-US"/>
              <a:t>Comparison conditions are used in conditions that compare one expression to another value or expression. They are used in the </a:t>
            </a:r>
            <a:r>
              <a:rPr lang="en-US" altLang="en-US">
                <a:latin typeface="Courier New" pitchFamily="49" charset="0"/>
              </a:rPr>
              <a:t>WHERE</a:t>
            </a:r>
            <a:r>
              <a:rPr lang="en-US" altLang="en-US"/>
              <a:t> clause in the following format:</a:t>
            </a:r>
          </a:p>
          <a:p>
            <a:pPr lvl="1"/>
            <a:r>
              <a:rPr lang="en-US" altLang="en-US" b="1"/>
              <a:t>Syntax</a:t>
            </a:r>
            <a:r>
              <a:rPr lang="en-US" altLang="en-US"/>
              <a:t> </a:t>
            </a:r>
          </a:p>
          <a:p>
            <a:pPr>
              <a:lnSpc>
                <a:spcPct val="95000"/>
              </a:lnSpc>
            </a:pPr>
            <a:endParaRPr lang="en-US" altLang="en-US" sz="400"/>
          </a:p>
          <a:p>
            <a:pPr lvl="1">
              <a:lnSpc>
                <a:spcPct val="95000"/>
              </a:lnSpc>
            </a:pPr>
            <a:r>
              <a:rPr lang="en-US" altLang="en-US" b="1">
                <a:latin typeface="Courier New" pitchFamily="49" charset="0"/>
              </a:rPr>
              <a:t> </a:t>
            </a:r>
            <a:r>
              <a:rPr lang="en-US" altLang="en-US" sz="1100" b="1">
                <a:latin typeface="Courier New" pitchFamily="49" charset="0"/>
              </a:rPr>
              <a:t>	</a:t>
            </a:r>
            <a:r>
              <a:rPr lang="en-US" altLang="en-US" sz="1100">
                <a:latin typeface="Courier New" pitchFamily="49" charset="0"/>
              </a:rPr>
              <a:t>... WHERE </a:t>
            </a:r>
            <a:r>
              <a:rPr lang="en-US" altLang="en-US" sz="1100" i="1">
                <a:latin typeface="Courier New" pitchFamily="49" charset="0"/>
              </a:rPr>
              <a:t>expr operator value</a:t>
            </a:r>
          </a:p>
          <a:p>
            <a:pPr lvl="1">
              <a:lnSpc>
                <a:spcPct val="95000"/>
              </a:lnSpc>
            </a:pPr>
            <a:endParaRPr lang="en-US" altLang="en-US" sz="500" i="1">
              <a:latin typeface="Courier New" pitchFamily="49" charset="0"/>
            </a:endParaRPr>
          </a:p>
          <a:p>
            <a:pPr lvl="1"/>
            <a:r>
              <a:rPr lang="en-US" altLang="en-US" b="1"/>
              <a:t>Example</a:t>
            </a:r>
            <a:endParaRPr lang="en-US" altLang="en-US"/>
          </a:p>
          <a:p>
            <a:pPr>
              <a:lnSpc>
                <a:spcPct val="80000"/>
              </a:lnSpc>
              <a:spcBef>
                <a:spcPct val="0"/>
              </a:spcBef>
            </a:pPr>
            <a:endParaRPr lang="en-US" altLang="en-US" sz="400" i="1"/>
          </a:p>
          <a:p>
            <a:pPr lvl="1">
              <a:spcBef>
                <a:spcPct val="0"/>
              </a:spcBef>
            </a:pPr>
            <a:r>
              <a:rPr lang="en-US" altLang="en-US" b="1">
                <a:latin typeface="Courier New" pitchFamily="49" charset="0"/>
              </a:rPr>
              <a:t>	</a:t>
            </a:r>
            <a:r>
              <a:rPr lang="en-US" altLang="en-US" sz="1100">
                <a:latin typeface="Courier New" pitchFamily="49" charset="0"/>
              </a:rPr>
              <a:t>... WHERE hire_date = '01-JAN-95'</a:t>
            </a:r>
          </a:p>
          <a:p>
            <a:pPr lvl="1">
              <a:spcBef>
                <a:spcPct val="0"/>
              </a:spcBef>
            </a:pPr>
            <a:r>
              <a:rPr lang="en-US" altLang="en-US" sz="1100">
                <a:latin typeface="Courier New" pitchFamily="49" charset="0"/>
              </a:rPr>
              <a:t>	... WHERE salary &gt;= 6000</a:t>
            </a:r>
          </a:p>
          <a:p>
            <a:pPr lvl="1">
              <a:spcBef>
                <a:spcPct val="0"/>
              </a:spcBef>
            </a:pPr>
            <a:r>
              <a:rPr lang="en-US" altLang="en-US" sz="1100">
                <a:latin typeface="Courier New" pitchFamily="49" charset="0"/>
              </a:rPr>
              <a:t>	... WHERE last_name = 'Smith'</a:t>
            </a:r>
          </a:p>
          <a:p>
            <a:pPr lvl="1"/>
            <a:r>
              <a:rPr lang="en-US" altLang="en-US"/>
              <a:t>An </a:t>
            </a:r>
            <a:r>
              <a:rPr lang="en-US" altLang="en-US">
                <a:solidFill>
                  <a:schemeClr val="tx1"/>
                </a:solidFill>
              </a:rPr>
              <a:t>alias cannot be used in the </a:t>
            </a:r>
            <a:r>
              <a:rPr lang="en-US" altLang="en-US">
                <a:solidFill>
                  <a:schemeClr val="tx1"/>
                </a:solidFill>
                <a:latin typeface="Courier New" pitchFamily="49" charset="0"/>
              </a:rPr>
              <a:t>WHERE</a:t>
            </a:r>
            <a:r>
              <a:rPr lang="en-US" altLang="en-US">
                <a:solidFill>
                  <a:schemeClr val="tx1"/>
                </a:solidFill>
              </a:rPr>
              <a:t> clause.</a:t>
            </a:r>
            <a:endParaRPr lang="en-US" altLang="en-US" b="1">
              <a:solidFill>
                <a:schemeClr val="tx1"/>
              </a:solidFill>
              <a:latin typeface="Courier New" pitchFamily="49" charset="0"/>
            </a:endParaRPr>
          </a:p>
          <a:p>
            <a:pPr lvl="1"/>
            <a:r>
              <a:rPr lang="en-US" altLang="en-US" b="1">
                <a:solidFill>
                  <a:schemeClr val="tx1"/>
                </a:solidFill>
              </a:rPr>
              <a:t>Note:</a:t>
            </a:r>
            <a:r>
              <a:rPr lang="en-US" altLang="en-US">
                <a:solidFill>
                  <a:schemeClr val="tx1"/>
                </a:solidFill>
              </a:rPr>
              <a:t> The symbols </a:t>
            </a:r>
            <a:r>
              <a:rPr lang="en-US" altLang="en-US">
                <a:solidFill>
                  <a:schemeClr val="tx1"/>
                </a:solidFill>
                <a:latin typeface="Courier New" pitchFamily="49" charset="0"/>
              </a:rPr>
              <a:t>!=</a:t>
            </a:r>
            <a:r>
              <a:rPr lang="en-US" altLang="en-US">
                <a:solidFill>
                  <a:schemeClr val="tx1"/>
                </a:solidFill>
              </a:rPr>
              <a:t>  and </a:t>
            </a:r>
            <a:r>
              <a:rPr lang="en-US" altLang="en-US">
                <a:solidFill>
                  <a:schemeClr val="tx1"/>
                </a:solidFill>
                <a:latin typeface="Courier New" pitchFamily="49" charset="0"/>
              </a:rPr>
              <a:t>^=</a:t>
            </a:r>
            <a:r>
              <a:rPr lang="en-US" altLang="en-US">
                <a:solidFill>
                  <a:schemeClr val="tx1"/>
                </a:solidFill>
              </a:rPr>
              <a:t> can also represent the</a:t>
            </a:r>
            <a:r>
              <a:rPr lang="en-US" altLang="en-US"/>
              <a:t> </a:t>
            </a:r>
            <a:r>
              <a:rPr lang="en-US" altLang="en-US" i="1"/>
              <a:t>not equal to</a:t>
            </a:r>
            <a:r>
              <a:rPr lang="en-US" altLang="en-US"/>
              <a:t> condition.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4" name="Rectangle 10"/>
          <p:cNvSpPr>
            <a:spLocks noGrp="1" noRot="1" noChangeAspect="1" noChangeArrowheads="1" noTextEdit="1"/>
          </p:cNvSpPr>
          <p:nvPr>
            <p:ph type="sldImg"/>
          </p:nvPr>
        </p:nvSpPr>
        <p:spPr>
          <a:ln/>
        </p:spPr>
      </p:sp>
      <p:sp>
        <p:nvSpPr>
          <p:cNvPr id="385035" name="Rectangle 11"/>
          <p:cNvSpPr>
            <a:spLocks noGrp="1" noChangeArrowheads="1"/>
          </p:cNvSpPr>
          <p:nvPr>
            <p:ph type="body" idx="1"/>
          </p:nvPr>
        </p:nvSpPr>
        <p:spPr/>
        <p:txBody>
          <a:bodyPr/>
          <a:lstStyle/>
          <a:p>
            <a:r>
              <a:rPr lang="en-US" altLang="en-US" dirty="0"/>
              <a:t>Using the </a:t>
            </a:r>
            <a:r>
              <a:rPr lang="en-US" altLang="en-US" dirty="0">
                <a:latin typeface="Courier New" pitchFamily="49" charset="0"/>
              </a:rPr>
              <a:t>IN</a:t>
            </a:r>
            <a:r>
              <a:rPr lang="en-US" altLang="en-US" dirty="0"/>
              <a:t> Condition</a:t>
            </a:r>
          </a:p>
          <a:p>
            <a:pPr lvl="1"/>
            <a:r>
              <a:rPr lang="en-US" altLang="en-US" dirty="0"/>
              <a:t>To test for values in a specified set of values, use the </a:t>
            </a:r>
            <a:r>
              <a:rPr lang="en-US" altLang="en-US" dirty="0">
                <a:latin typeface="Courier New" pitchFamily="49" charset="0"/>
              </a:rPr>
              <a:t>IN</a:t>
            </a:r>
            <a:r>
              <a:rPr lang="en-US" altLang="en-US" dirty="0"/>
              <a:t> condition. The </a:t>
            </a:r>
            <a:r>
              <a:rPr lang="en-US" altLang="en-US" dirty="0">
                <a:latin typeface="Courier New" pitchFamily="49" charset="0"/>
              </a:rPr>
              <a:t>IN</a:t>
            </a:r>
            <a:r>
              <a:rPr lang="en-US" altLang="en-US" dirty="0"/>
              <a:t> condition is also known as the </a:t>
            </a:r>
            <a:r>
              <a:rPr lang="en-US" altLang="en-US" i="1" dirty="0"/>
              <a:t>membership condition</a:t>
            </a:r>
            <a:r>
              <a:rPr lang="en-US" altLang="en-US" i="1" dirty="0" smtClean="0"/>
              <a:t>.</a:t>
            </a:r>
            <a:endParaRPr lang="en-US" altLang="en-US" i="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4" name="Rectangle 10"/>
          <p:cNvSpPr>
            <a:spLocks noGrp="1" noRot="1" noChangeAspect="1" noChangeArrowheads="1" noTextEdit="1"/>
          </p:cNvSpPr>
          <p:nvPr>
            <p:ph type="sldImg"/>
          </p:nvPr>
        </p:nvSpPr>
        <p:spPr>
          <a:ln/>
        </p:spPr>
      </p:sp>
      <p:sp>
        <p:nvSpPr>
          <p:cNvPr id="385035" name="Rectangle 11"/>
          <p:cNvSpPr>
            <a:spLocks noGrp="1" noChangeArrowheads="1"/>
          </p:cNvSpPr>
          <p:nvPr>
            <p:ph type="body" idx="1"/>
          </p:nvPr>
        </p:nvSpPr>
        <p:spPr/>
        <p:txBody>
          <a:bodyPr/>
          <a:lstStyle/>
          <a:p>
            <a:r>
              <a:rPr lang="en-US" altLang="en-US"/>
              <a:t>Using the </a:t>
            </a:r>
            <a:r>
              <a:rPr lang="en-US" altLang="en-US">
                <a:latin typeface="Courier New" pitchFamily="49" charset="0"/>
              </a:rPr>
              <a:t>IN</a:t>
            </a:r>
            <a:r>
              <a:rPr lang="en-US" altLang="en-US"/>
              <a:t> Condition</a:t>
            </a:r>
          </a:p>
          <a:p>
            <a:pPr lvl="1"/>
            <a:r>
              <a:rPr lang="en-US" altLang="en-US"/>
              <a:t>To test for values in a specified set of values, use the </a:t>
            </a:r>
            <a:r>
              <a:rPr lang="en-US" altLang="en-US">
                <a:latin typeface="Courier New" pitchFamily="49" charset="0"/>
              </a:rPr>
              <a:t>IN</a:t>
            </a:r>
            <a:r>
              <a:rPr lang="en-US" altLang="en-US"/>
              <a:t> condition. The </a:t>
            </a:r>
            <a:r>
              <a:rPr lang="en-US" altLang="en-US">
                <a:latin typeface="Courier New" pitchFamily="49" charset="0"/>
              </a:rPr>
              <a:t>IN</a:t>
            </a:r>
            <a:r>
              <a:rPr lang="en-US" altLang="en-US"/>
              <a:t> condition is also known as the </a:t>
            </a:r>
            <a:r>
              <a:rPr lang="en-US" altLang="en-US" i="1"/>
              <a:t>membership condition.</a:t>
            </a:r>
          </a:p>
          <a:p>
            <a:pPr lvl="1"/>
            <a:r>
              <a:rPr lang="en-US" altLang="en-US"/>
              <a:t>The slide example displays employee numbers, last names, salaries, and manager’s employee numbers for all the employees whose manager’s employee number is 100, 101, or 201.</a:t>
            </a:r>
          </a:p>
          <a:p>
            <a:pPr lvl="1"/>
            <a:r>
              <a:rPr lang="en-US" altLang="en-US"/>
              <a:t>The </a:t>
            </a:r>
            <a:r>
              <a:rPr lang="en-US" altLang="en-US">
                <a:latin typeface="Courier New" pitchFamily="49" charset="0"/>
              </a:rPr>
              <a:t>IN</a:t>
            </a:r>
            <a:r>
              <a:rPr lang="en-US" altLang="en-US"/>
              <a:t> condition can be used with any data type. The following example returns a row from the </a:t>
            </a:r>
            <a:r>
              <a:rPr lang="en-US" altLang="en-US">
                <a:latin typeface="Courier New" pitchFamily="49" charset="0"/>
              </a:rPr>
              <a:t>EMPLOYEES</a:t>
            </a:r>
            <a:r>
              <a:rPr lang="en-US" altLang="en-US"/>
              <a:t> table for any employee whose last name is included in the list of names in the </a:t>
            </a:r>
            <a:r>
              <a:rPr lang="en-US" altLang="en-US">
                <a:latin typeface="Courier New" pitchFamily="49" charset="0"/>
              </a:rPr>
              <a:t>WHERE</a:t>
            </a:r>
            <a:r>
              <a:rPr lang="en-US" altLang="en-US"/>
              <a:t> clause:</a:t>
            </a:r>
          </a:p>
          <a:p>
            <a:pPr lvl="4"/>
            <a:r>
              <a:rPr lang="en-US" altLang="en-US"/>
              <a:t>SELECT employee_id, manager_id, department_id</a:t>
            </a:r>
          </a:p>
          <a:p>
            <a:pPr lvl="4"/>
            <a:r>
              <a:rPr lang="en-US" altLang="en-US"/>
              <a:t>FROM   employees</a:t>
            </a:r>
          </a:p>
          <a:p>
            <a:pPr lvl="4"/>
            <a:r>
              <a:rPr lang="en-US" altLang="en-US"/>
              <a:t>WHERE  last_name IN ('Hartstein', 'Vargas');</a:t>
            </a:r>
          </a:p>
          <a:p>
            <a:pPr lvl="1"/>
            <a:r>
              <a:rPr lang="en-US" altLang="en-US"/>
              <a:t>If characters or dates are used in the list, they must be enclosed by single quotation marks (</a:t>
            </a:r>
            <a:r>
              <a:rPr lang="en-US" altLang="en-US">
                <a:latin typeface="Courier New" pitchFamily="49" charset="0"/>
              </a:rPr>
              <a:t>''</a:t>
            </a:r>
            <a:r>
              <a:rPr lang="en-US" altLang="en-US"/>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8" name="Rectangle 6"/>
          <p:cNvSpPr>
            <a:spLocks noGrp="1" noChangeArrowheads="1"/>
          </p:cNvSpPr>
          <p:nvPr>
            <p:ph type="body" idx="1"/>
          </p:nvPr>
        </p:nvSpPr>
        <p:spPr/>
        <p:txBody>
          <a:bodyPr/>
          <a:lstStyle/>
          <a:p>
            <a:r>
              <a:rPr lang="en-US" altLang="en-US" dirty="0"/>
              <a:t>Using the </a:t>
            </a:r>
            <a:r>
              <a:rPr lang="en-US" altLang="en-US" dirty="0">
                <a:latin typeface="Courier New" pitchFamily="49" charset="0"/>
              </a:rPr>
              <a:t>LIKE</a:t>
            </a:r>
            <a:r>
              <a:rPr lang="en-US" altLang="en-US" dirty="0"/>
              <a:t> Condition</a:t>
            </a:r>
          </a:p>
          <a:p>
            <a:pPr lvl="1"/>
            <a:r>
              <a:rPr lang="en-US" altLang="en-US" dirty="0"/>
              <a:t>You may not always know </a:t>
            </a:r>
            <a:r>
              <a:rPr lang="en-US" altLang="en-US" dirty="0">
                <a:solidFill>
                  <a:schemeClr val="tx1"/>
                </a:solidFill>
              </a:rPr>
              <a:t>the exact value to search for. You can select rows that match a character pattern by using the </a:t>
            </a:r>
            <a:r>
              <a:rPr lang="en-US" altLang="en-US" dirty="0">
                <a:solidFill>
                  <a:schemeClr val="tx1"/>
                </a:solidFill>
                <a:latin typeface="Courier New" pitchFamily="49" charset="0"/>
              </a:rPr>
              <a:t>LIKE</a:t>
            </a:r>
            <a:r>
              <a:rPr lang="en-US" altLang="en-US" dirty="0">
                <a:solidFill>
                  <a:schemeClr val="tx1"/>
                </a:solidFill>
              </a:rPr>
              <a:t> condition. The character pattern</a:t>
            </a:r>
            <a:r>
              <a:rPr lang="en-US" altLang="en-US" dirty="0">
                <a:solidFill>
                  <a:schemeClr val="tx1"/>
                </a:solidFill>
                <a:cs typeface="Times New Roman" pitchFamily="18" charset="0"/>
              </a:rPr>
              <a:t>–</a:t>
            </a:r>
            <a:r>
              <a:rPr lang="en-US" altLang="en-US" dirty="0">
                <a:solidFill>
                  <a:schemeClr val="tx1"/>
                </a:solidFill>
              </a:rPr>
              <a:t>matching operation is referred to as a </a:t>
            </a:r>
            <a:r>
              <a:rPr lang="en-US" altLang="en-US" i="1" dirty="0">
                <a:solidFill>
                  <a:schemeClr val="tx1"/>
                </a:solidFill>
              </a:rPr>
              <a:t>wildcard </a:t>
            </a:r>
            <a:r>
              <a:rPr lang="en-US" altLang="en-US" dirty="0">
                <a:solidFill>
                  <a:schemeClr val="tx1"/>
                </a:solidFill>
              </a:rPr>
              <a:t>search. Two symbols can be used to construct the search string</a:t>
            </a:r>
            <a:r>
              <a:rPr lang="en-US" altLang="en-US" dirty="0" smtClean="0">
                <a:solidFill>
                  <a:schemeClr val="tx1"/>
                </a:solidFill>
              </a:rPr>
              <a:t>.</a:t>
            </a:r>
            <a:endParaRPr lang="en-US" altLang="en-US" sz="500" dirty="0"/>
          </a:p>
        </p:txBody>
      </p:sp>
      <p:graphicFrame>
        <p:nvGraphicFramePr>
          <p:cNvPr id="387076" name="Object 4"/>
          <p:cNvGraphicFramePr>
            <a:graphicFrameLocks/>
          </p:cNvGraphicFramePr>
          <p:nvPr/>
        </p:nvGraphicFramePr>
        <p:xfrm>
          <a:off x="569943" y="6024062"/>
          <a:ext cx="5596651" cy="1004010"/>
        </p:xfrm>
        <a:graphic>
          <a:graphicData uri="http://schemas.openxmlformats.org/presentationml/2006/ole">
            <mc:AlternateContent xmlns:mc="http://schemas.openxmlformats.org/markup-compatibility/2006">
              <mc:Choice xmlns:v="urn:schemas-microsoft-com:vml" Requires="v">
                <p:oleObj spid="_x0000_s18517" name="Document" r:id="rId4" imgW="5706000" imgH="1024200" progId="Word.Document.8">
                  <p:embed/>
                </p:oleObj>
              </mc:Choice>
              <mc:Fallback>
                <p:oleObj name="Document" r:id="rId4" imgW="5706000" imgH="1024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43" y="6024062"/>
                        <a:ext cx="5596651" cy="100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7077" name="Rectangle 5"/>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8" name="Rectangle 6"/>
          <p:cNvSpPr>
            <a:spLocks noGrp="1" noChangeArrowheads="1"/>
          </p:cNvSpPr>
          <p:nvPr>
            <p:ph type="body" idx="1"/>
          </p:nvPr>
        </p:nvSpPr>
        <p:spPr/>
        <p:txBody>
          <a:bodyPr/>
          <a:lstStyle/>
          <a:p>
            <a:r>
              <a:rPr lang="en-US" altLang="en-US" dirty="0"/>
              <a:t>Using the </a:t>
            </a:r>
            <a:r>
              <a:rPr lang="en-US" altLang="en-US" dirty="0">
                <a:latin typeface="Courier New" pitchFamily="49" charset="0"/>
              </a:rPr>
              <a:t>LIKE</a:t>
            </a:r>
            <a:r>
              <a:rPr lang="en-US" altLang="en-US" dirty="0"/>
              <a:t> Condition</a:t>
            </a:r>
          </a:p>
          <a:p>
            <a:pPr lvl="1"/>
            <a:r>
              <a:rPr lang="en-US" altLang="en-US" dirty="0"/>
              <a:t>You may not always know </a:t>
            </a:r>
            <a:r>
              <a:rPr lang="en-US" altLang="en-US" dirty="0">
                <a:solidFill>
                  <a:schemeClr val="tx1"/>
                </a:solidFill>
              </a:rPr>
              <a:t>the exact value to search for. You can select rows that match a character pattern by using the </a:t>
            </a:r>
            <a:r>
              <a:rPr lang="en-US" altLang="en-US" dirty="0">
                <a:solidFill>
                  <a:schemeClr val="tx1"/>
                </a:solidFill>
                <a:latin typeface="Courier New" pitchFamily="49" charset="0"/>
              </a:rPr>
              <a:t>LIKE</a:t>
            </a:r>
            <a:r>
              <a:rPr lang="en-US" altLang="en-US" dirty="0">
                <a:solidFill>
                  <a:schemeClr val="tx1"/>
                </a:solidFill>
              </a:rPr>
              <a:t> condition. The character pattern</a:t>
            </a:r>
            <a:r>
              <a:rPr lang="en-US" altLang="en-US" dirty="0">
                <a:solidFill>
                  <a:schemeClr val="tx1"/>
                </a:solidFill>
                <a:cs typeface="Times New Roman" pitchFamily="18" charset="0"/>
              </a:rPr>
              <a:t>–</a:t>
            </a:r>
            <a:r>
              <a:rPr lang="en-US" altLang="en-US" dirty="0">
                <a:solidFill>
                  <a:schemeClr val="tx1"/>
                </a:solidFill>
              </a:rPr>
              <a:t>matching operation is referred to as a </a:t>
            </a:r>
            <a:r>
              <a:rPr lang="en-US" altLang="en-US" i="1" dirty="0">
                <a:solidFill>
                  <a:schemeClr val="tx1"/>
                </a:solidFill>
              </a:rPr>
              <a:t>wildcard </a:t>
            </a:r>
            <a:r>
              <a:rPr lang="en-US" altLang="en-US" dirty="0">
                <a:solidFill>
                  <a:schemeClr val="tx1"/>
                </a:solidFill>
              </a:rPr>
              <a:t>search. Two symbols can be used to construct the search string</a:t>
            </a:r>
            <a:r>
              <a:rPr lang="en-US" altLang="en-US" dirty="0" smtClean="0">
                <a:solidFill>
                  <a:schemeClr val="tx1"/>
                </a:solidFill>
              </a:rPr>
              <a:t>.</a:t>
            </a:r>
            <a:endParaRPr lang="en-US" altLang="en-US" sz="500" dirty="0"/>
          </a:p>
          <a:p>
            <a:pPr lvl="1"/>
            <a:endParaRPr lang="en-US" altLang="en-US" dirty="0"/>
          </a:p>
        </p:txBody>
      </p:sp>
      <p:graphicFrame>
        <p:nvGraphicFramePr>
          <p:cNvPr id="387076" name="Object 4"/>
          <p:cNvGraphicFramePr>
            <a:graphicFrameLocks/>
          </p:cNvGraphicFramePr>
          <p:nvPr/>
        </p:nvGraphicFramePr>
        <p:xfrm>
          <a:off x="569943" y="6024062"/>
          <a:ext cx="5596651" cy="1004010"/>
        </p:xfrm>
        <a:graphic>
          <a:graphicData uri="http://schemas.openxmlformats.org/presentationml/2006/ole">
            <mc:AlternateContent xmlns:mc="http://schemas.openxmlformats.org/markup-compatibility/2006">
              <mc:Choice xmlns:v="urn:schemas-microsoft-com:vml" Requires="v">
                <p:oleObj spid="_x0000_s24660" name="Document" r:id="rId4" imgW="5706000" imgH="1024200" progId="Word.Document.8">
                  <p:embed/>
                </p:oleObj>
              </mc:Choice>
              <mc:Fallback>
                <p:oleObj name="Document" r:id="rId4" imgW="5706000" imgH="1024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43" y="6024062"/>
                        <a:ext cx="5596651" cy="100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7077" name="Rectangle 5"/>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pPr>
              <a:lnSpc>
                <a:spcPct val="90000"/>
              </a:lnSpc>
            </a:pPr>
            <a:r>
              <a:rPr lang="en-US" altLang="en-US" dirty="0"/>
              <a:t>Combining Wildcard Characters</a:t>
            </a:r>
          </a:p>
          <a:p>
            <a:pPr lvl="1"/>
            <a:r>
              <a:rPr lang="en-US" altLang="en-US" dirty="0"/>
              <a:t>The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 can be used in any combination with literal characters. The example in the slide displays the names of all employees whose last names have the letter </a:t>
            </a:r>
            <a:r>
              <a:rPr lang="en-US" altLang="en-US" i="1" dirty="0"/>
              <a:t>o</a:t>
            </a:r>
            <a:r>
              <a:rPr lang="en-US" altLang="en-US" dirty="0"/>
              <a:t> as the second character.</a:t>
            </a:r>
          </a:p>
          <a:p>
            <a:pPr lvl="1"/>
            <a:r>
              <a:rPr lang="en-US" altLang="en-US" b="1" dirty="0">
                <a:latin typeface="Courier New" pitchFamily="49" charset="0"/>
              </a:rPr>
              <a:t>ESCAPE</a:t>
            </a:r>
            <a:r>
              <a:rPr lang="en-US" altLang="en-US" b="1" dirty="0"/>
              <a:t> Option</a:t>
            </a:r>
          </a:p>
          <a:p>
            <a:pPr lvl="1"/>
            <a:r>
              <a:rPr lang="en-US" altLang="en-US" dirty="0">
                <a:solidFill>
                  <a:schemeClr val="tx1"/>
                </a:solidFill>
              </a:rPr>
              <a:t>When you need to have an exact match for the actual </a:t>
            </a:r>
            <a:r>
              <a:rPr lang="en-US" altLang="en-US" i="1" dirty="0">
                <a:solidFill>
                  <a:schemeClr val="tx1"/>
                </a:solidFill>
              </a:rPr>
              <a:t>%</a:t>
            </a:r>
            <a:r>
              <a:rPr lang="en-US" altLang="en-US" dirty="0">
                <a:solidFill>
                  <a:schemeClr val="tx1"/>
                </a:solidFill>
              </a:rPr>
              <a:t> and </a:t>
            </a:r>
            <a:r>
              <a:rPr lang="en-US" altLang="en-US" i="1" dirty="0">
                <a:solidFill>
                  <a:schemeClr val="tx1"/>
                </a:solidFill>
              </a:rPr>
              <a:t>_</a:t>
            </a:r>
            <a:r>
              <a:rPr lang="en-US" altLang="en-US" dirty="0">
                <a:solidFill>
                  <a:schemeClr val="tx1"/>
                </a:solidFill>
              </a:rPr>
              <a:t> characters, use the </a:t>
            </a:r>
            <a:r>
              <a:rPr lang="en-US" altLang="en-US" dirty="0">
                <a:solidFill>
                  <a:schemeClr val="tx1"/>
                </a:solidFill>
                <a:latin typeface="Courier New" pitchFamily="49" charset="0"/>
              </a:rPr>
              <a:t>ESCAPE</a:t>
            </a:r>
            <a:r>
              <a:rPr lang="en-US" altLang="en-US" dirty="0">
                <a:solidFill>
                  <a:schemeClr val="tx1"/>
                </a:solidFill>
              </a:rPr>
              <a:t> option. This option specifies what the escape character is. If you want to search for strings that contain ‘SA_’, you can use the following SQL statement:</a:t>
            </a:r>
          </a:p>
          <a:p>
            <a:pPr lvl="4"/>
            <a:r>
              <a:rPr lang="en-US" altLang="en-US" dirty="0"/>
              <a:t>SELECT </a:t>
            </a:r>
            <a:r>
              <a:rPr lang="en-US" altLang="en-US" dirty="0" err="1"/>
              <a:t>employee_id</a:t>
            </a:r>
            <a:r>
              <a:rPr lang="en-US" altLang="en-US" dirty="0"/>
              <a:t>, </a:t>
            </a:r>
            <a:r>
              <a:rPr lang="en-US" altLang="en-US" dirty="0" err="1"/>
              <a:t>last_name</a:t>
            </a:r>
            <a:r>
              <a:rPr lang="en-US" altLang="en-US" dirty="0"/>
              <a:t>, </a:t>
            </a:r>
            <a:r>
              <a:rPr lang="en-US" altLang="en-US" dirty="0" err="1"/>
              <a:t>job_id</a:t>
            </a:r>
            <a:endParaRPr lang="en-US" altLang="en-US" dirty="0"/>
          </a:p>
          <a:p>
            <a:pPr lvl="4"/>
            <a:r>
              <a:rPr lang="en-US" altLang="en-US" dirty="0"/>
              <a:t>FROM   employees WHERE  </a:t>
            </a:r>
            <a:r>
              <a:rPr lang="en-US" altLang="en-US" dirty="0" err="1"/>
              <a:t>job_id</a:t>
            </a:r>
            <a:r>
              <a:rPr lang="en-US" altLang="en-US" dirty="0"/>
              <a:t> LIKE '%SA\_%' ESCAPE '\';</a:t>
            </a:r>
          </a:p>
          <a:p>
            <a:pPr lvl="1">
              <a:lnSpc>
                <a:spcPct val="90000"/>
              </a:lnSpc>
              <a:spcBef>
                <a:spcPct val="0"/>
              </a:spcBef>
            </a:pPr>
            <a:endParaRPr lang="en-US" altLang="en-US" dirty="0">
              <a:latin typeface="Courier New" pitchFamily="49" charset="0"/>
            </a:endParaRPr>
          </a:p>
          <a:p>
            <a:pPr lvl="1">
              <a:lnSpc>
                <a:spcPct val="90000"/>
              </a:lnSpc>
              <a:spcBef>
                <a:spcPct val="0"/>
              </a:spcBef>
            </a:pPr>
            <a:r>
              <a:rPr lang="en-US" altLang="en-US" dirty="0">
                <a:latin typeface="Courier New" pitchFamily="49" charset="0"/>
              </a:rPr>
              <a:t>  </a:t>
            </a: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p>
          <a:p>
            <a:pPr lvl="1">
              <a:lnSpc>
                <a:spcPct val="90000"/>
              </a:lnSpc>
              <a:spcBef>
                <a:spcPct val="0"/>
              </a:spcBef>
            </a:pPr>
            <a:r>
              <a:rPr lang="en-US" altLang="en-US" dirty="0"/>
              <a:t/>
            </a:r>
            <a:br>
              <a:rPr lang="en-US" altLang="en-US" dirty="0"/>
            </a:br>
            <a:endParaRPr lang="en-US" altLang="en-US" dirty="0"/>
          </a:p>
          <a:p>
            <a:pPr lvl="1">
              <a:lnSpc>
                <a:spcPct val="90000"/>
              </a:lnSpc>
              <a:spcBef>
                <a:spcPct val="0"/>
              </a:spcBef>
            </a:pPr>
            <a:r>
              <a:rPr lang="en-US" altLang="en-US" dirty="0"/>
              <a:t>The </a:t>
            </a:r>
            <a:r>
              <a:rPr lang="en-US" altLang="en-US" dirty="0">
                <a:latin typeface="Courier New" pitchFamily="49" charset="0"/>
              </a:rPr>
              <a:t>ESCAPE</a:t>
            </a:r>
            <a:r>
              <a:rPr lang="en-US" altLang="en-US" dirty="0"/>
              <a:t> option identifies the backslash (\) as the escape character. In the pattern, the escape character precedes the underscore (_). This causes the Oracle Server to interpret the underscore literally.</a:t>
            </a:r>
          </a:p>
        </p:txBody>
      </p:sp>
      <p:pic>
        <p:nvPicPr>
          <p:cNvPr id="389124" name="Picture 4"/>
          <p:cNvPicPr>
            <a:picLocks noChangeAspect="1" noChangeArrowheads="1"/>
          </p:cNvPicPr>
          <p:nvPr/>
        </p:nvPicPr>
        <p:blipFill>
          <a:blip r:embed="rId3">
            <a:extLst>
              <a:ext uri="{28A0092B-C50C-407E-A947-70E740481C1C}">
                <a14:useLocalDpi xmlns:a14="http://schemas.microsoft.com/office/drawing/2010/main" val="0"/>
              </a:ext>
            </a:extLst>
          </a:blip>
          <a:srcRect t="2380" b="2380"/>
          <a:stretch>
            <a:fillRect/>
          </a:stretch>
        </p:blipFill>
        <p:spPr bwMode="gray">
          <a:xfrm>
            <a:off x="725665" y="7049966"/>
            <a:ext cx="5405114" cy="10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46F4486-E544-4B33-B856-D58D0B3ECD4B}" type="datetime1">
              <a:rPr lang="en-US" smtClean="0"/>
              <a:t>10/5/2017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DEED2F5C-8CD6-4B1D-A1CA-8207A083A87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9F3752-9987-40AE-82C4-3C2EF27143D5}" type="datetime1">
              <a:rPr lang="en-US" smtClean="0"/>
              <a:t>10/5/2017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698F61-81DF-43B4-AEE2-BC44DD19D477}" type="datetime1">
              <a:rPr lang="en-US" smtClean="0"/>
              <a:t>10/5/2017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D16EC6-05D2-4945-827F-6AAC66920D2B}" type="datetime1">
              <a:rPr lang="en-US" smtClean="0"/>
              <a:t>10/5/2017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2FDF50D-3579-4F34-8328-E35FA84F6062}" type="datetime1">
              <a:rPr lang="en-US" smtClean="0"/>
              <a:t>10/5/2017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DEED2F5C-8CD6-4B1D-A1CA-8207A083A87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65892D-7951-4C3C-8E1E-BE04639E9253}" type="datetime1">
              <a:rPr lang="en-US" smtClean="0"/>
              <a:t>10/5/2017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6AB76C-02EB-4093-A3F2-42FC890A57AA}" type="datetime1">
              <a:rPr lang="en-US" smtClean="0"/>
              <a:t>10/5/2017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ED2F5C-8CD6-4B1D-A1CA-8207A083A87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4A5538-C48A-4682-860A-33B8636917DE}" type="datetime1">
              <a:rPr lang="en-US" smtClean="0"/>
              <a:t>10/5/2017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ED2F5C-8CD6-4B1D-A1CA-8207A083A87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CEA4E-605E-41AC-8344-33E5A3B783C2}" type="datetime1">
              <a:rPr lang="en-US" smtClean="0"/>
              <a:t>10/5/2017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ED2F5C-8CD6-4B1D-A1CA-8207A083A87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7695A6-7892-42EF-8940-AD4E01B6D55E}" type="datetime1">
              <a:rPr lang="en-US" smtClean="0"/>
              <a:t>10/5/2017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90FD51-29ED-41E5-AF72-1434DE45F2B4}" type="datetime1">
              <a:rPr lang="en-US" smtClean="0"/>
              <a:t>10/5/2017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7AE8835-B0A1-499C-A200-499E3578C751}" type="datetime1">
              <a:rPr lang="en-US" smtClean="0"/>
              <a:t>10/5/2017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EED2F5C-8CD6-4B1D-A1CA-8207A083A87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Comparisons in the SELECT statement</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Data Manipulation Language</a:t>
            </a:r>
          </a:p>
        </p:txBody>
      </p:sp>
    </p:spTree>
    <p:extLst>
      <p:ext uri="{BB962C8B-B14F-4D97-AF65-F5344CB8AC3E}">
        <p14:creationId xmlns:p14="http://schemas.microsoft.com/office/powerpoint/2010/main" val="3670514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7" name="Rectangle 17"/>
          <p:cNvSpPr>
            <a:spLocks noChangeArrowheads="1"/>
          </p:cNvSpPr>
          <p:nvPr/>
        </p:nvSpPr>
        <p:spPr bwMode="blackGray">
          <a:xfrm>
            <a:off x="323528" y="2852936"/>
            <a:ext cx="8568952"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600" dirty="0">
                <a:solidFill>
                  <a:srgbClr val="000000"/>
                </a:solidFill>
                <a:latin typeface="Courier New" pitchFamily="49" charset="0"/>
              </a:rPr>
              <a:t>SELECT </a:t>
            </a:r>
            <a:r>
              <a:rPr lang="en-US" altLang="en-US" sz="1600" dirty="0" err="1" smtClean="0">
                <a:solidFill>
                  <a:srgbClr val="000000"/>
                </a:solidFill>
                <a:latin typeface="Courier New" pitchFamily="49" charset="0"/>
              </a:rPr>
              <a:t>colname</a:t>
            </a:r>
            <a:r>
              <a:rPr lang="en-US" altLang="en-US" sz="1600" dirty="0" smtClean="0">
                <a:solidFill>
                  <a:srgbClr val="000000"/>
                </a:solidFill>
                <a:latin typeface="Courier New" pitchFamily="49" charset="0"/>
              </a:rPr>
              <a:t>, </a:t>
            </a:r>
            <a:r>
              <a:rPr lang="en-US" altLang="en-US" sz="1600" dirty="0" err="1" smtClean="0">
                <a:solidFill>
                  <a:srgbClr val="000000"/>
                </a:solidFill>
                <a:latin typeface="Courier New" pitchFamily="49" charset="0"/>
              </a:rPr>
              <a:t>colname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FROM   </a:t>
            </a:r>
            <a:r>
              <a:rPr lang="en-US" altLang="en-US" sz="1600" dirty="0" err="1" smtClean="0">
                <a:solidFill>
                  <a:srgbClr val="000000"/>
                </a:solidFill>
                <a:latin typeface="Courier New" pitchFamily="49" charset="0"/>
              </a:rPr>
              <a:t>tablename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WHERE  </a:t>
            </a:r>
            <a:r>
              <a:rPr lang="en-US" altLang="en-US" sz="1600" dirty="0" err="1" smtClean="0">
                <a:solidFill>
                  <a:srgbClr val="000000"/>
                </a:solidFill>
                <a:latin typeface="Courier New" pitchFamily="49" charset="0"/>
              </a:rPr>
              <a:t>colname</a:t>
            </a:r>
            <a:r>
              <a:rPr lang="en-US" altLang="en-US" sz="1600" dirty="0" smtClean="0">
                <a:solidFill>
                  <a:srgbClr val="000000"/>
                </a:solidFill>
                <a:latin typeface="Courier New" pitchFamily="49" charset="0"/>
              </a:rPr>
              <a:t> IN (value1, value2, value3, … </a:t>
            </a:r>
            <a:r>
              <a:rPr lang="en-US" altLang="en-US" sz="1600" dirty="0" err="1" smtClean="0">
                <a:solidFill>
                  <a:srgbClr val="000000"/>
                </a:solidFill>
                <a:latin typeface="Courier New" pitchFamily="49" charset="0"/>
              </a:rPr>
              <a:t>valuen</a:t>
            </a:r>
            <a:r>
              <a:rPr lang="en-US" altLang="en-US" sz="1600" dirty="0" smtClean="0">
                <a:solidFill>
                  <a:srgbClr val="000000"/>
                </a:solidFill>
                <a:latin typeface="Courier New" pitchFamily="49" charset="0"/>
              </a:rPr>
              <a:t>) </a:t>
            </a:r>
            <a:r>
              <a:rPr lang="en-US" altLang="en-US" sz="1600" dirty="0">
                <a:solidFill>
                  <a:srgbClr val="000000"/>
                </a:solidFill>
                <a:latin typeface="Courier New" pitchFamily="49" charset="0"/>
              </a:rPr>
              <a:t>;</a:t>
            </a:r>
          </a:p>
        </p:txBody>
      </p:sp>
      <p:sp>
        <p:nvSpPr>
          <p:cNvPr id="384015" name="Rectangle 15"/>
          <p:cNvSpPr>
            <a:spLocks noGrp="1" noChangeArrowheads="1"/>
          </p:cNvSpPr>
          <p:nvPr>
            <p:ph type="title"/>
          </p:nvPr>
        </p:nvSpPr>
        <p:spPr/>
        <p:txBody>
          <a:bodyPr/>
          <a:lstStyle/>
          <a:p>
            <a:r>
              <a:rPr lang="en-US" altLang="en-US"/>
              <a:t>Using the </a:t>
            </a:r>
            <a:r>
              <a:rPr lang="en-US" altLang="en-US">
                <a:latin typeface="Courier New" pitchFamily="49" charset="0"/>
              </a:rPr>
              <a:t>IN</a:t>
            </a:r>
            <a:r>
              <a:rPr lang="en-US" altLang="en-US"/>
              <a:t> Condition</a:t>
            </a:r>
          </a:p>
        </p:txBody>
      </p:sp>
      <p:sp>
        <p:nvSpPr>
          <p:cNvPr id="384016" name="Rectangle 16"/>
          <p:cNvSpPr>
            <a:spLocks noGrp="1" noChangeArrowheads="1"/>
          </p:cNvSpPr>
          <p:nvPr>
            <p:ph type="body" idx="1"/>
          </p:nvPr>
        </p:nvSpPr>
        <p:spPr>
          <a:xfrm>
            <a:off x="863600" y="1340768"/>
            <a:ext cx="7366000" cy="1170657"/>
          </a:xfrm>
        </p:spPr>
        <p:txBody>
          <a:bodyPr>
            <a:normAutofit fontScale="85000" lnSpcReduction="10000"/>
          </a:bodyPr>
          <a:lstStyle/>
          <a:p>
            <a:r>
              <a:rPr lang="en-US" altLang="en-US" dirty="0"/>
              <a:t>Use the </a:t>
            </a:r>
            <a:r>
              <a:rPr lang="en-US" altLang="en-US" dirty="0">
                <a:latin typeface="Courier New" pitchFamily="49" charset="0"/>
              </a:rPr>
              <a:t>IN</a:t>
            </a:r>
            <a:r>
              <a:rPr lang="en-US" altLang="en-US" dirty="0"/>
              <a:t> membership condition to test for values in a </a:t>
            </a:r>
            <a:r>
              <a:rPr lang="en-US" altLang="en-US" dirty="0" smtClean="0"/>
              <a:t>list.</a:t>
            </a:r>
          </a:p>
          <a:p>
            <a:r>
              <a:rPr lang="en-US" altLang="en-US" dirty="0"/>
              <a:t>Find the </a:t>
            </a:r>
            <a:r>
              <a:rPr lang="en-IE" dirty="0" smtClean="0"/>
              <a:t>quantities </a:t>
            </a:r>
            <a:r>
              <a:rPr lang="en-IE" dirty="0"/>
              <a:t>between </a:t>
            </a:r>
            <a:r>
              <a:rPr lang="en-IE" dirty="0" smtClean="0"/>
              <a:t>in stock for the following games Soma, Doom, </a:t>
            </a:r>
            <a:r>
              <a:rPr lang="en-IE" dirty="0" err="1" smtClean="0"/>
              <a:t>Bayonetta</a:t>
            </a:r>
            <a:r>
              <a:rPr lang="en-IE" dirty="0" smtClean="0"/>
              <a:t>; </a:t>
            </a:r>
            <a:r>
              <a:rPr lang="en-IE" dirty="0"/>
              <a:t>include the </a:t>
            </a:r>
            <a:r>
              <a:rPr lang="en-IE" dirty="0" smtClean="0"/>
              <a:t>title </a:t>
            </a:r>
            <a:r>
              <a:rPr lang="en-IE" dirty="0"/>
              <a:t>in the output</a:t>
            </a:r>
          </a:p>
          <a:p>
            <a:endParaRPr lang="en-US" altLang="en-US" dirty="0"/>
          </a:p>
        </p:txBody>
      </p:sp>
      <p:sp>
        <p:nvSpPr>
          <p:cNvPr id="384006" name="Rectangle 6"/>
          <p:cNvSpPr>
            <a:spLocks noChangeArrowheads="1"/>
          </p:cNvSpPr>
          <p:nvPr/>
        </p:nvSpPr>
        <p:spPr bwMode="auto">
          <a:xfrm>
            <a:off x="395536" y="3421261"/>
            <a:ext cx="8488042" cy="29845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7" name="Oval 6"/>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a:t>4</a:t>
            </a:r>
          </a:p>
        </p:txBody>
      </p:sp>
    </p:spTree>
    <p:extLst>
      <p:ext uri="{BB962C8B-B14F-4D97-AF65-F5344CB8AC3E}">
        <p14:creationId xmlns:p14="http://schemas.microsoft.com/office/powerpoint/2010/main" val="130154638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7" name="Rectangle 17"/>
          <p:cNvSpPr>
            <a:spLocks noChangeArrowheads="1"/>
          </p:cNvSpPr>
          <p:nvPr/>
        </p:nvSpPr>
        <p:spPr bwMode="blackGray">
          <a:xfrm>
            <a:off x="1691680" y="2590611"/>
            <a:ext cx="5616624" cy="1054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600" dirty="0">
                <a:solidFill>
                  <a:srgbClr val="000000"/>
                </a:solidFill>
                <a:latin typeface="Courier New" pitchFamily="49" charset="0"/>
              </a:rPr>
              <a:t>SELECT </a:t>
            </a:r>
            <a:r>
              <a:rPr lang="en-US" altLang="en-US" sz="1600" dirty="0" err="1" smtClean="0">
                <a:solidFill>
                  <a:srgbClr val="000000"/>
                </a:solidFill>
                <a:latin typeface="Courier New" pitchFamily="49" charset="0"/>
              </a:rPr>
              <a:t>game_title</a:t>
            </a:r>
            <a:r>
              <a:rPr lang="en-US" altLang="en-US" sz="1600" dirty="0">
                <a:solidFill>
                  <a:srgbClr val="000000"/>
                </a:solidFill>
                <a:latin typeface="Courier New" pitchFamily="49" charset="0"/>
              </a:rPr>
              <a:t>, </a:t>
            </a:r>
            <a:r>
              <a:rPr lang="en-US" altLang="en-US" sz="1600" dirty="0" err="1" smtClean="0">
                <a:solidFill>
                  <a:srgbClr val="000000"/>
                </a:solidFill>
                <a:latin typeface="Courier New" pitchFamily="49" charset="0"/>
              </a:rPr>
              <a:t>game_qty</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FROM   </a:t>
            </a:r>
            <a:r>
              <a:rPr lang="en-US" altLang="en-US" sz="1600" dirty="0" err="1" smtClean="0">
                <a:solidFill>
                  <a:srgbClr val="000000"/>
                </a:solidFill>
                <a:latin typeface="Courier New" pitchFamily="49" charset="0"/>
              </a:rPr>
              <a:t>mm_game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WHERE  </a:t>
            </a:r>
            <a:r>
              <a:rPr lang="en-US" altLang="en-US" sz="1600" dirty="0" err="1" smtClean="0">
                <a:solidFill>
                  <a:srgbClr val="000000"/>
                </a:solidFill>
                <a:latin typeface="Courier New" pitchFamily="49" charset="0"/>
              </a:rPr>
              <a:t>game_qty</a:t>
            </a:r>
            <a:r>
              <a:rPr lang="en-US" altLang="en-US" sz="1600" dirty="0" smtClean="0">
                <a:solidFill>
                  <a:srgbClr val="000000"/>
                </a:solidFill>
                <a:latin typeface="Courier New" pitchFamily="49" charset="0"/>
              </a:rPr>
              <a:t> IN (1,5,11);</a:t>
            </a:r>
            <a:endParaRPr lang="en-US" altLang="en-US" sz="1600" dirty="0">
              <a:solidFill>
                <a:srgbClr val="000000"/>
              </a:solidFill>
              <a:latin typeface="Courier New" pitchFamily="49" charset="0"/>
            </a:endParaRPr>
          </a:p>
        </p:txBody>
      </p:sp>
      <p:sp>
        <p:nvSpPr>
          <p:cNvPr id="384015" name="Rectangle 15"/>
          <p:cNvSpPr>
            <a:spLocks noGrp="1" noChangeArrowheads="1"/>
          </p:cNvSpPr>
          <p:nvPr>
            <p:ph type="title"/>
          </p:nvPr>
        </p:nvSpPr>
        <p:spPr/>
        <p:txBody>
          <a:bodyPr/>
          <a:lstStyle/>
          <a:p>
            <a:r>
              <a:rPr lang="en-US" altLang="en-US"/>
              <a:t>Using the </a:t>
            </a:r>
            <a:r>
              <a:rPr lang="en-US" altLang="en-US">
                <a:latin typeface="Courier New" pitchFamily="49" charset="0"/>
              </a:rPr>
              <a:t>IN</a:t>
            </a:r>
            <a:r>
              <a:rPr lang="en-US" altLang="en-US"/>
              <a:t> Condition</a:t>
            </a:r>
          </a:p>
        </p:txBody>
      </p:sp>
      <p:sp>
        <p:nvSpPr>
          <p:cNvPr id="384016" name="Rectangle 16"/>
          <p:cNvSpPr>
            <a:spLocks noGrp="1" noChangeArrowheads="1"/>
          </p:cNvSpPr>
          <p:nvPr>
            <p:ph type="body" idx="1"/>
          </p:nvPr>
        </p:nvSpPr>
        <p:spPr>
          <a:xfrm>
            <a:off x="863600" y="1816100"/>
            <a:ext cx="7366000" cy="695325"/>
          </a:xfrm>
        </p:spPr>
        <p:txBody>
          <a:bodyPr>
            <a:normAutofit fontScale="92500" lnSpcReduction="20000"/>
          </a:bodyPr>
          <a:lstStyle/>
          <a:p>
            <a:r>
              <a:rPr lang="en-US" altLang="en-US" dirty="0"/>
              <a:t>Use the </a:t>
            </a:r>
            <a:r>
              <a:rPr lang="en-US" altLang="en-US" dirty="0">
                <a:latin typeface="Courier New" pitchFamily="49" charset="0"/>
              </a:rPr>
              <a:t>IN</a:t>
            </a:r>
            <a:r>
              <a:rPr lang="en-US" altLang="en-US" dirty="0"/>
              <a:t> membership condition to test for values in a list:</a:t>
            </a:r>
          </a:p>
        </p:txBody>
      </p:sp>
      <p:sp>
        <p:nvSpPr>
          <p:cNvPr id="384006" name="Rectangle 6"/>
          <p:cNvSpPr>
            <a:spLocks noChangeArrowheads="1"/>
          </p:cNvSpPr>
          <p:nvPr/>
        </p:nvSpPr>
        <p:spPr bwMode="auto">
          <a:xfrm>
            <a:off x="2555776" y="3212976"/>
            <a:ext cx="2880320" cy="301559"/>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49106585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7" name="Rectangle 9"/>
          <p:cNvSpPr>
            <a:spLocks noChangeArrowheads="1"/>
          </p:cNvSpPr>
          <p:nvPr/>
        </p:nvSpPr>
        <p:spPr bwMode="blackGray">
          <a:xfrm>
            <a:off x="882650" y="4876067"/>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colname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tablename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colname</a:t>
            </a:r>
            <a:r>
              <a:rPr lang="en-IE" altLang="en-US" sz="1800" dirty="0">
                <a:solidFill>
                  <a:srgbClr val="000000"/>
                </a:solidFill>
                <a:latin typeface="Courier New" pitchFamily="49" charset="0"/>
              </a:rPr>
              <a:t> LIKE 'PATTERN';</a:t>
            </a:r>
            <a:endParaRPr lang="en-US" altLang="en-US" sz="1800" dirty="0">
              <a:solidFill>
                <a:srgbClr val="000000"/>
              </a:solidFill>
              <a:latin typeface="Courier New" pitchFamily="49" charset="0"/>
            </a:endParaRPr>
          </a:p>
        </p:txBody>
      </p:sp>
      <p:sp>
        <p:nvSpPr>
          <p:cNvPr id="386055" name="Rectangle 7"/>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386056" name="Rectangle 8"/>
          <p:cNvSpPr>
            <a:spLocks noGrp="1" noChangeArrowheads="1"/>
          </p:cNvSpPr>
          <p:nvPr>
            <p:ph type="body" idx="1"/>
          </p:nvPr>
        </p:nvSpPr>
        <p:spPr>
          <a:xfrm>
            <a:off x="-180528" y="1340768"/>
            <a:ext cx="8784976" cy="2162175"/>
          </a:xfrm>
        </p:spPr>
        <p:txBody>
          <a:bodyPr>
            <a:normAutofit fontScale="92500" lnSpcReduction="20000"/>
          </a:bodyPr>
          <a:lstStyle/>
          <a:p>
            <a:pPr lvl="1"/>
            <a:r>
              <a:rPr lang="en-US" altLang="en-US" dirty="0"/>
              <a:t>Use the </a:t>
            </a:r>
            <a:r>
              <a:rPr lang="en-US" altLang="en-US" dirty="0">
                <a:latin typeface="Courier New" pitchFamily="49" charset="0"/>
              </a:rPr>
              <a:t>LIKE</a:t>
            </a:r>
            <a:r>
              <a:rPr lang="en-US" altLang="en-US" dirty="0"/>
              <a:t> condition to perform wildcard searches of valid search string values.</a:t>
            </a:r>
          </a:p>
          <a:p>
            <a:pPr lvl="1"/>
            <a:r>
              <a:rPr lang="en-US" altLang="en-US" dirty="0"/>
              <a:t>Search conditions can contain </a:t>
            </a:r>
            <a:r>
              <a:rPr lang="en-US" altLang="en-US" dirty="0" smtClean="0"/>
              <a:t>a pattern with either </a:t>
            </a:r>
            <a:r>
              <a:rPr lang="en-US" altLang="en-US" dirty="0"/>
              <a:t>literal characters or numbers:</a:t>
            </a:r>
          </a:p>
          <a:p>
            <a:pPr lvl="2"/>
            <a:r>
              <a:rPr lang="en-US" altLang="en-US" dirty="0">
                <a:latin typeface="Courier New" pitchFamily="49" charset="0"/>
              </a:rPr>
              <a:t>%</a:t>
            </a:r>
            <a:r>
              <a:rPr lang="en-US" altLang="en-US" dirty="0"/>
              <a:t> denotes zero or many characters.</a:t>
            </a:r>
          </a:p>
          <a:p>
            <a:pPr lvl="2"/>
            <a:r>
              <a:rPr lang="en-US" altLang="en-US" dirty="0">
                <a:latin typeface="Courier New" pitchFamily="49" charset="0"/>
              </a:rPr>
              <a:t>_</a:t>
            </a:r>
            <a:r>
              <a:rPr lang="en-US" altLang="en-US" dirty="0"/>
              <a:t> denotes one character</a:t>
            </a:r>
            <a:r>
              <a:rPr lang="en-US" altLang="en-US" dirty="0" smtClean="0"/>
              <a:t>.</a:t>
            </a:r>
          </a:p>
          <a:p>
            <a:pPr lvl="1"/>
            <a:r>
              <a:rPr lang="en-US" altLang="en-US" dirty="0" smtClean="0"/>
              <a:t>Find the titles of all games with a lower case letter o anywhere in its name</a:t>
            </a:r>
            <a:endParaRPr lang="en-US" altLang="en-US" dirty="0"/>
          </a:p>
        </p:txBody>
      </p:sp>
      <p:sp>
        <p:nvSpPr>
          <p:cNvPr id="386054" name="Rectangle 6"/>
          <p:cNvSpPr>
            <a:spLocks noChangeArrowheads="1"/>
          </p:cNvSpPr>
          <p:nvPr/>
        </p:nvSpPr>
        <p:spPr bwMode="auto">
          <a:xfrm>
            <a:off x="971600" y="5477066"/>
            <a:ext cx="4249687" cy="252413"/>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8" name="Oval 7"/>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5</a:t>
            </a:r>
            <a:endParaRPr lang="en-IE" dirty="0"/>
          </a:p>
        </p:txBody>
      </p:sp>
    </p:spTree>
    <p:extLst>
      <p:ext uri="{BB962C8B-B14F-4D97-AF65-F5344CB8AC3E}">
        <p14:creationId xmlns:p14="http://schemas.microsoft.com/office/powerpoint/2010/main" val="240277653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5" name="Rectangle 7"/>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7" name="Rectangle 8"/>
          <p:cNvSpPr txBox="1">
            <a:spLocks noChangeArrowheads="1"/>
          </p:cNvSpPr>
          <p:nvPr/>
        </p:nvSpPr>
        <p:spPr>
          <a:xfrm>
            <a:off x="179512" y="1340768"/>
            <a:ext cx="8022307" cy="2162175"/>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altLang="en-US" dirty="0" smtClean="0"/>
              <a:t>Use the </a:t>
            </a:r>
            <a:r>
              <a:rPr lang="en-US" altLang="en-US" dirty="0" smtClean="0">
                <a:latin typeface="Courier New" pitchFamily="49" charset="0"/>
              </a:rPr>
              <a:t>LIKE</a:t>
            </a:r>
            <a:r>
              <a:rPr lang="en-US" altLang="en-US" dirty="0" smtClean="0"/>
              <a:t> condition to perform wildcard searches of valid search string values.</a:t>
            </a:r>
          </a:p>
          <a:p>
            <a:pPr lvl="1"/>
            <a:r>
              <a:rPr lang="en-US" altLang="en-US" dirty="0" smtClean="0"/>
              <a:t>Search conditions can contain a pattern with either literal characters or numbers:</a:t>
            </a:r>
          </a:p>
          <a:p>
            <a:pPr lvl="2"/>
            <a:r>
              <a:rPr lang="en-US" altLang="en-US" dirty="0" smtClean="0">
                <a:latin typeface="Courier New" pitchFamily="49" charset="0"/>
              </a:rPr>
              <a:t>%</a:t>
            </a:r>
            <a:r>
              <a:rPr lang="en-US" altLang="en-US" dirty="0" smtClean="0"/>
              <a:t> denotes zero or many characters.</a:t>
            </a:r>
          </a:p>
          <a:p>
            <a:pPr lvl="2"/>
            <a:r>
              <a:rPr lang="en-US" altLang="en-US" dirty="0" smtClean="0">
                <a:latin typeface="Courier New" pitchFamily="49" charset="0"/>
              </a:rPr>
              <a:t>_</a:t>
            </a:r>
            <a:r>
              <a:rPr lang="en-US" altLang="en-US" dirty="0" smtClean="0"/>
              <a:t> denotes one character.</a:t>
            </a:r>
          </a:p>
          <a:p>
            <a:pPr lvl="1"/>
            <a:r>
              <a:rPr lang="en-US" altLang="en-US" dirty="0" smtClean="0"/>
              <a:t>Find the titles of all games with a lower case letter o as the third letter of its name.</a:t>
            </a:r>
            <a:endParaRPr lang="en-US" altLang="en-US" dirty="0"/>
          </a:p>
        </p:txBody>
      </p:sp>
      <p:sp>
        <p:nvSpPr>
          <p:cNvPr id="8" name="Oval 7"/>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6</a:t>
            </a:r>
            <a:endParaRPr lang="en-IE" dirty="0"/>
          </a:p>
        </p:txBody>
      </p:sp>
      <p:sp>
        <p:nvSpPr>
          <p:cNvPr id="9" name="Rectangle 9"/>
          <p:cNvSpPr>
            <a:spLocks noChangeArrowheads="1"/>
          </p:cNvSpPr>
          <p:nvPr/>
        </p:nvSpPr>
        <p:spPr bwMode="blackGray">
          <a:xfrm>
            <a:off x="882650" y="4876067"/>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colname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tablename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colname</a:t>
            </a:r>
            <a:r>
              <a:rPr lang="en-IE" altLang="en-US" sz="1800" dirty="0">
                <a:solidFill>
                  <a:srgbClr val="000000"/>
                </a:solidFill>
                <a:latin typeface="Courier New" pitchFamily="49" charset="0"/>
              </a:rPr>
              <a:t> LIKE 'PATTERN';</a:t>
            </a:r>
            <a:endParaRPr lang="en-US" altLang="en-US" sz="1800" dirty="0">
              <a:solidFill>
                <a:srgbClr val="000000"/>
              </a:solidFill>
              <a:latin typeface="Courier New" pitchFamily="49" charset="0"/>
            </a:endParaRPr>
          </a:p>
        </p:txBody>
      </p:sp>
      <p:sp>
        <p:nvSpPr>
          <p:cNvPr id="10" name="Rectangle 6"/>
          <p:cNvSpPr>
            <a:spLocks noChangeArrowheads="1"/>
          </p:cNvSpPr>
          <p:nvPr/>
        </p:nvSpPr>
        <p:spPr bwMode="auto">
          <a:xfrm>
            <a:off x="971600" y="5477066"/>
            <a:ext cx="4249687" cy="252413"/>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869860420"/>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9" name="Rectangle 13"/>
          <p:cNvSpPr>
            <a:spLocks noGrp="1" noChangeArrowheads="1"/>
          </p:cNvSpPr>
          <p:nvPr>
            <p:ph type="body" idx="1"/>
          </p:nvPr>
        </p:nvSpPr>
        <p:spPr>
          <a:xfrm>
            <a:off x="863600" y="1196752"/>
            <a:ext cx="7366000" cy="5661248"/>
          </a:xfrm>
        </p:spPr>
        <p:txBody>
          <a:bodyPr>
            <a:normAutofit/>
          </a:bodyPr>
          <a:lstStyle/>
          <a:p>
            <a:pPr lvl="1"/>
            <a:r>
              <a:rPr lang="en-US" altLang="en-US" dirty="0" smtClean="0"/>
              <a:t>You </a:t>
            </a:r>
            <a:r>
              <a:rPr lang="en-US" altLang="en-US" dirty="0"/>
              <a:t>can use the </a:t>
            </a:r>
            <a:r>
              <a:rPr lang="en-US" altLang="en-US" dirty="0">
                <a:latin typeface="Courier New" pitchFamily="49" charset="0"/>
              </a:rPr>
              <a:t>ESCAPE</a:t>
            </a:r>
            <a:r>
              <a:rPr lang="en-US" altLang="en-US" dirty="0"/>
              <a:t> identifier to search for the actual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a:t>
            </a:r>
            <a:r>
              <a:rPr lang="en-US" altLang="en-US" dirty="0" smtClean="0"/>
              <a:t>.</a:t>
            </a:r>
          </a:p>
          <a:p>
            <a:pPr lvl="1"/>
            <a:endParaRPr lang="en-US" altLang="en-US" dirty="0"/>
          </a:p>
          <a:p>
            <a:pPr lvl="1"/>
            <a:endParaRPr lang="en-US" altLang="en-US" dirty="0" smtClean="0"/>
          </a:p>
          <a:p>
            <a:pPr marL="274320" lvl="1" indent="0">
              <a:buNone/>
            </a:pPr>
            <a:endParaRPr lang="en-US" altLang="en-US" dirty="0" smtClean="0"/>
          </a:p>
          <a:p>
            <a:pPr lvl="1"/>
            <a:r>
              <a:rPr lang="en-US" altLang="en-US" dirty="0" smtClean="0"/>
              <a:t>Will return games with a title that contains T_</a:t>
            </a:r>
          </a:p>
          <a:p>
            <a:pPr lvl="1"/>
            <a:endParaRPr lang="en-US" altLang="en-US" dirty="0"/>
          </a:p>
          <a:p>
            <a:pPr lvl="1"/>
            <a:endParaRPr lang="en-US" altLang="en-US" dirty="0" smtClean="0"/>
          </a:p>
          <a:p>
            <a:pPr lvl="1"/>
            <a:endParaRPr lang="en-US" altLang="en-US" dirty="0"/>
          </a:p>
          <a:p>
            <a:pPr lvl="1"/>
            <a:endParaRPr lang="en-US" altLang="en-US" dirty="0"/>
          </a:p>
        </p:txBody>
      </p:sp>
      <p:sp>
        <p:nvSpPr>
          <p:cNvPr id="388108" name="Rectangle 12"/>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7" name="Rectangle 14"/>
          <p:cNvSpPr>
            <a:spLocks noChangeArrowheads="1"/>
          </p:cNvSpPr>
          <p:nvPr/>
        </p:nvSpPr>
        <p:spPr bwMode="blackGray">
          <a:xfrm>
            <a:off x="1187624" y="2132856"/>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game_title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mm_game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game_title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LIKE </a:t>
            </a:r>
            <a:r>
              <a:rPr lang="en-US" altLang="en-US" sz="1800" dirty="0" smtClean="0">
                <a:latin typeface="Courier New" panose="02070309020205020404" pitchFamily="49" charset="0"/>
                <a:cs typeface="Courier New" panose="02070309020205020404" pitchFamily="49" charset="0"/>
              </a:rPr>
              <a:t>'%</a:t>
            </a:r>
            <a:r>
              <a:rPr lang="en-US" altLang="en-US" sz="1800" dirty="0">
                <a:latin typeface="Courier New" panose="02070309020205020404" pitchFamily="49" charset="0"/>
                <a:cs typeface="Courier New" panose="02070309020205020404" pitchFamily="49" charset="0"/>
              </a:rPr>
              <a:t>T</a:t>
            </a:r>
            <a:r>
              <a:rPr lang="en-US" altLang="en-US" sz="1800" dirty="0" smtClean="0">
                <a:latin typeface="Courier New" panose="02070309020205020404" pitchFamily="49" charset="0"/>
                <a:cs typeface="Courier New" panose="02070309020205020404" pitchFamily="49" charset="0"/>
              </a:rPr>
              <a:t>\_%' </a:t>
            </a:r>
            <a:r>
              <a:rPr lang="en-US" altLang="en-US" sz="1800" dirty="0">
                <a:latin typeface="Courier New" panose="02070309020205020404" pitchFamily="49" charset="0"/>
                <a:cs typeface="Courier New" panose="02070309020205020404" pitchFamily="49" charset="0"/>
              </a:rPr>
              <a:t>ESCAPE '\';</a:t>
            </a:r>
            <a:endParaRPr lang="en-US" altLang="en-US" sz="1800" dirty="0">
              <a:solidFill>
                <a:srgbClr val="000000"/>
              </a:solidFill>
              <a:latin typeface="Courier New" pitchFamily="49" charset="0"/>
              <a:cs typeface="Courier New" panose="02070309020205020404" pitchFamily="49" charset="0"/>
            </a:endParaRPr>
          </a:p>
        </p:txBody>
      </p:sp>
      <p:sp>
        <p:nvSpPr>
          <p:cNvPr id="8" name="Rectangle 6"/>
          <p:cNvSpPr>
            <a:spLocks noChangeArrowheads="1"/>
          </p:cNvSpPr>
          <p:nvPr/>
        </p:nvSpPr>
        <p:spPr bwMode="auto">
          <a:xfrm>
            <a:off x="1187624" y="2651522"/>
            <a:ext cx="6760641" cy="409575"/>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20542020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tablename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colname</a:t>
            </a:r>
            <a:r>
              <a:rPr lang="en-IE" altLang="en-US" sz="1800" dirty="0" smtClean="0">
                <a:solidFill>
                  <a:srgbClr val="000000"/>
                </a:solidFill>
                <a:latin typeface="Courier New" pitchFamily="49" charset="0"/>
              </a:rPr>
              <a:t> IS </a:t>
            </a:r>
            <a:r>
              <a:rPr lang="en-IE" altLang="en-US" sz="1800" dirty="0">
                <a:solidFill>
                  <a:srgbClr val="000000"/>
                </a:solidFill>
                <a:latin typeface="Courier New" pitchFamily="49" charset="0"/>
              </a:rPr>
              <a:t>NULL ;</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467544" y="1196752"/>
            <a:ext cx="7366000" cy="1080120"/>
          </a:xfrm>
        </p:spPr>
        <p:txBody>
          <a:bodyPr>
            <a:normAutofit/>
          </a:bodyPr>
          <a:lstStyle/>
          <a:p>
            <a:r>
              <a:rPr lang="en-US" altLang="en-US" dirty="0"/>
              <a:t>Test for nulls with the </a:t>
            </a:r>
            <a:r>
              <a:rPr lang="en-US" altLang="en-US" dirty="0">
                <a:latin typeface="Courier New" pitchFamily="49" charset="0"/>
              </a:rPr>
              <a:t>IS NULL</a:t>
            </a:r>
            <a:r>
              <a:rPr lang="en-US" altLang="en-US" dirty="0"/>
              <a:t> operator</a:t>
            </a:r>
            <a:r>
              <a:rPr lang="en-US" altLang="en-US" dirty="0" smtClean="0"/>
              <a:t>.</a:t>
            </a:r>
          </a:p>
          <a:p>
            <a:r>
              <a:rPr lang="en-US" altLang="en-US" dirty="0" smtClean="0"/>
              <a:t>Find details of all rentals with a return date of null</a:t>
            </a:r>
            <a:endParaRPr lang="en-US" altLang="en-US" dirty="0"/>
          </a:p>
        </p:txBody>
      </p:sp>
      <p:sp>
        <p:nvSpPr>
          <p:cNvPr id="390150" name="Rectangle 6"/>
          <p:cNvSpPr>
            <a:spLocks noChangeArrowheads="1"/>
          </p:cNvSpPr>
          <p:nvPr/>
        </p:nvSpPr>
        <p:spPr bwMode="auto">
          <a:xfrm>
            <a:off x="882651" y="2909888"/>
            <a:ext cx="4337422"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7" name="Oval 6"/>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7</a:t>
            </a:r>
            <a:endParaRPr lang="en-IE" dirty="0"/>
          </a:p>
        </p:txBody>
      </p:sp>
    </p:spTree>
    <p:extLst>
      <p:ext uri="{BB962C8B-B14F-4D97-AF65-F5344CB8AC3E}">
        <p14:creationId xmlns:p14="http://schemas.microsoft.com/office/powerpoint/2010/main" val="181918556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rental_id</a:t>
            </a:r>
            <a:r>
              <a:rPr lang="en-IE" altLang="en-US" sz="1800" dirty="0" smtClean="0">
                <a:solidFill>
                  <a:srgbClr val="000000"/>
                </a:solidFill>
                <a:latin typeface="Courier New" pitchFamily="49" charset="0"/>
              </a:rPr>
              <a:t>, </a:t>
            </a:r>
            <a:r>
              <a:rPr lang="en-IE" altLang="en-US" sz="1800" dirty="0" err="1" smtClean="0">
                <a:solidFill>
                  <a:srgbClr val="000000"/>
                </a:solidFill>
                <a:latin typeface="Courier New" pitchFamily="49" charset="0"/>
              </a:rPr>
              <a:t>colname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smtClean="0">
                <a:solidFill>
                  <a:srgbClr val="000000"/>
                </a:solidFill>
                <a:latin typeface="Courier New" pitchFamily="49" charset="0"/>
              </a:rPr>
              <a:t>table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colname</a:t>
            </a:r>
            <a:r>
              <a:rPr lang="en-IE" altLang="en-US" sz="1800" dirty="0" smtClean="0">
                <a:solidFill>
                  <a:srgbClr val="000000"/>
                </a:solidFill>
                <a:latin typeface="Courier New" pitchFamily="49" charset="0"/>
              </a:rPr>
              <a:t> IS </a:t>
            </a:r>
            <a:r>
              <a:rPr lang="en-IE" altLang="en-US" sz="1800" dirty="0">
                <a:solidFill>
                  <a:srgbClr val="000000"/>
                </a:solidFill>
                <a:latin typeface="Courier New" pitchFamily="49" charset="0"/>
              </a:rPr>
              <a:t>NOT NULL </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863600" y="1268760"/>
            <a:ext cx="7366000" cy="907703"/>
          </a:xfrm>
        </p:spPr>
        <p:txBody>
          <a:bodyPr>
            <a:normAutofit fontScale="77500" lnSpcReduction="20000"/>
          </a:bodyPr>
          <a:lstStyle/>
          <a:p>
            <a:r>
              <a:rPr lang="en-US" altLang="en-US" dirty="0"/>
              <a:t>Test for </a:t>
            </a:r>
            <a:r>
              <a:rPr lang="en-US" altLang="en-US" dirty="0" smtClean="0"/>
              <a:t>non null values </a:t>
            </a:r>
            <a:r>
              <a:rPr lang="en-US" altLang="en-US" dirty="0"/>
              <a:t>with the </a:t>
            </a:r>
            <a:r>
              <a:rPr lang="en-US" altLang="en-US" dirty="0" smtClean="0">
                <a:latin typeface="Courier New" pitchFamily="49" charset="0"/>
              </a:rPr>
              <a:t>IS NOT </a:t>
            </a:r>
            <a:r>
              <a:rPr lang="en-US" altLang="en-US" dirty="0">
                <a:latin typeface="Courier New" pitchFamily="49" charset="0"/>
              </a:rPr>
              <a:t>NULL</a:t>
            </a:r>
            <a:r>
              <a:rPr lang="en-US" altLang="en-US" dirty="0"/>
              <a:t> operator</a:t>
            </a:r>
            <a:r>
              <a:rPr lang="en-US" altLang="en-US" dirty="0" smtClean="0"/>
              <a:t>.</a:t>
            </a:r>
          </a:p>
          <a:p>
            <a:r>
              <a:rPr lang="en-US" altLang="en-US" dirty="0"/>
              <a:t>Find the rental id for all rentals with a value in their return date; include the return date in the output</a:t>
            </a:r>
          </a:p>
        </p:txBody>
      </p:sp>
      <p:sp>
        <p:nvSpPr>
          <p:cNvPr id="390150" name="Rectangle 6"/>
          <p:cNvSpPr>
            <a:spLocks noChangeArrowheads="1"/>
          </p:cNvSpPr>
          <p:nvPr/>
        </p:nvSpPr>
        <p:spPr bwMode="auto">
          <a:xfrm>
            <a:off x="971601" y="2909888"/>
            <a:ext cx="4752528"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7" name="Oval 6"/>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a:t>8</a:t>
            </a:r>
          </a:p>
        </p:txBody>
      </p:sp>
    </p:spTree>
    <p:extLst>
      <p:ext uri="{BB962C8B-B14F-4D97-AF65-F5344CB8AC3E}">
        <p14:creationId xmlns:p14="http://schemas.microsoft.com/office/powerpoint/2010/main" val="407641372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61" name="Rectangle 69"/>
          <p:cNvSpPr>
            <a:spLocks noGrp="1" noChangeArrowheads="1"/>
          </p:cNvSpPr>
          <p:nvPr>
            <p:ph type="title"/>
          </p:nvPr>
        </p:nvSpPr>
        <p:spPr/>
        <p:txBody>
          <a:bodyPr/>
          <a:lstStyle/>
          <a:p>
            <a:r>
              <a:rPr lang="en-US" altLang="en-US"/>
              <a:t>Logical Conditions</a:t>
            </a:r>
          </a:p>
        </p:txBody>
      </p:sp>
      <p:graphicFrame>
        <p:nvGraphicFramePr>
          <p:cNvPr id="392263" name="Group 71"/>
          <p:cNvGraphicFramePr>
            <a:graphicFrameLocks noGrp="1"/>
          </p:cNvGraphicFramePr>
          <p:nvPr/>
        </p:nvGraphicFramePr>
        <p:xfrm>
          <a:off x="1849438" y="1828800"/>
          <a:ext cx="5384800" cy="2340864"/>
        </p:xfrm>
        <a:graphic>
          <a:graphicData uri="http://schemas.openxmlformats.org/drawingml/2006/table">
            <a:tbl>
              <a:tblPr/>
              <a:tblGrid>
                <a:gridCol w="1276350"/>
                <a:gridCol w="4108450"/>
              </a:tblGrid>
              <a:tr h="2984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1196975" algn="l" defTabSz="228600">
                        <a:spcBef>
                          <a:spcPct val="20000"/>
                        </a:spcBef>
                        <a:buClr>
                          <a:srgbClr val="FF0000"/>
                        </a:buClr>
                        <a:buFont typeface="Arial" charset="0"/>
                        <a:defRPr b="1">
                          <a:solidFill>
                            <a:schemeClr val="tx1"/>
                          </a:solidFill>
                          <a:latin typeface="Arial" charset="0"/>
                        </a:defRPr>
                      </a:lvl3pPr>
                      <a:lvl4pPr marL="1311275" algn="l" defTabSz="228600">
                        <a:spcBef>
                          <a:spcPct val="20000"/>
                        </a:spcBef>
                        <a:buClr>
                          <a:srgbClr val="000000"/>
                        </a:buClr>
                        <a:buFont typeface="Arial" charset="0"/>
                        <a:defRPr b="1">
                          <a:solidFill>
                            <a:srgbClr val="FF0000"/>
                          </a:solidFill>
                          <a:latin typeface="Arial" charset="0"/>
                        </a:defRPr>
                      </a:lvl4pPr>
                      <a:lvl5pPr marL="1425575" algn="l" defTabSz="228600">
                        <a:spcBef>
                          <a:spcPct val="20000"/>
                        </a:spcBef>
                        <a:buClr>
                          <a:srgbClr val="000000"/>
                        </a:buClr>
                        <a:buFont typeface="Arial" charset="0"/>
                        <a:defRPr b="1">
                          <a:solidFill>
                            <a:schemeClr val="tx1"/>
                          </a:solidFill>
                          <a:latin typeface="Arial" charset="0"/>
                        </a:defRPr>
                      </a:lvl5pPr>
                      <a:lvl6pPr marL="1882775" defTabSz="228600" fontAlgn="base">
                        <a:spcBef>
                          <a:spcPct val="20000"/>
                        </a:spcBef>
                        <a:spcAft>
                          <a:spcPct val="0"/>
                        </a:spcAft>
                        <a:buClr>
                          <a:srgbClr val="000000"/>
                        </a:buClr>
                        <a:buFont typeface="Arial" charset="0"/>
                        <a:defRPr b="1">
                          <a:solidFill>
                            <a:schemeClr val="tx1"/>
                          </a:solidFill>
                          <a:latin typeface="Arial" charset="0"/>
                        </a:defRPr>
                      </a:lvl6pPr>
                      <a:lvl7pPr marL="2339975" defTabSz="228600" fontAlgn="base">
                        <a:spcBef>
                          <a:spcPct val="20000"/>
                        </a:spcBef>
                        <a:spcAft>
                          <a:spcPct val="0"/>
                        </a:spcAft>
                        <a:buClr>
                          <a:srgbClr val="000000"/>
                        </a:buClr>
                        <a:buFont typeface="Arial" charset="0"/>
                        <a:defRPr b="1">
                          <a:solidFill>
                            <a:schemeClr val="tx1"/>
                          </a:solidFill>
                          <a:latin typeface="Arial" charset="0"/>
                        </a:defRPr>
                      </a:lvl7pPr>
                      <a:lvl8pPr marL="2797175" defTabSz="228600" fontAlgn="base">
                        <a:spcBef>
                          <a:spcPct val="20000"/>
                        </a:spcBef>
                        <a:spcAft>
                          <a:spcPct val="0"/>
                        </a:spcAft>
                        <a:buClr>
                          <a:srgbClr val="000000"/>
                        </a:buClr>
                        <a:buFont typeface="Arial" charset="0"/>
                        <a:defRPr b="1">
                          <a:solidFill>
                            <a:schemeClr val="tx1"/>
                          </a:solidFill>
                          <a:latin typeface="Arial" charset="0"/>
                        </a:defRPr>
                      </a:lvl8pPr>
                      <a:lvl9pPr marL="3254375"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both </a:t>
                      </a:r>
                      <a:r>
                        <a:rPr kumimoji="0" lang="en-US" altLang="en-US" sz="1800" b="1" i="0" u="none" strike="noStrike" cap="none" normalizeH="0" baseline="0" smtClean="0">
                          <a:ln>
                            <a:noFill/>
                          </a:ln>
                          <a:solidFill>
                            <a:srgbClr val="000000"/>
                          </a:solidFill>
                          <a:effectLst/>
                          <a:latin typeface="Arial" charset="0"/>
                        </a:rPr>
                        <a:t>component conditions are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either </a:t>
                      </a:r>
                      <a:r>
                        <a:rPr kumimoji="0" lang="en-US" altLang="en-US" sz="1800" b="1" i="0" u="none" strike="noStrike" cap="none" normalizeH="0" baseline="0" smtClean="0">
                          <a:ln>
                            <a:noFill/>
                          </a:ln>
                          <a:solidFill>
                            <a:srgbClr val="000000"/>
                          </a:solidFill>
                          <a:effectLst/>
                          <a:latin typeface="Arial" charset="0"/>
                        </a:rPr>
                        <a:t>component condition is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344488"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the following condition is false</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83532367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2" name="Rectangle 12"/>
          <p:cNvSpPr>
            <a:spLocks noChangeArrowheads="1"/>
          </p:cNvSpPr>
          <p:nvPr/>
        </p:nvSpPr>
        <p:spPr bwMode="blackGray">
          <a:xfrm>
            <a:off x="882650" y="4245644"/>
            <a:ext cx="7272338" cy="1271588"/>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colname</a:t>
            </a:r>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colname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tablename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smtClean="0">
                <a:solidFill>
                  <a:srgbClr val="000000"/>
                </a:solidFill>
                <a:latin typeface="Courier New" pitchFamily="49" charset="0"/>
              </a:rPr>
              <a:t>condition</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AND    </a:t>
            </a:r>
            <a:r>
              <a:rPr lang="en-US" altLang="en-US" sz="1800" dirty="0" smtClean="0">
                <a:solidFill>
                  <a:srgbClr val="000000"/>
                </a:solidFill>
                <a:latin typeface="Courier New" pitchFamily="49" charset="0"/>
              </a:rPr>
              <a:t>condition ;</a:t>
            </a:r>
            <a:endParaRPr lang="en-US" altLang="en-US" sz="1800" dirty="0">
              <a:solidFill>
                <a:srgbClr val="000000"/>
              </a:solidFill>
              <a:latin typeface="Courier New" pitchFamily="49" charset="0"/>
            </a:endParaRPr>
          </a:p>
        </p:txBody>
      </p:sp>
      <p:sp>
        <p:nvSpPr>
          <p:cNvPr id="394251" name="Rectangle 11"/>
          <p:cNvSpPr>
            <a:spLocks noGrp="1" noChangeArrowheads="1"/>
          </p:cNvSpPr>
          <p:nvPr>
            <p:ph type="title"/>
          </p:nvPr>
        </p:nvSpPr>
        <p:spPr/>
        <p:txBody>
          <a:bodyPr/>
          <a:lstStyle/>
          <a:p>
            <a:r>
              <a:rPr lang="en-US" altLang="en-US"/>
              <a:t>Using the </a:t>
            </a:r>
            <a:r>
              <a:rPr lang="en-US" altLang="en-US">
                <a:latin typeface="Courier New" pitchFamily="49" charset="0"/>
              </a:rPr>
              <a:t>AND</a:t>
            </a:r>
            <a:r>
              <a:rPr lang="en-US" altLang="en-US"/>
              <a:t> Operator</a:t>
            </a:r>
          </a:p>
        </p:txBody>
      </p:sp>
      <p:sp>
        <p:nvSpPr>
          <p:cNvPr id="394244" name="Rectangle 4"/>
          <p:cNvSpPr>
            <a:spLocks noChangeArrowheads="1"/>
          </p:cNvSpPr>
          <p:nvPr/>
        </p:nvSpPr>
        <p:spPr bwMode="auto">
          <a:xfrm>
            <a:off x="142449" y="1412776"/>
            <a:ext cx="8317983" cy="17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346075">
              <a:tabLst>
                <a:tab pos="571500" algn="l"/>
              </a:tabLst>
              <a:defRPr sz="2400">
                <a:solidFill>
                  <a:schemeClr val="tx1"/>
                </a:solidFill>
                <a:latin typeface="Times New Roman" pitchFamily="18" charset="0"/>
              </a:defRPr>
            </a:lvl1pPr>
            <a:lvl2pPr marL="341313" indent="-227013" algn="l" defTabSz="346075">
              <a:tabLst>
                <a:tab pos="571500" algn="l"/>
              </a:tabLst>
              <a:defRPr sz="2400">
                <a:solidFill>
                  <a:schemeClr val="tx1"/>
                </a:solidFill>
                <a:latin typeface="Times New Roman" pitchFamily="18" charset="0"/>
              </a:defRPr>
            </a:lvl2pPr>
            <a:lvl3pPr marL="741363" indent="-285750" algn="l" defTabSz="346075">
              <a:tabLst>
                <a:tab pos="571500" algn="l"/>
              </a:tabLst>
              <a:defRPr sz="2400">
                <a:solidFill>
                  <a:schemeClr val="tx1"/>
                </a:solidFill>
                <a:latin typeface="Times New Roman" pitchFamily="18" charset="0"/>
              </a:defRPr>
            </a:lvl3pPr>
            <a:lvl4pPr marL="1600200" indent="-228600" algn="l" defTabSz="346075">
              <a:tabLst>
                <a:tab pos="571500" algn="l"/>
              </a:tabLst>
              <a:defRPr sz="2400">
                <a:solidFill>
                  <a:schemeClr val="tx1"/>
                </a:solidFill>
                <a:latin typeface="Times New Roman" pitchFamily="18" charset="0"/>
              </a:defRPr>
            </a:lvl4pPr>
            <a:lvl5pPr marL="2057400" indent="-228600" algn="l" defTabSz="346075">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nSpc>
                <a:spcPct val="95000"/>
              </a:lnSpc>
              <a:spcBef>
                <a:spcPct val="35000"/>
              </a:spcBef>
            </a:pPr>
            <a:r>
              <a:rPr lang="en-US" altLang="en-US" sz="2200" dirty="0">
                <a:latin typeface="Courier New" pitchFamily="49" charset="0"/>
              </a:rPr>
              <a:t>AND</a:t>
            </a:r>
            <a:r>
              <a:rPr lang="en-US" altLang="en-US" sz="2200" dirty="0">
                <a:latin typeface="Arial" charset="0"/>
              </a:rPr>
              <a:t> requires both conditions to be </a:t>
            </a:r>
            <a:r>
              <a:rPr lang="en-US" altLang="en-US" sz="2200" dirty="0" smtClean="0">
                <a:latin typeface="Arial" charset="0"/>
              </a:rPr>
              <a:t>true.</a:t>
            </a:r>
          </a:p>
          <a:p>
            <a:pPr>
              <a:lnSpc>
                <a:spcPct val="95000"/>
              </a:lnSpc>
              <a:spcBef>
                <a:spcPct val="35000"/>
              </a:spcBef>
            </a:pPr>
            <a:r>
              <a:rPr lang="en-US" altLang="en-US" sz="2200" dirty="0" smtClean="0">
                <a:latin typeface="Arial" charset="0"/>
              </a:rPr>
              <a:t>Find all titles with a lowercase letter o in their title with more than </a:t>
            </a:r>
          </a:p>
          <a:p>
            <a:pPr>
              <a:lnSpc>
                <a:spcPct val="95000"/>
              </a:lnSpc>
              <a:spcBef>
                <a:spcPct val="35000"/>
              </a:spcBef>
            </a:pPr>
            <a:r>
              <a:rPr lang="en-US" altLang="en-US" sz="2200" dirty="0" smtClean="0">
                <a:latin typeface="Arial" charset="0"/>
              </a:rPr>
              <a:t>3 in stock</a:t>
            </a:r>
          </a:p>
          <a:p>
            <a:pPr>
              <a:lnSpc>
                <a:spcPct val="95000"/>
              </a:lnSpc>
              <a:spcBef>
                <a:spcPct val="35000"/>
              </a:spcBef>
            </a:pPr>
            <a:r>
              <a:rPr lang="en-US" altLang="en-US" sz="2200" dirty="0" smtClean="0">
                <a:latin typeface="Arial" charset="0"/>
              </a:rPr>
              <a:t>Include the title and the quantity in the output</a:t>
            </a:r>
            <a:endParaRPr lang="en-US" altLang="en-US" sz="2200" dirty="0">
              <a:latin typeface="Arial" charset="0"/>
            </a:endParaRPr>
          </a:p>
        </p:txBody>
      </p:sp>
      <p:sp>
        <p:nvSpPr>
          <p:cNvPr id="394246" name="Rectangle 6"/>
          <p:cNvSpPr>
            <a:spLocks noChangeArrowheads="1"/>
          </p:cNvSpPr>
          <p:nvPr/>
        </p:nvSpPr>
        <p:spPr bwMode="auto">
          <a:xfrm>
            <a:off x="971600" y="4885407"/>
            <a:ext cx="4320479" cy="55880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7" name="Oval 6"/>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9</a:t>
            </a:r>
            <a:endParaRPr lang="en-IE" dirty="0"/>
          </a:p>
        </p:txBody>
      </p:sp>
    </p:spTree>
    <p:extLst>
      <p:ext uri="{BB962C8B-B14F-4D97-AF65-F5344CB8AC3E}">
        <p14:creationId xmlns:p14="http://schemas.microsoft.com/office/powerpoint/2010/main" val="3122414935"/>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00" name="Rectangle 12"/>
          <p:cNvSpPr>
            <a:spLocks noChangeArrowheads="1"/>
          </p:cNvSpPr>
          <p:nvPr/>
        </p:nvSpPr>
        <p:spPr bwMode="blackGray">
          <a:xfrm>
            <a:off x="1023143" y="3573016"/>
            <a:ext cx="7272338" cy="127158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colname</a:t>
            </a:r>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colname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tablename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smtClean="0">
                <a:solidFill>
                  <a:srgbClr val="000000"/>
                </a:solidFill>
                <a:latin typeface="Courier New" pitchFamily="49" charset="0"/>
              </a:rPr>
              <a:t>condition</a:t>
            </a:r>
            <a:endParaRPr lang="en-US" altLang="en-US" sz="1800" dirty="0">
              <a:solidFill>
                <a:srgbClr val="000000"/>
              </a:solidFill>
              <a:latin typeface="Courier New" pitchFamily="49" charset="0"/>
            </a:endParaRPr>
          </a:p>
          <a:p>
            <a:r>
              <a:rPr lang="en-US" altLang="en-US" sz="1800" dirty="0" smtClean="0">
                <a:solidFill>
                  <a:srgbClr val="000000"/>
                </a:solidFill>
                <a:latin typeface="Courier New" pitchFamily="49" charset="0"/>
              </a:rPr>
              <a:t>OR     condition;</a:t>
            </a:r>
            <a:endParaRPr lang="en-US" altLang="en-US" sz="1800" dirty="0">
              <a:solidFill>
                <a:srgbClr val="000000"/>
              </a:solidFill>
              <a:latin typeface="Courier New" pitchFamily="49" charset="0"/>
            </a:endParaRPr>
          </a:p>
        </p:txBody>
      </p:sp>
      <p:sp>
        <p:nvSpPr>
          <p:cNvPr id="396299" name="Rectangle 11"/>
          <p:cNvSpPr>
            <a:spLocks noGrp="1" noChangeArrowheads="1"/>
          </p:cNvSpPr>
          <p:nvPr>
            <p:ph type="title"/>
          </p:nvPr>
        </p:nvSpPr>
        <p:spPr/>
        <p:txBody>
          <a:bodyPr/>
          <a:lstStyle/>
          <a:p>
            <a:r>
              <a:rPr lang="en-US" altLang="en-US"/>
              <a:t>Using the </a:t>
            </a:r>
            <a:r>
              <a:rPr lang="en-US" altLang="en-US">
                <a:latin typeface="Courier New" pitchFamily="49" charset="0"/>
              </a:rPr>
              <a:t>OR</a:t>
            </a:r>
            <a:r>
              <a:rPr lang="en-US" altLang="en-US"/>
              <a:t> Operator</a:t>
            </a:r>
          </a:p>
        </p:txBody>
      </p:sp>
      <p:sp>
        <p:nvSpPr>
          <p:cNvPr id="396292" name="Rectangle 4"/>
          <p:cNvSpPr>
            <a:spLocks noChangeArrowheads="1"/>
          </p:cNvSpPr>
          <p:nvPr/>
        </p:nvSpPr>
        <p:spPr bwMode="auto">
          <a:xfrm>
            <a:off x="796925" y="1792288"/>
            <a:ext cx="7724775" cy="161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341313" indent="-227013" algn="l" defTabSz="346075">
              <a:tabLst>
                <a:tab pos="571500" algn="l"/>
              </a:tabLst>
              <a:defRPr sz="2400">
                <a:solidFill>
                  <a:schemeClr val="tx1"/>
                </a:solidFill>
                <a:latin typeface="Times New Roman" pitchFamily="18" charset="0"/>
              </a:defRPr>
            </a:lvl2pPr>
            <a:lvl3pPr marL="741363" indent="-285750" algn="l" defTabSz="346075">
              <a:tabLst>
                <a:tab pos="571500" algn="l"/>
              </a:tabLst>
              <a:defRPr sz="2400">
                <a:solidFill>
                  <a:schemeClr val="tx1"/>
                </a:solidFill>
                <a:latin typeface="Times New Roman" pitchFamily="18" charset="0"/>
              </a:defRPr>
            </a:lvl3pPr>
            <a:lvl4pPr marL="1600200" indent="-228600" algn="l" defTabSz="346075">
              <a:tabLst>
                <a:tab pos="571500" algn="l"/>
              </a:tabLst>
              <a:defRPr sz="2400">
                <a:solidFill>
                  <a:schemeClr val="tx1"/>
                </a:solidFill>
                <a:latin typeface="Times New Roman" pitchFamily="18" charset="0"/>
              </a:defRPr>
            </a:lvl4pPr>
            <a:lvl5pPr marL="2057400" indent="-228600" algn="l" defTabSz="346075">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lvl="1">
              <a:lnSpc>
                <a:spcPct val="95000"/>
              </a:lnSpc>
              <a:spcBef>
                <a:spcPct val="35000"/>
              </a:spcBef>
            </a:pPr>
            <a:r>
              <a:rPr lang="en-US" altLang="en-US" sz="2200" dirty="0">
                <a:latin typeface="Courier New" pitchFamily="49" charset="0"/>
              </a:rPr>
              <a:t>OR</a:t>
            </a:r>
            <a:r>
              <a:rPr lang="en-US" altLang="en-US" sz="2200" dirty="0">
                <a:latin typeface="Arial" charset="0"/>
              </a:rPr>
              <a:t> requires either condition to be </a:t>
            </a:r>
            <a:r>
              <a:rPr lang="en-US" altLang="en-US" sz="2200" dirty="0" smtClean="0">
                <a:latin typeface="Arial" charset="0"/>
              </a:rPr>
              <a:t>true.</a:t>
            </a:r>
          </a:p>
          <a:p>
            <a:pPr lvl="1">
              <a:lnSpc>
                <a:spcPct val="95000"/>
              </a:lnSpc>
              <a:spcBef>
                <a:spcPct val="35000"/>
              </a:spcBef>
            </a:pPr>
            <a:r>
              <a:rPr lang="en-US" altLang="en-US" sz="2200" dirty="0" smtClean="0">
                <a:latin typeface="Arial" charset="0"/>
              </a:rPr>
              <a:t>Find the titles of all games with a lowercase letter o in their title OR with 5 or more in stock</a:t>
            </a:r>
          </a:p>
          <a:p>
            <a:pPr lvl="1">
              <a:lnSpc>
                <a:spcPct val="95000"/>
              </a:lnSpc>
              <a:spcBef>
                <a:spcPct val="35000"/>
              </a:spcBef>
            </a:pPr>
            <a:r>
              <a:rPr lang="en-US" altLang="en-US" sz="2200" dirty="0">
                <a:latin typeface="Arial" charset="0"/>
              </a:rPr>
              <a:t>Include the title and the quantity in the output</a:t>
            </a:r>
          </a:p>
        </p:txBody>
      </p:sp>
      <p:sp>
        <p:nvSpPr>
          <p:cNvPr id="396294" name="Rectangle 6"/>
          <p:cNvSpPr>
            <a:spLocks noChangeArrowheads="1"/>
          </p:cNvSpPr>
          <p:nvPr/>
        </p:nvSpPr>
        <p:spPr bwMode="auto">
          <a:xfrm>
            <a:off x="1112094" y="4217541"/>
            <a:ext cx="4032447" cy="57150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7" name="Oval 6"/>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10</a:t>
            </a:r>
            <a:endParaRPr lang="en-IE" dirty="0"/>
          </a:p>
        </p:txBody>
      </p:sp>
    </p:spTree>
    <p:extLst>
      <p:ext uri="{BB962C8B-B14F-4D97-AF65-F5344CB8AC3E}">
        <p14:creationId xmlns:p14="http://schemas.microsoft.com/office/powerpoint/2010/main" val="419473033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Our Game Shop From Last Week</a:t>
            </a:r>
            <a:endParaRPr lang="en-IE" dirty="0"/>
          </a:p>
        </p:txBody>
      </p:sp>
      <p:pic>
        <p:nvPicPr>
          <p:cNvPr id="399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41" r="40615" b="40238"/>
          <a:stretch/>
        </p:blipFill>
        <p:spPr bwMode="auto">
          <a:xfrm>
            <a:off x="107504" y="1095685"/>
            <a:ext cx="8905452" cy="4732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0947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6" name="Rectangle 10"/>
          <p:cNvSpPr>
            <a:spLocks noGrp="1" noChangeArrowheads="1"/>
          </p:cNvSpPr>
          <p:nvPr>
            <p:ph type="title"/>
          </p:nvPr>
        </p:nvSpPr>
        <p:spPr/>
        <p:txBody>
          <a:bodyPr/>
          <a:lstStyle/>
          <a:p>
            <a:r>
              <a:rPr lang="en-US" altLang="en-US"/>
              <a:t>Using the </a:t>
            </a:r>
            <a:r>
              <a:rPr lang="en-US" altLang="en-US">
                <a:latin typeface="Courier New" pitchFamily="49" charset="0"/>
              </a:rPr>
              <a:t>NOT</a:t>
            </a:r>
            <a:r>
              <a:rPr lang="en-US" altLang="en-US"/>
              <a:t> Operator</a:t>
            </a:r>
          </a:p>
        </p:txBody>
      </p:sp>
      <p:sp>
        <p:nvSpPr>
          <p:cNvPr id="7" name="Rectangle 17"/>
          <p:cNvSpPr>
            <a:spLocks noChangeArrowheads="1"/>
          </p:cNvSpPr>
          <p:nvPr/>
        </p:nvSpPr>
        <p:spPr bwMode="blackGray">
          <a:xfrm>
            <a:off x="1331640" y="4437112"/>
            <a:ext cx="5616624" cy="1008112"/>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600" dirty="0">
                <a:solidFill>
                  <a:srgbClr val="000000"/>
                </a:solidFill>
                <a:latin typeface="Courier New" pitchFamily="49" charset="0"/>
              </a:rPr>
              <a:t>SELECT </a:t>
            </a:r>
            <a:r>
              <a:rPr lang="en-US" altLang="en-US" sz="1600" dirty="0" err="1" smtClean="0">
                <a:solidFill>
                  <a:srgbClr val="000000"/>
                </a:solidFill>
                <a:latin typeface="Courier New" pitchFamily="49" charset="0"/>
              </a:rPr>
              <a:t>colname</a:t>
            </a:r>
            <a:r>
              <a:rPr lang="en-US" altLang="en-US" sz="1600" dirty="0" smtClean="0">
                <a:solidFill>
                  <a:srgbClr val="000000"/>
                </a:solidFill>
                <a:latin typeface="Courier New" pitchFamily="49" charset="0"/>
              </a:rPr>
              <a:t>, </a:t>
            </a:r>
            <a:r>
              <a:rPr lang="en-US" altLang="en-US" sz="1600" dirty="0" err="1" smtClean="0">
                <a:solidFill>
                  <a:srgbClr val="000000"/>
                </a:solidFill>
                <a:latin typeface="Courier New" pitchFamily="49" charset="0"/>
              </a:rPr>
              <a:t>colname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FROM   </a:t>
            </a:r>
            <a:r>
              <a:rPr lang="en-US" altLang="en-US" sz="1600" dirty="0" err="1" smtClean="0">
                <a:solidFill>
                  <a:srgbClr val="000000"/>
                </a:solidFill>
                <a:latin typeface="Courier New" pitchFamily="49" charset="0"/>
              </a:rPr>
              <a:t>tablename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WHERE  </a:t>
            </a:r>
            <a:r>
              <a:rPr lang="en-US" altLang="en-US" sz="1600" dirty="0" err="1" smtClean="0">
                <a:solidFill>
                  <a:srgbClr val="000000"/>
                </a:solidFill>
                <a:latin typeface="Courier New" pitchFamily="49" charset="0"/>
              </a:rPr>
              <a:t>colnamae</a:t>
            </a:r>
            <a:r>
              <a:rPr lang="en-US" altLang="en-US" sz="1600" dirty="0" smtClean="0">
                <a:solidFill>
                  <a:srgbClr val="000000"/>
                </a:solidFill>
                <a:latin typeface="Courier New" pitchFamily="49" charset="0"/>
              </a:rPr>
              <a:t> NOT IN (value1,value2,value3);</a:t>
            </a:r>
            <a:endParaRPr lang="en-US" altLang="en-US" sz="1600" dirty="0">
              <a:solidFill>
                <a:srgbClr val="000000"/>
              </a:solidFill>
              <a:latin typeface="Courier New" pitchFamily="49" charset="0"/>
            </a:endParaRPr>
          </a:p>
        </p:txBody>
      </p:sp>
      <p:sp>
        <p:nvSpPr>
          <p:cNvPr id="8" name="Rectangle 6"/>
          <p:cNvSpPr>
            <a:spLocks noChangeArrowheads="1"/>
          </p:cNvSpPr>
          <p:nvPr/>
        </p:nvSpPr>
        <p:spPr bwMode="auto">
          <a:xfrm>
            <a:off x="1403648" y="5066001"/>
            <a:ext cx="5472608" cy="379223"/>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6" name="Oval 5"/>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11</a:t>
            </a:r>
            <a:endParaRPr lang="en-IE" dirty="0"/>
          </a:p>
        </p:txBody>
      </p:sp>
      <p:sp>
        <p:nvSpPr>
          <p:cNvPr id="9" name="Rectangle 4"/>
          <p:cNvSpPr>
            <a:spLocks noChangeArrowheads="1"/>
          </p:cNvSpPr>
          <p:nvPr/>
        </p:nvSpPr>
        <p:spPr bwMode="auto">
          <a:xfrm>
            <a:off x="796925" y="1792288"/>
            <a:ext cx="7724775" cy="161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341313" indent="-227013" algn="l" defTabSz="346075">
              <a:tabLst>
                <a:tab pos="571500" algn="l"/>
              </a:tabLst>
              <a:defRPr sz="2400">
                <a:solidFill>
                  <a:schemeClr val="tx1"/>
                </a:solidFill>
                <a:latin typeface="Times New Roman" pitchFamily="18" charset="0"/>
              </a:defRPr>
            </a:lvl2pPr>
            <a:lvl3pPr marL="741363" indent="-285750" algn="l" defTabSz="346075">
              <a:tabLst>
                <a:tab pos="571500" algn="l"/>
              </a:tabLst>
              <a:defRPr sz="2400">
                <a:solidFill>
                  <a:schemeClr val="tx1"/>
                </a:solidFill>
                <a:latin typeface="Times New Roman" pitchFamily="18" charset="0"/>
              </a:defRPr>
            </a:lvl3pPr>
            <a:lvl4pPr marL="1600200" indent="-228600" algn="l" defTabSz="346075">
              <a:tabLst>
                <a:tab pos="571500" algn="l"/>
              </a:tabLst>
              <a:defRPr sz="2400">
                <a:solidFill>
                  <a:schemeClr val="tx1"/>
                </a:solidFill>
                <a:latin typeface="Times New Roman" pitchFamily="18" charset="0"/>
              </a:defRPr>
            </a:lvl4pPr>
            <a:lvl5pPr marL="2057400" indent="-228600" algn="l" defTabSz="346075">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lvl="1">
              <a:lnSpc>
                <a:spcPct val="95000"/>
              </a:lnSpc>
              <a:spcBef>
                <a:spcPct val="35000"/>
              </a:spcBef>
            </a:pPr>
            <a:r>
              <a:rPr lang="en-US" altLang="en-US" sz="2200" dirty="0" smtClean="0">
                <a:latin typeface="Courier New" pitchFamily="49" charset="0"/>
              </a:rPr>
              <a:t>NOT</a:t>
            </a:r>
            <a:r>
              <a:rPr lang="en-US" altLang="en-US" sz="2200" dirty="0" smtClean="0">
                <a:latin typeface="Arial" charset="0"/>
              </a:rPr>
              <a:t> </a:t>
            </a:r>
            <a:r>
              <a:rPr lang="en-US" altLang="en-US" sz="2200" dirty="0">
                <a:latin typeface="+mn-lt"/>
              </a:rPr>
              <a:t>requires </a:t>
            </a:r>
            <a:r>
              <a:rPr lang="en-US" altLang="en-US" sz="2200" dirty="0" smtClean="0">
                <a:latin typeface="+mn-lt"/>
              </a:rPr>
              <a:t>a condition </a:t>
            </a:r>
            <a:r>
              <a:rPr lang="en-US" altLang="en-US" sz="2200" dirty="0">
                <a:latin typeface="+mn-lt"/>
              </a:rPr>
              <a:t>to </a:t>
            </a:r>
            <a:r>
              <a:rPr lang="en-US" altLang="en-US" sz="2200" dirty="0" smtClean="0">
                <a:latin typeface="+mn-lt"/>
              </a:rPr>
              <a:t>be FALSE.</a:t>
            </a:r>
            <a:endParaRPr lang="en-US" altLang="en-US" sz="2200" dirty="0">
              <a:latin typeface="+mn-lt"/>
            </a:endParaRPr>
          </a:p>
          <a:p>
            <a:pPr lvl="1">
              <a:lnSpc>
                <a:spcPct val="95000"/>
              </a:lnSpc>
              <a:spcBef>
                <a:spcPct val="35000"/>
              </a:spcBef>
            </a:pPr>
            <a:r>
              <a:rPr lang="en-US" altLang="en-US" sz="2200" dirty="0">
                <a:latin typeface="+mn-lt"/>
              </a:rPr>
              <a:t>Find the titles of all games </a:t>
            </a:r>
            <a:r>
              <a:rPr lang="en-US" altLang="en-US" sz="2200" dirty="0" smtClean="0">
                <a:latin typeface="+mn-lt"/>
              </a:rPr>
              <a:t>that DO NOT have a price of 9, 10 or 12 using the IN operator</a:t>
            </a:r>
            <a:endParaRPr lang="en-US" altLang="en-US" sz="2200" dirty="0">
              <a:latin typeface="+mn-lt"/>
            </a:endParaRPr>
          </a:p>
          <a:p>
            <a:pPr lvl="1">
              <a:lnSpc>
                <a:spcPct val="95000"/>
              </a:lnSpc>
              <a:spcBef>
                <a:spcPct val="35000"/>
              </a:spcBef>
            </a:pPr>
            <a:r>
              <a:rPr lang="en-US" altLang="en-US" sz="2200" dirty="0">
                <a:latin typeface="+mn-lt"/>
              </a:rPr>
              <a:t>Include the title and the </a:t>
            </a:r>
            <a:r>
              <a:rPr lang="en-US" altLang="en-US" sz="2200" dirty="0" smtClean="0">
                <a:latin typeface="+mn-lt"/>
              </a:rPr>
              <a:t>price </a:t>
            </a:r>
            <a:r>
              <a:rPr lang="en-US" altLang="en-US" sz="2200" dirty="0">
                <a:latin typeface="+mn-lt"/>
              </a:rPr>
              <a:t>in the output</a:t>
            </a:r>
          </a:p>
        </p:txBody>
      </p:sp>
    </p:spTree>
    <p:extLst>
      <p:ext uri="{BB962C8B-B14F-4D97-AF65-F5344CB8AC3E}">
        <p14:creationId xmlns:p14="http://schemas.microsoft.com/office/powerpoint/2010/main" val="3946119758"/>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2" name="Rectangle 18"/>
          <p:cNvSpPr>
            <a:spLocks noGrp="1" noChangeArrowheads="1"/>
          </p:cNvSpPr>
          <p:nvPr>
            <p:ph type="title"/>
          </p:nvPr>
        </p:nvSpPr>
        <p:spPr/>
        <p:txBody>
          <a:bodyPr/>
          <a:lstStyle/>
          <a:p>
            <a:r>
              <a:rPr lang="en-US" altLang="en-US"/>
              <a:t>Rules of Precedence</a:t>
            </a:r>
          </a:p>
        </p:txBody>
      </p:sp>
      <p:sp>
        <p:nvSpPr>
          <p:cNvPr id="400387" name="Rectangle 3"/>
          <p:cNvSpPr>
            <a:spLocks noChangeArrowheads="1"/>
          </p:cNvSpPr>
          <p:nvPr/>
        </p:nvSpPr>
        <p:spPr bwMode="auto">
          <a:xfrm>
            <a:off x="1216025" y="5735638"/>
            <a:ext cx="7385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919163" indent="-400050" algn="l" defTabSz="346075">
              <a:tabLst>
                <a:tab pos="571500" algn="l"/>
              </a:tabLst>
              <a:defRPr sz="2400">
                <a:solidFill>
                  <a:schemeClr val="tx1"/>
                </a:solidFill>
                <a:latin typeface="Times New Roman" pitchFamily="18" charset="0"/>
              </a:defRPr>
            </a:lvl2pPr>
            <a:lvl3pPr marL="1319213" indent="-285750" algn="l" defTabSz="346075">
              <a:tabLst>
                <a:tab pos="571500" algn="l"/>
              </a:tabLst>
              <a:defRPr sz="2400">
                <a:solidFill>
                  <a:schemeClr val="tx1"/>
                </a:solidFill>
                <a:latin typeface="Times New Roman" pitchFamily="18" charset="0"/>
              </a:defRPr>
            </a:lvl3pPr>
            <a:lvl4pPr marL="1662113" indent="-228600" algn="l" defTabSz="346075">
              <a:tabLst>
                <a:tab pos="571500" algn="l"/>
              </a:tabLst>
              <a:defRPr sz="2400">
                <a:solidFill>
                  <a:schemeClr val="tx1"/>
                </a:solidFill>
                <a:latin typeface="Times New Roman" pitchFamily="18" charset="0"/>
              </a:defRPr>
            </a:lvl4pPr>
            <a:lvl5pPr marL="2005013" indent="-228600" algn="l" defTabSz="346075">
              <a:tabLst>
                <a:tab pos="571500" algn="l"/>
              </a:tabLst>
              <a:defRPr sz="2400">
                <a:solidFill>
                  <a:schemeClr val="tx1"/>
                </a:solidFill>
                <a:latin typeface="Times New Roman"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a:lnSpc>
                <a:spcPct val="95000"/>
              </a:lnSpc>
              <a:spcBef>
                <a:spcPct val="35000"/>
              </a:spcBef>
            </a:pPr>
            <a:r>
              <a:rPr lang="en-US" altLang="en-US" sz="1800">
                <a:latin typeface="Arial" charset="0"/>
              </a:rPr>
              <a:t>You can use parentheses to override rules of precedence.</a:t>
            </a:r>
          </a:p>
        </p:txBody>
      </p:sp>
      <p:graphicFrame>
        <p:nvGraphicFramePr>
          <p:cNvPr id="400458" name="Group 74"/>
          <p:cNvGraphicFramePr>
            <a:graphicFrameLocks noGrp="1"/>
          </p:cNvGraphicFramePr>
          <p:nvPr/>
        </p:nvGraphicFramePr>
        <p:xfrm>
          <a:off x="1803400" y="1801813"/>
          <a:ext cx="5486400" cy="3793046"/>
        </p:xfrm>
        <a:graphic>
          <a:graphicData uri="http://schemas.openxmlformats.org/drawingml/2006/table">
            <a:tbl>
              <a:tblPr/>
              <a:tblGrid>
                <a:gridCol w="1254125"/>
                <a:gridCol w="4232275"/>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Arithmetic operators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Concatenation operator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3</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Comparison conditions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4</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IS</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NULL</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LIKE</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5</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 BETWEEN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6</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tabLst>
                          <a:tab pos="115888" algn="l"/>
                        </a:tabLst>
                        <a:defRPr sz="2000" b="1">
                          <a:solidFill>
                            <a:schemeClr val="tx1"/>
                          </a:solidFill>
                          <a:latin typeface="Arial" charset="0"/>
                        </a:defRPr>
                      </a:lvl1pPr>
                      <a:lvl2pPr marL="114300" algn="l" defTabSz="228600">
                        <a:spcBef>
                          <a:spcPct val="20000"/>
                        </a:spcBef>
                        <a:buClr>
                          <a:srgbClr val="FF0000"/>
                        </a:buClr>
                        <a:buFont typeface="Arial" charset="0"/>
                        <a:tabLst>
                          <a:tab pos="115888" algn="l"/>
                        </a:tabLst>
                        <a:defRPr sz="2000" b="1">
                          <a:solidFill>
                            <a:schemeClr val="tx1"/>
                          </a:solidFill>
                          <a:latin typeface="Arial" charset="0"/>
                        </a:defRPr>
                      </a:lvl2pPr>
                      <a:lvl3pPr marL="685800" algn="l" defTabSz="228600">
                        <a:spcBef>
                          <a:spcPct val="20000"/>
                        </a:spcBef>
                        <a:buClr>
                          <a:srgbClr val="FF0000"/>
                        </a:buClr>
                        <a:buFont typeface="Arial" charset="0"/>
                        <a:tabLst>
                          <a:tab pos="115888" algn="l"/>
                        </a:tabLst>
                        <a:defRPr b="1">
                          <a:solidFill>
                            <a:schemeClr val="tx1"/>
                          </a:solidFill>
                          <a:latin typeface="Arial" charset="0"/>
                        </a:defRPr>
                      </a:lvl3pPr>
                      <a:lvl4pPr marL="1143000" algn="l" defTabSz="228600">
                        <a:spcBef>
                          <a:spcPct val="20000"/>
                        </a:spcBef>
                        <a:buClr>
                          <a:srgbClr val="000000"/>
                        </a:buClr>
                        <a:buFont typeface="Arial" charset="0"/>
                        <a:tabLst>
                          <a:tab pos="115888" algn="l"/>
                        </a:tabLst>
                        <a:defRPr b="1">
                          <a:solidFill>
                            <a:srgbClr val="FF0000"/>
                          </a:solidFill>
                          <a:latin typeface="Arial" charset="0"/>
                        </a:defRPr>
                      </a:lvl4pPr>
                      <a:lvl5pPr marL="1257300" algn="l" defTabSz="228600">
                        <a:spcBef>
                          <a:spcPct val="20000"/>
                        </a:spcBef>
                        <a:buClr>
                          <a:srgbClr val="000000"/>
                        </a:buClr>
                        <a:buFont typeface="Arial" charset="0"/>
                        <a:tabLst>
                          <a:tab pos="115888" algn="l"/>
                        </a:tabLst>
                        <a:defRPr b="1">
                          <a:solidFill>
                            <a:schemeClr val="tx1"/>
                          </a:solidFill>
                          <a:latin typeface="Arial" charset="0"/>
                        </a:defRPr>
                      </a:lvl5pPr>
                      <a:lvl6pPr marL="17145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6pPr>
                      <a:lvl7pPr marL="21717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7pPr>
                      <a:lvl8pPr marL="26289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8pPr>
                      <a:lvl9pPr marL="30861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tab pos="115888" algn="l"/>
                        </a:tabLst>
                      </a:pPr>
                      <a:r>
                        <a:rPr kumimoji="0" lang="en-US" altLang="en-US" sz="1800" b="1" i="0" u="none" strike="noStrike" cap="none" normalizeH="0" baseline="0" smtClean="0">
                          <a:ln>
                            <a:noFill/>
                          </a:ln>
                          <a:solidFill>
                            <a:srgbClr val="000000"/>
                          </a:solidFill>
                          <a:effectLst/>
                          <a:latin typeface="Arial" charset="0"/>
                        </a:rPr>
                        <a:t>7</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8</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AND</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9</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OR</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907807288"/>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2449" name="Group 1041"/>
          <p:cNvGrpSpPr>
            <a:grpSpLocks/>
          </p:cNvGrpSpPr>
          <p:nvPr/>
        </p:nvGrpSpPr>
        <p:grpSpPr bwMode="auto">
          <a:xfrm>
            <a:off x="894011" y="1626394"/>
            <a:ext cx="7272338" cy="1446212"/>
            <a:chOff x="650" y="991"/>
            <a:chExt cx="4652" cy="911"/>
          </a:xfrm>
          <a:solidFill>
            <a:schemeClr val="accent4">
              <a:lumMod val="20000"/>
              <a:lumOff val="80000"/>
            </a:schemeClr>
          </a:solidFill>
        </p:grpSpPr>
        <p:sp>
          <p:nvSpPr>
            <p:cNvPr id="402439" name="Rectangle 1031"/>
            <p:cNvSpPr>
              <a:spLocks noChangeArrowheads="1"/>
            </p:cNvSpPr>
            <p:nvPr/>
          </p:nvSpPr>
          <p:spPr bwMode="auto">
            <a:xfrm>
              <a:off x="671" y="1555"/>
              <a:ext cx="361" cy="330"/>
            </a:xfrm>
            <a:prstGeom prst="rect">
              <a:avLst/>
            </a:prstGeom>
            <a:grpFill/>
            <a:ln w="28575">
              <a:solidFill>
                <a:schemeClr val="hlink"/>
              </a:solidFill>
              <a:miter lim="800000"/>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402442" name="Rectangle 1034"/>
            <p:cNvSpPr>
              <a:spLocks noChangeArrowheads="1"/>
            </p:cNvSpPr>
            <p:nvPr/>
          </p:nvSpPr>
          <p:spPr bwMode="blackGray">
            <a:xfrm>
              <a:off x="650" y="991"/>
              <a:ext cx="4652" cy="911"/>
            </a:xfrm>
            <a:prstGeom prst="rect">
              <a:avLst/>
            </a:prstGeom>
            <a:grp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game_qty</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'F%'</a:t>
              </a:r>
              <a:endParaRPr lang="en-IE" altLang="en-US" sz="1800" dirty="0" smtClean="0">
                <a:solidFill>
                  <a:srgbClr val="000000"/>
                </a:solidFill>
                <a:latin typeface="Courier New" pitchFamily="49" charset="0"/>
              </a:endParaRPr>
            </a:p>
            <a:p>
              <a:r>
                <a:rPr lang="en-IE" altLang="en-US" sz="1800" dirty="0" smtClean="0">
                  <a:solidFill>
                    <a:srgbClr val="000000"/>
                  </a:solidFill>
                  <a:latin typeface="Courier New" pitchFamily="49" charset="0"/>
                </a:rPr>
                <a:t>OR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a:t>
              </a:r>
              <a:r>
                <a:rPr lang="en-IE" altLang="en-US" sz="1800" dirty="0" smtClean="0">
                  <a:solidFill>
                    <a:srgbClr val="000000"/>
                  </a:solidFill>
                  <a:latin typeface="Courier New" pitchFamily="49" charset="0"/>
                </a:rPr>
                <a:t>'_o%'</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game_qty</a:t>
              </a:r>
              <a:r>
                <a:rPr lang="en-IE" altLang="en-US" sz="1800" dirty="0">
                  <a:solidFill>
                    <a:srgbClr val="000000"/>
                  </a:solidFill>
                  <a:latin typeface="Courier New" pitchFamily="49" charset="0"/>
                </a:rPr>
                <a:t> &gt; 3;</a:t>
              </a:r>
              <a:endParaRPr lang="en-US" altLang="en-US" sz="1800" dirty="0">
                <a:solidFill>
                  <a:srgbClr val="000000"/>
                </a:solidFill>
                <a:latin typeface="Courier New" pitchFamily="49" charset="0"/>
              </a:endParaRPr>
            </a:p>
          </p:txBody>
        </p:sp>
        <p:sp>
          <p:nvSpPr>
            <p:cNvPr id="402437" name="Freeform 1029"/>
            <p:cNvSpPr>
              <a:spLocks/>
            </p:cNvSpPr>
            <p:nvPr/>
          </p:nvSpPr>
          <p:spPr bwMode="auto">
            <a:xfrm>
              <a:off x="1113" y="1554"/>
              <a:ext cx="228" cy="101"/>
            </a:xfrm>
            <a:custGeom>
              <a:avLst/>
              <a:gdLst>
                <a:gd name="T0" fmla="*/ 0 w 228"/>
                <a:gd name="T1" fmla="*/ 146 h 147"/>
                <a:gd name="T2" fmla="*/ 0 w 228"/>
                <a:gd name="T3" fmla="*/ 0 h 147"/>
                <a:gd name="T4" fmla="*/ 227 w 228"/>
                <a:gd name="T5" fmla="*/ 0 h 147"/>
              </a:gdLst>
              <a:ahLst/>
              <a:cxnLst>
                <a:cxn ang="0">
                  <a:pos x="T0" y="T1"/>
                </a:cxn>
                <a:cxn ang="0">
                  <a:pos x="T2" y="T3"/>
                </a:cxn>
                <a:cxn ang="0">
                  <a:pos x="T4" y="T5"/>
                </a:cxn>
              </a:cxnLst>
              <a:rect l="0" t="0" r="r" b="b"/>
              <a:pathLst>
                <a:path w="228" h="147">
                  <a:moveTo>
                    <a:pt x="0" y="146"/>
                  </a:moveTo>
                  <a:lnTo>
                    <a:pt x="0" y="0"/>
                  </a:lnTo>
                  <a:lnTo>
                    <a:pt x="227" y="0"/>
                  </a:lnTo>
                </a:path>
              </a:pathLst>
            </a:custGeom>
            <a:grpFill/>
            <a:ln w="28575" cap="rnd" cmpd="sng">
              <a:solidFill>
                <a:srgbClr val="FF0033"/>
              </a:solidFill>
              <a:prstDash val="solid"/>
              <a:round/>
              <a:headEnd type="none" w="sm" len="sm"/>
              <a:tailEnd type="triangle" w="sm" len="sm"/>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grpSp>
      <p:sp>
        <p:nvSpPr>
          <p:cNvPr id="402441" name="Rectangle 1033"/>
          <p:cNvSpPr>
            <a:spLocks noGrp="1" noChangeArrowheads="1"/>
          </p:cNvSpPr>
          <p:nvPr>
            <p:ph type="title"/>
          </p:nvPr>
        </p:nvSpPr>
        <p:spPr/>
        <p:txBody>
          <a:bodyPr/>
          <a:lstStyle/>
          <a:p>
            <a:r>
              <a:rPr lang="en-US" altLang="en-US"/>
              <a:t>Rules of Precedence</a:t>
            </a:r>
          </a:p>
        </p:txBody>
      </p:sp>
      <p:sp>
        <p:nvSpPr>
          <p:cNvPr id="402438" name="Line 1030"/>
          <p:cNvSpPr>
            <a:spLocks noChangeShapeType="1"/>
          </p:cNvSpPr>
          <p:nvPr/>
        </p:nvSpPr>
        <p:spPr bwMode="auto">
          <a:xfrm>
            <a:off x="1491181" y="2783681"/>
            <a:ext cx="447675" cy="0"/>
          </a:xfrm>
          <a:prstGeom prst="line">
            <a:avLst/>
          </a:prstGeom>
          <a:noFill/>
          <a:ln w="28575">
            <a:solidFill>
              <a:srgbClr val="FF0033"/>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sp>
        <p:nvSpPr>
          <p:cNvPr id="402451" name="Oval 1043"/>
          <p:cNvSpPr>
            <a:spLocks noChangeArrowheads="1"/>
          </p:cNvSpPr>
          <p:nvPr/>
        </p:nvSpPr>
        <p:spPr bwMode="blackWhite">
          <a:xfrm>
            <a:off x="7321550" y="2027238"/>
            <a:ext cx="490538" cy="493712"/>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95000"/>
              </a:lnSpc>
            </a:pPr>
            <a:r>
              <a:rPr lang="en-US" altLang="en-US">
                <a:latin typeface="Arial" charset="0"/>
              </a:rPr>
              <a:t>1</a:t>
            </a:r>
          </a:p>
        </p:txBody>
      </p:sp>
      <p:sp>
        <p:nvSpPr>
          <p:cNvPr id="2" name="Rectangle 1"/>
          <p:cNvSpPr/>
          <p:nvPr/>
        </p:nvSpPr>
        <p:spPr>
          <a:xfrm>
            <a:off x="882650" y="2478088"/>
            <a:ext cx="579438" cy="52387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extBox 2"/>
          <p:cNvSpPr txBox="1"/>
          <p:nvPr/>
        </p:nvSpPr>
        <p:spPr>
          <a:xfrm>
            <a:off x="395536" y="3501008"/>
            <a:ext cx="7992888" cy="1200329"/>
          </a:xfrm>
          <a:prstGeom prst="rect">
            <a:avLst/>
          </a:prstGeom>
          <a:noFill/>
        </p:spPr>
        <p:txBody>
          <a:bodyPr wrap="square" rtlCol="0">
            <a:spAutoFit/>
          </a:bodyPr>
          <a:lstStyle/>
          <a:p>
            <a:r>
              <a:rPr lang="en-IE" dirty="0" smtClean="0"/>
              <a:t>How will this select statement be evaluated?</a:t>
            </a:r>
          </a:p>
          <a:p>
            <a:endParaRPr lang="en-IE" dirty="0"/>
          </a:p>
          <a:p>
            <a:r>
              <a:rPr lang="en-IE" dirty="0" smtClean="0"/>
              <a:t>AND will be evaluated first </a:t>
            </a:r>
          </a:p>
          <a:p>
            <a:r>
              <a:rPr lang="en-IE" dirty="0" smtClean="0"/>
              <a:t>Then the OR</a:t>
            </a:r>
            <a:endParaRPr lang="en-IE" dirty="0"/>
          </a:p>
        </p:txBody>
      </p:sp>
      <p:cxnSp>
        <p:nvCxnSpPr>
          <p:cNvPr id="12" name="Straight Connector 11"/>
          <p:cNvCxnSpPr/>
          <p:nvPr/>
        </p:nvCxnSpPr>
        <p:spPr>
          <a:xfrm flipV="1">
            <a:off x="1429527" y="2707322"/>
            <a:ext cx="190145" cy="15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12</a:t>
            </a:r>
            <a:endParaRPr lang="en-IE" dirty="0"/>
          </a:p>
        </p:txBody>
      </p:sp>
    </p:spTree>
    <p:extLst>
      <p:ext uri="{BB962C8B-B14F-4D97-AF65-F5344CB8AC3E}">
        <p14:creationId xmlns:p14="http://schemas.microsoft.com/office/powerpoint/2010/main" val="1900498056"/>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41" name="Rectangle 1033"/>
          <p:cNvSpPr>
            <a:spLocks noGrp="1" noChangeArrowheads="1"/>
          </p:cNvSpPr>
          <p:nvPr>
            <p:ph type="title"/>
          </p:nvPr>
        </p:nvSpPr>
        <p:spPr/>
        <p:txBody>
          <a:bodyPr/>
          <a:lstStyle/>
          <a:p>
            <a:r>
              <a:rPr lang="en-US" altLang="en-US"/>
              <a:t>Rules of Precedence</a:t>
            </a:r>
          </a:p>
        </p:txBody>
      </p:sp>
      <p:grpSp>
        <p:nvGrpSpPr>
          <p:cNvPr id="402448" name="Group 1040"/>
          <p:cNvGrpSpPr>
            <a:grpSpLocks/>
          </p:cNvGrpSpPr>
          <p:nvPr/>
        </p:nvGrpSpPr>
        <p:grpSpPr bwMode="auto">
          <a:xfrm>
            <a:off x="861218" y="1493019"/>
            <a:ext cx="7272338" cy="1431925"/>
            <a:chOff x="668" y="2763"/>
            <a:chExt cx="4652" cy="902"/>
          </a:xfrm>
          <a:solidFill>
            <a:schemeClr val="accent4">
              <a:lumMod val="20000"/>
              <a:lumOff val="80000"/>
            </a:schemeClr>
          </a:solidFill>
        </p:grpSpPr>
        <p:sp>
          <p:nvSpPr>
            <p:cNvPr id="402446" name="Rectangle 1038"/>
            <p:cNvSpPr>
              <a:spLocks noChangeArrowheads="1"/>
            </p:cNvSpPr>
            <p:nvPr/>
          </p:nvSpPr>
          <p:spPr bwMode="auto">
            <a:xfrm>
              <a:off x="688" y="3313"/>
              <a:ext cx="362" cy="315"/>
            </a:xfrm>
            <a:prstGeom prst="rect">
              <a:avLst/>
            </a:prstGeom>
            <a:grpFill/>
            <a:ln w="28575">
              <a:solidFill>
                <a:schemeClr val="hlink"/>
              </a:solidFill>
              <a:miter lim="800000"/>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402443" name="Rectangle 1035"/>
            <p:cNvSpPr>
              <a:spLocks noChangeArrowheads="1"/>
            </p:cNvSpPr>
            <p:nvPr/>
          </p:nvSpPr>
          <p:spPr bwMode="blackGray">
            <a:xfrm>
              <a:off x="668" y="2763"/>
              <a:ext cx="4652" cy="902"/>
            </a:xfrm>
            <a:prstGeom prst="rect">
              <a:avLst/>
            </a:prstGeom>
            <a:grp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game_qty</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'F</a:t>
              </a:r>
              <a:r>
                <a:rPr lang="en-IE" altLang="en-US" sz="1800" dirty="0" smtClean="0">
                  <a:solidFill>
                    <a:srgbClr val="000000"/>
                  </a:solidFill>
                  <a:latin typeface="Courier New" pitchFamily="49" charset="0"/>
                </a:rPr>
                <a:t>%‘</a:t>
              </a:r>
            </a:p>
            <a:p>
              <a:r>
                <a:rPr lang="en-IE" altLang="en-US" sz="1800" dirty="0" smtClean="0">
                  <a:solidFill>
                    <a:srgbClr val="000000"/>
                  </a:solidFill>
                  <a:latin typeface="Courier New" pitchFamily="49" charset="0"/>
                </a:rPr>
                <a:t>OR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a:t>
              </a:r>
              <a:r>
                <a:rPr lang="en-IE" altLang="en-US" sz="1800" dirty="0" smtClean="0">
                  <a:solidFill>
                    <a:srgbClr val="000000"/>
                  </a:solidFill>
                  <a:latin typeface="Courier New" pitchFamily="49" charset="0"/>
                </a:rPr>
                <a:t>'_o%')</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game_qty</a:t>
              </a:r>
              <a:r>
                <a:rPr lang="en-IE" altLang="en-US" sz="1800" dirty="0">
                  <a:solidFill>
                    <a:srgbClr val="000000"/>
                  </a:solidFill>
                  <a:latin typeface="Courier New" pitchFamily="49" charset="0"/>
                </a:rPr>
                <a:t> &gt; 3;</a:t>
              </a:r>
              <a:endParaRPr lang="en-US" altLang="en-US" sz="1800" dirty="0">
                <a:solidFill>
                  <a:srgbClr val="000000"/>
                </a:solidFill>
                <a:latin typeface="Courier New" pitchFamily="49" charset="0"/>
              </a:endParaRPr>
            </a:p>
          </p:txBody>
        </p:sp>
        <p:sp>
          <p:nvSpPr>
            <p:cNvPr id="402444" name="Freeform 1036"/>
            <p:cNvSpPr>
              <a:spLocks/>
            </p:cNvSpPr>
            <p:nvPr/>
          </p:nvSpPr>
          <p:spPr bwMode="auto">
            <a:xfrm>
              <a:off x="1174" y="3319"/>
              <a:ext cx="192" cy="148"/>
            </a:xfrm>
            <a:custGeom>
              <a:avLst/>
              <a:gdLst>
                <a:gd name="T0" fmla="*/ 0 w 192"/>
                <a:gd name="T1" fmla="*/ 146 h 147"/>
                <a:gd name="T2" fmla="*/ 0 w 192"/>
                <a:gd name="T3" fmla="*/ 0 h 147"/>
                <a:gd name="T4" fmla="*/ 191 w 192"/>
                <a:gd name="T5" fmla="*/ 0 h 147"/>
              </a:gdLst>
              <a:ahLst/>
              <a:cxnLst>
                <a:cxn ang="0">
                  <a:pos x="T0" y="T1"/>
                </a:cxn>
                <a:cxn ang="0">
                  <a:pos x="T2" y="T3"/>
                </a:cxn>
                <a:cxn ang="0">
                  <a:pos x="T4" y="T5"/>
                </a:cxn>
              </a:cxnLst>
              <a:rect l="0" t="0" r="r" b="b"/>
              <a:pathLst>
                <a:path w="192" h="147">
                  <a:moveTo>
                    <a:pt x="0" y="146"/>
                  </a:moveTo>
                  <a:lnTo>
                    <a:pt x="0" y="0"/>
                  </a:lnTo>
                  <a:lnTo>
                    <a:pt x="191" y="0"/>
                  </a:lnTo>
                </a:path>
              </a:pathLst>
            </a:custGeom>
            <a:grpFill/>
            <a:ln w="28575" cap="rnd" cmpd="sng">
              <a:solidFill>
                <a:srgbClr val="FF0033"/>
              </a:solidFill>
              <a:prstDash val="solid"/>
              <a:round/>
              <a:headEnd type="none" w="sm" len="sm"/>
              <a:tailEnd type="triangle" w="sm" len="sm"/>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sp>
          <p:nvSpPr>
            <p:cNvPr id="402445" name="Line 1037"/>
            <p:cNvSpPr>
              <a:spLocks noChangeShapeType="1"/>
            </p:cNvSpPr>
            <p:nvPr/>
          </p:nvSpPr>
          <p:spPr bwMode="auto">
            <a:xfrm>
              <a:off x="1048" y="3484"/>
              <a:ext cx="288" cy="0"/>
            </a:xfrm>
            <a:prstGeom prst="line">
              <a:avLst/>
            </a:prstGeom>
            <a:grpFill/>
            <a:ln w="28575">
              <a:solidFill>
                <a:srgbClr val="FF0033"/>
              </a:solidFill>
              <a:round/>
              <a:headEnd type="none" w="sm" len="sm"/>
              <a:tailEnd type="triangle" w="sm" len="sm"/>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grpSp>
      <p:sp>
        <p:nvSpPr>
          <p:cNvPr id="402452" name="Oval 1044"/>
          <p:cNvSpPr>
            <a:spLocks noChangeArrowheads="1"/>
          </p:cNvSpPr>
          <p:nvPr/>
        </p:nvSpPr>
        <p:spPr bwMode="blackWhite">
          <a:xfrm>
            <a:off x="7298531" y="1854969"/>
            <a:ext cx="493712"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95000"/>
              </a:lnSpc>
            </a:pPr>
            <a:r>
              <a:rPr lang="en-US" altLang="en-US">
                <a:latin typeface="Arial" charset="0"/>
              </a:rPr>
              <a:t>2</a:t>
            </a:r>
          </a:p>
        </p:txBody>
      </p:sp>
      <p:sp>
        <p:nvSpPr>
          <p:cNvPr id="17" name="Rectangle 16"/>
          <p:cNvSpPr/>
          <p:nvPr/>
        </p:nvSpPr>
        <p:spPr>
          <a:xfrm>
            <a:off x="882650" y="2348880"/>
            <a:ext cx="579438" cy="52387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TextBox 10"/>
          <p:cNvSpPr txBox="1"/>
          <p:nvPr/>
        </p:nvSpPr>
        <p:spPr>
          <a:xfrm>
            <a:off x="395536" y="3501008"/>
            <a:ext cx="7992888" cy="923330"/>
          </a:xfrm>
          <a:prstGeom prst="rect">
            <a:avLst/>
          </a:prstGeom>
          <a:noFill/>
        </p:spPr>
        <p:txBody>
          <a:bodyPr wrap="square" rtlCol="0">
            <a:spAutoFit/>
          </a:bodyPr>
          <a:lstStyle/>
          <a:p>
            <a:r>
              <a:rPr lang="en-IE" dirty="0" smtClean="0"/>
              <a:t>How will this select statement be evaluated?</a:t>
            </a:r>
          </a:p>
          <a:p>
            <a:endParaRPr lang="en-IE" dirty="0"/>
          </a:p>
          <a:p>
            <a:r>
              <a:rPr lang="en-IE" dirty="0" smtClean="0"/>
              <a:t>Parentheses control what is considered in the AND</a:t>
            </a:r>
            <a:endParaRPr lang="en-IE" dirty="0"/>
          </a:p>
        </p:txBody>
      </p:sp>
      <p:cxnSp>
        <p:nvCxnSpPr>
          <p:cNvPr id="3" name="Straight Connector 2"/>
          <p:cNvCxnSpPr>
            <a:endCxn id="402444" idx="0"/>
          </p:cNvCxnSpPr>
          <p:nvPr/>
        </p:nvCxnSpPr>
        <p:spPr>
          <a:xfrm flipV="1">
            <a:off x="1462088" y="2609021"/>
            <a:ext cx="190145" cy="15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13</a:t>
            </a:r>
            <a:endParaRPr lang="en-IE" dirty="0"/>
          </a:p>
        </p:txBody>
      </p:sp>
    </p:spTree>
    <p:extLst>
      <p:ext uri="{BB962C8B-B14F-4D97-AF65-F5344CB8AC3E}">
        <p14:creationId xmlns:p14="http://schemas.microsoft.com/office/powerpoint/2010/main" val="106592810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ORDER BY Clause</a:t>
            </a:r>
            <a:endParaRPr lang="en-IE" dirty="0"/>
          </a:p>
        </p:txBody>
      </p:sp>
      <p:sp>
        <p:nvSpPr>
          <p:cNvPr id="3" name="Content Placeholder 2"/>
          <p:cNvSpPr>
            <a:spLocks noGrp="1"/>
          </p:cNvSpPr>
          <p:nvPr>
            <p:ph sz="quarter" idx="1"/>
          </p:nvPr>
        </p:nvSpPr>
        <p:spPr>
          <a:xfrm>
            <a:off x="457200" y="1219200"/>
            <a:ext cx="8229600" cy="1705744"/>
          </a:xfrm>
        </p:spPr>
        <p:txBody>
          <a:bodyPr>
            <a:normAutofit fontScale="77500" lnSpcReduction="20000"/>
          </a:bodyPr>
          <a:lstStyle/>
          <a:p>
            <a:pPr lvl="1"/>
            <a:r>
              <a:rPr lang="en-US" altLang="en-US" dirty="0"/>
              <a:t>Sort retrieved rows with the </a:t>
            </a:r>
            <a:r>
              <a:rPr lang="en-US" altLang="en-US" dirty="0">
                <a:latin typeface="Courier New" pitchFamily="49" charset="0"/>
              </a:rPr>
              <a:t>ORDER BY</a:t>
            </a:r>
            <a:r>
              <a:rPr lang="en-US" altLang="en-US" dirty="0"/>
              <a:t> clause:</a:t>
            </a:r>
          </a:p>
          <a:p>
            <a:pPr lvl="2"/>
            <a:r>
              <a:rPr lang="en-US" altLang="en-US" dirty="0">
                <a:latin typeface="Courier New" pitchFamily="49" charset="0"/>
              </a:rPr>
              <a:t>ASC</a:t>
            </a:r>
            <a:r>
              <a:rPr lang="en-US" altLang="en-US" dirty="0"/>
              <a:t>: ascending order, default</a:t>
            </a:r>
          </a:p>
          <a:p>
            <a:pPr lvl="2"/>
            <a:r>
              <a:rPr lang="en-US" altLang="en-US" dirty="0">
                <a:latin typeface="Courier New" pitchFamily="49" charset="0"/>
              </a:rPr>
              <a:t>DESC</a:t>
            </a:r>
            <a:r>
              <a:rPr lang="en-US" altLang="en-US" dirty="0"/>
              <a:t>: descending order</a:t>
            </a:r>
          </a:p>
          <a:p>
            <a:pPr lvl="1"/>
            <a:r>
              <a:rPr lang="en-US" altLang="en-US" dirty="0"/>
              <a:t>The </a:t>
            </a:r>
            <a:r>
              <a:rPr lang="en-US" altLang="en-US" dirty="0">
                <a:latin typeface="Courier New" pitchFamily="49" charset="0"/>
              </a:rPr>
              <a:t>ORDER BY</a:t>
            </a:r>
            <a:r>
              <a:rPr lang="en-US" altLang="en-US" dirty="0"/>
              <a:t> clause comes last in the </a:t>
            </a:r>
            <a:r>
              <a:rPr lang="en-US" altLang="en-US" dirty="0">
                <a:latin typeface="Courier New" pitchFamily="49" charset="0"/>
              </a:rPr>
              <a:t>SELECT</a:t>
            </a:r>
            <a:r>
              <a:rPr lang="en-US" altLang="en-US" dirty="0"/>
              <a:t> </a:t>
            </a:r>
            <a:r>
              <a:rPr lang="en-US" altLang="en-US" dirty="0" smtClean="0"/>
              <a:t>statement.</a:t>
            </a:r>
          </a:p>
          <a:p>
            <a:pPr lvl="1"/>
            <a:r>
              <a:rPr lang="en-US" altLang="en-US" dirty="0"/>
              <a:t>Find the titles of all games where game type is 2 or 3 and  sort in ascending order of </a:t>
            </a:r>
            <a:r>
              <a:rPr lang="en-US" altLang="en-US" dirty="0" err="1"/>
              <a:t>game_type_id</a:t>
            </a:r>
            <a:r>
              <a:rPr lang="en-US" altLang="en-US" dirty="0"/>
              <a:t>; include </a:t>
            </a:r>
            <a:r>
              <a:rPr lang="en-US" altLang="en-US" dirty="0" err="1"/>
              <a:t>game_type_id</a:t>
            </a:r>
            <a:r>
              <a:rPr lang="en-US" altLang="en-US" dirty="0"/>
              <a:t> in the output</a:t>
            </a:r>
          </a:p>
          <a:p>
            <a:pPr lvl="1"/>
            <a:endParaRPr lang="en-US" altLang="en-US" dirty="0" smtClean="0"/>
          </a:p>
          <a:p>
            <a:pPr marL="274320" lvl="1" indent="0">
              <a:buNone/>
            </a:pPr>
            <a:endParaRPr lang="en-US" altLang="en-US" sz="2000" dirty="0"/>
          </a:p>
          <a:p>
            <a:pPr marL="274320" lvl="1" indent="0">
              <a:buNone/>
            </a:pPr>
            <a:endParaRPr lang="en-US" altLang="en-US" dirty="0" smtClean="0"/>
          </a:p>
          <a:p>
            <a:endParaRPr lang="en-IE" dirty="0"/>
          </a:p>
        </p:txBody>
      </p:sp>
      <p:sp>
        <p:nvSpPr>
          <p:cNvPr id="5" name="TextBox 4"/>
          <p:cNvSpPr txBox="1"/>
          <p:nvPr/>
        </p:nvSpPr>
        <p:spPr>
          <a:xfrm>
            <a:off x="297511" y="3140968"/>
            <a:ext cx="8640960" cy="3662541"/>
          </a:xfrm>
          <a:prstGeom prst="rect">
            <a:avLst/>
          </a:prstGeom>
          <a:solidFill>
            <a:schemeClr val="accent4">
              <a:lumMod val="40000"/>
              <a:lumOff val="60000"/>
            </a:schemeClr>
          </a:solidFill>
          <a:ln>
            <a:solidFill>
              <a:schemeClr val="tx1"/>
            </a:solidFill>
          </a:ln>
        </p:spPr>
        <p:txBody>
          <a:bodyPr wrap="square" rtlCol="0">
            <a:spAutoFit/>
          </a:bodyPr>
          <a:lstStyle/>
          <a:p>
            <a:pPr marL="0" lvl="1"/>
            <a:r>
              <a:rPr lang="en-US" altLang="en-US" sz="2000" dirty="0">
                <a:latin typeface="Courier" pitchFamily="49" charset="0"/>
              </a:rPr>
              <a:t>SELECT </a:t>
            </a:r>
            <a:r>
              <a:rPr lang="en-US" altLang="en-US" sz="2000" dirty="0" err="1" smtClean="0">
                <a:latin typeface="Courier" pitchFamily="49" charset="0"/>
              </a:rPr>
              <a:t>colnames</a:t>
            </a:r>
            <a:endParaRPr lang="en-US" altLang="en-US" sz="2000" dirty="0" smtClean="0">
              <a:latin typeface="Courier" pitchFamily="49" charset="0"/>
            </a:endParaRPr>
          </a:p>
          <a:p>
            <a:pPr marL="0" lvl="1"/>
            <a:r>
              <a:rPr lang="en-US" altLang="en-US" sz="2000" dirty="0" smtClean="0">
                <a:latin typeface="Courier" pitchFamily="49" charset="0"/>
              </a:rPr>
              <a:t>FROM </a:t>
            </a:r>
            <a:r>
              <a:rPr lang="en-US" altLang="en-US" sz="2000" dirty="0" err="1" smtClean="0">
                <a:latin typeface="Courier" pitchFamily="49" charset="0"/>
              </a:rPr>
              <a:t>tablename</a:t>
            </a:r>
            <a:endParaRPr lang="en-US" altLang="en-US" sz="2000" dirty="0" smtClean="0">
              <a:latin typeface="Courier" pitchFamily="49" charset="0"/>
            </a:endParaRPr>
          </a:p>
          <a:p>
            <a:pPr marL="0" lvl="1"/>
            <a:r>
              <a:rPr lang="en-US" altLang="en-US" sz="2000" dirty="0" smtClean="0">
                <a:latin typeface="Courier" pitchFamily="49" charset="0"/>
              </a:rPr>
              <a:t>WHERE condition</a:t>
            </a:r>
            <a:endParaRPr lang="en-US" altLang="en-US" sz="2000" dirty="0">
              <a:latin typeface="Courier" pitchFamily="49" charset="0"/>
            </a:endParaRPr>
          </a:p>
          <a:p>
            <a:pPr marL="0" lvl="1"/>
            <a:r>
              <a:rPr lang="en-US" altLang="en-US" sz="2000" b="1" dirty="0" smtClean="0">
                <a:solidFill>
                  <a:srgbClr val="FF0000"/>
                </a:solidFill>
                <a:latin typeface="Courier" pitchFamily="49" charset="0"/>
              </a:rPr>
              <a:t>ORDER </a:t>
            </a:r>
            <a:r>
              <a:rPr lang="en-US" altLang="en-US" sz="2000" b="1" dirty="0">
                <a:solidFill>
                  <a:srgbClr val="FF0000"/>
                </a:solidFill>
                <a:latin typeface="Courier" pitchFamily="49" charset="0"/>
              </a:rPr>
              <a:t>BY </a:t>
            </a:r>
            <a:r>
              <a:rPr lang="en-US" altLang="en-US" sz="2000" dirty="0" err="1" smtClean="0">
                <a:latin typeface="Courier" pitchFamily="49" charset="0"/>
              </a:rPr>
              <a:t>colnames</a:t>
            </a:r>
            <a:r>
              <a:rPr lang="en-US" altLang="en-US" sz="2000" dirty="0" smtClean="0">
                <a:latin typeface="Courier" pitchFamily="49" charset="0"/>
              </a:rPr>
              <a:t> ASC;</a:t>
            </a:r>
            <a:endParaRPr lang="en-US" altLang="en-US" sz="2000" dirty="0">
              <a:latin typeface="Courier" pitchFamily="49" charset="0"/>
            </a:endParaRPr>
          </a:p>
          <a:p>
            <a:endParaRPr lang="en-IE" dirty="0" smtClean="0"/>
          </a:p>
          <a:p>
            <a:endParaRPr lang="en-IE" dirty="0"/>
          </a:p>
          <a:p>
            <a:pPr marL="0" lvl="1"/>
            <a:r>
              <a:rPr lang="en-US" altLang="en-US" sz="2000" dirty="0">
                <a:latin typeface="Courier" pitchFamily="49" charset="0"/>
              </a:rPr>
              <a:t>SELECT </a:t>
            </a:r>
            <a:r>
              <a:rPr lang="en-US" altLang="en-US" sz="2000" dirty="0" err="1">
                <a:latin typeface="Courier" pitchFamily="49" charset="0"/>
              </a:rPr>
              <a:t>colnames</a:t>
            </a:r>
            <a:endParaRPr lang="en-US" altLang="en-US" sz="2000" dirty="0">
              <a:latin typeface="Courier" pitchFamily="49" charset="0"/>
            </a:endParaRPr>
          </a:p>
          <a:p>
            <a:pPr marL="0" lvl="1"/>
            <a:r>
              <a:rPr lang="en-US" altLang="en-US" sz="2000" dirty="0">
                <a:latin typeface="Courier" pitchFamily="49" charset="0"/>
              </a:rPr>
              <a:t>FROM </a:t>
            </a:r>
            <a:r>
              <a:rPr lang="en-US" altLang="en-US" sz="2000" dirty="0" err="1">
                <a:latin typeface="Courier" pitchFamily="49" charset="0"/>
              </a:rPr>
              <a:t>tablename</a:t>
            </a:r>
            <a:endParaRPr lang="en-US" altLang="en-US" sz="2000" dirty="0">
              <a:latin typeface="Courier" pitchFamily="49" charset="0"/>
            </a:endParaRPr>
          </a:p>
          <a:p>
            <a:pPr marL="0" lvl="1"/>
            <a:r>
              <a:rPr lang="en-US" altLang="en-US" sz="2000" dirty="0">
                <a:latin typeface="Courier" pitchFamily="49" charset="0"/>
              </a:rPr>
              <a:t>WHERE condition</a:t>
            </a:r>
          </a:p>
          <a:p>
            <a:pPr marL="0" lvl="1"/>
            <a:r>
              <a:rPr lang="en-US" altLang="en-US" sz="2000" b="1" dirty="0">
                <a:solidFill>
                  <a:srgbClr val="FF0000"/>
                </a:solidFill>
                <a:latin typeface="Courier" pitchFamily="49" charset="0"/>
              </a:rPr>
              <a:t>ORDER BY </a:t>
            </a:r>
            <a:r>
              <a:rPr lang="en-US" altLang="en-US" sz="2000" dirty="0" err="1">
                <a:latin typeface="Courier" pitchFamily="49" charset="0"/>
              </a:rPr>
              <a:t>colnames</a:t>
            </a:r>
            <a:r>
              <a:rPr lang="en-US" altLang="en-US" sz="2000" dirty="0">
                <a:latin typeface="Courier" pitchFamily="49" charset="0"/>
              </a:rPr>
              <a:t> </a:t>
            </a:r>
            <a:r>
              <a:rPr lang="en-US" altLang="en-US" sz="2000" dirty="0" smtClean="0">
                <a:latin typeface="Courier" pitchFamily="49" charset="0"/>
              </a:rPr>
              <a:t>DESC</a:t>
            </a:r>
            <a:r>
              <a:rPr lang="en-US" altLang="en-US" sz="2000" dirty="0">
                <a:latin typeface="Courier" pitchFamily="49" charset="0"/>
              </a:rPr>
              <a:t>;</a:t>
            </a:r>
          </a:p>
          <a:p>
            <a:endParaRPr lang="en-IE" dirty="0"/>
          </a:p>
          <a:p>
            <a:endParaRPr lang="en-IE" dirty="0"/>
          </a:p>
        </p:txBody>
      </p:sp>
      <p:sp>
        <p:nvSpPr>
          <p:cNvPr id="6" name="Oval 5"/>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14</a:t>
            </a:r>
            <a:endParaRPr lang="en-IE" dirty="0"/>
          </a:p>
        </p:txBody>
      </p:sp>
    </p:spTree>
    <p:extLst>
      <p:ext uri="{BB962C8B-B14F-4D97-AF65-F5344CB8AC3E}">
        <p14:creationId xmlns:p14="http://schemas.microsoft.com/office/powerpoint/2010/main" val="3373484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2132856"/>
            <a:ext cx="8280920" cy="461665"/>
          </a:xfrm>
          <a:prstGeom prst="rect">
            <a:avLst/>
          </a:prstGeom>
          <a:noFill/>
        </p:spPr>
        <p:txBody>
          <a:bodyPr wrap="square" rtlCol="0">
            <a:spAutoFit/>
          </a:bodyPr>
          <a:lstStyle/>
          <a:p>
            <a:r>
              <a:rPr lang="en-IE" sz="2400" dirty="0" smtClean="0">
                <a:solidFill>
                  <a:srgbClr val="FF0000"/>
                </a:solidFill>
              </a:rPr>
              <a:t>What will this SELECT statement return?</a:t>
            </a:r>
            <a:endParaRPr lang="en-IE" sz="2400" dirty="0">
              <a:solidFill>
                <a:srgbClr val="FF0000"/>
              </a:solidFill>
            </a:endParaRPr>
          </a:p>
        </p:txBody>
      </p:sp>
      <p:sp>
        <p:nvSpPr>
          <p:cNvPr id="4" name="TextBox 3"/>
          <p:cNvSpPr txBox="1"/>
          <p:nvPr/>
        </p:nvSpPr>
        <p:spPr>
          <a:xfrm>
            <a:off x="323528" y="980728"/>
            <a:ext cx="8424936" cy="923330"/>
          </a:xfrm>
          <a:prstGeom prst="rect">
            <a:avLst/>
          </a:prstGeom>
          <a:solidFill>
            <a:schemeClr val="accent4">
              <a:lumMod val="40000"/>
              <a:lumOff val="60000"/>
            </a:schemeClr>
          </a:solidFill>
          <a:ln>
            <a:solidFill>
              <a:schemeClr val="tx1"/>
            </a:solidFill>
          </a:ln>
        </p:spPr>
        <p:txBody>
          <a:bodyPr wrap="square" rtlCol="0">
            <a:spAutoFit/>
          </a:bodyPr>
          <a:lstStyle/>
          <a:p>
            <a:pPr marL="274320" lvl="1" indent="0">
              <a:buNone/>
            </a:pPr>
            <a:r>
              <a:rPr lang="en-IE" altLang="en-US" dirty="0">
                <a:latin typeface="Courier" pitchFamily="49" charset="0"/>
              </a:rPr>
              <a:t>SELECT </a:t>
            </a:r>
            <a:r>
              <a:rPr lang="en-IE" altLang="en-US" dirty="0" err="1" smtClean="0">
                <a:latin typeface="Courier" pitchFamily="49" charset="0"/>
              </a:rPr>
              <a:t>game_title</a:t>
            </a:r>
            <a:r>
              <a:rPr lang="en-IE" altLang="en-US" dirty="0">
                <a:latin typeface="Courier" pitchFamily="49" charset="0"/>
              </a:rPr>
              <a:t>, </a:t>
            </a:r>
            <a:r>
              <a:rPr lang="en-IE" altLang="en-US" dirty="0" err="1" smtClean="0">
                <a:latin typeface="Courier" pitchFamily="49" charset="0"/>
              </a:rPr>
              <a:t>game_qty</a:t>
            </a:r>
            <a:r>
              <a:rPr lang="en-IE" altLang="en-US" dirty="0" smtClean="0">
                <a:latin typeface="Courier" pitchFamily="49" charset="0"/>
              </a:rPr>
              <a:t> </a:t>
            </a:r>
            <a:r>
              <a:rPr lang="en-IE" altLang="en-US" dirty="0">
                <a:latin typeface="Courier" pitchFamily="49" charset="0"/>
              </a:rPr>
              <a:t>from </a:t>
            </a:r>
            <a:r>
              <a:rPr lang="en-IE" altLang="en-US" dirty="0" err="1" smtClean="0">
                <a:latin typeface="Courier" pitchFamily="49" charset="0"/>
              </a:rPr>
              <a:t>mm_game</a:t>
            </a:r>
            <a:r>
              <a:rPr lang="en-IE" altLang="en-US" dirty="0" smtClean="0">
                <a:latin typeface="Courier" pitchFamily="49" charset="0"/>
              </a:rPr>
              <a:t> </a:t>
            </a:r>
            <a:endParaRPr lang="en-IE" altLang="en-US" dirty="0">
              <a:latin typeface="Courier" pitchFamily="49" charset="0"/>
            </a:endParaRPr>
          </a:p>
          <a:p>
            <a:pPr marL="274320" lvl="1" indent="0">
              <a:buNone/>
            </a:pPr>
            <a:r>
              <a:rPr lang="en-IE" altLang="en-US" dirty="0">
                <a:latin typeface="Courier" pitchFamily="49" charset="0"/>
              </a:rPr>
              <a:t>ORDER BY </a:t>
            </a:r>
            <a:r>
              <a:rPr lang="en-IE" altLang="en-US" dirty="0" err="1" smtClean="0">
                <a:latin typeface="Courier" pitchFamily="49" charset="0"/>
              </a:rPr>
              <a:t>game_qty</a:t>
            </a:r>
            <a:r>
              <a:rPr lang="en-IE" altLang="en-US" dirty="0" smtClean="0">
                <a:latin typeface="Courier" pitchFamily="49" charset="0"/>
              </a:rPr>
              <a:t> </a:t>
            </a:r>
            <a:r>
              <a:rPr lang="en-IE" altLang="en-US" dirty="0">
                <a:latin typeface="Courier" pitchFamily="49" charset="0"/>
              </a:rPr>
              <a:t>DESC;</a:t>
            </a:r>
            <a:endParaRPr lang="en-US" altLang="en-US" dirty="0">
              <a:latin typeface="Courier" pitchFamily="49" charset="0"/>
            </a:endParaRPr>
          </a:p>
          <a:p>
            <a:endParaRPr lang="en-IE" dirty="0"/>
          </a:p>
        </p:txBody>
      </p:sp>
    </p:spTree>
    <p:extLst>
      <p:ext uri="{BB962C8B-B14F-4D97-AF65-F5344CB8AC3E}">
        <p14:creationId xmlns:p14="http://schemas.microsoft.com/office/powerpoint/2010/main" val="3784080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Using relationships to retrieve data with the SELECT statement</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Data Manipulation Language</a:t>
            </a:r>
          </a:p>
        </p:txBody>
      </p:sp>
    </p:spTree>
    <p:extLst>
      <p:ext uri="{BB962C8B-B14F-4D97-AF65-F5344CB8AC3E}">
        <p14:creationId xmlns:p14="http://schemas.microsoft.com/office/powerpoint/2010/main" val="3905443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Retrieval from multiple tables in a single SELECT</a:t>
            </a:r>
            <a:endParaRPr lang="en-IE" dirty="0"/>
          </a:p>
        </p:txBody>
      </p:sp>
      <p:sp>
        <p:nvSpPr>
          <p:cNvPr id="3" name="Content Placeholder 2"/>
          <p:cNvSpPr>
            <a:spLocks noGrp="1"/>
          </p:cNvSpPr>
          <p:nvPr>
            <p:ph sz="quarter" idx="1"/>
          </p:nvPr>
        </p:nvSpPr>
        <p:spPr/>
        <p:txBody>
          <a:bodyPr/>
          <a:lstStyle/>
          <a:p>
            <a:r>
              <a:rPr lang="en-IE" dirty="0" smtClean="0"/>
              <a:t>Suppose we want to achieve the following</a:t>
            </a:r>
          </a:p>
          <a:p>
            <a:pPr lvl="1"/>
            <a:r>
              <a:rPr lang="en-IE" dirty="0" smtClean="0"/>
              <a:t>Return the names and categories of all games showing the name of the type rather than the ID </a:t>
            </a:r>
          </a:p>
          <a:p>
            <a:pPr lvl="1"/>
            <a:r>
              <a:rPr lang="en-IE" dirty="0" smtClean="0"/>
              <a:t>What do we need to do?</a:t>
            </a:r>
          </a:p>
          <a:p>
            <a:pPr lvl="2"/>
            <a:r>
              <a:rPr lang="en-IE" dirty="0" smtClean="0"/>
              <a:t>We know there is a relationship between these tables</a:t>
            </a:r>
          </a:p>
          <a:p>
            <a:pPr lvl="2"/>
            <a:r>
              <a:rPr lang="en-IE" dirty="0" smtClean="0"/>
              <a:t>We know that one attribute on the </a:t>
            </a:r>
            <a:r>
              <a:rPr lang="en-IE" dirty="0" err="1" smtClean="0"/>
              <a:t>mm_game</a:t>
            </a:r>
            <a:r>
              <a:rPr lang="en-IE" dirty="0" smtClean="0"/>
              <a:t> table holds values that are in the primary key attribute of the </a:t>
            </a:r>
            <a:r>
              <a:rPr lang="en-IE" dirty="0" err="1" smtClean="0"/>
              <a:t>mm_game_type</a:t>
            </a:r>
            <a:r>
              <a:rPr lang="en-IE" dirty="0" smtClean="0"/>
              <a:t> table</a:t>
            </a:r>
          </a:p>
          <a:p>
            <a:pPr lvl="2"/>
            <a:r>
              <a:rPr lang="en-IE" dirty="0" smtClean="0"/>
              <a:t>So how do we tell the SELECT statement to use this link</a:t>
            </a:r>
          </a:p>
          <a:p>
            <a:pPr lvl="1"/>
            <a:endParaRPr lang="en-IE" dirty="0"/>
          </a:p>
        </p:txBody>
      </p:sp>
    </p:spTree>
    <p:extLst>
      <p:ext uri="{BB962C8B-B14F-4D97-AF65-F5344CB8AC3E}">
        <p14:creationId xmlns:p14="http://schemas.microsoft.com/office/powerpoint/2010/main" val="727914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lstStyle/>
          <a:p>
            <a:r>
              <a:rPr lang="en-IE" dirty="0" smtClean="0"/>
              <a:t>What are the pieces of data we want to get back?</a:t>
            </a:r>
          </a:p>
          <a:p>
            <a:pPr lvl="1"/>
            <a:r>
              <a:rPr lang="en-IE" dirty="0" smtClean="0"/>
              <a:t>Name of the game</a:t>
            </a:r>
          </a:p>
          <a:p>
            <a:pPr lvl="1"/>
            <a:r>
              <a:rPr lang="en-IE" dirty="0" smtClean="0"/>
              <a:t>Name of the type</a:t>
            </a:r>
          </a:p>
          <a:p>
            <a:r>
              <a:rPr lang="en-IE" dirty="0" smtClean="0"/>
              <a:t>Where are these pieces of data found?</a:t>
            </a:r>
          </a:p>
          <a:p>
            <a:pPr lvl="1"/>
            <a:r>
              <a:rPr lang="en-IE" dirty="0" err="1" smtClean="0"/>
              <a:t>MM_game</a:t>
            </a:r>
            <a:r>
              <a:rPr lang="en-IE" dirty="0" smtClean="0"/>
              <a:t> </a:t>
            </a:r>
          </a:p>
          <a:p>
            <a:pPr lvl="1"/>
            <a:r>
              <a:rPr lang="en-IE" dirty="0" err="1" smtClean="0"/>
              <a:t>mm_game_type</a:t>
            </a:r>
            <a:endParaRPr lang="en-IE" dirty="0" smtClean="0"/>
          </a:p>
        </p:txBody>
      </p:sp>
    </p:spTree>
    <p:extLst>
      <p:ext uri="{BB962C8B-B14F-4D97-AF65-F5344CB8AC3E}">
        <p14:creationId xmlns:p14="http://schemas.microsoft.com/office/powerpoint/2010/main" val="4099332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normAutofit/>
          </a:bodyPr>
          <a:lstStyle/>
          <a:p>
            <a:r>
              <a:rPr lang="en-IE" dirty="0" smtClean="0"/>
              <a:t>How will we make sure that for each game we get the correct type?</a:t>
            </a:r>
          </a:p>
          <a:p>
            <a:pPr lvl="1"/>
            <a:r>
              <a:rPr lang="en-IE" dirty="0" smtClean="0"/>
              <a:t>Need to tell DBMS to use the value of type ID in the </a:t>
            </a:r>
            <a:r>
              <a:rPr lang="en-IE" dirty="0" err="1" smtClean="0"/>
              <a:t>MM_game</a:t>
            </a:r>
            <a:r>
              <a:rPr lang="en-IE" dirty="0" smtClean="0"/>
              <a:t> table to look up the </a:t>
            </a:r>
            <a:r>
              <a:rPr lang="en-IE" dirty="0" err="1" smtClean="0"/>
              <a:t>mm_game_type</a:t>
            </a:r>
            <a:r>
              <a:rPr lang="en-IE" dirty="0" smtClean="0"/>
              <a:t>  table</a:t>
            </a:r>
          </a:p>
          <a:p>
            <a:pPr lvl="1"/>
            <a:r>
              <a:rPr lang="en-IE" dirty="0" smtClean="0"/>
              <a:t>Need to tell it which column is the link between the two</a:t>
            </a:r>
          </a:p>
          <a:p>
            <a:pPr lvl="1"/>
            <a:r>
              <a:rPr lang="en-IE" dirty="0" err="1" smtClean="0"/>
              <a:t>MM_game</a:t>
            </a:r>
            <a:r>
              <a:rPr lang="en-IE" dirty="0" smtClean="0"/>
              <a:t> column is </a:t>
            </a:r>
            <a:r>
              <a:rPr lang="en-IE" dirty="0" err="1" smtClean="0"/>
              <a:t>game_type_id</a:t>
            </a:r>
            <a:endParaRPr lang="en-IE" dirty="0" smtClean="0"/>
          </a:p>
          <a:p>
            <a:pPr lvl="1"/>
            <a:r>
              <a:rPr lang="en-IE" dirty="0" err="1" smtClean="0"/>
              <a:t>mm_game_type</a:t>
            </a:r>
            <a:r>
              <a:rPr lang="en-IE" dirty="0" smtClean="0"/>
              <a:t> column is </a:t>
            </a:r>
            <a:r>
              <a:rPr lang="en-IE" dirty="0" err="1" smtClean="0"/>
              <a:t>game_type_id</a:t>
            </a:r>
            <a:endParaRPr lang="en-IE" dirty="0" smtClean="0"/>
          </a:p>
          <a:p>
            <a:r>
              <a:rPr lang="en-IE" dirty="0" smtClean="0"/>
              <a:t>We already know these because we have used them to define our foreign keys</a:t>
            </a:r>
          </a:p>
        </p:txBody>
      </p:sp>
    </p:spTree>
    <p:extLst>
      <p:ext uri="{BB962C8B-B14F-4D97-AF65-F5344CB8AC3E}">
        <p14:creationId xmlns:p14="http://schemas.microsoft.com/office/powerpoint/2010/main" val="2846547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4" y="-27384"/>
            <a:ext cx="5552574" cy="247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5796136" y="188640"/>
            <a:ext cx="2957513" cy="1440160"/>
            <a:chOff x="5796136" y="1071414"/>
            <a:chExt cx="2957513" cy="1440160"/>
          </a:xfrm>
        </p:grpSpPr>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178074"/>
              <a:ext cx="2957513"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588224" y="1071414"/>
              <a:ext cx="122413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40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3" y="3914321"/>
            <a:ext cx="4884737"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110557" y="2564904"/>
            <a:ext cx="5618216" cy="1277409"/>
            <a:chOff x="124294" y="2511574"/>
            <a:chExt cx="5618216" cy="1277409"/>
          </a:xfrm>
        </p:grpSpPr>
        <p:pic>
          <p:nvPicPr>
            <p:cNvPr id="409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294" y="2511574"/>
              <a:ext cx="5618216" cy="127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24295" y="2511574"/>
              <a:ext cx="703290" cy="234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533323" y="2534092"/>
              <a:ext cx="649663" cy="172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Rectangle 6"/>
          <p:cNvSpPr/>
          <p:nvPr/>
        </p:nvSpPr>
        <p:spPr>
          <a:xfrm>
            <a:off x="3995936" y="3861048"/>
            <a:ext cx="1545154" cy="2347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481738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TextBox 2"/>
          <p:cNvSpPr txBox="1"/>
          <p:nvPr/>
        </p:nvSpPr>
        <p:spPr>
          <a:xfrm>
            <a:off x="363419" y="2870224"/>
            <a:ext cx="8352928" cy="1323439"/>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colname</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FROM</a:t>
            </a:r>
            <a:r>
              <a:rPr lang="en-IE" sz="2000" dirty="0" smtClean="0">
                <a:latin typeface="Courier New" panose="02070309020205020404" pitchFamily="49" charset="0"/>
                <a:cs typeface="Courier New" panose="02070309020205020404" pitchFamily="49" charset="0"/>
              </a:rPr>
              <a:t> table1</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JOIN</a:t>
            </a:r>
            <a:r>
              <a:rPr lang="en-IE" sz="2000" dirty="0" smtClean="0">
                <a:latin typeface="Courier New" panose="02070309020205020404" pitchFamily="49" charset="0"/>
                <a:cs typeface="Courier New" panose="02070309020205020404" pitchFamily="49" charset="0"/>
              </a:rPr>
              <a:t> table2</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USING (</a:t>
            </a:r>
            <a:r>
              <a:rPr lang="en-IE" sz="2000" dirty="0" smtClean="0">
                <a:latin typeface="Courier New" panose="02070309020205020404" pitchFamily="49" charset="0"/>
                <a:cs typeface="Courier New" panose="02070309020205020404" pitchFamily="49" charset="0"/>
              </a:rPr>
              <a:t>common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a:t>
            </a:r>
            <a:endParaRPr lang="en-IE" sz="2000" dirty="0">
              <a:latin typeface="Courier New" panose="02070309020205020404" pitchFamily="49" charset="0"/>
              <a:cs typeface="Courier New" panose="02070309020205020404" pitchFamily="49" charset="0"/>
            </a:endParaRPr>
          </a:p>
        </p:txBody>
      </p:sp>
      <p:sp>
        <p:nvSpPr>
          <p:cNvPr id="4" name="Oval 3"/>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15</a:t>
            </a:r>
            <a:endParaRPr lang="en-IE" dirty="0"/>
          </a:p>
        </p:txBody>
      </p:sp>
      <p:sp>
        <p:nvSpPr>
          <p:cNvPr id="5" name="TextBox 4"/>
          <p:cNvSpPr txBox="1"/>
          <p:nvPr/>
        </p:nvSpPr>
        <p:spPr>
          <a:xfrm>
            <a:off x="683568" y="1556792"/>
            <a:ext cx="8208912" cy="1015663"/>
          </a:xfrm>
          <a:prstGeom prst="rect">
            <a:avLst/>
          </a:prstGeom>
          <a:noFill/>
        </p:spPr>
        <p:txBody>
          <a:bodyPr wrap="square" rtlCol="0">
            <a:spAutoFit/>
          </a:bodyPr>
          <a:lstStyle/>
          <a:p>
            <a:pPr marL="0" lvl="1"/>
            <a:r>
              <a:rPr lang="en-IE" sz="2000" dirty="0"/>
              <a:t>Return the names and categories of all games </a:t>
            </a:r>
            <a:r>
              <a:rPr lang="en-IE" sz="2000" dirty="0" smtClean="0"/>
              <a:t>showing </a:t>
            </a:r>
            <a:r>
              <a:rPr lang="en-IE" sz="2000" dirty="0"/>
              <a:t>the name of the type rather than the ID </a:t>
            </a:r>
          </a:p>
          <a:p>
            <a:endParaRPr lang="en-IE" sz="2000" dirty="0"/>
          </a:p>
        </p:txBody>
      </p:sp>
    </p:spTree>
    <p:extLst>
      <p:ext uri="{BB962C8B-B14F-4D97-AF65-F5344CB8AC3E}">
        <p14:creationId xmlns:p14="http://schemas.microsoft.com/office/powerpoint/2010/main" val="586227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TextBox 2"/>
          <p:cNvSpPr txBox="1"/>
          <p:nvPr/>
        </p:nvSpPr>
        <p:spPr>
          <a:xfrm>
            <a:off x="539552" y="3068960"/>
            <a:ext cx="8352928" cy="1631216"/>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colname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colname</a:t>
            </a:r>
            <a:endParaRPr lang="en-IE" sz="2000" dirty="0">
              <a:latin typeface="Courier New" panose="02070309020205020404" pitchFamily="49" charset="0"/>
              <a:cs typeface="Courier New" panose="02070309020205020404" pitchFamily="49" charset="0"/>
            </a:endParaRPr>
          </a:p>
          <a:p>
            <a:r>
              <a:rPr lang="en-IE" sz="2000" b="1" dirty="0">
                <a:latin typeface="Courier New" panose="02070309020205020404" pitchFamily="49" charset="0"/>
                <a:cs typeface="Courier New" panose="02070309020205020404" pitchFamily="49" charset="0"/>
              </a:rPr>
              <a:t>FROM</a:t>
            </a:r>
            <a:r>
              <a:rPr lang="en-IE" sz="2000" dirty="0">
                <a:latin typeface="Courier New" panose="02070309020205020404" pitchFamily="49" charset="0"/>
                <a:cs typeface="Courier New" panose="02070309020205020404" pitchFamily="49" charset="0"/>
              </a:rPr>
              <a:t> table1</a:t>
            </a:r>
          </a:p>
          <a:p>
            <a:r>
              <a:rPr lang="en-IE" sz="2000" b="1" dirty="0">
                <a:latin typeface="Courier New" panose="02070309020205020404" pitchFamily="49" charset="0"/>
                <a:cs typeface="Courier New" panose="02070309020205020404" pitchFamily="49" charset="0"/>
              </a:rPr>
              <a:t>JOIN</a:t>
            </a:r>
            <a:r>
              <a:rPr lang="en-IE" sz="2000" dirty="0">
                <a:latin typeface="Courier New" panose="02070309020205020404" pitchFamily="49" charset="0"/>
                <a:cs typeface="Courier New" panose="02070309020205020404" pitchFamily="49" charset="0"/>
              </a:rPr>
              <a:t> table2</a:t>
            </a:r>
          </a:p>
          <a:p>
            <a:r>
              <a:rPr lang="en-IE" sz="2000" b="1" dirty="0">
                <a:latin typeface="Courier New" panose="02070309020205020404" pitchFamily="49" charset="0"/>
                <a:cs typeface="Courier New" panose="02070309020205020404" pitchFamily="49" charset="0"/>
              </a:rPr>
              <a:t>USING (</a:t>
            </a:r>
            <a:r>
              <a:rPr lang="en-IE" sz="2000" dirty="0">
                <a:latin typeface="Courier New" panose="02070309020205020404" pitchFamily="49" charset="0"/>
                <a:cs typeface="Courier New" panose="02070309020205020404" pitchFamily="49" charset="0"/>
              </a:rPr>
              <a:t>common </a:t>
            </a:r>
            <a:r>
              <a:rPr lang="en-IE" sz="2000" dirty="0" err="1">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a:t>
            </a:r>
          </a:p>
          <a:p>
            <a:r>
              <a:rPr lang="en-IE" sz="2000" b="1" dirty="0" smtClean="0">
                <a:latin typeface="Courier New" panose="02070309020205020404" pitchFamily="49" charset="0"/>
                <a:cs typeface="Courier New" panose="02070309020205020404" pitchFamily="49" charset="0"/>
              </a:rPr>
              <a:t>ORDER BY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 ASC;</a:t>
            </a:r>
            <a:endParaRPr lang="en-IE" sz="2000" dirty="0">
              <a:latin typeface="Courier New" panose="02070309020205020404" pitchFamily="49" charset="0"/>
              <a:cs typeface="Courier New" panose="02070309020205020404" pitchFamily="49" charset="0"/>
            </a:endParaRPr>
          </a:p>
        </p:txBody>
      </p:sp>
      <p:sp>
        <p:nvSpPr>
          <p:cNvPr id="4" name="Oval 3"/>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16</a:t>
            </a:r>
            <a:endParaRPr lang="en-IE" dirty="0"/>
          </a:p>
        </p:txBody>
      </p:sp>
      <p:sp>
        <p:nvSpPr>
          <p:cNvPr id="5" name="TextBox 4"/>
          <p:cNvSpPr txBox="1"/>
          <p:nvPr/>
        </p:nvSpPr>
        <p:spPr>
          <a:xfrm>
            <a:off x="683568" y="1556792"/>
            <a:ext cx="8208912" cy="707886"/>
          </a:xfrm>
          <a:prstGeom prst="rect">
            <a:avLst/>
          </a:prstGeom>
          <a:noFill/>
        </p:spPr>
        <p:txBody>
          <a:bodyPr wrap="square" rtlCol="0">
            <a:spAutoFit/>
          </a:bodyPr>
          <a:lstStyle/>
          <a:p>
            <a:pPr marL="0" lvl="1"/>
            <a:r>
              <a:rPr lang="en-IE" sz="2000" dirty="0" smtClean="0"/>
              <a:t>Suppose we want to sort them in order of the type description</a:t>
            </a:r>
            <a:endParaRPr lang="en-IE" sz="2000" dirty="0"/>
          </a:p>
          <a:p>
            <a:endParaRPr lang="en-IE" sz="2000" dirty="0"/>
          </a:p>
        </p:txBody>
      </p:sp>
    </p:spTree>
    <p:extLst>
      <p:ext uri="{BB962C8B-B14F-4D97-AF65-F5344CB8AC3E}">
        <p14:creationId xmlns:p14="http://schemas.microsoft.com/office/powerpoint/2010/main" val="1637137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lstStyle/>
          <a:p>
            <a:r>
              <a:rPr lang="en-IE" dirty="0"/>
              <a:t>Suppose now we only wanted to find </a:t>
            </a:r>
            <a:r>
              <a:rPr lang="en-IE" dirty="0" smtClean="0"/>
              <a:t>games </a:t>
            </a:r>
            <a:r>
              <a:rPr lang="en-IE" dirty="0"/>
              <a:t>from a </a:t>
            </a:r>
            <a:r>
              <a:rPr lang="en-IE" dirty="0" smtClean="0"/>
              <a:t>type </a:t>
            </a:r>
            <a:r>
              <a:rPr lang="en-IE" dirty="0"/>
              <a:t>with the letter o somewhere in its name</a:t>
            </a:r>
            <a:r>
              <a:rPr lang="en-IE" dirty="0" smtClean="0"/>
              <a:t>?</a:t>
            </a:r>
          </a:p>
          <a:p>
            <a:pPr marL="0" indent="0">
              <a:buNone/>
            </a:pPr>
            <a:endParaRPr lang="en-IE" dirty="0" smtClean="0"/>
          </a:p>
          <a:p>
            <a:pPr marL="0" indent="0">
              <a:buNone/>
            </a:pPr>
            <a:endParaRPr lang="en-IE" dirty="0" smtClean="0"/>
          </a:p>
        </p:txBody>
      </p:sp>
      <p:sp>
        <p:nvSpPr>
          <p:cNvPr id="4" name="Oval 3"/>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17</a:t>
            </a:r>
            <a:endParaRPr lang="en-IE" dirty="0"/>
          </a:p>
        </p:txBody>
      </p:sp>
      <p:sp>
        <p:nvSpPr>
          <p:cNvPr id="5" name="TextBox 4"/>
          <p:cNvSpPr txBox="1"/>
          <p:nvPr/>
        </p:nvSpPr>
        <p:spPr>
          <a:xfrm>
            <a:off x="363419" y="2870224"/>
            <a:ext cx="8352928" cy="1631216"/>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colname</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FROM</a:t>
            </a:r>
            <a:r>
              <a:rPr lang="en-IE" sz="2000" dirty="0" smtClean="0">
                <a:latin typeface="Courier New" panose="02070309020205020404" pitchFamily="49" charset="0"/>
                <a:cs typeface="Courier New" panose="02070309020205020404" pitchFamily="49" charset="0"/>
              </a:rPr>
              <a:t> table1</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JOIN</a:t>
            </a:r>
            <a:r>
              <a:rPr lang="en-IE" sz="2000" dirty="0" smtClean="0">
                <a:latin typeface="Courier New" panose="02070309020205020404" pitchFamily="49" charset="0"/>
                <a:cs typeface="Courier New" panose="02070309020205020404" pitchFamily="49" charset="0"/>
              </a:rPr>
              <a:t> table2</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USING (</a:t>
            </a:r>
            <a:r>
              <a:rPr lang="en-IE" sz="2000" dirty="0" smtClean="0">
                <a:latin typeface="Courier New" panose="02070309020205020404" pitchFamily="49" charset="0"/>
                <a:cs typeface="Courier New" panose="02070309020205020404" pitchFamily="49" charset="0"/>
              </a:rPr>
              <a:t>common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a:t>
            </a:r>
          </a:p>
          <a:p>
            <a:r>
              <a:rPr lang="en-IE" sz="2000" b="1" dirty="0" smtClean="0">
                <a:latin typeface="Courier New" panose="02070309020205020404" pitchFamily="49" charset="0"/>
                <a:cs typeface="Courier New" panose="02070309020205020404" pitchFamily="49" charset="0"/>
              </a:rPr>
              <a:t>WHERE </a:t>
            </a:r>
            <a:r>
              <a:rPr lang="en-IE" sz="2000" dirty="0" smtClean="0">
                <a:latin typeface="Courier New" panose="02070309020205020404" pitchFamily="49" charset="0"/>
                <a:cs typeface="Courier New" panose="02070309020205020404" pitchFamily="49" charset="0"/>
              </a:rPr>
              <a:t>condition;</a:t>
            </a:r>
            <a:endParaRPr lang="en-I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8636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order of </a:t>
            </a:r>
            <a:r>
              <a:rPr lang="en-IE" dirty="0" err="1" smtClean="0"/>
              <a:t>game_title</a:t>
            </a:r>
            <a:r>
              <a:rPr lang="en-IE" dirty="0" smtClean="0"/>
              <a:t>?</a:t>
            </a:r>
          </a:p>
          <a:p>
            <a:endParaRPr lang="en-IE" dirty="0" smtClean="0"/>
          </a:p>
        </p:txBody>
      </p:sp>
      <p:sp>
        <p:nvSpPr>
          <p:cNvPr id="4" name="TextBox 3"/>
          <p:cNvSpPr txBox="1"/>
          <p:nvPr/>
        </p:nvSpPr>
        <p:spPr>
          <a:xfrm>
            <a:off x="363419" y="2870224"/>
            <a:ext cx="8352928" cy="1938992"/>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colname</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FROM</a:t>
            </a:r>
            <a:r>
              <a:rPr lang="en-IE" sz="2000" dirty="0" smtClean="0">
                <a:latin typeface="Courier New" panose="02070309020205020404" pitchFamily="49" charset="0"/>
                <a:cs typeface="Courier New" panose="02070309020205020404" pitchFamily="49" charset="0"/>
              </a:rPr>
              <a:t> table1</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JOIN</a:t>
            </a:r>
            <a:r>
              <a:rPr lang="en-IE" sz="2000" dirty="0" smtClean="0">
                <a:latin typeface="Courier New" panose="02070309020205020404" pitchFamily="49" charset="0"/>
                <a:cs typeface="Courier New" panose="02070309020205020404" pitchFamily="49" charset="0"/>
              </a:rPr>
              <a:t> table2</a:t>
            </a:r>
            <a:endParaRPr lang="en-IE" sz="2000" dirty="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USING (</a:t>
            </a:r>
            <a:r>
              <a:rPr lang="en-IE" sz="2000" dirty="0" smtClean="0">
                <a:latin typeface="Courier New" panose="02070309020205020404" pitchFamily="49" charset="0"/>
                <a:cs typeface="Courier New" panose="02070309020205020404" pitchFamily="49" charset="0"/>
              </a:rPr>
              <a:t>common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a:t>
            </a:r>
          </a:p>
          <a:p>
            <a:r>
              <a:rPr lang="en-IE" sz="2000" b="1" dirty="0" smtClean="0">
                <a:latin typeface="Courier New" panose="02070309020205020404" pitchFamily="49" charset="0"/>
                <a:cs typeface="Courier New" panose="02070309020205020404" pitchFamily="49" charset="0"/>
              </a:rPr>
              <a:t>WHERE </a:t>
            </a:r>
            <a:r>
              <a:rPr lang="en-IE" sz="2000" dirty="0" smtClean="0">
                <a:latin typeface="Courier New" panose="02070309020205020404" pitchFamily="49" charset="0"/>
                <a:cs typeface="Courier New" panose="02070309020205020404" pitchFamily="49" charset="0"/>
              </a:rPr>
              <a:t>condition</a:t>
            </a:r>
          </a:p>
          <a:p>
            <a:r>
              <a:rPr lang="en-IE" sz="2000" b="1" dirty="0" smtClean="0">
                <a:latin typeface="Courier New" panose="02070309020205020404" pitchFamily="49" charset="0"/>
                <a:cs typeface="Courier New" panose="02070309020205020404" pitchFamily="49" charset="0"/>
              </a:rPr>
              <a:t>ORDER BY </a:t>
            </a:r>
            <a:r>
              <a:rPr lang="en-IE" sz="2000" dirty="0" err="1" smtClean="0">
                <a:latin typeface="Courier New" panose="02070309020205020404" pitchFamily="49" charset="0"/>
                <a:cs typeface="Courier New" panose="02070309020205020404" pitchFamily="49" charset="0"/>
              </a:rPr>
              <a:t>colname</a:t>
            </a:r>
            <a:r>
              <a:rPr lang="en-IE" sz="2000" dirty="0" smtClean="0">
                <a:latin typeface="Courier New" panose="02070309020205020404" pitchFamily="49" charset="0"/>
                <a:cs typeface="Courier New" panose="02070309020205020404" pitchFamily="49" charset="0"/>
              </a:rPr>
              <a:t> &lt;direction&gt;;</a:t>
            </a:r>
            <a:endParaRPr lang="en-I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9459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order of </a:t>
            </a:r>
            <a:r>
              <a:rPr lang="en-IE" dirty="0" err="1" smtClean="0"/>
              <a:t>game_title</a:t>
            </a:r>
            <a:r>
              <a:rPr lang="en-IE" dirty="0" smtClean="0"/>
              <a:t>?</a:t>
            </a:r>
          </a:p>
          <a:p>
            <a:pPr marL="0" indent="0">
              <a:buNone/>
            </a:pPr>
            <a:endParaRPr lang="en-IE" dirty="0" smtClean="0"/>
          </a:p>
        </p:txBody>
      </p:sp>
      <p:sp>
        <p:nvSpPr>
          <p:cNvPr id="4" name="TextBox 3"/>
          <p:cNvSpPr txBox="1"/>
          <p:nvPr/>
        </p:nvSpPr>
        <p:spPr>
          <a:xfrm>
            <a:off x="195969" y="2636912"/>
            <a:ext cx="8784976" cy="1754326"/>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t>SELECT</a:t>
            </a:r>
            <a:r>
              <a:rPr lang="en-IE" dirty="0"/>
              <a:t> </a:t>
            </a:r>
            <a:r>
              <a:rPr lang="en-IE" dirty="0" err="1" smtClean="0"/>
              <a:t>game_title</a:t>
            </a:r>
            <a:r>
              <a:rPr lang="en-IE" dirty="0" smtClean="0"/>
              <a:t> </a:t>
            </a:r>
            <a:r>
              <a:rPr lang="en-IE" dirty="0"/>
              <a:t>, </a:t>
            </a:r>
            <a:r>
              <a:rPr lang="en-IE" dirty="0" err="1" smtClean="0"/>
              <a:t>game_type_description</a:t>
            </a:r>
            <a:r>
              <a:rPr lang="en-IE" dirty="0" smtClean="0"/>
              <a:t>  </a:t>
            </a:r>
            <a:endParaRPr lang="en-IE" dirty="0"/>
          </a:p>
          <a:p>
            <a:r>
              <a:rPr lang="en-IE" b="1" dirty="0"/>
              <a:t>FROM</a:t>
            </a:r>
            <a:r>
              <a:rPr lang="en-IE" dirty="0"/>
              <a:t> </a:t>
            </a:r>
            <a:r>
              <a:rPr lang="en-IE" dirty="0" err="1" smtClean="0"/>
              <a:t>mm_game</a:t>
            </a:r>
            <a:endParaRPr lang="en-IE" dirty="0"/>
          </a:p>
          <a:p>
            <a:r>
              <a:rPr lang="en-IE" b="1" dirty="0"/>
              <a:t>JOIN</a:t>
            </a:r>
            <a:r>
              <a:rPr lang="en-IE" dirty="0"/>
              <a:t> </a:t>
            </a:r>
            <a:r>
              <a:rPr lang="en-IE" dirty="0" err="1" smtClean="0"/>
              <a:t>mm_game_type</a:t>
            </a:r>
            <a:r>
              <a:rPr lang="en-IE" dirty="0" smtClean="0"/>
              <a:t> </a:t>
            </a:r>
            <a:endParaRPr lang="en-IE" dirty="0"/>
          </a:p>
          <a:p>
            <a:r>
              <a:rPr lang="en-IE" b="1" dirty="0"/>
              <a:t>ON</a:t>
            </a:r>
            <a:r>
              <a:rPr lang="en-IE" dirty="0"/>
              <a:t> </a:t>
            </a:r>
            <a:r>
              <a:rPr lang="en-IE" dirty="0" err="1" smtClean="0"/>
              <a:t>MM_game.game_type_id</a:t>
            </a:r>
            <a:r>
              <a:rPr lang="en-IE" dirty="0" smtClean="0"/>
              <a:t>=</a:t>
            </a:r>
            <a:r>
              <a:rPr lang="en-IE" dirty="0" err="1" smtClean="0"/>
              <a:t>mm_game_type.game_type_id</a:t>
            </a:r>
            <a:r>
              <a:rPr lang="en-IE" dirty="0" smtClean="0"/>
              <a:t> </a:t>
            </a:r>
            <a:endParaRPr lang="en-IE" dirty="0"/>
          </a:p>
          <a:p>
            <a:r>
              <a:rPr lang="en-IE" b="1" dirty="0"/>
              <a:t>WHERE</a:t>
            </a:r>
            <a:r>
              <a:rPr lang="en-IE" dirty="0"/>
              <a:t> </a:t>
            </a:r>
            <a:r>
              <a:rPr lang="en-IE" dirty="0" err="1" smtClean="0"/>
              <a:t>game_type_description</a:t>
            </a:r>
            <a:r>
              <a:rPr lang="en-IE" dirty="0" smtClean="0"/>
              <a:t> </a:t>
            </a:r>
            <a:r>
              <a:rPr lang="en-IE" dirty="0"/>
              <a:t>like '%o%'</a:t>
            </a:r>
          </a:p>
          <a:p>
            <a:r>
              <a:rPr lang="en-IE" b="1" dirty="0"/>
              <a:t>ORDER</a:t>
            </a:r>
            <a:r>
              <a:rPr lang="en-IE" dirty="0"/>
              <a:t> </a:t>
            </a:r>
            <a:r>
              <a:rPr lang="en-IE" b="1" dirty="0"/>
              <a:t>BY</a:t>
            </a:r>
            <a:r>
              <a:rPr lang="en-IE" dirty="0"/>
              <a:t> </a:t>
            </a:r>
            <a:r>
              <a:rPr lang="en-IE" dirty="0" err="1" smtClean="0"/>
              <a:t>game_TITLE</a:t>
            </a:r>
            <a:r>
              <a:rPr lang="en-IE" dirty="0" smtClean="0"/>
              <a:t>  ASC;</a:t>
            </a:r>
            <a:endParaRPr lang="en-IE" dirty="0"/>
          </a:p>
        </p:txBody>
      </p:sp>
    </p:spTree>
    <p:extLst>
      <p:ext uri="{BB962C8B-B14F-4D97-AF65-F5344CB8AC3E}">
        <p14:creationId xmlns:p14="http://schemas.microsoft.com/office/powerpoint/2010/main" val="28662977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3" name="Content Placeholder 2"/>
          <p:cNvSpPr>
            <a:spLocks noGrp="1"/>
          </p:cNvSpPr>
          <p:nvPr>
            <p:ph sz="quarter" idx="1"/>
          </p:nvPr>
        </p:nvSpPr>
        <p:spPr/>
        <p:txBody>
          <a:bodyPr/>
          <a:lstStyle/>
          <a:p>
            <a:r>
              <a:rPr lang="en-IE" dirty="0"/>
              <a:t>Suppose now we only wanted to find </a:t>
            </a:r>
            <a:r>
              <a:rPr lang="en-IE" dirty="0" smtClean="0"/>
              <a:t>games </a:t>
            </a:r>
            <a:r>
              <a:rPr lang="en-IE" dirty="0"/>
              <a:t>from a </a:t>
            </a:r>
            <a:r>
              <a:rPr lang="en-IE" dirty="0" smtClean="0"/>
              <a:t>type </a:t>
            </a:r>
            <a:r>
              <a:rPr lang="en-IE" dirty="0"/>
              <a:t>with the letter o somewhere in its </a:t>
            </a:r>
            <a:r>
              <a:rPr lang="en-IE" dirty="0" smtClean="0"/>
              <a:t>name or an a in its name and where the quantity is more than 3?</a:t>
            </a:r>
          </a:p>
          <a:p>
            <a:r>
              <a:rPr lang="en-IE" dirty="0" smtClean="0"/>
              <a:t>We want to return the title of the game, the name of the type and the quantity of the game</a:t>
            </a:r>
            <a:endParaRPr lang="en-IE" dirty="0"/>
          </a:p>
          <a:p>
            <a:endParaRPr lang="en-IE" dirty="0"/>
          </a:p>
        </p:txBody>
      </p:sp>
    </p:spTree>
    <p:extLst>
      <p:ext uri="{BB962C8B-B14F-4D97-AF65-F5344CB8AC3E}">
        <p14:creationId xmlns:p14="http://schemas.microsoft.com/office/powerpoint/2010/main" val="2212586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5" name="TextBox 4"/>
          <p:cNvSpPr txBox="1"/>
          <p:nvPr/>
        </p:nvSpPr>
        <p:spPr>
          <a:xfrm>
            <a:off x="122560" y="1844824"/>
            <a:ext cx="8193856" cy="2031325"/>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game_type_description</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game_qty</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JOIN</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mm_game_type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ON</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MM_game.game_type_id</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mm_game_type.game_type_id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game_type_description</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like '%o%' </a:t>
            </a:r>
          </a:p>
          <a:p>
            <a:r>
              <a:rPr lang="en-IE" b="1" dirty="0">
                <a:latin typeface="Courier New" panose="02070309020205020404" pitchFamily="49" charset="0"/>
                <a:cs typeface="Courier New" panose="02070309020205020404" pitchFamily="49" charset="0"/>
              </a:rPr>
              <a:t>AND</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game_qty</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&lt;3</a:t>
            </a:r>
          </a:p>
          <a:p>
            <a:r>
              <a:rPr lang="en-IE" b="1" dirty="0">
                <a:latin typeface="Courier New" panose="02070309020205020404" pitchFamily="49" charset="0"/>
                <a:cs typeface="Courier New" panose="02070309020205020404" pitchFamily="49" charset="0"/>
              </a:rPr>
              <a:t>ORDER</a:t>
            </a:r>
            <a:r>
              <a:rPr lang="en-IE" dirty="0">
                <a:latin typeface="Courier New" panose="02070309020205020404" pitchFamily="49" charset="0"/>
                <a:cs typeface="Courier New" panose="02070309020205020404" pitchFamily="49" charset="0"/>
              </a:rPr>
              <a:t> </a:t>
            </a:r>
            <a:r>
              <a:rPr lang="en-IE" b="1" dirty="0">
                <a:latin typeface="Courier New" panose="02070309020205020404" pitchFamily="49" charset="0"/>
                <a:cs typeface="Courier New" panose="02070309020205020404" pitchFamily="49" charset="0"/>
              </a:rPr>
              <a:t>BY</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8121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Joins</a:t>
            </a:r>
            <a:endParaRPr lang="en-IE" dirty="0"/>
          </a:p>
        </p:txBody>
      </p:sp>
      <p:sp>
        <p:nvSpPr>
          <p:cNvPr id="3" name="Content Placeholder 2"/>
          <p:cNvSpPr>
            <a:spLocks noGrp="1"/>
          </p:cNvSpPr>
          <p:nvPr>
            <p:ph sz="quarter" idx="1"/>
          </p:nvPr>
        </p:nvSpPr>
        <p:spPr/>
        <p:txBody>
          <a:bodyPr/>
          <a:lstStyle/>
          <a:p>
            <a:r>
              <a:rPr lang="en-IE" dirty="0" smtClean="0"/>
              <a:t>Suppose we want to achieve the following</a:t>
            </a:r>
          </a:p>
          <a:p>
            <a:pPr lvl="1"/>
            <a:r>
              <a:rPr lang="en-IE" dirty="0" smtClean="0"/>
              <a:t>Return the check out date of each rental and the name of the game that has been rented </a:t>
            </a:r>
          </a:p>
          <a:p>
            <a:pPr lvl="1"/>
            <a:r>
              <a:rPr lang="en-IE" dirty="0" smtClean="0"/>
              <a:t>What do we need to do?</a:t>
            </a:r>
          </a:p>
          <a:p>
            <a:pPr lvl="1"/>
            <a:endParaRPr lang="en-IE" dirty="0"/>
          </a:p>
        </p:txBody>
      </p:sp>
    </p:spTree>
    <p:extLst>
      <p:ext uri="{BB962C8B-B14F-4D97-AF65-F5344CB8AC3E}">
        <p14:creationId xmlns:p14="http://schemas.microsoft.com/office/powerpoint/2010/main" val="34980211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normAutofit/>
          </a:bodyPr>
          <a:lstStyle/>
          <a:p>
            <a:r>
              <a:rPr lang="en-IE" dirty="0" smtClean="0"/>
              <a:t>What are the pieces of data we want to get back?</a:t>
            </a:r>
          </a:p>
          <a:p>
            <a:pPr lvl="1"/>
            <a:r>
              <a:rPr lang="en-IE" dirty="0" smtClean="0"/>
              <a:t>Date of the rental (</a:t>
            </a:r>
            <a:r>
              <a:rPr lang="en-IE" dirty="0" err="1" smtClean="0"/>
              <a:t>checkout_date</a:t>
            </a:r>
            <a:r>
              <a:rPr lang="en-IE" dirty="0" smtClean="0"/>
              <a:t>)</a:t>
            </a:r>
          </a:p>
          <a:p>
            <a:pPr lvl="1"/>
            <a:r>
              <a:rPr lang="en-IE" dirty="0" smtClean="0"/>
              <a:t>Name of the game (</a:t>
            </a:r>
            <a:r>
              <a:rPr lang="en-IE" dirty="0" err="1" smtClean="0"/>
              <a:t>game_title</a:t>
            </a:r>
            <a:r>
              <a:rPr lang="en-IE" dirty="0"/>
              <a:t>)</a:t>
            </a:r>
            <a:endParaRPr lang="en-IE" dirty="0" smtClean="0"/>
          </a:p>
          <a:p>
            <a:r>
              <a:rPr lang="en-IE" dirty="0" smtClean="0"/>
              <a:t>Where are these pieces of data found?</a:t>
            </a:r>
          </a:p>
          <a:p>
            <a:pPr lvl="1"/>
            <a:r>
              <a:rPr lang="en-IE" dirty="0" smtClean="0"/>
              <a:t>MM_RENTAL</a:t>
            </a:r>
          </a:p>
          <a:p>
            <a:pPr lvl="1"/>
            <a:r>
              <a:rPr lang="en-IE" dirty="0" smtClean="0"/>
              <a:t>MM_GAME</a:t>
            </a:r>
          </a:p>
          <a:p>
            <a:r>
              <a:rPr lang="en-IE" dirty="0" smtClean="0"/>
              <a:t>How will we make sure that for each game we get the correct title?</a:t>
            </a:r>
          </a:p>
          <a:p>
            <a:pPr lvl="1"/>
            <a:r>
              <a:rPr lang="en-IE" dirty="0" smtClean="0"/>
              <a:t>Need to tell DBMS to use the value of </a:t>
            </a:r>
            <a:r>
              <a:rPr lang="en-IE" dirty="0" err="1" smtClean="0"/>
              <a:t>game_ID</a:t>
            </a:r>
            <a:r>
              <a:rPr lang="en-IE" dirty="0" smtClean="0"/>
              <a:t> in the MM_RENTAL table to look up MM_GAME table</a:t>
            </a:r>
          </a:p>
          <a:p>
            <a:pPr lvl="1"/>
            <a:r>
              <a:rPr lang="en-IE" dirty="0" smtClean="0"/>
              <a:t>Need to tell it which column is the link between the two</a:t>
            </a:r>
          </a:p>
        </p:txBody>
      </p:sp>
    </p:spTree>
    <p:extLst>
      <p:ext uri="{BB962C8B-B14F-4D97-AF65-F5344CB8AC3E}">
        <p14:creationId xmlns:p14="http://schemas.microsoft.com/office/powerpoint/2010/main" val="258587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normAutofit/>
          </a:bodyPr>
          <a:lstStyle/>
          <a:p>
            <a:r>
              <a:rPr lang="en-IE" dirty="0" smtClean="0"/>
              <a:t>What are the pieces of data we want to get back?</a:t>
            </a:r>
          </a:p>
          <a:p>
            <a:pPr lvl="1"/>
            <a:r>
              <a:rPr lang="en-IE" dirty="0" smtClean="0"/>
              <a:t>Date of rental</a:t>
            </a:r>
          </a:p>
          <a:p>
            <a:pPr lvl="1"/>
            <a:r>
              <a:rPr lang="en-IE" dirty="0" smtClean="0"/>
              <a:t>Name of the game</a:t>
            </a:r>
          </a:p>
          <a:p>
            <a:r>
              <a:rPr lang="en-IE" dirty="0" smtClean="0"/>
              <a:t>Where are these pieces of data found?</a:t>
            </a:r>
          </a:p>
          <a:p>
            <a:pPr lvl="2"/>
            <a:r>
              <a:rPr lang="en-IE" dirty="0" smtClean="0"/>
              <a:t>MM_RENTAL</a:t>
            </a:r>
          </a:p>
          <a:p>
            <a:pPr lvl="2"/>
            <a:r>
              <a:rPr lang="en-IE" dirty="0" smtClean="0"/>
              <a:t>MM_GAME</a:t>
            </a:r>
            <a:endParaRPr lang="en-IE" dirty="0" smtClean="0"/>
          </a:p>
          <a:p>
            <a:pPr lvl="1"/>
            <a:r>
              <a:rPr lang="en-IE" dirty="0" smtClean="0"/>
              <a:t>What are the column names?</a:t>
            </a:r>
          </a:p>
          <a:p>
            <a:pPr lvl="2"/>
            <a:r>
              <a:rPr lang="en-IE" dirty="0" smtClean="0"/>
              <a:t>CHECKOUT_DATE(MM_RENTAL)</a:t>
            </a:r>
          </a:p>
          <a:p>
            <a:pPr lvl="2"/>
            <a:r>
              <a:rPr lang="en-IE" dirty="0" smtClean="0"/>
              <a:t>GAME_TITLE(MM_GAME)</a:t>
            </a:r>
          </a:p>
        </p:txBody>
      </p:sp>
    </p:spTree>
    <p:extLst>
      <p:ext uri="{BB962C8B-B14F-4D97-AF65-F5344CB8AC3E}">
        <p14:creationId xmlns:p14="http://schemas.microsoft.com/office/powerpoint/2010/main" val="780705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basic SELECT statement revisited</a:t>
            </a:r>
            <a:endParaRPr lang="en-IE" dirty="0"/>
          </a:p>
        </p:txBody>
      </p:sp>
      <p:sp>
        <p:nvSpPr>
          <p:cNvPr id="3" name="Content Placeholder 2"/>
          <p:cNvSpPr>
            <a:spLocks noGrp="1"/>
          </p:cNvSpPr>
          <p:nvPr>
            <p:ph sz="quarter" idx="1"/>
          </p:nvPr>
        </p:nvSpPr>
        <p:spPr/>
        <p:txBody>
          <a:bodyPr>
            <a:normAutofit lnSpcReduction="10000"/>
          </a:bodyPr>
          <a:lstStyle/>
          <a:p>
            <a:pPr marL="0" lvl="1" indent="0">
              <a:spcBef>
                <a:spcPts val="600"/>
              </a:spcBef>
              <a:buClr>
                <a:schemeClr val="accent1"/>
              </a:buClr>
              <a:buNone/>
            </a:pPr>
            <a:endParaRPr lang="en-US" altLang="zh-CN" b="1" dirty="0" smtClean="0">
              <a:latin typeface="Courier New" panose="02070309020205020404" pitchFamily="49" charset="0"/>
              <a:cs typeface="Courier New" panose="02070309020205020404" pitchFamily="49" charset="0"/>
            </a:endParaRPr>
          </a:p>
          <a:p>
            <a:pPr marL="0" lvl="1" indent="0">
              <a:spcBef>
                <a:spcPts val="600"/>
              </a:spcBef>
              <a:buClr>
                <a:schemeClr val="accent1"/>
              </a:buClr>
              <a:buNone/>
            </a:pPr>
            <a:endParaRPr lang="en-US" altLang="zh-CN" b="1" dirty="0">
              <a:latin typeface="Courier New" panose="02070309020205020404" pitchFamily="49" charset="0"/>
              <a:cs typeface="Courier New" panose="02070309020205020404" pitchFamily="49" charset="0"/>
            </a:endParaRPr>
          </a:p>
          <a:p>
            <a:pPr marL="0" lvl="1" indent="0">
              <a:spcBef>
                <a:spcPts val="600"/>
              </a:spcBef>
              <a:buClr>
                <a:schemeClr val="accent1"/>
              </a:buClr>
              <a:buNone/>
            </a:pPr>
            <a:r>
              <a:rPr lang="en-US" altLang="zh-CN" b="1" dirty="0" smtClean="0">
                <a:latin typeface="Courier New" panose="02070309020205020404" pitchFamily="49" charset="0"/>
                <a:cs typeface="Courier New" panose="02070309020205020404" pitchFamily="49" charset="0"/>
              </a:rPr>
              <a:t>SELECT</a:t>
            </a:r>
            <a:r>
              <a:rPr lang="en-US" altLang="zh-CN" b="1"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columns</a:t>
            </a:r>
            <a:r>
              <a:rPr lang="en-US" altLang="zh-CN" b="1" dirty="0">
                <a:latin typeface="Courier New" panose="02070309020205020404" pitchFamily="49" charset="0"/>
                <a:cs typeface="Courier New" panose="02070309020205020404" pitchFamily="49" charset="0"/>
              </a:rPr>
              <a:t> FROM </a:t>
            </a:r>
            <a:r>
              <a:rPr lang="en-US" altLang="zh-CN" b="1" dirty="0">
                <a:solidFill>
                  <a:srgbClr val="FF0000"/>
                </a:solidFill>
                <a:latin typeface="Courier New" panose="02070309020205020404" pitchFamily="49" charset="0"/>
                <a:cs typeface="Courier New" panose="02070309020205020404" pitchFamily="49" charset="0"/>
              </a:rPr>
              <a:t>tables</a:t>
            </a:r>
            <a:r>
              <a:rPr lang="en-US" altLang="zh-CN" b="1" dirty="0">
                <a:latin typeface="Courier New" panose="02070309020205020404" pitchFamily="49" charset="0"/>
                <a:cs typeface="Courier New" panose="02070309020205020404" pitchFamily="49" charset="0"/>
              </a:rPr>
              <a:t> WHERE </a:t>
            </a:r>
            <a:r>
              <a:rPr lang="en-US" altLang="zh-CN" b="1" dirty="0">
                <a:solidFill>
                  <a:srgbClr val="FF0000"/>
                </a:solidFill>
                <a:latin typeface="Courier New" panose="02070309020205020404" pitchFamily="49" charset="0"/>
                <a:cs typeface="Courier New" panose="02070309020205020404" pitchFamily="49" charset="0"/>
              </a:rPr>
              <a:t>condition</a:t>
            </a:r>
            <a:r>
              <a:rPr lang="en-US" altLang="zh-CN" b="1" dirty="0" smtClean="0">
                <a:latin typeface="Courier New" panose="02070309020205020404" pitchFamily="49" charset="0"/>
                <a:cs typeface="Courier New" panose="02070309020205020404" pitchFamily="49" charset="0"/>
              </a:rPr>
              <a:t>;</a:t>
            </a:r>
          </a:p>
          <a:p>
            <a:pPr marL="0" lvl="1" indent="0">
              <a:spcBef>
                <a:spcPts val="600"/>
              </a:spcBef>
              <a:buClr>
                <a:schemeClr val="accent1"/>
              </a:buClr>
              <a:buNone/>
            </a:pPr>
            <a:endParaRPr lang="en-US" altLang="zh-CN" b="1" dirty="0" smtClean="0">
              <a:latin typeface="Courier New" panose="02070309020205020404" pitchFamily="49" charset="0"/>
              <a:cs typeface="Courier New" panose="02070309020205020404" pitchFamily="49" charset="0"/>
            </a:endParaRPr>
          </a:p>
          <a:p>
            <a:pPr marL="342900" lvl="1"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To use a select statement we need to know:</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pieces of data we want the DBMS to  show us in the output once the SELECT statement is executed </a:t>
            </a:r>
            <a:r>
              <a:rPr lang="en-US" altLang="zh-CN" b="1" dirty="0" smtClean="0">
                <a:solidFill>
                  <a:srgbClr val="FF0000"/>
                </a:solidFill>
                <a:latin typeface="Courier New" panose="02070309020205020404" pitchFamily="49" charset="0"/>
                <a:cs typeface="Courier New" panose="02070309020205020404" pitchFamily="49" charset="0"/>
              </a:rPr>
              <a:t>(columns)</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table(s) that the DBMS should look in to find those pieces of data </a:t>
            </a:r>
            <a:r>
              <a:rPr lang="en-US" altLang="zh-CN" b="1" dirty="0" smtClean="0">
                <a:solidFill>
                  <a:srgbClr val="FF0000"/>
                </a:solidFill>
                <a:latin typeface="Courier New" panose="02070309020205020404" pitchFamily="49" charset="0"/>
                <a:cs typeface="Courier New" panose="02070309020205020404" pitchFamily="49" charset="0"/>
              </a:rPr>
              <a:t>(tables)</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condition we want the DBMS to use to filter the rows of data it uses to construct the output (showing the columns we have indicated for each row)</a:t>
            </a:r>
            <a:r>
              <a:rPr lang="en-US" altLang="zh-CN" b="1" dirty="0" smtClean="0">
                <a:solidFill>
                  <a:srgbClr val="FF0000"/>
                </a:solidFill>
                <a:latin typeface="Courier New" panose="02070309020205020404" pitchFamily="49" charset="0"/>
                <a:cs typeface="Courier New" panose="02070309020205020404" pitchFamily="49" charset="0"/>
              </a:rPr>
              <a:t>(conditions)</a:t>
            </a:r>
            <a:endParaRPr lang="en-US" altLang="zh-CN" b="1" dirty="0">
              <a:solidFill>
                <a:srgbClr val="FF0000"/>
              </a:solidFill>
              <a:latin typeface="Courier New" panose="02070309020205020404" pitchFamily="49" charset="0"/>
              <a:cs typeface="Courier New" panose="02070309020205020404" pitchFamily="49" charset="0"/>
            </a:endParaRPr>
          </a:p>
          <a:p>
            <a:endParaRPr lang="en-IE" dirty="0"/>
          </a:p>
        </p:txBody>
      </p:sp>
    </p:spTree>
    <p:extLst>
      <p:ext uri="{BB962C8B-B14F-4D97-AF65-F5344CB8AC3E}">
        <p14:creationId xmlns:p14="http://schemas.microsoft.com/office/powerpoint/2010/main" val="259866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TextBox 2"/>
          <p:cNvSpPr txBox="1"/>
          <p:nvPr/>
        </p:nvSpPr>
        <p:spPr>
          <a:xfrm>
            <a:off x="391690" y="2132856"/>
            <a:ext cx="8640960" cy="1200329"/>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checkout_date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game_title</a:t>
            </a:r>
            <a:endParaRPr lang="en-IE" dirty="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FROM</a:t>
            </a:r>
            <a:r>
              <a:rPr lang="en-IE" dirty="0" smtClean="0">
                <a:latin typeface="Courier New" panose="02070309020205020404" pitchFamily="49" charset="0"/>
                <a:cs typeface="Courier New" panose="02070309020205020404" pitchFamily="49" charset="0"/>
              </a:rPr>
              <a:t> MM_RENTAL</a:t>
            </a:r>
          </a:p>
          <a:p>
            <a:r>
              <a:rPr lang="en-IE" b="1" dirty="0" smtClean="0">
                <a:latin typeface="Courier New" panose="02070309020205020404" pitchFamily="49" charset="0"/>
                <a:cs typeface="Courier New" panose="02070309020205020404" pitchFamily="49" charset="0"/>
              </a:rPr>
              <a:t>JOIN</a:t>
            </a:r>
            <a:r>
              <a:rPr lang="en-IE" dirty="0" smtClean="0">
                <a:latin typeface="Courier New" panose="02070309020205020404" pitchFamily="49" charset="0"/>
                <a:cs typeface="Courier New" panose="02070309020205020404" pitchFamily="49" charset="0"/>
              </a:rPr>
              <a:t> MM_GAME</a:t>
            </a:r>
          </a:p>
          <a:p>
            <a:r>
              <a:rPr lang="en-IE" b="1" dirty="0" smtClean="0">
                <a:latin typeface="Courier New" panose="02070309020205020404" pitchFamily="49" charset="0"/>
                <a:cs typeface="Courier New" panose="02070309020205020404" pitchFamily="49" charset="0"/>
              </a:rPr>
              <a:t>USING </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3133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lstStyle/>
          <a:p>
            <a:r>
              <a:rPr lang="en-IE" dirty="0"/>
              <a:t>Suppose now we only wanted to find </a:t>
            </a:r>
            <a:r>
              <a:rPr lang="en-IE" dirty="0" smtClean="0"/>
              <a:t>games rented by a range of customers (those with IDs between 12 and 14)?</a:t>
            </a:r>
          </a:p>
          <a:p>
            <a:r>
              <a:rPr lang="en-IE" dirty="0" smtClean="0"/>
              <a:t>We want to return the title of the game, the date checked out,  and the id of the customer</a:t>
            </a:r>
            <a:endParaRPr lang="en-IE" dirty="0"/>
          </a:p>
          <a:p>
            <a:endParaRPr lang="en-IE" dirty="0" smtClean="0"/>
          </a:p>
        </p:txBody>
      </p:sp>
    </p:spTree>
    <p:extLst>
      <p:ext uri="{BB962C8B-B14F-4D97-AF65-F5344CB8AC3E}">
        <p14:creationId xmlns:p14="http://schemas.microsoft.com/office/powerpoint/2010/main" val="10514240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a Comparator</a:t>
            </a:r>
            <a:endParaRPr lang="en-IE" dirty="0"/>
          </a:p>
        </p:txBody>
      </p:sp>
      <p:sp>
        <p:nvSpPr>
          <p:cNvPr id="3" name="Content Placeholder 2"/>
          <p:cNvSpPr>
            <a:spLocks noGrp="1"/>
          </p:cNvSpPr>
          <p:nvPr>
            <p:ph sz="quarter" idx="1"/>
          </p:nvPr>
        </p:nvSpPr>
        <p:spPr/>
        <p:txBody>
          <a:bodyPr/>
          <a:lstStyle/>
          <a:p>
            <a:r>
              <a:rPr lang="en-IE" dirty="0"/>
              <a:t>Suppose now we only wanted to find </a:t>
            </a:r>
            <a:r>
              <a:rPr lang="en-IE" dirty="0" smtClean="0"/>
              <a:t>games </a:t>
            </a:r>
            <a:r>
              <a:rPr lang="en-IE" dirty="0"/>
              <a:t>rented by a range of </a:t>
            </a:r>
            <a:r>
              <a:rPr lang="en-IE" dirty="0" smtClean="0"/>
              <a:t>customers (IDs between 12 and 14)?</a:t>
            </a:r>
            <a:endParaRPr lang="en-IE" dirty="0"/>
          </a:p>
        </p:txBody>
      </p:sp>
      <p:sp>
        <p:nvSpPr>
          <p:cNvPr id="4" name="TextBox 3"/>
          <p:cNvSpPr txBox="1"/>
          <p:nvPr/>
        </p:nvSpPr>
        <p:spPr>
          <a:xfrm>
            <a:off x="323528" y="2564904"/>
            <a:ext cx="7776864" cy="1938992"/>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checkout_date</a:t>
            </a:r>
            <a:r>
              <a:rPr lang="en-IE" sz="2000" dirty="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game_title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customer_id</a:t>
            </a:r>
            <a:r>
              <a:rPr lang="en-IE" sz="2000" dirty="0">
                <a:latin typeface="Courier New" panose="02070309020205020404" pitchFamily="49" charset="0"/>
                <a:cs typeface="Courier New" panose="02070309020205020404" pitchFamily="49" charset="0"/>
              </a:rPr>
              <a:t> </a:t>
            </a:r>
          </a:p>
          <a:p>
            <a:r>
              <a:rPr lang="en-IE" sz="2000" b="1" dirty="0">
                <a:latin typeface="Courier New" panose="02070309020205020404" pitchFamily="49" charset="0"/>
                <a:cs typeface="Courier New" panose="02070309020205020404" pitchFamily="49" charset="0"/>
              </a:rPr>
              <a:t>FROM</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mm_rental</a:t>
            </a:r>
            <a:r>
              <a:rPr lang="en-IE" sz="2000" dirty="0">
                <a:latin typeface="Courier New" panose="02070309020205020404" pitchFamily="49" charset="0"/>
                <a:cs typeface="Courier New" panose="02070309020205020404" pitchFamily="49" charset="0"/>
              </a:rPr>
              <a:t> </a:t>
            </a:r>
          </a:p>
          <a:p>
            <a:r>
              <a:rPr lang="en-IE" sz="2000" b="1" dirty="0" smtClean="0">
                <a:latin typeface="Courier New" panose="02070309020205020404" pitchFamily="49" charset="0"/>
                <a:cs typeface="Courier New" panose="02070309020205020404" pitchFamily="49" charset="0"/>
              </a:rPr>
              <a:t>JOIN </a:t>
            </a:r>
            <a:r>
              <a:rPr lang="en-IE" sz="2000" dirty="0" err="1" smtClean="0">
                <a:latin typeface="Courier New" panose="02070309020205020404" pitchFamily="49" charset="0"/>
                <a:cs typeface="Courier New" panose="02070309020205020404" pitchFamily="49" charset="0"/>
              </a:rPr>
              <a:t>mm_game</a:t>
            </a:r>
            <a:r>
              <a:rPr lang="en-IE" sz="2000" dirty="0" smtClean="0">
                <a:latin typeface="Courier New" panose="02070309020205020404" pitchFamily="49" charset="0"/>
                <a:cs typeface="Courier New" panose="02070309020205020404" pitchFamily="49" charset="0"/>
              </a:rPr>
              <a:t> </a:t>
            </a:r>
          </a:p>
          <a:p>
            <a:r>
              <a:rPr lang="en-IE" sz="2000" b="1" dirty="0" smtClean="0">
                <a:latin typeface="Courier New" panose="02070309020205020404" pitchFamily="49" charset="0"/>
                <a:cs typeface="Courier New" panose="02070309020205020404" pitchFamily="49" charset="0"/>
              </a:rPr>
              <a:t>USING </a:t>
            </a:r>
            <a:r>
              <a:rPr lang="en-IE" sz="2000" dirty="0" smtClean="0">
                <a:latin typeface="Courier New" panose="02070309020205020404" pitchFamily="49" charset="0"/>
                <a:cs typeface="Courier New" panose="02070309020205020404" pitchFamily="49" charset="0"/>
              </a:rPr>
              <a:t>(</a:t>
            </a:r>
            <a:r>
              <a:rPr lang="en-IE" sz="2000" dirty="0" err="1" smtClean="0">
                <a:latin typeface="Courier New" panose="02070309020205020404" pitchFamily="49" charset="0"/>
                <a:cs typeface="Courier New" panose="02070309020205020404" pitchFamily="49" charset="0"/>
              </a:rPr>
              <a:t>game_id</a:t>
            </a:r>
            <a:r>
              <a:rPr lang="en-IE" sz="2000" dirty="0" smtClean="0">
                <a:latin typeface="Courier New" panose="02070309020205020404" pitchFamily="49" charset="0"/>
                <a:cs typeface="Courier New" panose="02070309020205020404" pitchFamily="49" charset="0"/>
              </a:rPr>
              <a:t>)</a:t>
            </a:r>
          </a:p>
          <a:p>
            <a:r>
              <a:rPr lang="en-IE" sz="2000" b="1" dirty="0" smtClean="0">
                <a:latin typeface="Courier New" panose="02070309020205020404" pitchFamily="49" charset="0"/>
                <a:cs typeface="Courier New" panose="02070309020205020404" pitchFamily="49" charset="0"/>
              </a:rPr>
              <a:t>WHERE</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customer_id</a:t>
            </a:r>
            <a:r>
              <a:rPr lang="en-IE" sz="2000" dirty="0" smtClean="0">
                <a:latin typeface="Courier New" panose="02070309020205020404" pitchFamily="49" charset="0"/>
                <a:cs typeface="Courier New" panose="02070309020205020404" pitchFamily="49" charset="0"/>
              </a:rPr>
              <a:t> </a:t>
            </a:r>
            <a:r>
              <a:rPr lang="en-IE" sz="2000" dirty="0">
                <a:latin typeface="Courier New" panose="02070309020205020404" pitchFamily="49" charset="0"/>
                <a:cs typeface="Courier New" panose="02070309020205020404" pitchFamily="49" charset="0"/>
              </a:rPr>
              <a:t>between </a:t>
            </a:r>
            <a:r>
              <a:rPr lang="en-IE" sz="2000" dirty="0" smtClean="0">
                <a:latin typeface="Courier New" panose="02070309020205020404" pitchFamily="49" charset="0"/>
                <a:cs typeface="Courier New" panose="02070309020205020404" pitchFamily="49" charset="0"/>
              </a:rPr>
              <a:t>12 and 14;</a:t>
            </a:r>
            <a:endParaRPr lang="en-IE" sz="2000" dirty="0">
              <a:latin typeface="Courier New" panose="02070309020205020404" pitchFamily="49" charset="0"/>
              <a:cs typeface="Courier New" panose="02070309020205020404" pitchFamily="49" charset="0"/>
            </a:endParaRPr>
          </a:p>
          <a:p>
            <a:endParaRPr lang="en-I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2777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descending order of </a:t>
            </a:r>
            <a:r>
              <a:rPr lang="en-IE" dirty="0" err="1" smtClean="0"/>
              <a:t>game_title</a:t>
            </a:r>
            <a:r>
              <a:rPr lang="en-IE" dirty="0" smtClean="0"/>
              <a:t>?</a:t>
            </a:r>
          </a:p>
          <a:p>
            <a:endParaRPr lang="en-IE" dirty="0" smtClean="0"/>
          </a:p>
        </p:txBody>
      </p:sp>
    </p:spTree>
    <p:extLst>
      <p:ext uri="{BB962C8B-B14F-4D97-AF65-F5344CB8AC3E}">
        <p14:creationId xmlns:p14="http://schemas.microsoft.com/office/powerpoint/2010/main" val="244082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descending order of </a:t>
            </a:r>
            <a:r>
              <a:rPr lang="en-IE" dirty="0" err="1" smtClean="0"/>
              <a:t>game_title</a:t>
            </a:r>
            <a:r>
              <a:rPr lang="en-IE" dirty="0" smtClean="0"/>
              <a:t>?</a:t>
            </a:r>
          </a:p>
        </p:txBody>
      </p:sp>
      <p:sp>
        <p:nvSpPr>
          <p:cNvPr id="5" name="TextBox 4"/>
          <p:cNvSpPr txBox="1"/>
          <p:nvPr/>
        </p:nvSpPr>
        <p:spPr>
          <a:xfrm>
            <a:off x="179512" y="2276872"/>
            <a:ext cx="8676456" cy="2246769"/>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checkout_date</a:t>
            </a:r>
            <a:r>
              <a:rPr lang="en-IE" sz="2000" dirty="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game_title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customer_id</a:t>
            </a:r>
            <a:r>
              <a:rPr lang="en-IE" sz="2000" dirty="0">
                <a:latin typeface="Courier New" panose="02070309020205020404" pitchFamily="49" charset="0"/>
                <a:cs typeface="Courier New" panose="02070309020205020404" pitchFamily="49" charset="0"/>
              </a:rPr>
              <a:t> </a:t>
            </a:r>
          </a:p>
          <a:p>
            <a:r>
              <a:rPr lang="en-IE" sz="2000" b="1" dirty="0">
                <a:latin typeface="Courier New" panose="02070309020205020404" pitchFamily="49" charset="0"/>
                <a:cs typeface="Courier New" panose="02070309020205020404" pitchFamily="49" charset="0"/>
              </a:rPr>
              <a:t>FROM</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mm_rental</a:t>
            </a:r>
            <a:r>
              <a:rPr lang="en-IE" sz="2000" dirty="0">
                <a:latin typeface="Courier New" panose="02070309020205020404" pitchFamily="49" charset="0"/>
                <a:cs typeface="Courier New" panose="02070309020205020404" pitchFamily="49" charset="0"/>
              </a:rPr>
              <a:t> </a:t>
            </a:r>
          </a:p>
          <a:p>
            <a:r>
              <a:rPr lang="en-IE" sz="2000" b="1" dirty="0" smtClean="0">
                <a:latin typeface="Courier New" panose="02070309020205020404" pitchFamily="49" charset="0"/>
                <a:cs typeface="Courier New" panose="02070309020205020404" pitchFamily="49" charset="0"/>
              </a:rPr>
              <a:t>JOIN </a:t>
            </a:r>
            <a:r>
              <a:rPr lang="en-IE" sz="2000" dirty="0" err="1" smtClean="0">
                <a:latin typeface="Courier New" panose="02070309020205020404" pitchFamily="49" charset="0"/>
                <a:cs typeface="Courier New" panose="02070309020205020404" pitchFamily="49" charset="0"/>
              </a:rPr>
              <a:t>mm_game</a:t>
            </a:r>
            <a:endParaRPr lang="en-IE" sz="2000" dirty="0" smtClean="0">
              <a:latin typeface="Courier New" panose="02070309020205020404" pitchFamily="49" charset="0"/>
              <a:cs typeface="Courier New" panose="02070309020205020404" pitchFamily="49" charset="0"/>
            </a:endParaRPr>
          </a:p>
          <a:p>
            <a:r>
              <a:rPr lang="en-IE" sz="2000" b="1" dirty="0" smtClean="0">
                <a:latin typeface="Courier New" panose="02070309020205020404" pitchFamily="49" charset="0"/>
                <a:cs typeface="Courier New" panose="02070309020205020404" pitchFamily="49" charset="0"/>
              </a:rPr>
              <a:t>USING</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game_id</a:t>
            </a:r>
            <a:r>
              <a:rPr lang="en-IE" sz="2000" dirty="0" smtClean="0">
                <a:latin typeface="Courier New" panose="02070309020205020404" pitchFamily="49" charset="0"/>
                <a:cs typeface="Courier New" panose="02070309020205020404" pitchFamily="49" charset="0"/>
              </a:rPr>
              <a:t>)</a:t>
            </a:r>
          </a:p>
          <a:p>
            <a:r>
              <a:rPr lang="en-IE" sz="2000" b="1" dirty="0" smtClean="0">
                <a:latin typeface="Courier New" panose="02070309020205020404" pitchFamily="49" charset="0"/>
                <a:cs typeface="Courier New" panose="02070309020205020404" pitchFamily="49" charset="0"/>
              </a:rPr>
              <a:t>WHERE</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customer_id</a:t>
            </a:r>
            <a:r>
              <a:rPr lang="en-IE" sz="2000" dirty="0" smtClean="0">
                <a:latin typeface="Courier New" panose="02070309020205020404" pitchFamily="49" charset="0"/>
                <a:cs typeface="Courier New" panose="02070309020205020404" pitchFamily="49" charset="0"/>
              </a:rPr>
              <a:t> </a:t>
            </a:r>
            <a:r>
              <a:rPr lang="en-IE" sz="2000" dirty="0">
                <a:latin typeface="Courier New" panose="02070309020205020404" pitchFamily="49" charset="0"/>
                <a:cs typeface="Courier New" panose="02070309020205020404" pitchFamily="49" charset="0"/>
              </a:rPr>
              <a:t>between </a:t>
            </a:r>
            <a:r>
              <a:rPr lang="en-IE" sz="2000" dirty="0" smtClean="0">
                <a:latin typeface="Courier New" panose="02070309020205020404" pitchFamily="49" charset="0"/>
                <a:cs typeface="Courier New" panose="02070309020205020404" pitchFamily="49" charset="0"/>
              </a:rPr>
              <a:t>12 and 14</a:t>
            </a:r>
          </a:p>
          <a:p>
            <a:r>
              <a:rPr lang="en-IE" sz="2000" b="1" dirty="0" smtClean="0">
                <a:latin typeface="Courier New" panose="02070309020205020404" pitchFamily="49" charset="0"/>
                <a:cs typeface="Courier New" panose="02070309020205020404" pitchFamily="49" charset="0"/>
              </a:rPr>
              <a:t>ORDER BY </a:t>
            </a:r>
            <a:r>
              <a:rPr lang="en-IE" sz="2000" dirty="0" err="1" smtClean="0">
                <a:latin typeface="Courier New" panose="02070309020205020404" pitchFamily="49" charset="0"/>
                <a:cs typeface="Courier New" panose="02070309020205020404" pitchFamily="49" charset="0"/>
              </a:rPr>
              <a:t>game_title</a:t>
            </a:r>
            <a:r>
              <a:rPr lang="en-IE" sz="2000" dirty="0" smtClean="0">
                <a:latin typeface="Courier New" panose="02070309020205020404" pitchFamily="49" charset="0"/>
                <a:cs typeface="Courier New" panose="02070309020205020404" pitchFamily="49" charset="0"/>
              </a:rPr>
              <a:t> </a:t>
            </a:r>
            <a:r>
              <a:rPr lang="en-IE" sz="2000" b="1" dirty="0" smtClean="0">
                <a:latin typeface="Courier New" panose="02070309020205020404" pitchFamily="49" charset="0"/>
                <a:cs typeface="Courier New" panose="02070309020205020404" pitchFamily="49" charset="0"/>
              </a:rPr>
              <a:t>DESC</a:t>
            </a:r>
            <a:r>
              <a:rPr lang="en-IE" sz="2000" dirty="0" smtClean="0">
                <a:latin typeface="Courier New" panose="02070309020205020404" pitchFamily="49" charset="0"/>
                <a:cs typeface="Courier New" panose="02070309020205020404" pitchFamily="49" charset="0"/>
              </a:rPr>
              <a:t>;</a:t>
            </a:r>
            <a:endParaRPr lang="en-IE" sz="2000" dirty="0">
              <a:latin typeface="Courier New" panose="02070309020205020404" pitchFamily="49" charset="0"/>
              <a:cs typeface="Courier New" panose="02070309020205020404" pitchFamily="49" charset="0"/>
            </a:endParaRPr>
          </a:p>
          <a:p>
            <a:endParaRPr lang="en-I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9952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3" name="Content Placeholder 2"/>
          <p:cNvSpPr>
            <a:spLocks noGrp="1"/>
          </p:cNvSpPr>
          <p:nvPr>
            <p:ph sz="quarter" idx="1"/>
          </p:nvPr>
        </p:nvSpPr>
        <p:spPr/>
        <p:txBody>
          <a:bodyPr/>
          <a:lstStyle/>
          <a:p>
            <a:r>
              <a:rPr lang="en-IE" dirty="0"/>
              <a:t>Suppose now we only wanted to find </a:t>
            </a:r>
            <a:r>
              <a:rPr lang="en-IE" dirty="0" smtClean="0"/>
              <a:t>games with a </a:t>
            </a:r>
            <a:r>
              <a:rPr lang="en-IE" dirty="0" err="1" smtClean="0"/>
              <a:t>qty</a:t>
            </a:r>
            <a:r>
              <a:rPr lang="en-IE" dirty="0" smtClean="0"/>
              <a:t> of less than 3 borrowed by our customers between 12 and 14?</a:t>
            </a:r>
          </a:p>
          <a:p>
            <a:r>
              <a:rPr lang="en-IE" dirty="0" smtClean="0"/>
              <a:t>We want to return the title of the game, the checkout date, the customer ID and the quantity of the game</a:t>
            </a:r>
            <a:endParaRPr lang="en-IE" dirty="0"/>
          </a:p>
          <a:p>
            <a:endParaRPr lang="en-IE" dirty="0"/>
          </a:p>
        </p:txBody>
      </p:sp>
    </p:spTree>
    <p:extLst>
      <p:ext uri="{BB962C8B-B14F-4D97-AF65-F5344CB8AC3E}">
        <p14:creationId xmlns:p14="http://schemas.microsoft.com/office/powerpoint/2010/main" val="766093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3" name="Content Placeholder 2"/>
          <p:cNvSpPr>
            <a:spLocks noGrp="1"/>
          </p:cNvSpPr>
          <p:nvPr>
            <p:ph sz="quarter" idx="1"/>
          </p:nvPr>
        </p:nvSpPr>
        <p:spPr/>
        <p:txBody>
          <a:bodyPr>
            <a:normAutofit/>
          </a:bodyPr>
          <a:lstStyle/>
          <a:p>
            <a:r>
              <a:rPr lang="en-IE" dirty="0"/>
              <a:t>Suppose now we only wanted to find </a:t>
            </a:r>
            <a:r>
              <a:rPr lang="en-IE" dirty="0" smtClean="0"/>
              <a:t>games </a:t>
            </a:r>
            <a:r>
              <a:rPr lang="en-IE" dirty="0"/>
              <a:t>with a </a:t>
            </a:r>
            <a:r>
              <a:rPr lang="en-IE" dirty="0" err="1"/>
              <a:t>qty</a:t>
            </a:r>
            <a:r>
              <a:rPr lang="en-IE" dirty="0"/>
              <a:t> of less than 3 borrowed by our members between 12 and 14?</a:t>
            </a:r>
          </a:p>
          <a:p>
            <a:r>
              <a:rPr lang="en-IE" dirty="0"/>
              <a:t>We want to return the title of the </a:t>
            </a:r>
            <a:r>
              <a:rPr lang="en-IE" dirty="0" smtClean="0"/>
              <a:t>game, </a:t>
            </a:r>
            <a:r>
              <a:rPr lang="en-IE" dirty="0"/>
              <a:t>the checkout date, the member ID and the quantity of the </a:t>
            </a:r>
            <a:r>
              <a:rPr lang="en-IE" dirty="0" smtClean="0"/>
              <a:t>game</a:t>
            </a:r>
            <a:endParaRPr lang="en-IE" dirty="0"/>
          </a:p>
        </p:txBody>
      </p:sp>
      <p:sp>
        <p:nvSpPr>
          <p:cNvPr id="4" name="TextBox 3"/>
          <p:cNvSpPr txBox="1"/>
          <p:nvPr/>
        </p:nvSpPr>
        <p:spPr>
          <a:xfrm>
            <a:off x="312511" y="3501008"/>
            <a:ext cx="8676456" cy="2308324"/>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checkout_date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game_title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game_qty</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customer_id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mm_rental</a:t>
            </a:r>
            <a:r>
              <a:rPr lang="en-IE" dirty="0">
                <a:latin typeface="Courier New" panose="02070309020205020404" pitchFamily="49" charset="0"/>
                <a:cs typeface="Courier New" panose="02070309020205020404" pitchFamily="49" charset="0"/>
              </a:rPr>
              <a:t> </a:t>
            </a:r>
          </a:p>
          <a:p>
            <a:r>
              <a:rPr lang="en-IE" b="1" dirty="0">
                <a:latin typeface="Courier New" panose="02070309020205020404" pitchFamily="49" charset="0"/>
                <a:cs typeface="Courier New" panose="02070309020205020404" pitchFamily="49" charset="0"/>
              </a:rPr>
              <a:t>JOIN </a:t>
            </a:r>
            <a:r>
              <a:rPr lang="en-IE" dirty="0" err="1">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USING</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a:t>
            </a:r>
          </a:p>
          <a:p>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customer_id</a:t>
            </a:r>
            <a:r>
              <a:rPr lang="en-IE" dirty="0">
                <a:latin typeface="Courier New" panose="02070309020205020404" pitchFamily="49" charset="0"/>
                <a:cs typeface="Courier New" panose="02070309020205020404" pitchFamily="49" charset="0"/>
              </a:rPr>
              <a:t> between 12 and </a:t>
            </a:r>
            <a:r>
              <a:rPr lang="en-IE" dirty="0" smtClean="0">
                <a:latin typeface="Courier New" panose="02070309020205020404" pitchFamily="49" charset="0"/>
                <a:cs typeface="Courier New" panose="02070309020205020404" pitchFamily="49" charset="0"/>
              </a:rPr>
              <a:t>14</a:t>
            </a:r>
          </a:p>
          <a:p>
            <a:r>
              <a:rPr lang="en-IE" b="1" dirty="0" smtClean="0">
                <a:latin typeface="Courier New" panose="02070309020205020404" pitchFamily="49" charset="0"/>
                <a:cs typeface="Courier New" panose="02070309020205020404" pitchFamily="49" charset="0"/>
              </a:rPr>
              <a:t>AND </a:t>
            </a:r>
            <a:r>
              <a:rPr lang="en-IE" dirty="0" err="1" smtClean="0">
                <a:latin typeface="Courier New" panose="02070309020205020404" pitchFamily="49" charset="0"/>
                <a:cs typeface="Courier New" panose="02070309020205020404" pitchFamily="49" charset="0"/>
              </a:rPr>
              <a:t>game_qty</a:t>
            </a:r>
            <a:r>
              <a:rPr lang="en-IE" dirty="0" smtClean="0">
                <a:latin typeface="Courier New" panose="02070309020205020404" pitchFamily="49" charset="0"/>
                <a:cs typeface="Courier New" panose="02070309020205020404" pitchFamily="49" charset="0"/>
              </a:rPr>
              <a:t> &lt;3</a:t>
            </a:r>
            <a:endParaRPr lang="en-IE" b="1"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ORDER BY </a:t>
            </a:r>
            <a:r>
              <a:rPr lang="en-IE" dirty="0" err="1">
                <a:latin typeface="Courier New" panose="02070309020205020404" pitchFamily="49" charset="0"/>
                <a:cs typeface="Courier New" panose="02070309020205020404" pitchFamily="49" charset="0"/>
              </a:rPr>
              <a:t>game_title</a:t>
            </a:r>
            <a:r>
              <a:rPr lang="en-IE" dirty="0">
                <a:latin typeface="Courier New" panose="02070309020205020404" pitchFamily="49" charset="0"/>
                <a:cs typeface="Courier New" panose="02070309020205020404" pitchFamily="49" charset="0"/>
              </a:rPr>
              <a:t> </a:t>
            </a:r>
            <a:r>
              <a:rPr lang="en-IE" b="1" dirty="0">
                <a:latin typeface="Courier New" panose="02070309020205020404" pitchFamily="49" charset="0"/>
                <a:cs typeface="Courier New" panose="02070309020205020404" pitchFamily="49" charset="0"/>
              </a:rPr>
              <a:t>DESC</a:t>
            </a:r>
            <a:r>
              <a:rPr lang="en-IE" dirty="0">
                <a:latin typeface="Courier New" panose="02070309020205020404" pitchFamily="49" charset="0"/>
                <a:cs typeface="Courier New" panose="02070309020205020404" pitchFamily="49" charset="0"/>
              </a:rPr>
              <a:t>;</a:t>
            </a:r>
          </a:p>
          <a:p>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16638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58" y="188640"/>
            <a:ext cx="8229600" cy="914400"/>
          </a:xfrm>
        </p:spPr>
        <p:txBody>
          <a:bodyPr>
            <a:normAutofit/>
          </a:bodyPr>
          <a:lstStyle/>
          <a:p>
            <a:r>
              <a:rPr lang="en-IE" dirty="0" smtClean="0"/>
              <a:t>Join </a:t>
            </a:r>
            <a:r>
              <a:rPr lang="en-IE" dirty="0" err="1" smtClean="0"/>
              <a:t>mm_rental</a:t>
            </a:r>
            <a:r>
              <a:rPr lang="en-IE" dirty="0" smtClean="0"/>
              <a:t> to two tables</a:t>
            </a:r>
            <a:endParaRPr lang="en-IE" dirty="0"/>
          </a:p>
        </p:txBody>
      </p:sp>
      <p:sp>
        <p:nvSpPr>
          <p:cNvPr id="4" name="TextBox 3"/>
          <p:cNvSpPr txBox="1"/>
          <p:nvPr/>
        </p:nvSpPr>
        <p:spPr>
          <a:xfrm>
            <a:off x="312511" y="3926091"/>
            <a:ext cx="8676456" cy="2031325"/>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colname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colname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colname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colname</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maintable</a:t>
            </a:r>
            <a:endParaRPr lang="en-IE" dirty="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JOIN </a:t>
            </a:r>
            <a:r>
              <a:rPr lang="en-IE" dirty="0" smtClean="0">
                <a:latin typeface="Courier New" panose="02070309020205020404" pitchFamily="49" charset="0"/>
                <a:cs typeface="Courier New" panose="02070309020205020404" pitchFamily="49" charset="0"/>
              </a:rPr>
              <a:t>table1 </a:t>
            </a:r>
            <a:r>
              <a:rPr lang="en-IE" b="1" dirty="0" smtClean="0">
                <a:latin typeface="Courier New" panose="02070309020205020404" pitchFamily="49" charset="0"/>
                <a:cs typeface="Courier New" panose="02070309020205020404" pitchFamily="49" charset="0"/>
              </a:rPr>
              <a:t>USING </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colname</a:t>
            </a:r>
            <a:r>
              <a:rPr lang="en-IE" dirty="0" smtClean="0">
                <a:latin typeface="Courier New" panose="02070309020205020404" pitchFamily="49" charset="0"/>
                <a:cs typeface="Courier New" panose="02070309020205020404" pitchFamily="49" charset="0"/>
              </a:rPr>
              <a:t> common between </a:t>
            </a:r>
            <a:r>
              <a:rPr lang="en-IE" dirty="0" err="1" smtClean="0">
                <a:latin typeface="Courier New" panose="02070309020205020404" pitchFamily="49" charset="0"/>
                <a:cs typeface="Courier New" panose="02070309020205020404" pitchFamily="49" charset="0"/>
              </a:rPr>
              <a:t>maintable</a:t>
            </a:r>
            <a:r>
              <a:rPr lang="en-IE" dirty="0" smtClean="0">
                <a:latin typeface="Courier New" panose="02070309020205020404" pitchFamily="49" charset="0"/>
                <a:cs typeface="Courier New" panose="02070309020205020404" pitchFamily="49" charset="0"/>
              </a:rPr>
              <a:t> and table1)</a:t>
            </a:r>
          </a:p>
          <a:p>
            <a:r>
              <a:rPr lang="en-IE" b="1" dirty="0" smtClean="0">
                <a:latin typeface="Courier New" panose="02070309020205020404" pitchFamily="49" charset="0"/>
                <a:cs typeface="Courier New" panose="02070309020205020404" pitchFamily="49" charset="0"/>
              </a:rPr>
              <a:t>JOIN </a:t>
            </a:r>
            <a:r>
              <a:rPr lang="en-IE" dirty="0" smtClean="0">
                <a:latin typeface="Courier New" panose="02070309020205020404" pitchFamily="49" charset="0"/>
                <a:cs typeface="Courier New" panose="02070309020205020404" pitchFamily="49" charset="0"/>
              </a:rPr>
              <a:t>table2 </a:t>
            </a:r>
            <a:r>
              <a:rPr lang="en-IE" b="1" dirty="0">
                <a:latin typeface="Courier New" panose="02070309020205020404" pitchFamily="49" charset="0"/>
                <a:cs typeface="Courier New" panose="02070309020205020404" pitchFamily="49" charset="0"/>
              </a:rPr>
              <a:t>USING </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colname</a:t>
            </a:r>
            <a:r>
              <a:rPr lang="en-IE" dirty="0">
                <a:latin typeface="Courier New" panose="02070309020205020404" pitchFamily="49" charset="0"/>
                <a:cs typeface="Courier New" panose="02070309020205020404" pitchFamily="49" charset="0"/>
              </a:rPr>
              <a:t> common between </a:t>
            </a:r>
            <a:r>
              <a:rPr lang="en-IE" dirty="0" err="1">
                <a:latin typeface="Courier New" panose="02070309020205020404" pitchFamily="49" charset="0"/>
                <a:cs typeface="Courier New" panose="02070309020205020404" pitchFamily="49" charset="0"/>
              </a:rPr>
              <a:t>maintable</a:t>
            </a:r>
            <a:r>
              <a:rPr lang="en-IE" dirty="0">
                <a:latin typeface="Courier New" panose="02070309020205020404" pitchFamily="49" charset="0"/>
                <a:cs typeface="Courier New" panose="02070309020205020404" pitchFamily="49" charset="0"/>
              </a:rPr>
              <a:t> and </a:t>
            </a:r>
            <a:r>
              <a:rPr lang="en-IE" dirty="0" smtClean="0">
                <a:latin typeface="Courier New" panose="02070309020205020404" pitchFamily="49" charset="0"/>
                <a:cs typeface="Courier New" panose="02070309020205020404" pitchFamily="49" charset="0"/>
              </a:rPr>
              <a:t>table2);</a:t>
            </a:r>
            <a:endParaRPr lang="en-IE" dirty="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sp>
        <p:nvSpPr>
          <p:cNvPr id="7" name="Oval 6"/>
          <p:cNvSpPr/>
          <p:nvPr/>
        </p:nvSpPr>
        <p:spPr>
          <a:xfrm>
            <a:off x="8028384" y="548680"/>
            <a:ext cx="72008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18</a:t>
            </a:r>
            <a:endParaRPr lang="en-IE" dirty="0"/>
          </a:p>
        </p:txBody>
      </p:sp>
      <p:sp>
        <p:nvSpPr>
          <p:cNvPr id="3" name="TextBox 2"/>
          <p:cNvSpPr txBox="1"/>
          <p:nvPr/>
        </p:nvSpPr>
        <p:spPr>
          <a:xfrm>
            <a:off x="395536" y="1412776"/>
            <a:ext cx="8593431" cy="2031325"/>
          </a:xfrm>
          <a:prstGeom prst="rect">
            <a:avLst/>
          </a:prstGeom>
          <a:noFill/>
        </p:spPr>
        <p:txBody>
          <a:bodyPr wrap="square" rtlCol="0">
            <a:spAutoFit/>
          </a:bodyPr>
          <a:lstStyle/>
          <a:p>
            <a:pPr marL="285750" indent="-285750">
              <a:buFont typeface="Arial" panose="020B0604020202020204" pitchFamily="34" charset="0"/>
              <a:buChar char="•"/>
            </a:pPr>
            <a:r>
              <a:rPr lang="en-IE" dirty="0" smtClean="0"/>
              <a:t>We can join a table to more than one table in a select statement</a:t>
            </a:r>
          </a:p>
          <a:p>
            <a:pPr marL="285750" indent="-285750">
              <a:buFont typeface="Arial" panose="020B0604020202020204" pitchFamily="34" charset="0"/>
              <a:buChar char="•"/>
            </a:pPr>
            <a:r>
              <a:rPr lang="en-IE" dirty="0" smtClean="0"/>
              <a:t>Suppose we want to get the following details for each rental:</a:t>
            </a:r>
          </a:p>
          <a:p>
            <a:pPr marL="285750" indent="-285750">
              <a:buFont typeface="Arial" panose="020B0604020202020204" pitchFamily="34" charset="0"/>
              <a:buChar char="•"/>
            </a:pPr>
            <a:r>
              <a:rPr lang="en-IE" dirty="0" smtClean="0"/>
              <a:t>Customer name</a:t>
            </a:r>
          </a:p>
          <a:p>
            <a:pPr marL="285750" indent="-285750">
              <a:buFont typeface="Arial" panose="020B0604020202020204" pitchFamily="34" charset="0"/>
              <a:buChar char="•"/>
            </a:pPr>
            <a:r>
              <a:rPr lang="en-IE" dirty="0" smtClean="0"/>
              <a:t>Game title</a:t>
            </a:r>
          </a:p>
          <a:p>
            <a:pPr marL="285750" indent="-285750">
              <a:buFont typeface="Arial" panose="020B0604020202020204" pitchFamily="34" charset="0"/>
              <a:buChar char="•"/>
            </a:pPr>
            <a:r>
              <a:rPr lang="en-IE" dirty="0" smtClean="0"/>
              <a:t>Date </a:t>
            </a:r>
            <a:r>
              <a:rPr lang="en-IE" dirty="0" err="1" smtClean="0"/>
              <a:t>checkedout</a:t>
            </a:r>
            <a:endParaRPr lang="en-IE" dirty="0" smtClean="0"/>
          </a:p>
          <a:p>
            <a:pPr marL="285750" indent="-285750">
              <a:buFont typeface="Arial" panose="020B0604020202020204" pitchFamily="34" charset="0"/>
              <a:buChar char="•"/>
            </a:pPr>
            <a:r>
              <a:rPr lang="en-IE" dirty="0" smtClean="0"/>
              <a:t>We need to join our rental table to both the game and the customer table to achieve it</a:t>
            </a:r>
          </a:p>
          <a:p>
            <a:pPr marL="742950" lvl="1" indent="-285750">
              <a:buFont typeface="Arial" panose="020B0604020202020204" pitchFamily="34" charset="0"/>
              <a:buChar char="•"/>
            </a:pPr>
            <a:r>
              <a:rPr lang="en-IE" dirty="0" smtClean="0"/>
              <a:t>Rental table is our main table since it holds the links to both of the other table</a:t>
            </a:r>
            <a:endParaRPr lang="en-IE" dirty="0"/>
          </a:p>
        </p:txBody>
      </p:sp>
    </p:spTree>
    <p:extLst>
      <p:ext uri="{BB962C8B-B14F-4D97-AF65-F5344CB8AC3E}">
        <p14:creationId xmlns:p14="http://schemas.microsoft.com/office/powerpoint/2010/main" val="1699722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E" dirty="0" smtClean="0"/>
              <a:t>How is the inner join working?</a:t>
            </a:r>
            <a:endParaRPr lang="en-IE" dirty="0"/>
          </a:p>
        </p:txBody>
      </p:sp>
      <p:sp>
        <p:nvSpPr>
          <p:cNvPr id="4" name="Subtitle 3"/>
          <p:cNvSpPr>
            <a:spLocks noGrp="1"/>
          </p:cNvSpPr>
          <p:nvPr>
            <p:ph type="subTitle" idx="1"/>
          </p:nvPr>
        </p:nvSpPr>
        <p:spPr/>
        <p:txBody>
          <a:bodyPr/>
          <a:lstStyle/>
          <a:p>
            <a:endParaRPr lang="en-IE"/>
          </a:p>
        </p:txBody>
      </p:sp>
    </p:spTree>
    <p:extLst>
      <p:ext uri="{BB962C8B-B14F-4D97-AF65-F5344CB8AC3E}">
        <p14:creationId xmlns:p14="http://schemas.microsoft.com/office/powerpoint/2010/main" val="10883817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12725" y="341313"/>
            <a:ext cx="35259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Suppose we have a table Sailor.</a:t>
            </a:r>
            <a:endParaRPr lang="en-US" b="1" dirty="0">
              <a:solidFill>
                <a:srgbClr val="0000CC"/>
              </a:solidFill>
            </a:endParaRPr>
          </a:p>
        </p:txBody>
      </p:sp>
      <p:sp>
        <p:nvSpPr>
          <p:cNvPr id="59397"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59477" name="Group 85"/>
          <p:cNvGraphicFramePr>
            <a:graphicFrameLocks noGrp="1"/>
          </p:cNvGraphicFramePr>
          <p:nvPr>
            <p:extLst>
              <p:ext uri="{D42A27DB-BD31-4B8C-83A1-F6EECF244321}">
                <p14:modId xmlns:p14="http://schemas.microsoft.com/office/powerpoint/2010/main" val="3273976340"/>
              </p:ext>
            </p:extLst>
          </p:nvPr>
        </p:nvGraphicFramePr>
        <p:xfrm>
          <a:off x="489776" y="1135429"/>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78" name="Text Box 86"/>
          <p:cNvSpPr txBox="1">
            <a:spLocks noChangeArrowheads="1"/>
          </p:cNvSpPr>
          <p:nvPr/>
        </p:nvSpPr>
        <p:spPr bwMode="auto">
          <a:xfrm>
            <a:off x="669924" y="719138"/>
            <a:ext cx="6422355" cy="36933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a:solidFill>
                  <a:srgbClr val="0000CC"/>
                </a:solidFill>
                <a:latin typeface="Tahoma" pitchFamily="34" charset="0"/>
              </a:rPr>
              <a:t>SELECT</a:t>
            </a:r>
            <a:r>
              <a:rPr lang="en-US" dirty="0">
                <a:solidFill>
                  <a:srgbClr val="0000CC"/>
                </a:solidFill>
              </a:rPr>
              <a:t>  </a:t>
            </a:r>
            <a:r>
              <a:rPr lang="en-US" dirty="0" smtClean="0">
                <a:solidFill>
                  <a:srgbClr val="0000CC"/>
                </a:solidFill>
              </a:rPr>
              <a:t>*</a:t>
            </a:r>
            <a:r>
              <a:rPr lang="en-US" dirty="0">
                <a:solidFill>
                  <a:srgbClr val="0000CC"/>
                </a:solidFill>
              </a:rPr>
              <a:t> </a:t>
            </a:r>
            <a:r>
              <a:rPr lang="en-US" b="1" dirty="0" smtClean="0">
                <a:solidFill>
                  <a:srgbClr val="0000CC"/>
                </a:solidFill>
                <a:latin typeface="Tahoma" pitchFamily="34" charset="0"/>
              </a:rPr>
              <a:t>FROM</a:t>
            </a:r>
            <a:r>
              <a:rPr lang="en-US" dirty="0" smtClean="0">
                <a:solidFill>
                  <a:srgbClr val="0000CC"/>
                </a:solidFill>
              </a:rPr>
              <a:t>     Sailor;</a:t>
            </a:r>
            <a:endParaRPr lang="en-US" dirty="0">
              <a:solidFill>
                <a:srgbClr val="0000CC"/>
              </a:solidFill>
            </a:endParaRPr>
          </a:p>
        </p:txBody>
      </p:sp>
      <p:sp>
        <p:nvSpPr>
          <p:cNvPr id="59481" name="Text Box 89"/>
          <p:cNvSpPr txBox="1">
            <a:spLocks noChangeArrowheads="1"/>
          </p:cNvSpPr>
          <p:nvPr/>
        </p:nvSpPr>
        <p:spPr bwMode="auto">
          <a:xfrm>
            <a:off x="695389" y="4675653"/>
            <a:ext cx="12218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 data</a:t>
            </a:r>
            <a:endParaRPr lang="en-US" sz="1600" b="1" dirty="0"/>
          </a:p>
        </p:txBody>
      </p:sp>
    </p:spTree>
    <p:extLst>
      <p:ext uri="{BB962C8B-B14F-4D97-AF65-F5344CB8AC3E}">
        <p14:creationId xmlns:p14="http://schemas.microsoft.com/office/powerpoint/2010/main" val="1469626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does it work?</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The SELECT statement is a Query</a:t>
            </a:r>
          </a:p>
          <a:p>
            <a:r>
              <a:rPr lang="en-IE" dirty="0" smtClean="0"/>
              <a:t>For each Query the DBMS</a:t>
            </a:r>
          </a:p>
          <a:p>
            <a:pPr lvl="1"/>
            <a:r>
              <a:rPr lang="en-IE" dirty="0" smtClean="0"/>
              <a:t>Creates a temporary table </a:t>
            </a:r>
          </a:p>
          <a:p>
            <a:pPr lvl="1"/>
            <a:r>
              <a:rPr lang="en-IE" dirty="0" smtClean="0"/>
              <a:t>Its structure is the set of columns you have indicated</a:t>
            </a:r>
          </a:p>
          <a:p>
            <a:pPr lvl="1"/>
            <a:r>
              <a:rPr lang="en-IE" dirty="0" smtClean="0"/>
              <a:t>It populates it with values from the columns in the tables you indicated</a:t>
            </a:r>
          </a:p>
          <a:p>
            <a:pPr lvl="1"/>
            <a:r>
              <a:rPr lang="en-IE" dirty="0" smtClean="0"/>
              <a:t>If you have a where clause, it only inserts data that matches the condition you specify</a:t>
            </a:r>
          </a:p>
          <a:p>
            <a:r>
              <a:rPr lang="en-IE" dirty="0" smtClean="0"/>
              <a:t>If you run the SELECT as a single statement</a:t>
            </a:r>
          </a:p>
          <a:p>
            <a:pPr lvl="1"/>
            <a:r>
              <a:rPr lang="en-IE" dirty="0" smtClean="0"/>
              <a:t>Your output will be in the form of a table</a:t>
            </a:r>
          </a:p>
          <a:p>
            <a:r>
              <a:rPr lang="en-IE" dirty="0" smtClean="0"/>
              <a:t>If you run it as a Script </a:t>
            </a:r>
          </a:p>
          <a:p>
            <a:pPr lvl="1"/>
            <a:r>
              <a:rPr lang="en-IE" dirty="0" smtClean="0"/>
              <a:t>Your output will look like a report</a:t>
            </a:r>
          </a:p>
          <a:p>
            <a:pPr lvl="1"/>
            <a:endParaRPr lang="en-IE" dirty="0"/>
          </a:p>
        </p:txBody>
      </p:sp>
    </p:spTree>
    <p:extLst>
      <p:ext uri="{BB962C8B-B14F-4D97-AF65-F5344CB8AC3E}">
        <p14:creationId xmlns:p14="http://schemas.microsoft.com/office/powerpoint/2010/main" val="4278924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12725" y="341313"/>
            <a:ext cx="85504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Suppose we have a related table containing details of boats reserved by sailors</a:t>
            </a:r>
          </a:p>
          <a:p>
            <a:r>
              <a:rPr lang="en-US" b="1" dirty="0" smtClean="0">
                <a:solidFill>
                  <a:srgbClr val="0000CC"/>
                </a:solidFill>
              </a:rPr>
              <a:t>Foreign key in Reservation is </a:t>
            </a:r>
            <a:r>
              <a:rPr lang="en-US" b="1" dirty="0" err="1" smtClean="0">
                <a:solidFill>
                  <a:srgbClr val="0000CC"/>
                </a:solidFill>
              </a:rPr>
              <a:t>sid</a:t>
            </a:r>
            <a:r>
              <a:rPr lang="en-US" b="1" dirty="0" smtClean="0">
                <a:solidFill>
                  <a:srgbClr val="0000CC"/>
                </a:solidFill>
              </a:rPr>
              <a:t> (sailor id) – link to Sailor table</a:t>
            </a:r>
            <a:endParaRPr lang="en-US" b="1" dirty="0">
              <a:solidFill>
                <a:srgbClr val="0000CC"/>
              </a:solidFill>
            </a:endParaRPr>
          </a:p>
        </p:txBody>
      </p:sp>
      <p:sp>
        <p:nvSpPr>
          <p:cNvPr id="59397"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59478" name="Text Box 86"/>
          <p:cNvSpPr txBox="1">
            <a:spLocks noChangeArrowheads="1"/>
          </p:cNvSpPr>
          <p:nvPr/>
        </p:nvSpPr>
        <p:spPr bwMode="auto">
          <a:xfrm>
            <a:off x="669925" y="1074731"/>
            <a:ext cx="5630267" cy="36933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a:solidFill>
                  <a:srgbClr val="0000CC"/>
                </a:solidFill>
                <a:latin typeface="Tahoma" pitchFamily="34" charset="0"/>
              </a:rPr>
              <a:t>SELECT</a:t>
            </a:r>
            <a:r>
              <a:rPr lang="en-US" dirty="0">
                <a:solidFill>
                  <a:srgbClr val="0000CC"/>
                </a:solidFill>
              </a:rPr>
              <a:t>  </a:t>
            </a:r>
            <a:r>
              <a:rPr lang="en-US" dirty="0" smtClean="0">
                <a:solidFill>
                  <a:srgbClr val="0000CC"/>
                </a:solidFill>
              </a:rPr>
              <a:t>*</a:t>
            </a:r>
            <a:r>
              <a:rPr lang="en-US" dirty="0">
                <a:solidFill>
                  <a:srgbClr val="0000CC"/>
                </a:solidFill>
              </a:rPr>
              <a:t> </a:t>
            </a:r>
            <a:r>
              <a:rPr lang="en-US" b="1" dirty="0" smtClean="0">
                <a:solidFill>
                  <a:srgbClr val="0000CC"/>
                </a:solidFill>
                <a:latin typeface="Tahoma" pitchFamily="34" charset="0"/>
              </a:rPr>
              <a:t>FROM</a:t>
            </a:r>
            <a:r>
              <a:rPr lang="en-US" dirty="0" smtClean="0">
                <a:solidFill>
                  <a:srgbClr val="0000CC"/>
                </a:solidFill>
              </a:rPr>
              <a:t>    Reservation;</a:t>
            </a:r>
            <a:endParaRPr lang="en-US" dirty="0">
              <a:solidFill>
                <a:srgbClr val="0000CC"/>
              </a:solidFill>
            </a:endParaRPr>
          </a:p>
        </p:txBody>
      </p:sp>
      <p:sp>
        <p:nvSpPr>
          <p:cNvPr id="59481" name="Text Box 89"/>
          <p:cNvSpPr txBox="1">
            <a:spLocks noChangeArrowheads="1"/>
          </p:cNvSpPr>
          <p:nvPr/>
        </p:nvSpPr>
        <p:spPr bwMode="auto">
          <a:xfrm>
            <a:off x="693745" y="3933056"/>
            <a:ext cx="18113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 data</a:t>
            </a:r>
            <a:endParaRPr lang="en-US" sz="1600" b="1" dirty="0"/>
          </a:p>
        </p:txBody>
      </p:sp>
      <p:graphicFrame>
        <p:nvGraphicFramePr>
          <p:cNvPr id="7" name="Group 107"/>
          <p:cNvGraphicFramePr>
            <a:graphicFrameLocks noGrp="1"/>
          </p:cNvGraphicFramePr>
          <p:nvPr>
            <p:extLst>
              <p:ext uri="{D42A27DB-BD31-4B8C-83A1-F6EECF244321}">
                <p14:modId xmlns:p14="http://schemas.microsoft.com/office/powerpoint/2010/main" val="3921505902"/>
              </p:ext>
            </p:extLst>
          </p:nvPr>
        </p:nvGraphicFramePr>
        <p:xfrm>
          <a:off x="604902" y="2420888"/>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dirty="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charset="0"/>
                          <a:ea typeface="宋体" pitchFamily="2" charset="-122"/>
                          <a:cs typeface="Times New Roman" charset="0"/>
                        </a:rPr>
                        <a:t>bid</a:t>
                      </a:r>
                      <a:endParaRPr kumimoji="0" lang="en-US" sz="1600" b="1" i="0" u="none" strike="noStrike" cap="none" normalizeH="0" baseline="0" dirty="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569270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6"/>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smtClean="0">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a:t>
            </a:r>
            <a:r>
              <a:rPr lang="en-US" dirty="0" smtClean="0">
                <a:solidFill>
                  <a:srgbClr val="0000CC"/>
                </a:solidFill>
              </a:rPr>
              <a:t>Sailor </a:t>
            </a:r>
            <a:endParaRPr lang="en-US" dirty="0">
              <a:solidFill>
                <a:srgbClr val="0000CC"/>
              </a:solidFill>
            </a:endParaRPr>
          </a:p>
          <a:p>
            <a:r>
              <a:rPr lang="en-US" b="1" dirty="0" smtClean="0">
                <a:solidFill>
                  <a:srgbClr val="0000CC"/>
                </a:solidFill>
                <a:latin typeface="Tahoma" pitchFamily="34" charset="0"/>
              </a:rPr>
              <a:t>JOIN </a:t>
            </a:r>
            <a:r>
              <a:rPr lang="en-US" dirty="0" smtClean="0">
                <a:solidFill>
                  <a:srgbClr val="0000CC"/>
                </a:solidFill>
              </a:rPr>
              <a:t>Reservation </a:t>
            </a:r>
            <a:r>
              <a:rPr lang="en-US" b="1" dirty="0" smtClean="0">
                <a:solidFill>
                  <a:srgbClr val="0000CC"/>
                </a:solidFill>
              </a:rPr>
              <a:t>USING</a:t>
            </a:r>
            <a:r>
              <a:rPr lang="en-US" dirty="0" smtClean="0">
                <a:solidFill>
                  <a:srgbClr val="0000CC"/>
                </a:solidFill>
              </a:rPr>
              <a:t> (</a:t>
            </a:r>
            <a:r>
              <a:rPr lang="en-US" dirty="0" err="1" smtClean="0">
                <a:solidFill>
                  <a:srgbClr val="0000CC"/>
                </a:solidFill>
              </a:rPr>
              <a:t>sid</a:t>
            </a:r>
            <a:r>
              <a:rPr lang="en-US" dirty="0" smtClean="0">
                <a:solidFill>
                  <a:srgbClr val="0000CC"/>
                </a:solidFill>
              </a:rPr>
              <a:t>)</a:t>
            </a:r>
          </a:p>
          <a:p>
            <a:r>
              <a:rPr lang="en-US" b="1" dirty="0" smtClean="0">
                <a:solidFill>
                  <a:srgbClr val="0000CC"/>
                </a:solidFill>
              </a:rPr>
              <a:t>WHERE</a:t>
            </a:r>
            <a:r>
              <a:rPr lang="en-US" dirty="0" smtClean="0">
                <a:solidFill>
                  <a:srgbClr val="0000CC"/>
                </a:solidFill>
              </a:rPr>
              <a:t> bid </a:t>
            </a:r>
            <a:r>
              <a:rPr lang="en-US" dirty="0">
                <a:solidFill>
                  <a:srgbClr val="0000CC"/>
                </a:solidFill>
              </a:rPr>
              <a:t>= 103)</a:t>
            </a:r>
          </a:p>
        </p:txBody>
      </p:sp>
      <p:graphicFrame>
        <p:nvGraphicFramePr>
          <p:cNvPr id="40020" name="Group 84"/>
          <p:cNvGraphicFramePr>
            <a:graphicFrameLocks noGrp="1"/>
          </p:cNvGraphicFramePr>
          <p:nvPr/>
        </p:nvGraphicFramePr>
        <p:xfrm>
          <a:off x="685800" y="228600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0022" name="Group 86"/>
          <p:cNvGraphicFramePr>
            <a:graphicFrameLocks noGrp="1"/>
          </p:cNvGraphicFramePr>
          <p:nvPr/>
        </p:nvGraphicFramePr>
        <p:xfrm>
          <a:off x="4800600" y="2286000"/>
          <a:ext cx="2743200" cy="1462088"/>
        </p:xfrm>
        <a:graphic>
          <a:graphicData uri="http://schemas.openxmlformats.org/drawingml/2006/table">
            <a:tbl>
              <a:tblPr/>
              <a:tblGrid>
                <a:gridCol w="685800"/>
                <a:gridCol w="914400"/>
                <a:gridCol w="1143000"/>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0012" name="Text Box 76"/>
          <p:cNvSpPr txBox="1">
            <a:spLocks noChangeArrowheads="1"/>
          </p:cNvSpPr>
          <p:nvPr/>
        </p:nvSpPr>
        <p:spPr bwMode="auto">
          <a:xfrm>
            <a:off x="3641725" y="1752600"/>
            <a:ext cx="1692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DB (2 tables)</a:t>
            </a:r>
          </a:p>
        </p:txBody>
      </p:sp>
      <p:sp>
        <p:nvSpPr>
          <p:cNvPr id="40013" name="Text Box 77"/>
          <p:cNvSpPr txBox="1">
            <a:spLocks noChangeArrowheads="1"/>
          </p:cNvSpPr>
          <p:nvPr/>
        </p:nvSpPr>
        <p:spPr bwMode="auto">
          <a:xfrm>
            <a:off x="857250" y="4572000"/>
            <a:ext cx="1420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Sailor Table</a:t>
            </a:r>
            <a:endParaRPr lang="en-US" b="1" dirty="0">
              <a:solidFill>
                <a:srgbClr val="0000CC"/>
              </a:solidFill>
            </a:endParaRPr>
          </a:p>
        </p:txBody>
      </p:sp>
      <p:sp>
        <p:nvSpPr>
          <p:cNvPr id="40014" name="Text Box 78"/>
          <p:cNvSpPr txBox="1">
            <a:spLocks noChangeArrowheads="1"/>
          </p:cNvSpPr>
          <p:nvPr/>
        </p:nvSpPr>
        <p:spPr bwMode="auto">
          <a:xfrm>
            <a:off x="4648200" y="3835400"/>
            <a:ext cx="20696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Reservation table</a:t>
            </a:r>
            <a:endParaRPr lang="en-US" b="1" dirty="0">
              <a:solidFill>
                <a:srgbClr val="0000CC"/>
              </a:solidFill>
            </a:endParaRPr>
          </a:p>
        </p:txBody>
      </p:sp>
      <p:sp>
        <p:nvSpPr>
          <p:cNvPr id="40015" name="AutoShape 79"/>
          <p:cNvSpPr>
            <a:spLocks noChangeArrowheads="1"/>
          </p:cNvSpPr>
          <p:nvPr/>
        </p:nvSpPr>
        <p:spPr bwMode="auto">
          <a:xfrm>
            <a:off x="577056" y="5538936"/>
            <a:ext cx="7821612" cy="920115"/>
          </a:xfrm>
          <a:prstGeom prst="plaque">
            <a:avLst>
              <a:gd name="adj" fmla="val 16667"/>
            </a:avLst>
          </a:prstGeom>
          <a:solidFill>
            <a:srgbClr val="CCFFFF"/>
          </a:solidFill>
          <a:ln w="254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solidFill>
                  <a:srgbClr val="0000CC"/>
                </a:solidFill>
              </a:rPr>
              <a:t>This query requires information from both </a:t>
            </a:r>
            <a:r>
              <a:rPr lang="en-US" sz="2000" dirty="0" smtClean="0">
                <a:solidFill>
                  <a:srgbClr val="0000CC"/>
                </a:solidFill>
              </a:rPr>
              <a:t>tables.</a:t>
            </a:r>
            <a:endParaRPr lang="en-US" sz="2000" dirty="0">
              <a:solidFill>
                <a:srgbClr val="0000CC"/>
              </a:solidFill>
            </a:endParaRPr>
          </a:p>
          <a:p>
            <a:pPr algn="ctr"/>
            <a:r>
              <a:rPr lang="en-US" sz="2000" dirty="0">
                <a:solidFill>
                  <a:srgbClr val="0000CC"/>
                </a:solidFill>
              </a:rPr>
              <a:t>To answer this query, a JOIN operation needs to be performed.</a:t>
            </a:r>
          </a:p>
        </p:txBody>
      </p:sp>
      <p:sp>
        <p:nvSpPr>
          <p:cNvPr id="40023" name="AutoShape 87"/>
          <p:cNvSpPr>
            <a:spLocks noChangeArrowheads="1"/>
          </p:cNvSpPr>
          <p:nvPr/>
        </p:nvSpPr>
        <p:spPr bwMode="auto">
          <a:xfrm>
            <a:off x="6096000" y="914400"/>
            <a:ext cx="2743200" cy="838200"/>
          </a:xfrm>
          <a:prstGeom prst="wedgeRoundRectCallout">
            <a:avLst>
              <a:gd name="adj1" fmla="val -78417"/>
              <a:gd name="adj2" fmla="val -32574"/>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The corresponding</a:t>
            </a:r>
          </a:p>
          <a:p>
            <a:pPr algn="ctr"/>
            <a:r>
              <a:rPr lang="en-US" sz="2000" b="1" i="1">
                <a:solidFill>
                  <a:srgbClr val="0000CC"/>
                </a:solidFill>
              </a:rPr>
              <a:t>SQL query.</a:t>
            </a:r>
          </a:p>
        </p:txBody>
      </p:sp>
      <p:sp>
        <p:nvSpPr>
          <p:cNvPr id="40024" name="Text Box 88"/>
          <p:cNvSpPr txBox="1">
            <a:spLocks noChangeArrowheads="1"/>
          </p:cNvSpPr>
          <p:nvPr/>
        </p:nvSpPr>
        <p:spPr bwMode="auto">
          <a:xfrm>
            <a:off x="365125" y="265113"/>
            <a:ext cx="6903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grpSp>
        <p:nvGrpSpPr>
          <p:cNvPr id="40029" name="Group 93"/>
          <p:cNvGrpSpPr>
            <a:grpSpLocks/>
          </p:cNvGrpSpPr>
          <p:nvPr/>
        </p:nvGrpSpPr>
        <p:grpSpPr bwMode="auto">
          <a:xfrm>
            <a:off x="1331913" y="1333501"/>
            <a:ext cx="7354888" cy="4000501"/>
            <a:chOff x="839" y="840"/>
            <a:chExt cx="4633" cy="2520"/>
          </a:xfrm>
        </p:grpSpPr>
        <p:sp>
          <p:nvSpPr>
            <p:cNvPr id="40025" name="AutoShape 89"/>
            <p:cNvSpPr>
              <a:spLocks noChangeArrowheads="1"/>
            </p:cNvSpPr>
            <p:nvPr/>
          </p:nvSpPr>
          <p:spPr bwMode="auto">
            <a:xfrm>
              <a:off x="2688" y="2750"/>
              <a:ext cx="2784" cy="610"/>
            </a:xfrm>
            <a:prstGeom prst="plaque">
              <a:avLst>
                <a:gd name="adj" fmla="val 16667"/>
              </a:avLst>
            </a:prstGeom>
            <a:solidFill>
              <a:srgbClr val="FFFF99"/>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smtClean="0">
                  <a:solidFill>
                    <a:srgbClr val="FF0000"/>
                  </a:solidFill>
                </a:rPr>
                <a:t>IMPORTANT: </a:t>
              </a:r>
            </a:p>
            <a:p>
              <a:pPr algn="ctr"/>
              <a:r>
                <a:rPr lang="en-US" sz="2000" b="1" dirty="0" smtClean="0">
                  <a:solidFill>
                    <a:srgbClr val="FF0000"/>
                  </a:solidFill>
                </a:rPr>
                <a:t>This </a:t>
              </a:r>
              <a:r>
                <a:rPr lang="en-US" sz="2000" b="1" dirty="0">
                  <a:solidFill>
                    <a:srgbClr val="FF0000"/>
                  </a:solidFill>
                </a:rPr>
                <a:t>specifies how </a:t>
              </a:r>
              <a:r>
                <a:rPr lang="en-US" sz="2000" b="1" dirty="0" smtClean="0">
                  <a:solidFill>
                    <a:srgbClr val="FF0000"/>
                  </a:solidFill>
                </a:rPr>
                <a:t>the tables</a:t>
              </a:r>
            </a:p>
            <a:p>
              <a:pPr algn="ctr"/>
              <a:r>
                <a:rPr lang="en-US" sz="2000" b="1" dirty="0" smtClean="0">
                  <a:solidFill>
                    <a:srgbClr val="FF0000"/>
                  </a:solidFill>
                </a:rPr>
                <a:t>are </a:t>
              </a:r>
              <a:r>
                <a:rPr lang="en-US" sz="2000" b="1" dirty="0">
                  <a:solidFill>
                    <a:srgbClr val="FF0000"/>
                  </a:solidFill>
                </a:rPr>
                <a:t>to be joined together.</a:t>
              </a:r>
            </a:p>
          </p:txBody>
        </p:sp>
        <p:sp>
          <p:nvSpPr>
            <p:cNvPr id="40028" name="Line 92"/>
            <p:cNvSpPr>
              <a:spLocks noChangeShapeType="1"/>
            </p:cNvSpPr>
            <p:nvPr/>
          </p:nvSpPr>
          <p:spPr bwMode="auto">
            <a:xfrm flipH="1" flipV="1">
              <a:off x="839" y="840"/>
              <a:ext cx="2291" cy="1911"/>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Tree>
    <p:extLst>
      <p:ext uri="{BB962C8B-B14F-4D97-AF65-F5344CB8AC3E}">
        <p14:creationId xmlns:p14="http://schemas.microsoft.com/office/powerpoint/2010/main" val="117220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24"/>
                                        </p:tgtEl>
                                        <p:attrNameLst>
                                          <p:attrName>style.visibility</p:attrName>
                                        </p:attrNameLst>
                                      </p:cBhvr>
                                      <p:to>
                                        <p:strVal val="visible"/>
                                      </p:to>
                                    </p:set>
                                    <p:anim calcmode="lin" valueType="num">
                                      <p:cBhvr additive="base">
                                        <p:cTn id="7" dur="500" fill="hold"/>
                                        <p:tgtEl>
                                          <p:spTgt spid="40024"/>
                                        </p:tgtEl>
                                        <p:attrNameLst>
                                          <p:attrName>ppt_x</p:attrName>
                                        </p:attrNameLst>
                                      </p:cBhvr>
                                      <p:tavLst>
                                        <p:tav tm="0">
                                          <p:val>
                                            <p:strVal val="0-#ppt_w/2"/>
                                          </p:val>
                                        </p:tav>
                                        <p:tav tm="100000">
                                          <p:val>
                                            <p:strVal val="#ppt_x"/>
                                          </p:val>
                                        </p:tav>
                                      </p:tavLst>
                                    </p:anim>
                                    <p:anim calcmode="lin" valueType="num">
                                      <p:cBhvr additive="base">
                                        <p:cTn id="8" dur="500" fill="hold"/>
                                        <p:tgtEl>
                                          <p:spTgt spid="400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animEffect transition="in" filter="checkerboard(across)">
                                      <p:cBhvr>
                                        <p:cTn id="13" dur="500"/>
                                        <p:tgtEl>
                                          <p:spTgt spid="399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023"/>
                                        </p:tgtEl>
                                        <p:attrNameLst>
                                          <p:attrName>style.visibility</p:attrName>
                                        </p:attrNameLst>
                                      </p:cBhvr>
                                      <p:to>
                                        <p:strVal val="visible"/>
                                      </p:to>
                                    </p:set>
                                    <p:animEffect transition="in" filter="wipe(left)">
                                      <p:cBhvr>
                                        <p:cTn id="18" dur="500"/>
                                        <p:tgtEl>
                                          <p:spTgt spid="400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0015"/>
                                        </p:tgtEl>
                                        <p:attrNameLst>
                                          <p:attrName>style.visibility</p:attrName>
                                        </p:attrNameLst>
                                      </p:cBhvr>
                                      <p:to>
                                        <p:strVal val="visible"/>
                                      </p:to>
                                    </p:set>
                                    <p:animEffect transition="in" filter="checkerboard(across)">
                                      <p:cBhvr>
                                        <p:cTn id="23" dur="500"/>
                                        <p:tgtEl>
                                          <p:spTgt spid="400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40029"/>
                                        </p:tgtEl>
                                        <p:attrNameLst>
                                          <p:attrName>style.visibility</p:attrName>
                                        </p:attrNameLst>
                                      </p:cBhvr>
                                      <p:to>
                                        <p:strVal val="visible"/>
                                      </p:to>
                                    </p:set>
                                    <p:animEffect transition="in" filter="wipe(down)">
                                      <p:cBhvr>
                                        <p:cTn id="28" dur="500"/>
                                        <p:tgtEl>
                                          <p:spTgt spid="40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P spid="40015" grpId="0" animBg="1"/>
      <p:bldP spid="40023" grpId="0" animBg="1"/>
      <p:bldP spid="400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01" name="Text Box 57"/>
          <p:cNvSpPr txBox="1">
            <a:spLocks noChangeArrowheads="1"/>
          </p:cNvSpPr>
          <p:nvPr/>
        </p:nvSpPr>
        <p:spPr bwMode="auto">
          <a:xfrm>
            <a:off x="685800" y="1905000"/>
            <a:ext cx="872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Table 1</a:t>
            </a:r>
            <a:endParaRPr lang="en-US" sz="1600" b="1" dirty="0"/>
          </a:p>
        </p:txBody>
      </p:sp>
      <p:sp>
        <p:nvSpPr>
          <p:cNvPr id="57402" name="Text Box 58"/>
          <p:cNvSpPr txBox="1">
            <a:spLocks noChangeArrowheads="1"/>
          </p:cNvSpPr>
          <p:nvPr/>
        </p:nvSpPr>
        <p:spPr bwMode="auto">
          <a:xfrm>
            <a:off x="685800" y="4692650"/>
            <a:ext cx="8143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Table2</a:t>
            </a:r>
            <a:endParaRPr lang="en-US" sz="1600" b="1" dirty="0"/>
          </a:p>
        </p:txBody>
      </p:sp>
      <p:sp>
        <p:nvSpPr>
          <p:cNvPr id="57403" name="AutoShape 59"/>
          <p:cNvSpPr>
            <a:spLocks noChangeArrowheads="1"/>
          </p:cNvSpPr>
          <p:nvPr/>
        </p:nvSpPr>
        <p:spPr bwMode="auto">
          <a:xfrm>
            <a:off x="4041775" y="1916113"/>
            <a:ext cx="4467225" cy="2128242"/>
          </a:xfrm>
          <a:prstGeom prst="roundRect">
            <a:avLst>
              <a:gd name="adj" fmla="val 16667"/>
            </a:avLst>
          </a:prstGeom>
          <a:solidFill>
            <a:srgbClr val="CCFFFF"/>
          </a:solidFill>
          <a:ln w="25400">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rgbClr val="FF0000"/>
                </a:solidFill>
              </a:rPr>
              <a:t>Overview:</a:t>
            </a:r>
          </a:p>
          <a:p>
            <a:endParaRPr lang="en-US" sz="900" b="1" dirty="0">
              <a:solidFill>
                <a:srgbClr val="FF0000"/>
              </a:solidFill>
            </a:endParaRPr>
          </a:p>
          <a:p>
            <a:r>
              <a:rPr lang="en-US" b="1" dirty="0">
                <a:solidFill>
                  <a:srgbClr val="0000CC"/>
                </a:solidFill>
              </a:rPr>
              <a:t>A JOIN operation works as follows:</a:t>
            </a:r>
          </a:p>
          <a:p>
            <a:r>
              <a:rPr lang="en-US" b="1" dirty="0" smtClean="0">
                <a:solidFill>
                  <a:srgbClr val="0000CC"/>
                </a:solidFill>
              </a:rPr>
              <a:t>for </a:t>
            </a:r>
            <a:r>
              <a:rPr lang="en-US" b="1" dirty="0">
                <a:solidFill>
                  <a:srgbClr val="0000CC"/>
                </a:solidFill>
              </a:rPr>
              <a:t>each row in table </a:t>
            </a:r>
            <a:r>
              <a:rPr lang="en-US" b="1" dirty="0" smtClean="0">
                <a:solidFill>
                  <a:srgbClr val="0000CC"/>
                </a:solidFill>
              </a:rPr>
              <a:t>sailor{</a:t>
            </a:r>
            <a:endParaRPr lang="en-US" b="1" dirty="0">
              <a:solidFill>
                <a:srgbClr val="0000CC"/>
              </a:solidFill>
            </a:endParaRPr>
          </a:p>
          <a:p>
            <a:r>
              <a:rPr lang="en-US" b="1" dirty="0">
                <a:solidFill>
                  <a:srgbClr val="0000CC"/>
                </a:solidFill>
              </a:rPr>
              <a:t>      </a:t>
            </a:r>
            <a:r>
              <a:rPr lang="en-US" b="1" dirty="0" smtClean="0">
                <a:solidFill>
                  <a:srgbClr val="0000CC"/>
                </a:solidFill>
              </a:rPr>
              <a:t>try </a:t>
            </a:r>
            <a:r>
              <a:rPr lang="en-US" b="1" dirty="0">
                <a:solidFill>
                  <a:srgbClr val="0000CC"/>
                </a:solidFill>
              </a:rPr>
              <a:t>to “join” with each row in </a:t>
            </a:r>
            <a:r>
              <a:rPr lang="en-US" b="1" dirty="0" smtClean="0">
                <a:solidFill>
                  <a:srgbClr val="0000CC"/>
                </a:solidFill>
              </a:rPr>
              <a:t>reservation +</a:t>
            </a:r>
            <a:endParaRPr lang="en-US" b="1" dirty="0">
              <a:solidFill>
                <a:srgbClr val="0000CC"/>
              </a:solidFill>
            </a:endParaRPr>
          </a:p>
          <a:p>
            <a:r>
              <a:rPr lang="en-US" b="1" dirty="0">
                <a:solidFill>
                  <a:srgbClr val="0000CC"/>
                </a:solidFill>
              </a:rPr>
              <a:t>       </a:t>
            </a:r>
            <a:r>
              <a:rPr lang="en-US" b="1" dirty="0" smtClean="0">
                <a:solidFill>
                  <a:srgbClr val="0000CC"/>
                </a:solidFill>
              </a:rPr>
              <a:t>(</a:t>
            </a:r>
            <a:r>
              <a:rPr lang="en-US" b="1" dirty="0">
                <a:solidFill>
                  <a:srgbClr val="0000CC"/>
                </a:solidFill>
              </a:rPr>
              <a:t>match the “where” conditions</a:t>
            </a:r>
            <a:r>
              <a:rPr lang="en-US" b="1" dirty="0" smtClean="0">
                <a:solidFill>
                  <a:srgbClr val="0000CC"/>
                </a:solidFill>
              </a:rPr>
              <a:t>)}</a:t>
            </a:r>
            <a:endParaRPr lang="en-US" b="1" dirty="0">
              <a:solidFill>
                <a:srgbClr val="0000CC"/>
              </a:solidFill>
            </a:endParaRPr>
          </a:p>
        </p:txBody>
      </p:sp>
      <p:graphicFrame>
        <p:nvGraphicFramePr>
          <p:cNvPr id="57405" name="Group 61"/>
          <p:cNvGraphicFramePr>
            <a:graphicFrameLocks noGrp="1"/>
          </p:cNvGraphicFramePr>
          <p:nvPr>
            <p:extLst>
              <p:ext uri="{D42A27DB-BD31-4B8C-83A1-F6EECF244321}">
                <p14:modId xmlns:p14="http://schemas.microsoft.com/office/powerpoint/2010/main" val="56123912"/>
              </p:ext>
            </p:extLst>
          </p:nvPr>
        </p:nvGraphicFramePr>
        <p:xfrm>
          <a:off x="685800" y="2457449"/>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dirty="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7451" name="Group 107"/>
          <p:cNvGraphicFramePr>
            <a:graphicFrameLocks noGrp="1"/>
          </p:cNvGraphicFramePr>
          <p:nvPr>
            <p:extLst>
              <p:ext uri="{D42A27DB-BD31-4B8C-83A1-F6EECF244321}">
                <p14:modId xmlns:p14="http://schemas.microsoft.com/office/powerpoint/2010/main" val="3742731043"/>
              </p:ext>
            </p:extLst>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dirty="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452" name="Text Box 108"/>
          <p:cNvSpPr txBox="1">
            <a:spLocks noChangeArrowheads="1"/>
          </p:cNvSpPr>
          <p:nvPr/>
        </p:nvSpPr>
        <p:spPr bwMode="auto">
          <a:xfrm>
            <a:off x="365125" y="265113"/>
            <a:ext cx="6903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sp>
        <p:nvSpPr>
          <p:cNvPr id="57453" name="Text Box 109"/>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smtClean="0">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a:t>
            </a:r>
            <a:r>
              <a:rPr lang="en-US" dirty="0" smtClean="0">
                <a:solidFill>
                  <a:srgbClr val="0000CC"/>
                </a:solidFill>
              </a:rPr>
              <a:t>103);</a:t>
            </a:r>
            <a:endParaRPr lang="en-US" dirty="0">
              <a:solidFill>
                <a:srgbClr val="0000CC"/>
              </a:solidFill>
            </a:endParaRPr>
          </a:p>
        </p:txBody>
      </p:sp>
      <p:sp>
        <p:nvSpPr>
          <p:cNvPr id="57454" name="AutoShape 110"/>
          <p:cNvSpPr>
            <a:spLocks noChangeArrowheads="1"/>
          </p:cNvSpPr>
          <p:nvPr/>
        </p:nvSpPr>
        <p:spPr bwMode="auto">
          <a:xfrm>
            <a:off x="3997325" y="4424363"/>
            <a:ext cx="4538663" cy="1515308"/>
          </a:xfrm>
          <a:prstGeom prst="roundRect">
            <a:avLst>
              <a:gd name="adj" fmla="val 16667"/>
            </a:avLst>
          </a:prstGeom>
          <a:solidFill>
            <a:srgbClr val="FFFF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rgbClr val="FF0000"/>
                </a:solidFill>
              </a:rPr>
              <a:t>Analysis:</a:t>
            </a:r>
            <a:r>
              <a:rPr lang="en-US" b="1" dirty="0">
                <a:solidFill>
                  <a:srgbClr val="FF0000"/>
                </a:solidFill>
              </a:rPr>
              <a:t> </a:t>
            </a:r>
          </a:p>
          <a:p>
            <a:endParaRPr lang="en-US" sz="900" b="1" dirty="0">
              <a:solidFill>
                <a:srgbClr val="FF0000"/>
              </a:solidFill>
            </a:endParaRPr>
          </a:p>
          <a:p>
            <a:r>
              <a:rPr lang="en-US" b="1" dirty="0">
                <a:solidFill>
                  <a:srgbClr val="0000CC"/>
                </a:solidFill>
              </a:rPr>
              <a:t>So, a JOIN takes O(</a:t>
            </a:r>
            <a:r>
              <a:rPr lang="en-US" b="1" i="1" dirty="0">
                <a:solidFill>
                  <a:srgbClr val="0000CC"/>
                </a:solidFill>
              </a:rPr>
              <a:t>nm</a:t>
            </a:r>
            <a:r>
              <a:rPr lang="en-US" b="1" dirty="0">
                <a:solidFill>
                  <a:srgbClr val="0000CC"/>
                </a:solidFill>
              </a:rPr>
              <a:t>) row operations</a:t>
            </a:r>
          </a:p>
          <a:p>
            <a:r>
              <a:rPr lang="en-US" b="1" dirty="0">
                <a:solidFill>
                  <a:srgbClr val="0000CC"/>
                </a:solidFill>
              </a:rPr>
              <a:t>  where </a:t>
            </a:r>
            <a:r>
              <a:rPr lang="en-US" b="1" i="1" dirty="0">
                <a:solidFill>
                  <a:srgbClr val="0000CC"/>
                </a:solidFill>
              </a:rPr>
              <a:t>n</a:t>
            </a:r>
            <a:r>
              <a:rPr lang="en-US" b="1" dirty="0">
                <a:solidFill>
                  <a:srgbClr val="0000CC"/>
                </a:solidFill>
              </a:rPr>
              <a:t> = size of </a:t>
            </a:r>
            <a:r>
              <a:rPr lang="en-US" b="1" dirty="0" smtClean="0">
                <a:solidFill>
                  <a:srgbClr val="0000CC"/>
                </a:solidFill>
              </a:rPr>
              <a:t>table1, </a:t>
            </a:r>
            <a:r>
              <a:rPr lang="en-US" b="1" dirty="0">
                <a:solidFill>
                  <a:srgbClr val="0000CC"/>
                </a:solidFill>
              </a:rPr>
              <a:t>and </a:t>
            </a:r>
            <a:br>
              <a:rPr lang="en-US" b="1" dirty="0">
                <a:solidFill>
                  <a:srgbClr val="0000CC"/>
                </a:solidFill>
              </a:rPr>
            </a:br>
            <a:r>
              <a:rPr lang="en-US" b="1" dirty="0">
                <a:solidFill>
                  <a:srgbClr val="0000CC"/>
                </a:solidFill>
              </a:rPr>
              <a:t>             </a:t>
            </a:r>
            <a:r>
              <a:rPr lang="en-US" b="1" i="1" dirty="0">
                <a:solidFill>
                  <a:srgbClr val="0000CC"/>
                </a:solidFill>
              </a:rPr>
              <a:t>m</a:t>
            </a:r>
            <a:r>
              <a:rPr lang="en-US" b="1" dirty="0">
                <a:solidFill>
                  <a:srgbClr val="0000CC"/>
                </a:solidFill>
              </a:rPr>
              <a:t> = size of table </a:t>
            </a:r>
            <a:r>
              <a:rPr lang="en-US" b="1" dirty="0" smtClean="0">
                <a:solidFill>
                  <a:srgbClr val="0000CC"/>
                </a:solidFill>
              </a:rPr>
              <a:t>2.</a:t>
            </a:r>
            <a:endParaRPr lang="en-US" b="1" dirty="0">
              <a:solidFill>
                <a:srgbClr val="0000CC"/>
              </a:solidFill>
            </a:endParaRPr>
          </a:p>
        </p:txBody>
      </p:sp>
    </p:spTree>
    <p:extLst>
      <p:ext uri="{BB962C8B-B14F-4D97-AF65-F5344CB8AC3E}">
        <p14:creationId xmlns:p14="http://schemas.microsoft.com/office/powerpoint/2010/main" val="41315729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92696" y="1905000"/>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a:t>
            </a:r>
            <a:endParaRPr lang="en-US" sz="1600" b="1" dirty="0"/>
          </a:p>
        </p:txBody>
      </p:sp>
      <p:sp>
        <p:nvSpPr>
          <p:cNvPr id="90115" name="Text Box 3"/>
          <p:cNvSpPr txBox="1">
            <a:spLocks noChangeArrowheads="1"/>
          </p:cNvSpPr>
          <p:nvPr/>
        </p:nvSpPr>
        <p:spPr bwMode="auto">
          <a:xfrm>
            <a:off x="492696" y="4692650"/>
            <a:ext cx="1332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a:t>
            </a:r>
            <a:endParaRPr lang="en-US" sz="1600" b="1" dirty="0"/>
          </a:p>
        </p:txBody>
      </p:sp>
      <p:graphicFrame>
        <p:nvGraphicFramePr>
          <p:cNvPr id="90117" name="Group 5"/>
          <p:cNvGraphicFramePr>
            <a:graphicFrameLocks noGrp="1"/>
          </p:cNvGraphicFramePr>
          <p:nvPr>
            <p:extLst>
              <p:ext uri="{D42A27DB-BD31-4B8C-83A1-F6EECF244321}">
                <p14:modId xmlns:p14="http://schemas.microsoft.com/office/powerpoint/2010/main" val="3167198678"/>
              </p:ext>
            </p:extLst>
          </p:nvPr>
        </p:nvGraphicFramePr>
        <p:xfrm>
          <a:off x="492696" y="2345927"/>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dirty="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0144" name="Group 32"/>
          <p:cNvGraphicFramePr>
            <a:graphicFrameLocks noGrp="1"/>
          </p:cNvGraphicFramePr>
          <p:nvPr>
            <p:extLst>
              <p:ext uri="{D42A27DB-BD31-4B8C-83A1-F6EECF244321}">
                <p14:modId xmlns:p14="http://schemas.microsoft.com/office/powerpoint/2010/main" val="2481941400"/>
              </p:ext>
            </p:extLst>
          </p:nvPr>
        </p:nvGraphicFramePr>
        <p:xfrm>
          <a:off x="492696" y="4952999"/>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dirty="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dirty="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0162" name="Text Box 50"/>
          <p:cNvSpPr txBox="1">
            <a:spLocks noChangeArrowheads="1"/>
          </p:cNvSpPr>
          <p:nvPr/>
        </p:nvSpPr>
        <p:spPr bwMode="auto">
          <a:xfrm>
            <a:off x="365125" y="265113"/>
            <a:ext cx="70066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sp>
        <p:nvSpPr>
          <p:cNvPr id="90163" name="Text Box 51"/>
          <p:cNvSpPr txBox="1">
            <a:spLocks noChangeArrowheads="1"/>
          </p:cNvSpPr>
          <p:nvPr/>
        </p:nvSpPr>
        <p:spPr bwMode="auto">
          <a:xfrm>
            <a:off x="553021"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smtClean="0">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103)</a:t>
            </a:r>
          </a:p>
        </p:txBody>
      </p:sp>
      <p:sp>
        <p:nvSpPr>
          <p:cNvPr id="90165" name="Text Box 53"/>
          <p:cNvSpPr txBox="1">
            <a:spLocks noChangeArrowheads="1"/>
          </p:cNvSpPr>
          <p:nvPr/>
        </p:nvSpPr>
        <p:spPr bwMode="auto">
          <a:xfrm>
            <a:off x="3816921" y="196125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rPr>
              <a:t>Result</a:t>
            </a:r>
          </a:p>
        </p:txBody>
      </p:sp>
      <p:graphicFrame>
        <p:nvGraphicFramePr>
          <p:cNvPr id="90175" name="Group 63"/>
          <p:cNvGraphicFramePr>
            <a:graphicFrameLocks noGrp="1"/>
          </p:cNvGraphicFramePr>
          <p:nvPr>
            <p:extLst>
              <p:ext uri="{D42A27DB-BD31-4B8C-83A1-F6EECF244321}">
                <p14:modId xmlns:p14="http://schemas.microsoft.com/office/powerpoint/2010/main" val="203630905"/>
              </p:ext>
            </p:extLst>
          </p:nvPr>
        </p:nvGraphicFramePr>
        <p:xfrm>
          <a:off x="3691508" y="2360096"/>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0176" name="Text Box 64"/>
          <p:cNvSpPr txBox="1">
            <a:spLocks noChangeArrowheads="1"/>
          </p:cNvSpPr>
          <p:nvPr/>
        </p:nvSpPr>
        <p:spPr bwMode="auto">
          <a:xfrm>
            <a:off x="5271310" y="2113518"/>
            <a:ext cx="1469633"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sailor.sid</a:t>
            </a:r>
            <a:r>
              <a:rPr lang="en-US" dirty="0" smtClean="0"/>
              <a:t> </a:t>
            </a:r>
            <a:r>
              <a:rPr lang="en-US" dirty="0"/>
              <a:t>= 22</a:t>
            </a:r>
          </a:p>
        </p:txBody>
      </p:sp>
      <p:sp>
        <p:nvSpPr>
          <p:cNvPr id="90177" name="Text Box 65"/>
          <p:cNvSpPr txBox="1">
            <a:spLocks noChangeArrowheads="1"/>
          </p:cNvSpPr>
          <p:nvPr/>
        </p:nvSpPr>
        <p:spPr bwMode="auto">
          <a:xfrm>
            <a:off x="5287185" y="2534205"/>
            <a:ext cx="2049600"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reservation.sid</a:t>
            </a:r>
            <a:r>
              <a:rPr lang="en-US" dirty="0" smtClean="0"/>
              <a:t> </a:t>
            </a:r>
            <a:r>
              <a:rPr lang="en-US" dirty="0"/>
              <a:t>= 22</a:t>
            </a:r>
          </a:p>
        </p:txBody>
      </p:sp>
      <p:sp>
        <p:nvSpPr>
          <p:cNvPr id="90178" name="Text Box 66"/>
          <p:cNvSpPr txBox="1">
            <a:spLocks noChangeArrowheads="1"/>
          </p:cNvSpPr>
          <p:nvPr/>
        </p:nvSpPr>
        <p:spPr bwMode="auto">
          <a:xfrm>
            <a:off x="5292080" y="2991405"/>
            <a:ext cx="2824812"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sailor.sid</a:t>
            </a:r>
            <a:r>
              <a:rPr lang="en-US" dirty="0" smtClean="0"/>
              <a:t> </a:t>
            </a:r>
            <a:r>
              <a:rPr lang="en-US" dirty="0"/>
              <a:t>= </a:t>
            </a:r>
            <a:r>
              <a:rPr lang="en-US" dirty="0" err="1" smtClean="0"/>
              <a:t>reservation.sid</a:t>
            </a:r>
            <a:r>
              <a:rPr lang="en-US" dirty="0"/>
              <a:t>) </a:t>
            </a:r>
          </a:p>
        </p:txBody>
      </p:sp>
      <p:sp>
        <p:nvSpPr>
          <p:cNvPr id="90179" name="Text Box 67"/>
          <p:cNvSpPr txBox="1">
            <a:spLocks noChangeArrowheads="1"/>
          </p:cNvSpPr>
          <p:nvPr/>
        </p:nvSpPr>
        <p:spPr bwMode="auto">
          <a:xfrm>
            <a:off x="5287185" y="3448605"/>
            <a:ext cx="2192267"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reservation.bid</a:t>
            </a:r>
            <a:r>
              <a:rPr lang="en-US" dirty="0" smtClean="0"/>
              <a:t> </a:t>
            </a:r>
            <a:r>
              <a:rPr lang="en-US" dirty="0"/>
              <a:t>= 101</a:t>
            </a:r>
          </a:p>
        </p:txBody>
      </p:sp>
      <p:sp>
        <p:nvSpPr>
          <p:cNvPr id="90180" name="Text Box 68"/>
          <p:cNvSpPr txBox="1">
            <a:spLocks noChangeArrowheads="1"/>
          </p:cNvSpPr>
          <p:nvPr/>
        </p:nvSpPr>
        <p:spPr bwMode="auto">
          <a:xfrm>
            <a:off x="5287185" y="3905805"/>
            <a:ext cx="2469587"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reservation.bid</a:t>
            </a:r>
            <a:r>
              <a:rPr lang="en-US" dirty="0" smtClean="0"/>
              <a:t> </a:t>
            </a:r>
            <a:r>
              <a:rPr lang="en-US" dirty="0">
                <a:cs typeface="Arial" charset="0"/>
              </a:rPr>
              <a:t>≠ 103) !</a:t>
            </a:r>
          </a:p>
        </p:txBody>
      </p:sp>
      <p:grpSp>
        <p:nvGrpSpPr>
          <p:cNvPr id="90181" name="Group 69"/>
          <p:cNvGrpSpPr>
            <a:grpSpLocks/>
          </p:cNvGrpSpPr>
          <p:nvPr/>
        </p:nvGrpSpPr>
        <p:grpSpPr bwMode="auto">
          <a:xfrm>
            <a:off x="4932040" y="1368821"/>
            <a:ext cx="4179996" cy="3414712"/>
            <a:chOff x="4128" y="777"/>
            <a:chExt cx="1440" cy="2151"/>
          </a:xfrm>
        </p:grpSpPr>
        <p:sp>
          <p:nvSpPr>
            <p:cNvPr id="90182" name="Rectangle 70"/>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0183" name="Text Box 71"/>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0184" name="AutoShape 72"/>
          <p:cNvSpPr>
            <a:spLocks noChangeArrowheads="1"/>
          </p:cNvSpPr>
          <p:nvPr/>
        </p:nvSpPr>
        <p:spPr bwMode="auto">
          <a:xfrm>
            <a:off x="35496" y="3076177"/>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0185" name="AutoShape 73"/>
          <p:cNvSpPr>
            <a:spLocks noChangeArrowheads="1"/>
          </p:cNvSpPr>
          <p:nvPr/>
        </p:nvSpPr>
        <p:spPr bwMode="auto">
          <a:xfrm>
            <a:off x="35496" y="5562599"/>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0187" name="AutoShape 75"/>
          <p:cNvSpPr>
            <a:spLocks noChangeArrowheads="1"/>
          </p:cNvSpPr>
          <p:nvPr/>
        </p:nvSpPr>
        <p:spPr bwMode="auto">
          <a:xfrm>
            <a:off x="5628259" y="5161402"/>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832174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76"/>
                                        </p:tgtEl>
                                        <p:attrNameLst>
                                          <p:attrName>style.visibility</p:attrName>
                                        </p:attrNameLst>
                                      </p:cBhvr>
                                      <p:to>
                                        <p:strVal val="visible"/>
                                      </p:to>
                                    </p:set>
                                    <p:animEffect transition="in" filter="dissolve">
                                      <p:cBhvr>
                                        <p:cTn id="7" dur="500"/>
                                        <p:tgtEl>
                                          <p:spTgt spid="90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177"/>
                                        </p:tgtEl>
                                        <p:attrNameLst>
                                          <p:attrName>style.visibility</p:attrName>
                                        </p:attrNameLst>
                                      </p:cBhvr>
                                      <p:to>
                                        <p:strVal val="visible"/>
                                      </p:to>
                                    </p:set>
                                    <p:animEffect transition="in" filter="dissolve">
                                      <p:cBhvr>
                                        <p:cTn id="12" dur="500"/>
                                        <p:tgtEl>
                                          <p:spTgt spid="901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178"/>
                                        </p:tgtEl>
                                        <p:attrNameLst>
                                          <p:attrName>style.visibility</p:attrName>
                                        </p:attrNameLst>
                                      </p:cBhvr>
                                      <p:to>
                                        <p:strVal val="visible"/>
                                      </p:to>
                                    </p:set>
                                    <p:animEffect transition="in" filter="dissolve">
                                      <p:cBhvr>
                                        <p:cTn id="17" dur="500"/>
                                        <p:tgtEl>
                                          <p:spTgt spid="90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0179"/>
                                        </p:tgtEl>
                                        <p:attrNameLst>
                                          <p:attrName>style.visibility</p:attrName>
                                        </p:attrNameLst>
                                      </p:cBhvr>
                                      <p:to>
                                        <p:strVal val="visible"/>
                                      </p:to>
                                    </p:set>
                                    <p:animEffect transition="in" filter="dissolve">
                                      <p:cBhvr>
                                        <p:cTn id="22" dur="500"/>
                                        <p:tgtEl>
                                          <p:spTgt spid="901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180"/>
                                        </p:tgtEl>
                                        <p:attrNameLst>
                                          <p:attrName>style.visibility</p:attrName>
                                        </p:attrNameLst>
                                      </p:cBhvr>
                                      <p:to>
                                        <p:strVal val="visible"/>
                                      </p:to>
                                    </p:set>
                                    <p:animEffect transition="in" filter="dissolve">
                                      <p:cBhvr>
                                        <p:cTn id="27" dur="500"/>
                                        <p:tgtEl>
                                          <p:spTgt spid="901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87"/>
                                        </p:tgtEl>
                                        <p:attrNameLst>
                                          <p:attrName>style.visibility</p:attrName>
                                        </p:attrNameLst>
                                      </p:cBhvr>
                                      <p:to>
                                        <p:strVal val="visible"/>
                                      </p:to>
                                    </p:set>
                                    <p:animEffect transition="in" filter="wipe(left)">
                                      <p:cBhvr>
                                        <p:cTn id="32" dur="500"/>
                                        <p:tgtEl>
                                          <p:spTgt spid="9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76" grpId="0" animBg="1"/>
      <p:bldP spid="90177" grpId="0" animBg="1"/>
      <p:bldP spid="90178" grpId="0" animBg="1"/>
      <p:bldP spid="90179" grpId="0" animBg="1"/>
      <p:bldP spid="90180" grpId="0" animBg="1"/>
      <p:bldP spid="9018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85800" y="1905000"/>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a:t>
            </a:r>
            <a:endParaRPr lang="en-US" sz="1600" b="1" dirty="0"/>
          </a:p>
        </p:txBody>
      </p:sp>
      <p:sp>
        <p:nvSpPr>
          <p:cNvPr id="92163" name="Text Box 3"/>
          <p:cNvSpPr txBox="1">
            <a:spLocks noChangeArrowheads="1"/>
          </p:cNvSpPr>
          <p:nvPr/>
        </p:nvSpPr>
        <p:spPr bwMode="auto">
          <a:xfrm>
            <a:off x="685800" y="4692650"/>
            <a:ext cx="1332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a:t>
            </a:r>
            <a:endParaRPr lang="en-US" sz="1600" b="1" dirty="0"/>
          </a:p>
        </p:txBody>
      </p:sp>
      <p:graphicFrame>
        <p:nvGraphicFramePr>
          <p:cNvPr id="92164"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dirty="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191"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2209" name="Text Box 49"/>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2210" name="Text Box 50"/>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103)</a:t>
            </a:r>
          </a:p>
        </p:txBody>
      </p:sp>
      <p:sp>
        <p:nvSpPr>
          <p:cNvPr id="92211" name="Text Box 51"/>
          <p:cNvSpPr txBox="1">
            <a:spLocks noChangeArrowheads="1"/>
          </p:cNvSpPr>
          <p:nvPr/>
        </p:nvSpPr>
        <p:spPr bwMode="auto">
          <a:xfrm>
            <a:off x="3995936"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2212" name="Group 52"/>
          <p:cNvGraphicFramePr>
            <a:graphicFrameLocks noGrp="1"/>
          </p:cNvGraphicFramePr>
          <p:nvPr>
            <p:extLst>
              <p:ext uri="{D42A27DB-BD31-4B8C-83A1-F6EECF244321}">
                <p14:modId xmlns:p14="http://schemas.microsoft.com/office/powerpoint/2010/main" val="3085977347"/>
              </p:ext>
            </p:extLst>
          </p:nvPr>
        </p:nvGraphicFramePr>
        <p:xfrm>
          <a:off x="3995936" y="2300688"/>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2218" name="Text Box 58"/>
          <p:cNvSpPr txBox="1">
            <a:spLocks noChangeArrowheads="1"/>
          </p:cNvSpPr>
          <p:nvPr/>
        </p:nvSpPr>
        <p:spPr bwMode="auto">
          <a:xfrm>
            <a:off x="5894294" y="2017713"/>
            <a:ext cx="1469633"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sailor.sid</a:t>
            </a:r>
            <a:r>
              <a:rPr lang="en-US" dirty="0" smtClean="0"/>
              <a:t> </a:t>
            </a:r>
            <a:r>
              <a:rPr lang="en-US" dirty="0"/>
              <a:t>= 22</a:t>
            </a:r>
          </a:p>
        </p:txBody>
      </p:sp>
      <p:sp>
        <p:nvSpPr>
          <p:cNvPr id="92219" name="Text Box 59"/>
          <p:cNvSpPr txBox="1">
            <a:spLocks noChangeArrowheads="1"/>
          </p:cNvSpPr>
          <p:nvPr/>
        </p:nvSpPr>
        <p:spPr bwMode="auto">
          <a:xfrm>
            <a:off x="5910169" y="2438400"/>
            <a:ext cx="2049600"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reservation.sid</a:t>
            </a:r>
            <a:r>
              <a:rPr lang="en-US" dirty="0" smtClean="0"/>
              <a:t> </a:t>
            </a:r>
            <a:r>
              <a:rPr lang="en-US" dirty="0"/>
              <a:t>= 58</a:t>
            </a:r>
          </a:p>
        </p:txBody>
      </p:sp>
      <p:sp>
        <p:nvSpPr>
          <p:cNvPr id="92220" name="Text Box 60"/>
          <p:cNvSpPr txBox="1">
            <a:spLocks noChangeArrowheads="1"/>
          </p:cNvSpPr>
          <p:nvPr/>
        </p:nvSpPr>
        <p:spPr bwMode="auto">
          <a:xfrm>
            <a:off x="5869186" y="2921573"/>
            <a:ext cx="2887329"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sailor.sid</a:t>
            </a:r>
            <a:r>
              <a:rPr lang="en-US" dirty="0" smtClean="0"/>
              <a:t> </a:t>
            </a:r>
            <a:r>
              <a:rPr lang="en-US" dirty="0"/>
              <a:t>≠ </a:t>
            </a:r>
            <a:r>
              <a:rPr lang="en-US" dirty="0" err="1" smtClean="0"/>
              <a:t>reservation.sid</a:t>
            </a:r>
            <a:r>
              <a:rPr lang="en-US" dirty="0" smtClean="0"/>
              <a:t>) </a:t>
            </a:r>
            <a:r>
              <a:rPr lang="en-US" dirty="0"/>
              <a:t>!</a:t>
            </a:r>
          </a:p>
        </p:txBody>
      </p:sp>
      <p:grpSp>
        <p:nvGrpSpPr>
          <p:cNvPr id="92223" name="Group 63"/>
          <p:cNvGrpSpPr>
            <a:grpSpLocks/>
          </p:cNvGrpSpPr>
          <p:nvPr/>
        </p:nvGrpSpPr>
        <p:grpSpPr bwMode="auto">
          <a:xfrm>
            <a:off x="5869186" y="1233488"/>
            <a:ext cx="3023294" cy="3414712"/>
            <a:chOff x="4128" y="777"/>
            <a:chExt cx="1440" cy="2151"/>
          </a:xfrm>
        </p:grpSpPr>
        <p:sp>
          <p:nvSpPr>
            <p:cNvPr id="92224" name="Rectangle 64"/>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2225" name="Text Box 65"/>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2226" name="AutoShape 66"/>
          <p:cNvSpPr>
            <a:spLocks noChangeArrowheads="1"/>
          </p:cNvSpPr>
          <p:nvPr/>
        </p:nvSpPr>
        <p:spPr bwMode="auto">
          <a:xfrm>
            <a:off x="228600" y="2971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2227" name="AutoShape 67"/>
          <p:cNvSpPr>
            <a:spLocks noChangeArrowheads="1"/>
          </p:cNvSpPr>
          <p:nvPr/>
        </p:nvSpPr>
        <p:spPr bwMode="auto">
          <a:xfrm>
            <a:off x="228600" y="61722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2229" name="AutoShape 69"/>
          <p:cNvSpPr>
            <a:spLocks noChangeArrowheads="1"/>
          </p:cNvSpPr>
          <p:nvPr/>
        </p:nvSpPr>
        <p:spPr bwMode="auto">
          <a:xfrm>
            <a:off x="5335786"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2642000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2218"/>
                                        </p:tgtEl>
                                        <p:attrNameLst>
                                          <p:attrName>style.visibility</p:attrName>
                                        </p:attrNameLst>
                                      </p:cBhvr>
                                      <p:to>
                                        <p:strVal val="visible"/>
                                      </p:to>
                                    </p:set>
                                    <p:animEffect transition="in" filter="dissolve">
                                      <p:cBhvr>
                                        <p:cTn id="11" dur="500"/>
                                        <p:tgtEl>
                                          <p:spTgt spid="922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2219"/>
                                        </p:tgtEl>
                                        <p:attrNameLst>
                                          <p:attrName>style.visibility</p:attrName>
                                        </p:attrNameLst>
                                      </p:cBhvr>
                                      <p:to>
                                        <p:strVal val="visible"/>
                                      </p:to>
                                    </p:set>
                                    <p:animEffect transition="in" filter="dissolve">
                                      <p:cBhvr>
                                        <p:cTn id="16" dur="500"/>
                                        <p:tgtEl>
                                          <p:spTgt spid="922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2220"/>
                                        </p:tgtEl>
                                        <p:attrNameLst>
                                          <p:attrName>style.visibility</p:attrName>
                                        </p:attrNameLst>
                                      </p:cBhvr>
                                      <p:to>
                                        <p:strVal val="visible"/>
                                      </p:to>
                                    </p:set>
                                    <p:animEffect transition="in" filter="dissolve">
                                      <p:cBhvr>
                                        <p:cTn id="21" dur="500"/>
                                        <p:tgtEl>
                                          <p:spTgt spid="922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229"/>
                                        </p:tgtEl>
                                        <p:attrNameLst>
                                          <p:attrName>style.visibility</p:attrName>
                                        </p:attrNameLst>
                                      </p:cBhvr>
                                      <p:to>
                                        <p:strVal val="visible"/>
                                      </p:to>
                                    </p:set>
                                    <p:animEffect transition="in" filter="wipe(left)">
                                      <p:cBhvr>
                                        <p:cTn id="26" dur="500"/>
                                        <p:tgtEl>
                                          <p:spTgt spid="9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8" grpId="0" animBg="1"/>
      <p:bldP spid="92219" grpId="0" animBg="1"/>
      <p:bldP spid="92220" grpId="0" animBg="1"/>
      <p:bldP spid="922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5800" y="1905000"/>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a:t>
            </a:r>
            <a:endParaRPr lang="en-US" sz="1600" b="1" dirty="0"/>
          </a:p>
        </p:txBody>
      </p:sp>
      <p:sp>
        <p:nvSpPr>
          <p:cNvPr id="93187" name="Text Box 3"/>
          <p:cNvSpPr txBox="1">
            <a:spLocks noChangeArrowheads="1"/>
          </p:cNvSpPr>
          <p:nvPr/>
        </p:nvSpPr>
        <p:spPr bwMode="auto">
          <a:xfrm>
            <a:off x="685800" y="4692650"/>
            <a:ext cx="1332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a:t>
            </a:r>
            <a:endParaRPr lang="en-US" sz="1600" b="1" dirty="0"/>
          </a:p>
        </p:txBody>
      </p:sp>
      <p:graphicFrame>
        <p:nvGraphicFramePr>
          <p:cNvPr id="93188"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3215"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3233" name="Text Box 49"/>
          <p:cNvSpPr txBox="1">
            <a:spLocks noChangeArrowheads="1"/>
          </p:cNvSpPr>
          <p:nvPr/>
        </p:nvSpPr>
        <p:spPr bwMode="auto">
          <a:xfrm>
            <a:off x="365125" y="265113"/>
            <a:ext cx="6903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sp>
        <p:nvSpPr>
          <p:cNvPr id="93234" name="Text Box 50"/>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103)</a:t>
            </a:r>
          </a:p>
        </p:txBody>
      </p:sp>
      <p:sp>
        <p:nvSpPr>
          <p:cNvPr id="93235" name="Text Box 51"/>
          <p:cNvSpPr txBox="1">
            <a:spLocks noChangeArrowheads="1"/>
          </p:cNvSpPr>
          <p:nvPr/>
        </p:nvSpPr>
        <p:spPr bwMode="auto">
          <a:xfrm>
            <a:off x="4344293"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3236" name="Group 52"/>
          <p:cNvGraphicFramePr>
            <a:graphicFrameLocks noGrp="1"/>
          </p:cNvGraphicFramePr>
          <p:nvPr>
            <p:extLst>
              <p:ext uri="{D42A27DB-BD31-4B8C-83A1-F6EECF244321}">
                <p14:modId xmlns:p14="http://schemas.microsoft.com/office/powerpoint/2010/main" val="360880587"/>
              </p:ext>
            </p:extLst>
          </p:nvPr>
        </p:nvGraphicFramePr>
        <p:xfrm>
          <a:off x="4283968"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3242" name="Text Box 58"/>
          <p:cNvSpPr txBox="1">
            <a:spLocks noChangeArrowheads="1"/>
          </p:cNvSpPr>
          <p:nvPr/>
        </p:nvSpPr>
        <p:spPr bwMode="auto">
          <a:xfrm>
            <a:off x="5964535" y="2017713"/>
            <a:ext cx="1469633"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sailor.sid</a:t>
            </a:r>
            <a:r>
              <a:rPr lang="en-US" dirty="0" smtClean="0"/>
              <a:t> </a:t>
            </a:r>
            <a:r>
              <a:rPr lang="en-US" dirty="0"/>
              <a:t>= 31</a:t>
            </a:r>
          </a:p>
        </p:txBody>
      </p:sp>
      <p:sp>
        <p:nvSpPr>
          <p:cNvPr id="93243" name="Text Box 59"/>
          <p:cNvSpPr txBox="1">
            <a:spLocks noChangeArrowheads="1"/>
          </p:cNvSpPr>
          <p:nvPr/>
        </p:nvSpPr>
        <p:spPr bwMode="auto">
          <a:xfrm>
            <a:off x="5980410" y="2438400"/>
            <a:ext cx="2049600"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reservation.sid</a:t>
            </a:r>
            <a:r>
              <a:rPr lang="en-US" dirty="0" smtClean="0"/>
              <a:t> </a:t>
            </a:r>
            <a:r>
              <a:rPr lang="en-US" dirty="0"/>
              <a:t>= 22</a:t>
            </a:r>
          </a:p>
        </p:txBody>
      </p:sp>
      <p:sp>
        <p:nvSpPr>
          <p:cNvPr id="93244" name="Text Box 60"/>
          <p:cNvSpPr txBox="1">
            <a:spLocks noChangeArrowheads="1"/>
          </p:cNvSpPr>
          <p:nvPr/>
        </p:nvSpPr>
        <p:spPr bwMode="auto">
          <a:xfrm>
            <a:off x="5980410" y="2895600"/>
            <a:ext cx="2887329"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sailor.sid</a:t>
            </a:r>
            <a:r>
              <a:rPr lang="en-US" dirty="0" smtClean="0"/>
              <a:t> </a:t>
            </a:r>
            <a:r>
              <a:rPr lang="en-US" dirty="0"/>
              <a:t>≠ </a:t>
            </a:r>
            <a:r>
              <a:rPr lang="en-US" dirty="0" err="1" smtClean="0"/>
              <a:t>reservation.sid</a:t>
            </a:r>
            <a:r>
              <a:rPr lang="en-US" dirty="0" smtClean="0"/>
              <a:t>) </a:t>
            </a:r>
            <a:r>
              <a:rPr lang="en-US" dirty="0"/>
              <a:t>!</a:t>
            </a:r>
          </a:p>
        </p:txBody>
      </p:sp>
      <p:grpSp>
        <p:nvGrpSpPr>
          <p:cNvPr id="93245" name="Group 61"/>
          <p:cNvGrpSpPr>
            <a:grpSpLocks/>
          </p:cNvGrpSpPr>
          <p:nvPr/>
        </p:nvGrpSpPr>
        <p:grpSpPr bwMode="auto">
          <a:xfrm>
            <a:off x="5556351" y="1287654"/>
            <a:ext cx="3311388" cy="3414712"/>
            <a:chOff x="4128" y="777"/>
            <a:chExt cx="1440" cy="2151"/>
          </a:xfrm>
        </p:grpSpPr>
        <p:sp>
          <p:nvSpPr>
            <p:cNvPr id="93246"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3247"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3248" name="AutoShape 64"/>
          <p:cNvSpPr>
            <a:spLocks noChangeArrowheads="1"/>
          </p:cNvSpPr>
          <p:nvPr/>
        </p:nvSpPr>
        <p:spPr bwMode="auto">
          <a:xfrm>
            <a:off x="228600" y="35814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3249" name="AutoShape 65"/>
          <p:cNvSpPr>
            <a:spLocks noChangeArrowheads="1"/>
          </p:cNvSpPr>
          <p:nvPr/>
        </p:nvSpPr>
        <p:spPr bwMode="auto">
          <a:xfrm>
            <a:off x="228600" y="56388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3251" name="AutoShape 67"/>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2226252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242"/>
                                        </p:tgtEl>
                                        <p:attrNameLst>
                                          <p:attrName>style.visibility</p:attrName>
                                        </p:attrNameLst>
                                      </p:cBhvr>
                                      <p:to>
                                        <p:strVal val="visible"/>
                                      </p:to>
                                    </p:set>
                                    <p:animEffect transition="in" filter="dissolve">
                                      <p:cBhvr>
                                        <p:cTn id="7" dur="500"/>
                                        <p:tgtEl>
                                          <p:spTgt spid="93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243"/>
                                        </p:tgtEl>
                                        <p:attrNameLst>
                                          <p:attrName>style.visibility</p:attrName>
                                        </p:attrNameLst>
                                      </p:cBhvr>
                                      <p:to>
                                        <p:strVal val="visible"/>
                                      </p:to>
                                    </p:set>
                                    <p:animEffect transition="in" filter="dissolve">
                                      <p:cBhvr>
                                        <p:cTn id="12" dur="500"/>
                                        <p:tgtEl>
                                          <p:spTgt spid="93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244"/>
                                        </p:tgtEl>
                                        <p:attrNameLst>
                                          <p:attrName>style.visibility</p:attrName>
                                        </p:attrNameLst>
                                      </p:cBhvr>
                                      <p:to>
                                        <p:strVal val="visible"/>
                                      </p:to>
                                    </p:set>
                                    <p:animEffect transition="in" filter="dissolve">
                                      <p:cBhvr>
                                        <p:cTn id="17" dur="500"/>
                                        <p:tgtEl>
                                          <p:spTgt spid="93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251"/>
                                        </p:tgtEl>
                                        <p:attrNameLst>
                                          <p:attrName>style.visibility</p:attrName>
                                        </p:attrNameLst>
                                      </p:cBhvr>
                                      <p:to>
                                        <p:strVal val="visible"/>
                                      </p:to>
                                    </p:set>
                                    <p:animEffect transition="in" filter="wipe(left)">
                                      <p:cBhvr>
                                        <p:cTn id="22" dur="500"/>
                                        <p:tgtEl>
                                          <p:spTgt spid="9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42" grpId="0" animBg="1"/>
      <p:bldP spid="93243" grpId="0" animBg="1"/>
      <p:bldP spid="93244" grpId="0" animBg="1"/>
      <p:bldP spid="9325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85800" y="1905000"/>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a:t>
            </a:r>
            <a:endParaRPr lang="en-US" sz="1600" b="1" dirty="0"/>
          </a:p>
        </p:txBody>
      </p:sp>
      <p:sp>
        <p:nvSpPr>
          <p:cNvPr id="94211" name="Text Box 3"/>
          <p:cNvSpPr txBox="1">
            <a:spLocks noChangeArrowheads="1"/>
          </p:cNvSpPr>
          <p:nvPr/>
        </p:nvSpPr>
        <p:spPr bwMode="auto">
          <a:xfrm>
            <a:off x="685800" y="4692650"/>
            <a:ext cx="1332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a:t>
            </a:r>
            <a:endParaRPr lang="en-US" sz="1600" b="1" dirty="0"/>
          </a:p>
        </p:txBody>
      </p:sp>
      <p:graphicFrame>
        <p:nvGraphicFramePr>
          <p:cNvPr id="94212"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4239"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4257" name="Text Box 49"/>
          <p:cNvSpPr txBox="1">
            <a:spLocks noChangeArrowheads="1"/>
          </p:cNvSpPr>
          <p:nvPr/>
        </p:nvSpPr>
        <p:spPr bwMode="auto">
          <a:xfrm>
            <a:off x="365125" y="265113"/>
            <a:ext cx="6903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sp>
        <p:nvSpPr>
          <p:cNvPr id="94258" name="Text Box 50"/>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103)</a:t>
            </a:r>
          </a:p>
        </p:txBody>
      </p:sp>
      <p:sp>
        <p:nvSpPr>
          <p:cNvPr id="94259" name="Text Box 51"/>
          <p:cNvSpPr txBox="1">
            <a:spLocks noChangeArrowheads="1"/>
          </p:cNvSpPr>
          <p:nvPr/>
        </p:nvSpPr>
        <p:spPr bwMode="auto">
          <a:xfrm>
            <a:off x="4380363" y="1843267"/>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rPr>
              <a:t>Result</a:t>
            </a:r>
          </a:p>
        </p:txBody>
      </p:sp>
      <p:graphicFrame>
        <p:nvGraphicFramePr>
          <p:cNvPr id="94260" name="Group 52"/>
          <p:cNvGraphicFramePr>
            <a:graphicFrameLocks noGrp="1"/>
          </p:cNvGraphicFramePr>
          <p:nvPr>
            <p:extLst>
              <p:ext uri="{D42A27DB-BD31-4B8C-83A1-F6EECF244321}">
                <p14:modId xmlns:p14="http://schemas.microsoft.com/office/powerpoint/2010/main" val="3077861897"/>
              </p:ext>
            </p:extLst>
          </p:nvPr>
        </p:nvGraphicFramePr>
        <p:xfrm>
          <a:off x="4211960" y="2387045"/>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4266" name="Text Box 58"/>
          <p:cNvSpPr txBox="1">
            <a:spLocks noChangeArrowheads="1"/>
          </p:cNvSpPr>
          <p:nvPr/>
        </p:nvSpPr>
        <p:spPr bwMode="auto">
          <a:xfrm>
            <a:off x="6061284" y="2017713"/>
            <a:ext cx="1469633"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sailor.sid</a:t>
            </a:r>
            <a:r>
              <a:rPr lang="en-US" dirty="0" smtClean="0"/>
              <a:t> </a:t>
            </a:r>
            <a:r>
              <a:rPr lang="en-US" dirty="0"/>
              <a:t>= 31</a:t>
            </a:r>
          </a:p>
        </p:txBody>
      </p:sp>
      <p:sp>
        <p:nvSpPr>
          <p:cNvPr id="94267" name="Text Box 59"/>
          <p:cNvSpPr txBox="1">
            <a:spLocks noChangeArrowheads="1"/>
          </p:cNvSpPr>
          <p:nvPr/>
        </p:nvSpPr>
        <p:spPr bwMode="auto">
          <a:xfrm>
            <a:off x="6077159" y="2438400"/>
            <a:ext cx="2049600"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reservation.sid</a:t>
            </a:r>
            <a:r>
              <a:rPr lang="en-US" dirty="0" smtClean="0"/>
              <a:t> </a:t>
            </a:r>
            <a:r>
              <a:rPr lang="en-US" dirty="0"/>
              <a:t>= 58</a:t>
            </a:r>
          </a:p>
        </p:txBody>
      </p:sp>
      <p:sp>
        <p:nvSpPr>
          <p:cNvPr id="94268" name="Text Box 60"/>
          <p:cNvSpPr txBox="1">
            <a:spLocks noChangeArrowheads="1"/>
          </p:cNvSpPr>
          <p:nvPr/>
        </p:nvSpPr>
        <p:spPr bwMode="auto">
          <a:xfrm>
            <a:off x="6077159" y="2895600"/>
            <a:ext cx="2887329"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sailor.sid</a:t>
            </a:r>
            <a:r>
              <a:rPr lang="en-US" dirty="0" smtClean="0"/>
              <a:t> </a:t>
            </a:r>
            <a:r>
              <a:rPr lang="en-US" dirty="0"/>
              <a:t>≠ </a:t>
            </a:r>
            <a:r>
              <a:rPr lang="en-US" dirty="0" err="1" smtClean="0"/>
              <a:t>reservation.sid</a:t>
            </a:r>
            <a:r>
              <a:rPr lang="en-US" dirty="0" smtClean="0"/>
              <a:t>) </a:t>
            </a:r>
            <a:r>
              <a:rPr lang="en-US" dirty="0"/>
              <a:t>!</a:t>
            </a:r>
          </a:p>
        </p:txBody>
      </p:sp>
      <p:grpSp>
        <p:nvGrpSpPr>
          <p:cNvPr id="94269" name="Group 61"/>
          <p:cNvGrpSpPr>
            <a:grpSpLocks/>
          </p:cNvGrpSpPr>
          <p:nvPr/>
        </p:nvGrpSpPr>
        <p:grpSpPr bwMode="auto">
          <a:xfrm>
            <a:off x="5785495" y="1233488"/>
            <a:ext cx="3178994" cy="3414712"/>
            <a:chOff x="4128" y="777"/>
            <a:chExt cx="1440" cy="2151"/>
          </a:xfrm>
        </p:grpSpPr>
        <p:sp>
          <p:nvSpPr>
            <p:cNvPr id="94270"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4271"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4272" name="AutoShape 64"/>
          <p:cNvSpPr>
            <a:spLocks noChangeArrowheads="1"/>
          </p:cNvSpPr>
          <p:nvPr/>
        </p:nvSpPr>
        <p:spPr bwMode="auto">
          <a:xfrm>
            <a:off x="228600" y="35814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4273" name="AutoShape 65"/>
          <p:cNvSpPr>
            <a:spLocks noChangeArrowheads="1"/>
          </p:cNvSpPr>
          <p:nvPr/>
        </p:nvSpPr>
        <p:spPr bwMode="auto">
          <a:xfrm>
            <a:off x="228600" y="61722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4275" name="AutoShape 67"/>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171515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66"/>
                                        </p:tgtEl>
                                        <p:attrNameLst>
                                          <p:attrName>style.visibility</p:attrName>
                                        </p:attrNameLst>
                                      </p:cBhvr>
                                      <p:to>
                                        <p:strVal val="visible"/>
                                      </p:to>
                                    </p:set>
                                    <p:animEffect transition="in" filter="dissolve">
                                      <p:cBhvr>
                                        <p:cTn id="7" dur="500"/>
                                        <p:tgtEl>
                                          <p:spTgt spid="94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67"/>
                                        </p:tgtEl>
                                        <p:attrNameLst>
                                          <p:attrName>style.visibility</p:attrName>
                                        </p:attrNameLst>
                                      </p:cBhvr>
                                      <p:to>
                                        <p:strVal val="visible"/>
                                      </p:to>
                                    </p:set>
                                    <p:animEffect transition="in" filter="dissolve">
                                      <p:cBhvr>
                                        <p:cTn id="12" dur="500"/>
                                        <p:tgtEl>
                                          <p:spTgt spid="94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68"/>
                                        </p:tgtEl>
                                        <p:attrNameLst>
                                          <p:attrName>style.visibility</p:attrName>
                                        </p:attrNameLst>
                                      </p:cBhvr>
                                      <p:to>
                                        <p:strVal val="visible"/>
                                      </p:to>
                                    </p:set>
                                    <p:animEffect transition="in" filter="dissolve">
                                      <p:cBhvr>
                                        <p:cTn id="17" dur="500"/>
                                        <p:tgtEl>
                                          <p:spTgt spid="94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75"/>
                                        </p:tgtEl>
                                        <p:attrNameLst>
                                          <p:attrName>style.visibility</p:attrName>
                                        </p:attrNameLst>
                                      </p:cBhvr>
                                      <p:to>
                                        <p:strVal val="visible"/>
                                      </p:to>
                                    </p:set>
                                    <p:animEffect transition="in" filter="wipe(left)">
                                      <p:cBhvr>
                                        <p:cTn id="22" dur="500"/>
                                        <p:tgtEl>
                                          <p:spTgt spid="9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66" grpId="0" animBg="1"/>
      <p:bldP spid="94267" grpId="0" animBg="1"/>
      <p:bldP spid="94268" grpId="0" animBg="1"/>
      <p:bldP spid="9427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685800" y="1905000"/>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a:t>
            </a:r>
            <a:endParaRPr lang="en-US" sz="1600" b="1" dirty="0"/>
          </a:p>
        </p:txBody>
      </p:sp>
      <p:sp>
        <p:nvSpPr>
          <p:cNvPr id="95235" name="Text Box 3"/>
          <p:cNvSpPr txBox="1">
            <a:spLocks noChangeArrowheads="1"/>
          </p:cNvSpPr>
          <p:nvPr/>
        </p:nvSpPr>
        <p:spPr bwMode="auto">
          <a:xfrm>
            <a:off x="685800" y="4692650"/>
            <a:ext cx="1332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a:t>
            </a:r>
            <a:endParaRPr lang="en-US" sz="1600" b="1" dirty="0"/>
          </a:p>
        </p:txBody>
      </p:sp>
      <p:graphicFrame>
        <p:nvGraphicFramePr>
          <p:cNvPr id="95236"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5263"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5281" name="Text Box 49"/>
          <p:cNvSpPr txBox="1">
            <a:spLocks noChangeArrowheads="1"/>
          </p:cNvSpPr>
          <p:nvPr/>
        </p:nvSpPr>
        <p:spPr bwMode="auto">
          <a:xfrm>
            <a:off x="365125" y="265113"/>
            <a:ext cx="6903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sp>
        <p:nvSpPr>
          <p:cNvPr id="95282" name="Text Box 50"/>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103)</a:t>
            </a:r>
          </a:p>
        </p:txBody>
      </p:sp>
      <p:sp>
        <p:nvSpPr>
          <p:cNvPr id="95283"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5284"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5290" name="Text Box 58"/>
          <p:cNvSpPr txBox="1">
            <a:spLocks noChangeArrowheads="1"/>
          </p:cNvSpPr>
          <p:nvPr/>
        </p:nvSpPr>
        <p:spPr bwMode="auto">
          <a:xfrm>
            <a:off x="6012160" y="2005778"/>
            <a:ext cx="1469633"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sailor.sid</a:t>
            </a:r>
            <a:r>
              <a:rPr lang="en-US" dirty="0" smtClean="0"/>
              <a:t> </a:t>
            </a:r>
            <a:r>
              <a:rPr lang="en-US" dirty="0"/>
              <a:t>= 58</a:t>
            </a:r>
          </a:p>
        </p:txBody>
      </p:sp>
      <p:sp>
        <p:nvSpPr>
          <p:cNvPr id="95291" name="Text Box 59"/>
          <p:cNvSpPr txBox="1">
            <a:spLocks noChangeArrowheads="1"/>
          </p:cNvSpPr>
          <p:nvPr/>
        </p:nvSpPr>
        <p:spPr bwMode="auto">
          <a:xfrm>
            <a:off x="6028035" y="2426465"/>
            <a:ext cx="2049600"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reservation.sid</a:t>
            </a:r>
            <a:r>
              <a:rPr lang="en-US" dirty="0" smtClean="0"/>
              <a:t> </a:t>
            </a:r>
            <a:r>
              <a:rPr lang="en-US" dirty="0"/>
              <a:t>= 22</a:t>
            </a:r>
          </a:p>
        </p:txBody>
      </p:sp>
      <p:sp>
        <p:nvSpPr>
          <p:cNvPr id="95292" name="Text Box 60"/>
          <p:cNvSpPr txBox="1">
            <a:spLocks noChangeArrowheads="1"/>
          </p:cNvSpPr>
          <p:nvPr/>
        </p:nvSpPr>
        <p:spPr bwMode="auto">
          <a:xfrm>
            <a:off x="6028035" y="2883665"/>
            <a:ext cx="2887329"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sailor.sid</a:t>
            </a:r>
            <a:r>
              <a:rPr lang="en-US" dirty="0" smtClean="0"/>
              <a:t> </a:t>
            </a:r>
            <a:r>
              <a:rPr lang="en-US" dirty="0"/>
              <a:t>≠ </a:t>
            </a:r>
            <a:r>
              <a:rPr lang="en-US" dirty="0" err="1" smtClean="0"/>
              <a:t>reservation.sid</a:t>
            </a:r>
            <a:r>
              <a:rPr lang="en-US" dirty="0" smtClean="0"/>
              <a:t>) </a:t>
            </a:r>
            <a:r>
              <a:rPr lang="en-US" dirty="0"/>
              <a:t>!</a:t>
            </a:r>
          </a:p>
        </p:txBody>
      </p:sp>
      <p:grpSp>
        <p:nvGrpSpPr>
          <p:cNvPr id="95293" name="Group 61"/>
          <p:cNvGrpSpPr>
            <a:grpSpLocks/>
          </p:cNvGrpSpPr>
          <p:nvPr/>
        </p:nvGrpSpPr>
        <p:grpSpPr bwMode="auto">
          <a:xfrm>
            <a:off x="5902716" y="1221553"/>
            <a:ext cx="3241283" cy="3414712"/>
            <a:chOff x="4128" y="777"/>
            <a:chExt cx="1440" cy="2151"/>
          </a:xfrm>
        </p:grpSpPr>
        <p:sp>
          <p:nvSpPr>
            <p:cNvPr id="95294"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5295"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5296" name="AutoShape 64"/>
          <p:cNvSpPr>
            <a:spLocks noChangeArrowheads="1"/>
          </p:cNvSpPr>
          <p:nvPr/>
        </p:nvSpPr>
        <p:spPr bwMode="auto">
          <a:xfrm>
            <a:off x="228600" y="4114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5297" name="AutoShape 65"/>
          <p:cNvSpPr>
            <a:spLocks noChangeArrowheads="1"/>
          </p:cNvSpPr>
          <p:nvPr/>
        </p:nvSpPr>
        <p:spPr bwMode="auto">
          <a:xfrm>
            <a:off x="228600" y="56388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5299" name="AutoShape 67"/>
          <p:cNvSpPr>
            <a:spLocks noChangeArrowheads="1"/>
          </p:cNvSpPr>
          <p:nvPr/>
        </p:nvSpPr>
        <p:spPr bwMode="auto">
          <a:xfrm>
            <a:off x="5369317" y="5093465"/>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3144178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90"/>
                                        </p:tgtEl>
                                        <p:attrNameLst>
                                          <p:attrName>style.visibility</p:attrName>
                                        </p:attrNameLst>
                                      </p:cBhvr>
                                      <p:to>
                                        <p:strVal val="visible"/>
                                      </p:to>
                                    </p:set>
                                    <p:animEffect transition="in" filter="dissolve">
                                      <p:cBhvr>
                                        <p:cTn id="7" dur="500"/>
                                        <p:tgtEl>
                                          <p:spTgt spid="95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291"/>
                                        </p:tgtEl>
                                        <p:attrNameLst>
                                          <p:attrName>style.visibility</p:attrName>
                                        </p:attrNameLst>
                                      </p:cBhvr>
                                      <p:to>
                                        <p:strVal val="visible"/>
                                      </p:to>
                                    </p:set>
                                    <p:animEffect transition="in" filter="dissolve">
                                      <p:cBhvr>
                                        <p:cTn id="12" dur="500"/>
                                        <p:tgtEl>
                                          <p:spTgt spid="95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292"/>
                                        </p:tgtEl>
                                        <p:attrNameLst>
                                          <p:attrName>style.visibility</p:attrName>
                                        </p:attrNameLst>
                                      </p:cBhvr>
                                      <p:to>
                                        <p:strVal val="visible"/>
                                      </p:to>
                                    </p:set>
                                    <p:animEffect transition="in" filter="dissolve">
                                      <p:cBhvr>
                                        <p:cTn id="17" dur="500"/>
                                        <p:tgtEl>
                                          <p:spTgt spid="95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99"/>
                                        </p:tgtEl>
                                        <p:attrNameLst>
                                          <p:attrName>style.visibility</p:attrName>
                                        </p:attrNameLst>
                                      </p:cBhvr>
                                      <p:to>
                                        <p:strVal val="visible"/>
                                      </p:to>
                                    </p:set>
                                    <p:animEffect transition="in" filter="wipe(left)">
                                      <p:cBhvr>
                                        <p:cTn id="22" dur="500"/>
                                        <p:tgtEl>
                                          <p:spTgt spid="9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90" grpId="0" animBg="1"/>
      <p:bldP spid="95291" grpId="0" animBg="1"/>
      <p:bldP spid="95292" grpId="0" animBg="1"/>
      <p:bldP spid="9529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85800" y="1905000"/>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a:t>
            </a:r>
            <a:endParaRPr lang="en-US" sz="1600" b="1" dirty="0"/>
          </a:p>
        </p:txBody>
      </p:sp>
      <p:sp>
        <p:nvSpPr>
          <p:cNvPr id="96259" name="Text Box 3"/>
          <p:cNvSpPr txBox="1">
            <a:spLocks noChangeArrowheads="1"/>
          </p:cNvSpPr>
          <p:nvPr/>
        </p:nvSpPr>
        <p:spPr bwMode="auto">
          <a:xfrm>
            <a:off x="685800" y="4692650"/>
            <a:ext cx="1332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a:t>
            </a:r>
            <a:endParaRPr lang="en-US" sz="1600" b="1" dirty="0"/>
          </a:p>
        </p:txBody>
      </p:sp>
      <p:graphicFrame>
        <p:nvGraphicFramePr>
          <p:cNvPr id="96260"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6287"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6305" name="Text Box 49"/>
          <p:cNvSpPr txBox="1">
            <a:spLocks noChangeArrowheads="1"/>
          </p:cNvSpPr>
          <p:nvPr/>
        </p:nvSpPr>
        <p:spPr bwMode="auto">
          <a:xfrm>
            <a:off x="365125" y="265113"/>
            <a:ext cx="6903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sp>
        <p:nvSpPr>
          <p:cNvPr id="96306" name="Text Box 50"/>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103)</a:t>
            </a:r>
          </a:p>
        </p:txBody>
      </p:sp>
      <p:sp>
        <p:nvSpPr>
          <p:cNvPr id="96307" name="Text Box 51"/>
          <p:cNvSpPr txBox="1">
            <a:spLocks noChangeArrowheads="1"/>
          </p:cNvSpPr>
          <p:nvPr/>
        </p:nvSpPr>
        <p:spPr bwMode="auto">
          <a:xfrm>
            <a:off x="3840237"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6308" name="Group 52"/>
          <p:cNvGraphicFramePr>
            <a:graphicFrameLocks noGrp="1"/>
          </p:cNvGraphicFramePr>
          <p:nvPr>
            <p:extLst>
              <p:ext uri="{D42A27DB-BD31-4B8C-83A1-F6EECF244321}">
                <p14:modId xmlns:p14="http://schemas.microsoft.com/office/powerpoint/2010/main" val="610960411"/>
              </p:ext>
            </p:extLst>
          </p:nvPr>
        </p:nvGraphicFramePr>
        <p:xfrm>
          <a:off x="3779912"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6314" name="Text Box 58"/>
          <p:cNvSpPr txBox="1">
            <a:spLocks noChangeArrowheads="1"/>
          </p:cNvSpPr>
          <p:nvPr/>
        </p:nvSpPr>
        <p:spPr bwMode="auto">
          <a:xfrm>
            <a:off x="5940152" y="2017713"/>
            <a:ext cx="1469633"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sailor.sid</a:t>
            </a:r>
            <a:r>
              <a:rPr lang="en-US" dirty="0" smtClean="0"/>
              <a:t> </a:t>
            </a:r>
            <a:r>
              <a:rPr lang="en-US" dirty="0"/>
              <a:t>= 58</a:t>
            </a:r>
          </a:p>
        </p:txBody>
      </p:sp>
      <p:sp>
        <p:nvSpPr>
          <p:cNvPr id="96315" name="Text Box 59"/>
          <p:cNvSpPr txBox="1">
            <a:spLocks noChangeArrowheads="1"/>
          </p:cNvSpPr>
          <p:nvPr/>
        </p:nvSpPr>
        <p:spPr bwMode="auto">
          <a:xfrm>
            <a:off x="5956027" y="2438400"/>
            <a:ext cx="2049600"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reservation.sid</a:t>
            </a:r>
            <a:r>
              <a:rPr lang="en-US" dirty="0" smtClean="0"/>
              <a:t> </a:t>
            </a:r>
            <a:r>
              <a:rPr lang="en-US" dirty="0"/>
              <a:t>= 58</a:t>
            </a:r>
          </a:p>
        </p:txBody>
      </p:sp>
      <p:sp>
        <p:nvSpPr>
          <p:cNvPr id="96316" name="Text Box 60"/>
          <p:cNvSpPr txBox="1">
            <a:spLocks noChangeArrowheads="1"/>
          </p:cNvSpPr>
          <p:nvPr/>
        </p:nvSpPr>
        <p:spPr bwMode="auto">
          <a:xfrm>
            <a:off x="5956027" y="2895600"/>
            <a:ext cx="2887329"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sailor.sid</a:t>
            </a:r>
            <a:r>
              <a:rPr lang="en-US" dirty="0" smtClean="0"/>
              <a:t> </a:t>
            </a:r>
            <a:r>
              <a:rPr lang="en-US" dirty="0"/>
              <a:t>= </a:t>
            </a:r>
            <a:r>
              <a:rPr lang="en-US" dirty="0" err="1" smtClean="0"/>
              <a:t>reservation.sid</a:t>
            </a:r>
            <a:r>
              <a:rPr lang="en-US" dirty="0" smtClean="0"/>
              <a:t>) </a:t>
            </a:r>
            <a:r>
              <a:rPr lang="en-US" dirty="0"/>
              <a:t>!</a:t>
            </a:r>
          </a:p>
        </p:txBody>
      </p:sp>
      <p:grpSp>
        <p:nvGrpSpPr>
          <p:cNvPr id="96317" name="Group 61"/>
          <p:cNvGrpSpPr>
            <a:grpSpLocks/>
          </p:cNvGrpSpPr>
          <p:nvPr/>
        </p:nvGrpSpPr>
        <p:grpSpPr bwMode="auto">
          <a:xfrm>
            <a:off x="5713486" y="1233488"/>
            <a:ext cx="3344529" cy="3414712"/>
            <a:chOff x="4128" y="777"/>
            <a:chExt cx="1440" cy="2151"/>
          </a:xfrm>
        </p:grpSpPr>
        <p:sp>
          <p:nvSpPr>
            <p:cNvPr id="96318"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6319"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6320" name="AutoShape 64"/>
          <p:cNvSpPr>
            <a:spLocks noChangeArrowheads="1"/>
          </p:cNvSpPr>
          <p:nvPr/>
        </p:nvSpPr>
        <p:spPr bwMode="auto">
          <a:xfrm>
            <a:off x="228600" y="4114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6321" name="AutoShape 65"/>
          <p:cNvSpPr>
            <a:spLocks noChangeArrowheads="1"/>
          </p:cNvSpPr>
          <p:nvPr/>
        </p:nvSpPr>
        <p:spPr bwMode="auto">
          <a:xfrm>
            <a:off x="228600" y="61722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6322" name="AutoShape 66"/>
          <p:cNvSpPr>
            <a:spLocks noChangeArrowheads="1"/>
          </p:cNvSpPr>
          <p:nvPr/>
        </p:nvSpPr>
        <p:spPr bwMode="auto">
          <a:xfrm>
            <a:off x="5180087" y="5105400"/>
            <a:ext cx="2514600" cy="1143000"/>
          </a:xfrm>
          <a:prstGeom prst="wedgeRoundRectCallout">
            <a:avLst>
              <a:gd name="adj1" fmla="val 15907"/>
              <a:gd name="adj2" fmla="val -110556"/>
              <a:gd name="adj3" fmla="val 16667"/>
            </a:avLst>
          </a:prstGeom>
          <a:solidFill>
            <a:srgbClr val="CCFFCC"/>
          </a:solidFill>
          <a:ln w="254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i="1">
                <a:solidFill>
                  <a:srgbClr val="0000CC"/>
                </a:solidFill>
              </a:rPr>
              <a:t>Condition is true</a:t>
            </a:r>
          </a:p>
          <a:p>
            <a:pPr algn="ctr"/>
            <a:r>
              <a:rPr lang="en-US" sz="2000" b="1" i="1">
                <a:solidFill>
                  <a:srgbClr val="0000CC"/>
                </a:solidFill>
              </a:rPr>
              <a:t>Output this entry.</a:t>
            </a:r>
          </a:p>
        </p:txBody>
      </p:sp>
      <p:sp>
        <p:nvSpPr>
          <p:cNvPr id="96323" name="Text Box 67"/>
          <p:cNvSpPr txBox="1">
            <a:spLocks noChangeArrowheads="1"/>
          </p:cNvSpPr>
          <p:nvPr/>
        </p:nvSpPr>
        <p:spPr bwMode="auto">
          <a:xfrm>
            <a:off x="5956027" y="3352800"/>
            <a:ext cx="2192267"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smtClean="0"/>
              <a:t>reservation.bid</a:t>
            </a:r>
            <a:r>
              <a:rPr lang="en-US" dirty="0" smtClean="0"/>
              <a:t> </a:t>
            </a:r>
            <a:r>
              <a:rPr lang="en-US" dirty="0"/>
              <a:t>= 103</a:t>
            </a:r>
          </a:p>
        </p:txBody>
      </p:sp>
      <p:sp>
        <p:nvSpPr>
          <p:cNvPr id="96324" name="Text Box 68"/>
          <p:cNvSpPr txBox="1">
            <a:spLocks noChangeArrowheads="1"/>
          </p:cNvSpPr>
          <p:nvPr/>
        </p:nvSpPr>
        <p:spPr bwMode="auto">
          <a:xfrm>
            <a:off x="5956027" y="3810000"/>
            <a:ext cx="2469587" cy="36933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reservation.bid</a:t>
            </a:r>
            <a:r>
              <a:rPr lang="en-US" dirty="0" smtClean="0"/>
              <a:t> </a:t>
            </a:r>
            <a:r>
              <a:rPr lang="en-US" dirty="0">
                <a:cs typeface="Arial" charset="0"/>
              </a:rPr>
              <a:t>= 103) !</a:t>
            </a:r>
          </a:p>
        </p:txBody>
      </p:sp>
      <p:graphicFrame>
        <p:nvGraphicFramePr>
          <p:cNvPr id="96337" name="Group 81"/>
          <p:cNvGraphicFramePr>
            <a:graphicFrameLocks noGrp="1"/>
          </p:cNvGraphicFramePr>
          <p:nvPr>
            <p:extLst>
              <p:ext uri="{D42A27DB-BD31-4B8C-83A1-F6EECF244321}">
                <p14:modId xmlns:p14="http://schemas.microsoft.com/office/powerpoint/2010/main" val="351810206"/>
              </p:ext>
            </p:extLst>
          </p:nvPr>
        </p:nvGraphicFramePr>
        <p:xfrm>
          <a:off x="3792612" y="2895600"/>
          <a:ext cx="1158875" cy="533400"/>
        </p:xfrm>
        <a:graphic>
          <a:graphicData uri="http://schemas.openxmlformats.org/drawingml/2006/table">
            <a:tbl>
              <a:tblPr/>
              <a:tblGrid>
                <a:gridCol w="1158875"/>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20161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314"/>
                                        </p:tgtEl>
                                        <p:attrNameLst>
                                          <p:attrName>style.visibility</p:attrName>
                                        </p:attrNameLst>
                                      </p:cBhvr>
                                      <p:to>
                                        <p:strVal val="visible"/>
                                      </p:to>
                                    </p:set>
                                    <p:animEffect transition="in" filter="dissolve">
                                      <p:cBhvr>
                                        <p:cTn id="7" dur="500"/>
                                        <p:tgtEl>
                                          <p:spTgt spid="96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315"/>
                                        </p:tgtEl>
                                        <p:attrNameLst>
                                          <p:attrName>style.visibility</p:attrName>
                                        </p:attrNameLst>
                                      </p:cBhvr>
                                      <p:to>
                                        <p:strVal val="visible"/>
                                      </p:to>
                                    </p:set>
                                    <p:animEffect transition="in" filter="dissolve">
                                      <p:cBhvr>
                                        <p:cTn id="12" dur="500"/>
                                        <p:tgtEl>
                                          <p:spTgt spid="96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316"/>
                                        </p:tgtEl>
                                        <p:attrNameLst>
                                          <p:attrName>style.visibility</p:attrName>
                                        </p:attrNameLst>
                                      </p:cBhvr>
                                      <p:to>
                                        <p:strVal val="visible"/>
                                      </p:to>
                                    </p:set>
                                    <p:animEffect transition="in" filter="dissolve">
                                      <p:cBhvr>
                                        <p:cTn id="17" dur="500"/>
                                        <p:tgtEl>
                                          <p:spTgt spid="96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6323"/>
                                        </p:tgtEl>
                                        <p:attrNameLst>
                                          <p:attrName>style.visibility</p:attrName>
                                        </p:attrNameLst>
                                      </p:cBhvr>
                                      <p:to>
                                        <p:strVal val="visible"/>
                                      </p:to>
                                    </p:set>
                                    <p:animEffect transition="in" filter="dissolve">
                                      <p:cBhvr>
                                        <p:cTn id="22" dur="500"/>
                                        <p:tgtEl>
                                          <p:spTgt spid="963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6324"/>
                                        </p:tgtEl>
                                        <p:attrNameLst>
                                          <p:attrName>style.visibility</p:attrName>
                                        </p:attrNameLst>
                                      </p:cBhvr>
                                      <p:to>
                                        <p:strVal val="visible"/>
                                      </p:to>
                                    </p:set>
                                    <p:animEffect transition="in" filter="dissolve">
                                      <p:cBhvr>
                                        <p:cTn id="27" dur="500"/>
                                        <p:tgtEl>
                                          <p:spTgt spid="96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6322"/>
                                        </p:tgtEl>
                                        <p:attrNameLst>
                                          <p:attrName>style.visibility</p:attrName>
                                        </p:attrNameLst>
                                      </p:cBhvr>
                                      <p:to>
                                        <p:strVal val="visible"/>
                                      </p:to>
                                    </p:set>
                                    <p:animEffect transition="in" filter="wipe(left)">
                                      <p:cBhvr>
                                        <p:cTn id="32" dur="500"/>
                                        <p:tgtEl>
                                          <p:spTgt spid="963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6337"/>
                                        </p:tgtEl>
                                        <p:attrNameLst>
                                          <p:attrName>style.visibility</p:attrName>
                                        </p:attrNameLst>
                                      </p:cBhvr>
                                      <p:to>
                                        <p:strVal val="visible"/>
                                      </p:to>
                                    </p:set>
                                    <p:animEffect transition="in" filter="dissolve">
                                      <p:cBhvr>
                                        <p:cTn id="37" dur="500"/>
                                        <p:tgtEl>
                                          <p:spTgt spid="96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14" grpId="0" animBg="1"/>
      <p:bldP spid="96315" grpId="0" animBg="1"/>
      <p:bldP spid="96316" grpId="0" animBg="1"/>
      <p:bldP spid="96322" grpId="0" animBg="1"/>
      <p:bldP spid="96323" grpId="0" animBg="1"/>
      <p:bldP spid="9632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5800" y="1905000"/>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Sailor</a:t>
            </a:r>
            <a:endParaRPr lang="en-US" sz="1600" b="1" dirty="0"/>
          </a:p>
        </p:txBody>
      </p:sp>
      <p:sp>
        <p:nvSpPr>
          <p:cNvPr id="97283" name="Text Box 3"/>
          <p:cNvSpPr txBox="1">
            <a:spLocks noChangeArrowheads="1"/>
          </p:cNvSpPr>
          <p:nvPr/>
        </p:nvSpPr>
        <p:spPr bwMode="auto">
          <a:xfrm>
            <a:off x="685800" y="4692650"/>
            <a:ext cx="13320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Reservation</a:t>
            </a:r>
            <a:endParaRPr lang="en-US" sz="1600" b="1" dirty="0"/>
          </a:p>
        </p:txBody>
      </p:sp>
      <p:graphicFrame>
        <p:nvGraphicFramePr>
          <p:cNvPr id="97284"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7311"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7329" name="Text Box 49"/>
          <p:cNvSpPr txBox="1">
            <a:spLocks noChangeArrowheads="1"/>
          </p:cNvSpPr>
          <p:nvPr/>
        </p:nvSpPr>
        <p:spPr bwMode="auto">
          <a:xfrm>
            <a:off x="365125" y="265113"/>
            <a:ext cx="6903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00CC"/>
                </a:solidFill>
              </a:rPr>
              <a:t>Find </a:t>
            </a:r>
            <a:r>
              <a:rPr lang="en-US" b="1" dirty="0">
                <a:solidFill>
                  <a:srgbClr val="0000CC"/>
                </a:solidFill>
              </a:rPr>
              <a:t>the names of sailors who have reserved boat number 103.</a:t>
            </a:r>
          </a:p>
        </p:txBody>
      </p:sp>
      <p:sp>
        <p:nvSpPr>
          <p:cNvPr id="97330" name="Text Box 50"/>
          <p:cNvSpPr txBox="1">
            <a:spLocks noChangeArrowheads="1"/>
          </p:cNvSpPr>
          <p:nvPr/>
        </p:nvSpPr>
        <p:spPr bwMode="auto">
          <a:xfrm>
            <a:off x="746125" y="642938"/>
            <a:ext cx="3277307" cy="120032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a:solidFill>
                  <a:srgbClr val="0000CC"/>
                </a:solidFill>
              </a:rPr>
              <a:t>sname</a:t>
            </a:r>
            <a:endParaRPr lang="en-US" dirty="0">
              <a:solidFill>
                <a:srgbClr val="0000CC"/>
              </a:solidFill>
            </a:endParaRPr>
          </a:p>
          <a:p>
            <a:r>
              <a:rPr lang="en-US" b="1" dirty="0">
                <a:solidFill>
                  <a:srgbClr val="0000CC"/>
                </a:solidFill>
                <a:latin typeface="Tahoma" pitchFamily="34" charset="0"/>
              </a:rPr>
              <a:t>FROM</a:t>
            </a:r>
            <a:r>
              <a:rPr lang="en-US" dirty="0">
                <a:solidFill>
                  <a:srgbClr val="0000CC"/>
                </a:solidFill>
              </a:rPr>
              <a:t>     Sailor </a:t>
            </a:r>
          </a:p>
          <a:p>
            <a:r>
              <a:rPr lang="en-US" b="1" dirty="0">
                <a:solidFill>
                  <a:srgbClr val="0000CC"/>
                </a:solidFill>
                <a:latin typeface="Tahoma" pitchFamily="34" charset="0"/>
              </a:rPr>
              <a:t>JOIN </a:t>
            </a:r>
            <a:r>
              <a:rPr lang="en-US" dirty="0">
                <a:solidFill>
                  <a:srgbClr val="0000CC"/>
                </a:solidFill>
              </a:rPr>
              <a:t>Reservation </a:t>
            </a:r>
            <a:r>
              <a:rPr lang="en-US" b="1" dirty="0">
                <a:solidFill>
                  <a:srgbClr val="0000CC"/>
                </a:solidFill>
              </a:rPr>
              <a:t>USING</a:t>
            </a:r>
            <a:r>
              <a:rPr lang="en-US" dirty="0">
                <a:solidFill>
                  <a:srgbClr val="0000CC"/>
                </a:solidFill>
              </a:rPr>
              <a:t> (</a:t>
            </a:r>
            <a:r>
              <a:rPr lang="en-US" dirty="0" err="1">
                <a:solidFill>
                  <a:srgbClr val="0000CC"/>
                </a:solidFill>
              </a:rPr>
              <a:t>sid</a:t>
            </a:r>
            <a:r>
              <a:rPr lang="en-US" dirty="0">
                <a:solidFill>
                  <a:srgbClr val="0000CC"/>
                </a:solidFill>
              </a:rPr>
              <a:t>)</a:t>
            </a:r>
          </a:p>
          <a:p>
            <a:r>
              <a:rPr lang="en-US" b="1" dirty="0">
                <a:solidFill>
                  <a:srgbClr val="0000CC"/>
                </a:solidFill>
              </a:rPr>
              <a:t>WHERE</a:t>
            </a:r>
            <a:r>
              <a:rPr lang="en-US" dirty="0">
                <a:solidFill>
                  <a:srgbClr val="0000CC"/>
                </a:solidFill>
              </a:rPr>
              <a:t> bid = 103)</a:t>
            </a:r>
          </a:p>
        </p:txBody>
      </p:sp>
      <p:sp>
        <p:nvSpPr>
          <p:cNvPr id="97331"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7332"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pSp>
        <p:nvGrpSpPr>
          <p:cNvPr id="97341" name="Group 61"/>
          <p:cNvGrpSpPr>
            <a:grpSpLocks/>
          </p:cNvGrpSpPr>
          <p:nvPr/>
        </p:nvGrpSpPr>
        <p:grpSpPr bwMode="auto">
          <a:xfrm>
            <a:off x="6553200" y="1233488"/>
            <a:ext cx="2286000" cy="3414712"/>
            <a:chOff x="4128" y="777"/>
            <a:chExt cx="1440" cy="2151"/>
          </a:xfrm>
        </p:grpSpPr>
        <p:sp>
          <p:nvSpPr>
            <p:cNvPr id="97342"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7343"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7344" name="AutoShape 64"/>
          <p:cNvSpPr>
            <a:spLocks noChangeArrowheads="1"/>
          </p:cNvSpPr>
          <p:nvPr/>
        </p:nvSpPr>
        <p:spPr bwMode="auto">
          <a:xfrm>
            <a:off x="228600" y="4572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97349" name="Group 69"/>
          <p:cNvGraphicFramePr>
            <a:graphicFrameLocks noGrp="1"/>
          </p:cNvGraphicFramePr>
          <p:nvPr/>
        </p:nvGraphicFramePr>
        <p:xfrm>
          <a:off x="4632325" y="2895600"/>
          <a:ext cx="1158875" cy="533400"/>
        </p:xfrm>
        <a:graphic>
          <a:graphicData uri="http://schemas.openxmlformats.org/drawingml/2006/table">
            <a:tbl>
              <a:tblPr/>
              <a:tblGrid>
                <a:gridCol w="1158875"/>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97355" name="AutoShape 75"/>
          <p:cNvSpPr>
            <a:spLocks noChangeArrowheads="1"/>
          </p:cNvSpPr>
          <p:nvPr/>
        </p:nvSpPr>
        <p:spPr bwMode="auto">
          <a:xfrm>
            <a:off x="4114800" y="4419600"/>
            <a:ext cx="1676400" cy="762000"/>
          </a:xfrm>
          <a:prstGeom prst="wedgeRoundRectCallout">
            <a:avLst>
              <a:gd name="adj1" fmla="val -84657"/>
              <a:gd name="adj2" fmla="val -25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b="1" i="1">
                <a:solidFill>
                  <a:srgbClr val="0000CC"/>
                </a:solidFill>
              </a:rPr>
              <a:t>End of </a:t>
            </a:r>
          </a:p>
          <a:p>
            <a:pPr algn="ctr"/>
            <a:r>
              <a:rPr lang="en-US" b="1" i="1">
                <a:solidFill>
                  <a:srgbClr val="0000CC"/>
                </a:solidFill>
              </a:rPr>
              <a:t>Algorithm</a:t>
            </a:r>
          </a:p>
        </p:txBody>
      </p:sp>
    </p:spTree>
    <p:extLst>
      <p:ext uri="{BB962C8B-B14F-4D97-AF65-F5344CB8AC3E}">
        <p14:creationId xmlns:p14="http://schemas.microsoft.com/office/powerpoint/2010/main" val="775794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355"/>
                                        </p:tgtEl>
                                        <p:attrNameLst>
                                          <p:attrName>style.visibility</p:attrName>
                                        </p:attrNameLst>
                                      </p:cBhvr>
                                      <p:to>
                                        <p:strVal val="visible"/>
                                      </p:to>
                                    </p:set>
                                    <p:animEffect transition="in" filter="wipe(left)">
                                      <p:cBhvr>
                                        <p:cTn id="7" dur="500"/>
                                        <p:tgtEl>
                                          <p:spTgt spid="9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2" name="Rectangle 14"/>
          <p:cNvSpPr>
            <a:spLocks noGrp="1" noChangeArrowheads="1"/>
          </p:cNvSpPr>
          <p:nvPr>
            <p:ph type="title"/>
          </p:nvPr>
        </p:nvSpPr>
        <p:spPr/>
        <p:txBody>
          <a:bodyPr/>
          <a:lstStyle/>
          <a:p>
            <a:r>
              <a:rPr lang="en-US" altLang="en-US"/>
              <a:t>Comparison Conditions</a:t>
            </a:r>
          </a:p>
        </p:txBody>
      </p:sp>
      <p:graphicFrame>
        <p:nvGraphicFramePr>
          <p:cNvPr id="375940" name="Group 132"/>
          <p:cNvGraphicFramePr>
            <a:graphicFrameLocks noGrp="1"/>
          </p:cNvGraphicFramePr>
          <p:nvPr/>
        </p:nvGraphicFramePr>
        <p:xfrm>
          <a:off x="2057400" y="1828800"/>
          <a:ext cx="4978400" cy="4487990"/>
        </p:xfrm>
        <a:graphic>
          <a:graphicData uri="http://schemas.openxmlformats.org/drawingml/2006/table">
            <a:tbl>
              <a:tblPr/>
              <a:tblGrid>
                <a:gridCol w="1562100"/>
                <a:gridCol w="3416300"/>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BETWEEN</a:t>
                      </a:r>
                      <a:br>
                        <a:rPr kumimoji="0" lang="en-US" altLang="en-US" sz="1800" b="1" i="0" u="none" strike="noStrike" cap="none" normalizeH="0" baseline="0" smtClean="0">
                          <a:ln>
                            <a:noFill/>
                          </a:ln>
                          <a:solidFill>
                            <a:srgbClr val="000000"/>
                          </a:solidFill>
                          <a:effectLst/>
                          <a:latin typeface="Courier New" pitchFamily="49" charset="0"/>
                        </a:rPr>
                      </a:br>
                      <a:r>
                        <a:rPr kumimoji="0" lang="en-US" altLang="en-US" sz="1800" b="1" i="0" u="none" strike="noStrike" cap="none" normalizeH="0" baseline="0" smtClean="0">
                          <a:ln>
                            <a:noFill/>
                          </a:ln>
                          <a:solidFill>
                            <a:srgbClr val="000000"/>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any of a list of values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 character pattern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199195041"/>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Summary</a:t>
            </a:r>
            <a:endParaRPr lang="en-US" dirty="0"/>
          </a:p>
        </p:txBody>
      </p:sp>
      <p:sp>
        <p:nvSpPr>
          <p:cNvPr id="98307" name="Rectangle 3"/>
          <p:cNvSpPr>
            <a:spLocks noGrp="1" noChangeArrowheads="1"/>
          </p:cNvSpPr>
          <p:nvPr>
            <p:ph type="body" idx="1"/>
          </p:nvPr>
        </p:nvSpPr>
        <p:spPr/>
        <p:txBody>
          <a:bodyPr>
            <a:normAutofit/>
          </a:bodyPr>
          <a:lstStyle/>
          <a:p>
            <a:r>
              <a:rPr lang="en-US" dirty="0" smtClean="0"/>
              <a:t>Result of SQL query requires</a:t>
            </a:r>
          </a:p>
          <a:p>
            <a:pPr lvl="1"/>
            <a:r>
              <a:rPr lang="en-US" dirty="0" smtClean="0"/>
              <a:t>information from two tables</a:t>
            </a:r>
          </a:p>
          <a:p>
            <a:pPr lvl="1"/>
            <a:r>
              <a:rPr lang="en-US" dirty="0" smtClean="0"/>
              <a:t>a JOIN operation is necessary</a:t>
            </a:r>
          </a:p>
          <a:p>
            <a:pPr lvl="1"/>
            <a:endParaRPr lang="en-US" dirty="0" smtClean="0"/>
          </a:p>
          <a:p>
            <a:pPr lvl="1"/>
            <a:endParaRPr lang="en-US" dirty="0" smtClean="0"/>
          </a:p>
          <a:p>
            <a:r>
              <a:rPr lang="en-US" dirty="0" smtClean="0"/>
              <a:t>Joins are EXPENSIVE operations.</a:t>
            </a:r>
          </a:p>
          <a:p>
            <a:pPr lvl="1"/>
            <a:endParaRPr lang="en-US" dirty="0" smtClean="0"/>
          </a:p>
        </p:txBody>
      </p:sp>
    </p:spTree>
    <p:extLst>
      <p:ext uri="{BB962C8B-B14F-4D97-AF65-F5344CB8AC3E}">
        <p14:creationId xmlns:p14="http://schemas.microsoft.com/office/powerpoint/2010/main" val="2861092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Projection and Restriction</a:t>
            </a:r>
            <a:endParaRPr lang="en-IE" dirty="0"/>
          </a:p>
        </p:txBody>
      </p:sp>
      <p:sp>
        <p:nvSpPr>
          <p:cNvPr id="3" name="Content Placeholder 2"/>
          <p:cNvSpPr>
            <a:spLocks noGrp="1"/>
          </p:cNvSpPr>
          <p:nvPr>
            <p:ph sz="quarter" idx="1"/>
          </p:nvPr>
        </p:nvSpPr>
        <p:spPr/>
        <p:txBody>
          <a:bodyPr/>
          <a:lstStyle/>
          <a:p>
            <a:r>
              <a:rPr lang="en-IE" dirty="0" smtClean="0"/>
              <a:t>Find the price of the game called Soma</a:t>
            </a:r>
          </a:p>
          <a:p>
            <a:pPr lvl="1"/>
            <a:r>
              <a:rPr lang="en-IE" dirty="0" smtClean="0"/>
              <a:t>What table is needed?</a:t>
            </a:r>
          </a:p>
          <a:p>
            <a:pPr lvl="1"/>
            <a:r>
              <a:rPr lang="en-IE" dirty="0" smtClean="0"/>
              <a:t>What columns are needed?</a:t>
            </a:r>
          </a:p>
          <a:p>
            <a:pPr lvl="1"/>
            <a:r>
              <a:rPr lang="en-IE" dirty="0" smtClean="0"/>
              <a:t>What is the where clause?</a:t>
            </a:r>
          </a:p>
          <a:p>
            <a:r>
              <a:rPr lang="en-IE" dirty="0" smtClean="0"/>
              <a:t>Remember</a:t>
            </a:r>
          </a:p>
          <a:p>
            <a:pPr lvl="1"/>
            <a:r>
              <a:rPr lang="en-US" altLang="en-US" dirty="0"/>
              <a:t>Character strings and date values are enclosed by single quotation marks.</a:t>
            </a:r>
          </a:p>
          <a:p>
            <a:pPr lvl="1"/>
            <a:r>
              <a:rPr lang="en-US" altLang="en-US" dirty="0"/>
              <a:t>Character values are case-sensitive,</a:t>
            </a:r>
          </a:p>
          <a:p>
            <a:pPr lvl="1"/>
            <a:r>
              <a:rPr lang="en-US" altLang="en-US" dirty="0"/>
              <a:t>Date values are format-sensitive.</a:t>
            </a:r>
          </a:p>
          <a:p>
            <a:pPr lvl="1"/>
            <a:r>
              <a:rPr lang="en-US" altLang="en-US" dirty="0"/>
              <a:t>The default date format is </a:t>
            </a:r>
            <a:r>
              <a:rPr lang="en-US" altLang="en-US" dirty="0" smtClean="0"/>
              <a:t>DD-MON-RR.</a:t>
            </a:r>
            <a:endParaRPr lang="en-US" altLang="en-US" dirty="0"/>
          </a:p>
          <a:p>
            <a:pPr marL="0" indent="0">
              <a:buNone/>
            </a:pPr>
            <a:endParaRPr lang="en-IE" dirty="0" smtClean="0"/>
          </a:p>
          <a:p>
            <a:pPr marL="274320" lvl="1" indent="0">
              <a:buNone/>
            </a:pPr>
            <a:endParaRPr lang="en-IE" dirty="0"/>
          </a:p>
          <a:p>
            <a:pPr marL="274320" lvl="1" indent="0">
              <a:buNone/>
            </a:pPr>
            <a:endParaRPr lang="en-IE" dirty="0" smtClean="0"/>
          </a:p>
        </p:txBody>
      </p:sp>
      <p:sp>
        <p:nvSpPr>
          <p:cNvPr id="4" name="Rectangle 9"/>
          <p:cNvSpPr>
            <a:spLocks noChangeArrowheads="1"/>
          </p:cNvSpPr>
          <p:nvPr/>
        </p:nvSpPr>
        <p:spPr bwMode="blackGray">
          <a:xfrm>
            <a:off x="827584" y="5445224"/>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&lt;column names separated by commas&gt;</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smtClean="0">
                <a:solidFill>
                  <a:srgbClr val="000000"/>
                </a:solidFill>
                <a:latin typeface="Courier New" pitchFamily="49" charset="0"/>
              </a:rPr>
              <a:t>&lt;table name&gt;</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smtClean="0">
                <a:solidFill>
                  <a:srgbClr val="000000"/>
                </a:solidFill>
                <a:latin typeface="Courier New" pitchFamily="49" charset="0"/>
              </a:rPr>
              <a:t>&lt;condition&gt;;</a:t>
            </a:r>
            <a:endParaRPr lang="en-US" altLang="en-US" sz="1800" dirty="0">
              <a:solidFill>
                <a:srgbClr val="000000"/>
              </a:solidFill>
              <a:latin typeface="Courier New" pitchFamily="49" charset="0"/>
            </a:endParaRPr>
          </a:p>
        </p:txBody>
      </p:sp>
      <p:sp>
        <p:nvSpPr>
          <p:cNvPr id="5" name="Oval 4"/>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1</a:t>
            </a:r>
            <a:endParaRPr lang="en-IE" dirty="0"/>
          </a:p>
        </p:txBody>
      </p:sp>
    </p:spTree>
    <p:extLst>
      <p:ext uri="{BB962C8B-B14F-4D97-AF65-F5344CB8AC3E}">
        <p14:creationId xmlns:p14="http://schemas.microsoft.com/office/powerpoint/2010/main" val="406009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3" name="Rectangle 7"/>
          <p:cNvSpPr>
            <a:spLocks noChangeArrowheads="1"/>
          </p:cNvSpPr>
          <p:nvPr/>
        </p:nvSpPr>
        <p:spPr bwMode="blackGray">
          <a:xfrm>
            <a:off x="935832" y="3612259"/>
            <a:ext cx="7272338" cy="104087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smtClean="0">
                <a:solidFill>
                  <a:srgbClr val="000000"/>
                </a:solidFill>
                <a:latin typeface="Courier New" pitchFamily="49" charset="0"/>
              </a:rPr>
              <a:t>SELECT </a:t>
            </a:r>
            <a:r>
              <a:rPr lang="en-US" altLang="en-US" sz="1800" dirty="0" err="1" smtClean="0">
                <a:solidFill>
                  <a:srgbClr val="000000"/>
                </a:solidFill>
                <a:latin typeface="Courier New" pitchFamily="49" charset="0"/>
              </a:rPr>
              <a:t>columnname</a:t>
            </a:r>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columnname</a:t>
            </a:r>
            <a:endParaRPr lang="en-US" altLang="en-US" sz="1800" dirty="0" smtClean="0">
              <a:solidFill>
                <a:srgbClr val="000000"/>
              </a:solidFill>
              <a:latin typeface="Courier New" pitchFamily="49" charset="0"/>
            </a:endParaRPr>
          </a:p>
          <a:p>
            <a:r>
              <a:rPr lang="en-US" altLang="en-US" sz="1800" dirty="0" smtClean="0">
                <a:solidFill>
                  <a:srgbClr val="000000"/>
                </a:solidFill>
                <a:latin typeface="Courier New" pitchFamily="49" charset="0"/>
              </a:rPr>
              <a:t>FROM   </a:t>
            </a:r>
            <a:r>
              <a:rPr lang="en-US" altLang="en-US" sz="1800" dirty="0" err="1" smtClean="0">
                <a:solidFill>
                  <a:srgbClr val="000000"/>
                </a:solidFill>
                <a:latin typeface="Courier New" pitchFamily="49" charset="0"/>
              </a:rPr>
              <a:t>tablename</a:t>
            </a:r>
            <a:endParaRPr lang="en-US" altLang="en-US" sz="1800" dirty="0" smtClean="0">
              <a:solidFill>
                <a:srgbClr val="000000"/>
              </a:solidFill>
              <a:latin typeface="Courier New" pitchFamily="49" charset="0"/>
            </a:endParaRPr>
          </a:p>
          <a:p>
            <a:r>
              <a:rPr lang="en-US" altLang="en-US" sz="1800" dirty="0" smtClean="0">
                <a:solidFill>
                  <a:srgbClr val="000000"/>
                </a:solidFill>
                <a:latin typeface="Courier New" pitchFamily="49" charset="0"/>
              </a:rPr>
              <a:t>WHERE  condition ;</a:t>
            </a:r>
            <a:endParaRPr lang="en-US" altLang="en-US" sz="1800" dirty="0">
              <a:solidFill>
                <a:srgbClr val="000000"/>
              </a:solidFill>
              <a:latin typeface="Courier New" pitchFamily="49" charset="0"/>
            </a:endParaRPr>
          </a:p>
        </p:txBody>
      </p:sp>
      <p:sp>
        <p:nvSpPr>
          <p:cNvPr id="377864" name="Rectangle 8"/>
          <p:cNvSpPr>
            <a:spLocks noGrp="1" noChangeArrowheads="1"/>
          </p:cNvSpPr>
          <p:nvPr>
            <p:ph type="title"/>
          </p:nvPr>
        </p:nvSpPr>
        <p:spPr/>
        <p:txBody>
          <a:bodyPr/>
          <a:lstStyle/>
          <a:p>
            <a:r>
              <a:rPr lang="en-US" altLang="en-US"/>
              <a:t>Using Comparison Conditions</a:t>
            </a:r>
          </a:p>
        </p:txBody>
      </p:sp>
      <p:sp>
        <p:nvSpPr>
          <p:cNvPr id="5" name="Rectangle 10"/>
          <p:cNvSpPr>
            <a:spLocks noChangeArrowheads="1"/>
          </p:cNvSpPr>
          <p:nvPr/>
        </p:nvSpPr>
        <p:spPr bwMode="auto">
          <a:xfrm>
            <a:off x="935832" y="4229244"/>
            <a:ext cx="3060104" cy="295275"/>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6" name="Oval 5"/>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2</a:t>
            </a:r>
            <a:endParaRPr lang="en-IE" dirty="0"/>
          </a:p>
        </p:txBody>
      </p:sp>
      <p:sp>
        <p:nvSpPr>
          <p:cNvPr id="7" name="Content Placeholder 2"/>
          <p:cNvSpPr txBox="1">
            <a:spLocks/>
          </p:cNvSpPr>
          <p:nvPr/>
        </p:nvSpPr>
        <p:spPr>
          <a:xfrm>
            <a:off x="457200" y="1219200"/>
            <a:ext cx="8229600" cy="493776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dirty="0" smtClean="0"/>
              <a:t>Find the title of all games with more than 3 in stock; include the quantity in the output</a:t>
            </a:r>
          </a:p>
          <a:p>
            <a:pPr lvl="1"/>
            <a:r>
              <a:rPr lang="en-IE" dirty="0" smtClean="0"/>
              <a:t>What table is needed?</a:t>
            </a:r>
          </a:p>
          <a:p>
            <a:pPr lvl="1"/>
            <a:r>
              <a:rPr lang="en-IE" dirty="0" smtClean="0"/>
              <a:t>What columns are needed?</a:t>
            </a:r>
          </a:p>
          <a:p>
            <a:pPr lvl="1"/>
            <a:r>
              <a:rPr lang="en-IE" dirty="0" smtClean="0"/>
              <a:t>What is the where clause?</a:t>
            </a:r>
          </a:p>
        </p:txBody>
      </p:sp>
    </p:spTree>
    <p:extLst>
      <p:ext uri="{BB962C8B-B14F-4D97-AF65-F5344CB8AC3E}">
        <p14:creationId xmlns:p14="http://schemas.microsoft.com/office/powerpoint/2010/main" val="163620006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78" name="Rectangle 26"/>
          <p:cNvSpPr>
            <a:spLocks noChangeArrowheads="1"/>
          </p:cNvSpPr>
          <p:nvPr/>
        </p:nvSpPr>
        <p:spPr bwMode="blackGray">
          <a:xfrm>
            <a:off x="882650" y="3415332"/>
            <a:ext cx="7272338" cy="1093788"/>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endParaRPr lang="en-US" altLang="en-US" sz="1800" dirty="0" smtClean="0">
              <a:solidFill>
                <a:srgbClr val="000000"/>
              </a:solidFill>
              <a:latin typeface="Courier New" pitchFamily="49" charset="0"/>
            </a:endParaRPr>
          </a:p>
          <a:p>
            <a:r>
              <a:rPr lang="en-US" altLang="en-US" sz="1800" dirty="0" smtClean="0">
                <a:solidFill>
                  <a:srgbClr val="000000"/>
                </a:solidFill>
                <a:latin typeface="Courier New" pitchFamily="49" charset="0"/>
              </a:rPr>
              <a:t>SELECT </a:t>
            </a:r>
            <a:r>
              <a:rPr lang="en-US" altLang="en-US" sz="1800" dirty="0" err="1" smtClean="0">
                <a:solidFill>
                  <a:srgbClr val="000000"/>
                </a:solidFill>
                <a:latin typeface="Courier New" pitchFamily="49" charset="0"/>
              </a:rPr>
              <a:t>colname</a:t>
            </a:r>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colname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tablename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colname</a:t>
            </a:r>
            <a:r>
              <a:rPr lang="en-US" altLang="en-US" sz="1800" dirty="0" smtClean="0">
                <a:solidFill>
                  <a:srgbClr val="000000"/>
                </a:solidFill>
                <a:latin typeface="Courier New" pitchFamily="49" charset="0"/>
              </a:rPr>
              <a:t> BETWEEN </a:t>
            </a:r>
            <a:r>
              <a:rPr lang="en-US" altLang="en-US" sz="1800" dirty="0" err="1" smtClean="0">
                <a:solidFill>
                  <a:srgbClr val="000000"/>
                </a:solidFill>
                <a:latin typeface="Courier New" pitchFamily="49" charset="0"/>
              </a:rPr>
              <a:t>lowerlimit</a:t>
            </a:r>
            <a:r>
              <a:rPr lang="en-US" altLang="en-US" sz="1800" dirty="0" smtClean="0">
                <a:solidFill>
                  <a:srgbClr val="000000"/>
                </a:solidFill>
                <a:latin typeface="Courier New" pitchFamily="49" charset="0"/>
              </a:rPr>
              <a:t> and </a:t>
            </a:r>
            <a:r>
              <a:rPr lang="en-US" altLang="en-US" sz="1800" dirty="0" err="1" smtClean="0">
                <a:solidFill>
                  <a:srgbClr val="000000"/>
                </a:solidFill>
                <a:latin typeface="Courier New" pitchFamily="49" charset="0"/>
              </a:rPr>
              <a:t>upperlimit</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endParaRPr lang="en-US" altLang="en-US" sz="1800" dirty="0">
              <a:latin typeface="Courier New" pitchFamily="49" charset="0"/>
            </a:endParaRPr>
          </a:p>
        </p:txBody>
      </p:sp>
      <p:sp>
        <p:nvSpPr>
          <p:cNvPr id="381974" name="Rectangle 22"/>
          <p:cNvSpPr>
            <a:spLocks noGrp="1" noChangeArrowheads="1"/>
          </p:cNvSpPr>
          <p:nvPr>
            <p:ph type="title"/>
          </p:nvPr>
        </p:nvSpPr>
        <p:spPr/>
        <p:txBody>
          <a:bodyPr/>
          <a:lstStyle/>
          <a:p>
            <a:r>
              <a:rPr lang="en-US" altLang="en-US"/>
              <a:t>Using the </a:t>
            </a:r>
            <a:r>
              <a:rPr lang="en-US" altLang="en-US">
                <a:latin typeface="Courier New" pitchFamily="49" charset="0"/>
              </a:rPr>
              <a:t>BETWEEN</a:t>
            </a:r>
            <a:r>
              <a:rPr lang="en-US" altLang="en-US"/>
              <a:t> Condition</a:t>
            </a:r>
          </a:p>
        </p:txBody>
      </p:sp>
      <p:sp>
        <p:nvSpPr>
          <p:cNvPr id="381975" name="Rectangle 23"/>
          <p:cNvSpPr>
            <a:spLocks noGrp="1" noChangeArrowheads="1"/>
          </p:cNvSpPr>
          <p:nvPr>
            <p:ph type="body" idx="1"/>
          </p:nvPr>
        </p:nvSpPr>
        <p:spPr>
          <a:xfrm>
            <a:off x="492989" y="1268760"/>
            <a:ext cx="7366000" cy="1283940"/>
          </a:xfrm>
        </p:spPr>
        <p:txBody>
          <a:bodyPr>
            <a:normAutofit fontScale="85000" lnSpcReduction="20000"/>
          </a:bodyPr>
          <a:lstStyle/>
          <a:p>
            <a:r>
              <a:rPr lang="en-US" altLang="en-US" dirty="0"/>
              <a:t>Use the </a:t>
            </a:r>
            <a:r>
              <a:rPr lang="en-US" altLang="en-US" dirty="0">
                <a:latin typeface="Courier New" pitchFamily="49" charset="0"/>
              </a:rPr>
              <a:t>BETWEEN</a:t>
            </a:r>
            <a:r>
              <a:rPr lang="en-US" altLang="en-US" dirty="0"/>
              <a:t> condition to display rows based on a range of </a:t>
            </a:r>
            <a:r>
              <a:rPr lang="en-US" altLang="en-US" dirty="0" smtClean="0"/>
              <a:t>values.</a:t>
            </a:r>
          </a:p>
          <a:p>
            <a:r>
              <a:rPr lang="en-US" altLang="en-US" dirty="0" smtClean="0"/>
              <a:t>Find the </a:t>
            </a:r>
            <a:r>
              <a:rPr lang="en-IE" dirty="0"/>
              <a:t>title of all games with </a:t>
            </a:r>
            <a:r>
              <a:rPr lang="en-IE" dirty="0" smtClean="0"/>
              <a:t>quantities between 3 and 7 in </a:t>
            </a:r>
            <a:r>
              <a:rPr lang="en-IE" dirty="0"/>
              <a:t>stock; include the quantity in the output</a:t>
            </a:r>
          </a:p>
          <a:p>
            <a:endParaRPr lang="en-US" altLang="en-US" dirty="0"/>
          </a:p>
        </p:txBody>
      </p:sp>
      <p:sp>
        <p:nvSpPr>
          <p:cNvPr id="381962" name="Rectangle 10"/>
          <p:cNvSpPr>
            <a:spLocks noChangeArrowheads="1"/>
          </p:cNvSpPr>
          <p:nvPr/>
        </p:nvSpPr>
        <p:spPr bwMode="auto">
          <a:xfrm>
            <a:off x="971600" y="4038082"/>
            <a:ext cx="6823348" cy="39903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10" name="Oval 9"/>
          <p:cNvSpPr/>
          <p:nvPr/>
        </p:nvSpPr>
        <p:spPr>
          <a:xfrm>
            <a:off x="8172400" y="548680"/>
            <a:ext cx="576064" cy="43204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3</a:t>
            </a:r>
            <a:endParaRPr lang="en-IE" dirty="0"/>
          </a:p>
        </p:txBody>
      </p:sp>
    </p:spTree>
    <p:extLst>
      <p:ext uri="{BB962C8B-B14F-4D97-AF65-F5344CB8AC3E}">
        <p14:creationId xmlns:p14="http://schemas.microsoft.com/office/powerpoint/2010/main" val="3725818918"/>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dirty="0" smtClean="0"/>
        </a:defPPr>
      </a:lstStyle>
      <a:style>
        <a:lnRef idx="1">
          <a:schemeClr val="accent5"/>
        </a:lnRef>
        <a:fillRef idx="2">
          <a:schemeClr val="accent5"/>
        </a:fillRef>
        <a:effectRef idx="1">
          <a:schemeClr val="accent5"/>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1138</TotalTime>
  <Words>3708</Words>
  <Application>Microsoft Office PowerPoint</Application>
  <PresentationFormat>On-screen Show (4:3)</PresentationFormat>
  <Paragraphs>863</Paragraphs>
  <Slides>60</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Origin</vt:lpstr>
      <vt:lpstr>Document</vt:lpstr>
      <vt:lpstr>Comparisons in the SELECT statement</vt:lpstr>
      <vt:lpstr>Our Game Shop From Last Week</vt:lpstr>
      <vt:lpstr>PowerPoint Presentation</vt:lpstr>
      <vt:lpstr>The basic SELECT statement revisited</vt:lpstr>
      <vt:lpstr>How does it work?</vt:lpstr>
      <vt:lpstr>Comparison Conditions</vt:lpstr>
      <vt:lpstr>Simple Projection and Restriction</vt:lpstr>
      <vt:lpstr>Using Comparison Conditions</vt:lpstr>
      <vt:lpstr>Using the BETWEEN Condition</vt:lpstr>
      <vt:lpstr>Using the IN Condition</vt:lpstr>
      <vt:lpstr>Using the IN Condition</vt:lpstr>
      <vt:lpstr>Using the LIKE Condition</vt:lpstr>
      <vt:lpstr>Using the LIKE Condition</vt:lpstr>
      <vt:lpstr>Using the LIKE Condition</vt:lpstr>
      <vt:lpstr>Using the NULL Conditions</vt:lpstr>
      <vt:lpstr>Using the NULL Conditions</vt:lpstr>
      <vt:lpstr>Logical Conditions</vt:lpstr>
      <vt:lpstr>Using the AND Operator</vt:lpstr>
      <vt:lpstr>Using the OR Operator</vt:lpstr>
      <vt:lpstr>Using the NOT Operator</vt:lpstr>
      <vt:lpstr>Rules of Precedence</vt:lpstr>
      <vt:lpstr>Rules of Precedence</vt:lpstr>
      <vt:lpstr>Rules of Precedence</vt:lpstr>
      <vt:lpstr>ORDER BY Clause</vt:lpstr>
      <vt:lpstr>PowerPoint Presentation</vt:lpstr>
      <vt:lpstr>Using relationships to retrieve data with the SELECT statement</vt:lpstr>
      <vt:lpstr>Retrieval from multiple tables in a single SELECT</vt:lpstr>
      <vt:lpstr>Inner Join</vt:lpstr>
      <vt:lpstr>Inner Join</vt:lpstr>
      <vt:lpstr>Inner Join</vt:lpstr>
      <vt:lpstr>Inner Join</vt:lpstr>
      <vt:lpstr>Inner Join</vt:lpstr>
      <vt:lpstr>Adding in a sort</vt:lpstr>
      <vt:lpstr>Adding in a sort</vt:lpstr>
      <vt:lpstr>Including a logical operator</vt:lpstr>
      <vt:lpstr>Including a logical operator</vt:lpstr>
      <vt:lpstr>Inner Joins</vt:lpstr>
      <vt:lpstr>Inner Join</vt:lpstr>
      <vt:lpstr>Inner Join</vt:lpstr>
      <vt:lpstr>Inner Join</vt:lpstr>
      <vt:lpstr>Inner Join</vt:lpstr>
      <vt:lpstr>Using a Comparator</vt:lpstr>
      <vt:lpstr>Adding in a sort</vt:lpstr>
      <vt:lpstr>Adding in a sort</vt:lpstr>
      <vt:lpstr>Including a logical operator</vt:lpstr>
      <vt:lpstr>Including a logical operator</vt:lpstr>
      <vt:lpstr>Join mm_rental to two tables</vt:lpstr>
      <vt:lpstr>How is the inner join 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SELECT statement</dc:title>
  <dc:creator>pobyrne</dc:creator>
  <cp:lastModifiedBy>DIT</cp:lastModifiedBy>
  <cp:revision>178</cp:revision>
  <dcterms:created xsi:type="dcterms:W3CDTF">2009-09-16T16:59:58Z</dcterms:created>
  <dcterms:modified xsi:type="dcterms:W3CDTF">2017-10-05T15:01:16Z</dcterms:modified>
</cp:coreProperties>
</file>