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7"/>
  </p:notesMasterIdLst>
  <p:handoutMasterIdLst>
    <p:handoutMasterId r:id="rId108"/>
  </p:handoutMasterIdLst>
  <p:sldIdLst>
    <p:sldId id="493" r:id="rId2"/>
    <p:sldId id="495" r:id="rId3"/>
    <p:sldId id="524" r:id="rId4"/>
    <p:sldId id="496" r:id="rId5"/>
    <p:sldId id="497" r:id="rId6"/>
    <p:sldId id="498" r:id="rId7"/>
    <p:sldId id="499" r:id="rId8"/>
    <p:sldId id="500" r:id="rId9"/>
    <p:sldId id="501" r:id="rId10"/>
    <p:sldId id="502" r:id="rId11"/>
    <p:sldId id="503" r:id="rId12"/>
    <p:sldId id="504" r:id="rId13"/>
    <p:sldId id="505" r:id="rId14"/>
    <p:sldId id="506" r:id="rId15"/>
    <p:sldId id="507" r:id="rId16"/>
    <p:sldId id="508" r:id="rId17"/>
    <p:sldId id="526" r:id="rId18"/>
    <p:sldId id="509" r:id="rId19"/>
    <p:sldId id="510" r:id="rId20"/>
    <p:sldId id="511" r:id="rId21"/>
    <p:sldId id="512" r:id="rId22"/>
    <p:sldId id="513" r:id="rId23"/>
    <p:sldId id="514" r:id="rId24"/>
    <p:sldId id="525" r:id="rId25"/>
    <p:sldId id="257" r:id="rId26"/>
    <p:sldId id="330" r:id="rId27"/>
    <p:sldId id="258" r:id="rId28"/>
    <p:sldId id="259" r:id="rId29"/>
    <p:sldId id="260" r:id="rId30"/>
    <p:sldId id="261" r:id="rId31"/>
    <p:sldId id="398" r:id="rId32"/>
    <p:sldId id="262" r:id="rId33"/>
    <p:sldId id="489" r:id="rId34"/>
    <p:sldId id="490" r:id="rId35"/>
    <p:sldId id="491" r:id="rId36"/>
    <p:sldId id="266" r:id="rId37"/>
    <p:sldId id="397" r:id="rId38"/>
    <p:sldId id="268" r:id="rId39"/>
    <p:sldId id="325" r:id="rId40"/>
    <p:sldId id="269" r:id="rId41"/>
    <p:sldId id="327" r:id="rId42"/>
    <p:sldId id="492" r:id="rId43"/>
    <p:sldId id="395" r:id="rId44"/>
    <p:sldId id="396" r:id="rId45"/>
    <p:sldId id="272" r:id="rId46"/>
    <p:sldId id="273" r:id="rId47"/>
    <p:sldId id="274" r:id="rId48"/>
    <p:sldId id="275" r:id="rId49"/>
    <p:sldId id="400" r:id="rId50"/>
    <p:sldId id="276" r:id="rId51"/>
    <p:sldId id="277" r:id="rId52"/>
    <p:sldId id="278" r:id="rId53"/>
    <p:sldId id="279" r:id="rId54"/>
    <p:sldId id="280" r:id="rId55"/>
    <p:sldId id="281" r:id="rId56"/>
    <p:sldId id="533" r:id="rId57"/>
    <p:sldId id="411" r:id="rId58"/>
    <p:sldId id="403" r:id="rId59"/>
    <p:sldId id="404" r:id="rId60"/>
    <p:sldId id="405" r:id="rId61"/>
    <p:sldId id="406" r:id="rId62"/>
    <p:sldId id="407" r:id="rId63"/>
    <p:sldId id="408" r:id="rId64"/>
    <p:sldId id="409" r:id="rId65"/>
    <p:sldId id="517" r:id="rId66"/>
    <p:sldId id="412" r:id="rId67"/>
    <p:sldId id="413" r:id="rId68"/>
    <p:sldId id="415" r:id="rId69"/>
    <p:sldId id="414" r:id="rId70"/>
    <p:sldId id="416" r:id="rId71"/>
    <p:sldId id="417" r:id="rId72"/>
    <p:sldId id="418" r:id="rId73"/>
    <p:sldId id="419" r:id="rId74"/>
    <p:sldId id="534" r:id="rId75"/>
    <p:sldId id="283" r:id="rId76"/>
    <p:sldId id="284" r:id="rId77"/>
    <p:sldId id="285" r:id="rId78"/>
    <p:sldId id="286" r:id="rId79"/>
    <p:sldId id="287" r:id="rId80"/>
    <p:sldId id="290" r:id="rId81"/>
    <p:sldId id="402" r:id="rId82"/>
    <p:sldId id="424" r:id="rId83"/>
    <p:sldId id="425" r:id="rId84"/>
    <p:sldId id="518" r:id="rId85"/>
    <p:sldId id="291" r:id="rId86"/>
    <p:sldId id="292" r:id="rId87"/>
    <p:sldId id="488" r:id="rId88"/>
    <p:sldId id="293" r:id="rId89"/>
    <p:sldId id="329" r:id="rId90"/>
    <p:sldId id="535" r:id="rId91"/>
    <p:sldId id="435" r:id="rId92"/>
    <p:sldId id="436" r:id="rId93"/>
    <p:sldId id="445" r:id="rId94"/>
    <p:sldId id="444" r:id="rId95"/>
    <p:sldId id="447" r:id="rId96"/>
    <p:sldId id="449" r:id="rId97"/>
    <p:sldId id="450" r:id="rId98"/>
    <p:sldId id="519" r:id="rId99"/>
    <p:sldId id="527" r:id="rId100"/>
    <p:sldId id="528" r:id="rId101"/>
    <p:sldId id="529" r:id="rId102"/>
    <p:sldId id="530" r:id="rId103"/>
    <p:sldId id="532" r:id="rId104"/>
    <p:sldId id="536" r:id="rId105"/>
    <p:sldId id="537" r:id="rId106"/>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2914" autoAdjust="0"/>
  </p:normalViewPr>
  <p:slideViewPr>
    <p:cSldViewPr>
      <p:cViewPr>
        <p:scale>
          <a:sx n="60" d="100"/>
          <a:sy n="60" d="100"/>
        </p:scale>
        <p:origin x="-2098" y="-691"/>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2F17CB29-5A85-4E64-A9E4-4DC1B6A127F9}" type="datetimeFigureOut">
              <a:rPr lang="en-IE" smtClean="0"/>
              <a:t>12/10/2017</a:t>
            </a:fld>
            <a:endParaRPr lang="en-IE"/>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0A1862DF-C730-410C-A6E4-05E8BE6569B1}" type="slidenum">
              <a:rPr lang="en-IE" smtClean="0"/>
              <a:t>‹#›</a:t>
            </a:fld>
            <a:endParaRPr lang="en-IE"/>
          </a:p>
        </p:txBody>
      </p:sp>
    </p:spTree>
    <p:extLst>
      <p:ext uri="{BB962C8B-B14F-4D97-AF65-F5344CB8AC3E}">
        <p14:creationId xmlns:p14="http://schemas.microsoft.com/office/powerpoint/2010/main" val="133805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6F34359A-35A8-4FC0-8C4F-E4C86FD4CAEC}" type="datetimeFigureOut">
              <a:rPr lang="en-IE" smtClean="0"/>
              <a:t>12/10/2017</a:t>
            </a:fld>
            <a:endParaRPr lang="en-IE"/>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E553EF01-2925-4A1D-AF01-F11BF48F5930}" type="slidenum">
              <a:rPr lang="en-IE" smtClean="0"/>
              <a:t>‹#›</a:t>
            </a:fld>
            <a:endParaRPr lang="en-IE"/>
          </a:p>
        </p:txBody>
      </p:sp>
    </p:spTree>
    <p:extLst>
      <p:ext uri="{BB962C8B-B14F-4D97-AF65-F5344CB8AC3E}">
        <p14:creationId xmlns:p14="http://schemas.microsoft.com/office/powerpoint/2010/main" val="2825340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1.bin"/></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vmlDrawing" Target="../drawings/vmlDrawing7.vml"/><Relationship Id="rId5" Type="http://schemas.openxmlformats.org/officeDocument/2006/relationships/image" Target="../media/image8.wmf"/><Relationship Id="rId4" Type="http://schemas.openxmlformats.org/officeDocument/2006/relationships/oleObject" Target="../embeddings/oleObject2.bin"/></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vmlDrawing" Target="../drawings/vmlDrawing8.vml"/><Relationship Id="rId5" Type="http://schemas.openxmlformats.org/officeDocument/2006/relationships/image" Target="../media/image8.wmf"/><Relationship Id="rId4" Type="http://schemas.openxmlformats.org/officeDocument/2006/relationships/oleObject" Target="../embeddings/oleObject3.bin"/></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vmlDrawing" Target="../drawings/vmlDrawing9.vml"/><Relationship Id="rId5" Type="http://schemas.openxmlformats.org/officeDocument/2006/relationships/image" Target="../media/image8.wmf"/><Relationship Id="rId4" Type="http://schemas.openxmlformats.org/officeDocument/2006/relationships/oleObject" Target="../embeddings/oleObject4.bin"/></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vmlDrawing" Target="../drawings/vmlDrawing10.vml"/><Relationship Id="rId5" Type="http://schemas.openxmlformats.org/officeDocument/2006/relationships/image" Target="../media/image15.wmf"/><Relationship Id="rId4" Type="http://schemas.openxmlformats.org/officeDocument/2006/relationships/oleObject" Target="../embeddings/oleObject5.bin"/></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vmlDrawing" Target="../drawings/vmlDrawing11.vml"/><Relationship Id="rId5" Type="http://schemas.openxmlformats.org/officeDocument/2006/relationships/image" Target="../media/image20.wmf"/><Relationship Id="rId4" Type="http://schemas.openxmlformats.org/officeDocument/2006/relationships/oleObject" Target="../embeddings/oleObject6.bin"/></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vmlDrawing" Target="../drawings/vmlDrawing12.vml"/><Relationship Id="rId5" Type="http://schemas.openxmlformats.org/officeDocument/2006/relationships/image" Target="../media/image24.wmf"/><Relationship Id="rId4" Type="http://schemas.openxmlformats.org/officeDocument/2006/relationships/oleObject" Target="../embeddings/oleObject7.bin"/></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vmlDrawing" Target="../drawings/vmlDrawing13.vml"/><Relationship Id="rId5" Type="http://schemas.openxmlformats.org/officeDocument/2006/relationships/image" Target="../media/image25.wmf"/><Relationship Id="rId4" Type="http://schemas.openxmlformats.org/officeDocument/2006/relationships/oleObject" Target="../embeddings/oleObject8.bin"/></Relationships>
</file>

<file path=ppt/notesSlides/_rels/note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s/slide60.xml"/><Relationship Id="rId1" Type="http://schemas.openxmlformats.org/officeDocument/2006/relationships/notesMaster" Target="../notesMasters/notesMaster1.xml"/><Relationship Id="rId4" Type="http://schemas.openxmlformats.org/officeDocument/2006/relationships/image" Target="../media/image28.png"/></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78.xml"/><Relationship Id="rId2" Type="http://schemas.openxmlformats.org/officeDocument/2006/relationships/notesMaster" Target="../notesMasters/notesMaster1.xml"/><Relationship Id="rId1" Type="http://schemas.openxmlformats.org/officeDocument/2006/relationships/vmlDrawing" Target="../drawings/vmlDrawing14.vml"/><Relationship Id="rId5" Type="http://schemas.openxmlformats.org/officeDocument/2006/relationships/image" Target="../media/image32.wmf"/><Relationship Id="rId4" Type="http://schemas.openxmlformats.org/officeDocument/2006/relationships/oleObject" Target="../embeddings/oleObject9.bin"/></Relationships>
</file>

<file path=ppt/notesSlides/_rels/note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slide" Target="../slides/slide89.xml"/><Relationship Id="rId2" Type="http://schemas.openxmlformats.org/officeDocument/2006/relationships/notesMaster" Target="../notesMasters/notesMaster1.xml"/><Relationship Id="rId1" Type="http://schemas.openxmlformats.org/officeDocument/2006/relationships/vmlDrawing" Target="../drawings/vmlDrawing15.vml"/><Relationship Id="rId5" Type="http://schemas.openxmlformats.org/officeDocument/2006/relationships/image" Target="../media/image39.wmf"/><Relationship Id="rId4" Type="http://schemas.openxmlformats.org/officeDocument/2006/relationships/oleObject" Target="../embeddings/oleObject10.bin"/></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slide" Target="../slides/slide92.xml"/><Relationship Id="rId2" Type="http://schemas.openxmlformats.org/officeDocument/2006/relationships/notesMaster" Target="../notesMasters/notesMaster1.xml"/><Relationship Id="rId1" Type="http://schemas.openxmlformats.org/officeDocument/2006/relationships/vmlDrawing" Target="../drawings/vmlDrawing16.vml"/><Relationship Id="rId5" Type="http://schemas.openxmlformats.org/officeDocument/2006/relationships/image" Target="../media/image42.wmf"/><Relationship Id="rId4" Type="http://schemas.openxmlformats.org/officeDocument/2006/relationships/oleObject" Target="../embeddings/oleObject11.bin"/></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466907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0" name="Rectangle 4"/>
          <p:cNvSpPr>
            <a:spLocks noGrp="1" noRot="1" noChangeAspect="1" noChangeArrowheads="1" noTextEdit="1"/>
          </p:cNvSpPr>
          <p:nvPr>
            <p:ph type="sldImg"/>
          </p:nvPr>
        </p:nvSpPr>
        <p:spPr>
          <a:ln/>
        </p:spPr>
      </p:sp>
      <p:sp>
        <p:nvSpPr>
          <p:cNvPr id="372741" name="Rectangle 5"/>
          <p:cNvSpPr>
            <a:spLocks noGrp="1" noChangeArrowheads="1"/>
          </p:cNvSpPr>
          <p:nvPr>
            <p:ph type="body" idx="1"/>
          </p:nvPr>
        </p:nvSpPr>
        <p:spPr/>
        <p:txBody>
          <a:bodyPr/>
          <a:lstStyle/>
          <a:p>
            <a:pPr>
              <a:lnSpc>
                <a:spcPct val="95000"/>
              </a:lnSpc>
            </a:pPr>
            <a:r>
              <a:rPr lang="en-US" altLang="en-US" dirty="0"/>
              <a:t>Single-Row Functions</a:t>
            </a:r>
          </a:p>
          <a:p>
            <a:pPr lvl="1">
              <a:lnSpc>
                <a:spcPct val="95000"/>
              </a:lnSpc>
            </a:pPr>
            <a:r>
              <a:rPr lang="en-US" altLang="en-US" dirty="0"/>
              <a:t>Single-row functions</a:t>
            </a:r>
            <a:r>
              <a:rPr lang="en-US" altLang="en-US" dirty="0">
                <a:solidFill>
                  <a:srgbClr val="FC0128"/>
                </a:solidFill>
              </a:rPr>
              <a:t> </a:t>
            </a:r>
            <a:r>
              <a:rPr lang="en-US" altLang="en-US" dirty="0"/>
              <a:t>are used to manipulate data items. </a:t>
            </a:r>
            <a:r>
              <a:rPr lang="en-US" altLang="en-US" dirty="0">
                <a:solidFill>
                  <a:schemeClr val="tx1"/>
                </a:solidFill>
              </a:rPr>
              <a:t>They accept one or more arguments and return one value for each row that is returned by the query. An argument can be one of the following:</a:t>
            </a:r>
          </a:p>
          <a:p>
            <a:pPr lvl="2">
              <a:lnSpc>
                <a:spcPct val="95000"/>
              </a:lnSpc>
            </a:pPr>
            <a:r>
              <a:rPr lang="en-US" altLang="en-US" dirty="0"/>
              <a:t>User-supplied constant</a:t>
            </a:r>
          </a:p>
          <a:p>
            <a:pPr lvl="2">
              <a:lnSpc>
                <a:spcPct val="95000"/>
              </a:lnSpc>
            </a:pPr>
            <a:r>
              <a:rPr lang="en-US" altLang="en-US" dirty="0"/>
              <a:t>Variable value </a:t>
            </a:r>
          </a:p>
          <a:p>
            <a:pPr lvl="2">
              <a:lnSpc>
                <a:spcPct val="95000"/>
              </a:lnSpc>
            </a:pPr>
            <a:r>
              <a:rPr lang="en-US" altLang="en-US" dirty="0"/>
              <a:t>Column name</a:t>
            </a:r>
          </a:p>
          <a:p>
            <a:pPr lvl="2">
              <a:lnSpc>
                <a:spcPct val="95000"/>
              </a:lnSpc>
            </a:pPr>
            <a:r>
              <a:rPr lang="en-US" altLang="en-US" dirty="0"/>
              <a:t>Expression</a:t>
            </a:r>
          </a:p>
          <a:p>
            <a:pPr lvl="1"/>
            <a:r>
              <a:rPr lang="en-US" altLang="en-US" dirty="0"/>
              <a:t>Features of single-row functions include:</a:t>
            </a:r>
          </a:p>
          <a:p>
            <a:pPr lvl="2">
              <a:lnSpc>
                <a:spcPct val="95000"/>
              </a:lnSpc>
            </a:pPr>
            <a:r>
              <a:rPr lang="en-US" altLang="en-US" dirty="0"/>
              <a:t>Acting on each row that is returned in the query</a:t>
            </a:r>
          </a:p>
          <a:p>
            <a:pPr lvl="2">
              <a:lnSpc>
                <a:spcPct val="95000"/>
              </a:lnSpc>
            </a:pPr>
            <a:r>
              <a:rPr lang="en-US" altLang="en-US" dirty="0"/>
              <a:t>Returning one result per row</a:t>
            </a:r>
          </a:p>
          <a:p>
            <a:pPr lvl="2">
              <a:lnSpc>
                <a:spcPct val="95000"/>
              </a:lnSpc>
            </a:pPr>
            <a:r>
              <a:rPr lang="en-US" altLang="en-US" dirty="0"/>
              <a:t>Possibly returning a data value of a different type than the one that is referenced</a:t>
            </a:r>
          </a:p>
          <a:p>
            <a:pPr lvl="2">
              <a:lnSpc>
                <a:spcPct val="95000"/>
              </a:lnSpc>
            </a:pPr>
            <a:r>
              <a:rPr lang="en-US" altLang="en-US" dirty="0"/>
              <a:t>Possibly expecting one or more arguments</a:t>
            </a:r>
          </a:p>
          <a:p>
            <a:pPr lvl="2">
              <a:lnSpc>
                <a:spcPct val="95000"/>
              </a:lnSpc>
            </a:pPr>
            <a:r>
              <a:rPr lang="en-US" altLang="en-US" dirty="0"/>
              <a:t>Can be used in </a:t>
            </a:r>
            <a:r>
              <a:rPr lang="en-US" altLang="en-US" dirty="0">
                <a:latin typeface="Courier New" pitchFamily="49" charset="0"/>
              </a:rPr>
              <a:t>SELECT</a:t>
            </a:r>
            <a:r>
              <a:rPr lang="en-US" altLang="en-US" dirty="0"/>
              <a:t>, </a:t>
            </a:r>
            <a:r>
              <a:rPr lang="en-US" altLang="en-US" dirty="0">
                <a:latin typeface="Courier New" pitchFamily="49" charset="0"/>
              </a:rPr>
              <a:t>WHERE</a:t>
            </a:r>
            <a:r>
              <a:rPr lang="en-US" altLang="en-US" dirty="0"/>
              <a:t>, and </a:t>
            </a:r>
            <a:r>
              <a:rPr lang="en-US" altLang="en-US" dirty="0">
                <a:latin typeface="Courier New" pitchFamily="49" charset="0"/>
              </a:rPr>
              <a:t>ORDER BY</a:t>
            </a:r>
            <a:r>
              <a:rPr lang="en-US" altLang="en-US" dirty="0"/>
              <a:t> clauses; can be nested</a:t>
            </a:r>
          </a:p>
          <a:p>
            <a:pPr lvl="1">
              <a:lnSpc>
                <a:spcPct val="95000"/>
              </a:lnSpc>
            </a:pPr>
            <a:r>
              <a:rPr lang="en-US" altLang="en-US" dirty="0"/>
              <a:t>In the syntax:</a:t>
            </a:r>
          </a:p>
          <a:p>
            <a:pPr lvl="2" algn="just">
              <a:lnSpc>
                <a:spcPct val="95000"/>
              </a:lnSpc>
              <a:buFontTx/>
              <a:buNone/>
            </a:pPr>
            <a:r>
              <a:rPr lang="en-US" altLang="en-US" i="1" dirty="0" err="1">
                <a:latin typeface="Courier New" pitchFamily="49" charset="0"/>
              </a:rPr>
              <a:t>function_name</a:t>
            </a:r>
            <a:r>
              <a:rPr lang="en-US" altLang="en-US" dirty="0">
                <a:latin typeface="Times" pitchFamily="18" charset="0"/>
              </a:rPr>
              <a:t>	is the name of the function</a:t>
            </a:r>
          </a:p>
          <a:p>
            <a:pPr lvl="2" algn="just">
              <a:lnSpc>
                <a:spcPct val="95000"/>
              </a:lnSpc>
              <a:buFontTx/>
              <a:buNone/>
            </a:pPr>
            <a:r>
              <a:rPr lang="en-US" altLang="en-US" i="1" dirty="0">
                <a:latin typeface="Courier New" pitchFamily="49" charset="0"/>
              </a:rPr>
              <a:t>arg1, arg2		</a:t>
            </a:r>
            <a:r>
              <a:rPr lang="en-US" altLang="en-US" dirty="0">
                <a:latin typeface="Times" pitchFamily="18" charset="0"/>
              </a:rPr>
              <a:t>is any argument to be used by the function. This can be 				represented by a column name or expression.</a:t>
            </a:r>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Rectangle 4"/>
          <p:cNvSpPr>
            <a:spLocks noGrp="1" noRot="1" noChangeAspect="1" noChangeArrowheads="1" noTextEdit="1"/>
          </p:cNvSpPr>
          <p:nvPr>
            <p:ph type="sldImg"/>
          </p:nvPr>
        </p:nvSpPr>
        <p:spPr>
          <a:ln/>
        </p:spPr>
      </p:sp>
      <p:sp>
        <p:nvSpPr>
          <p:cNvPr id="374789" name="Rectangle 5"/>
          <p:cNvSpPr>
            <a:spLocks noGrp="1" noChangeArrowheads="1"/>
          </p:cNvSpPr>
          <p:nvPr>
            <p:ph type="body" idx="1"/>
          </p:nvPr>
        </p:nvSpPr>
        <p:spPr/>
        <p:txBody>
          <a:bodyPr/>
          <a:lstStyle/>
          <a:p>
            <a:r>
              <a:rPr lang="en-US" altLang="en-US" dirty="0"/>
              <a:t>Single-Row Functions (continued)</a:t>
            </a:r>
          </a:p>
          <a:p>
            <a:pPr lvl="1"/>
            <a:r>
              <a:rPr lang="en-US" altLang="en-US" dirty="0">
                <a:solidFill>
                  <a:schemeClr val="tx1"/>
                </a:solidFill>
              </a:rPr>
              <a:t>This lesson covers the following single-row functions:</a:t>
            </a:r>
          </a:p>
          <a:p>
            <a:pPr lvl="2"/>
            <a:r>
              <a:rPr lang="en-US" altLang="en-US" b="1" dirty="0">
                <a:solidFill>
                  <a:schemeClr val="tx1"/>
                </a:solidFill>
              </a:rPr>
              <a:t>Character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a:t>
            </a:r>
            <a:r>
              <a:rPr lang="en-US" altLang="en-US" dirty="0">
                <a:solidFill>
                  <a:schemeClr val="tx1"/>
                </a:solidFill>
              </a:rPr>
              <a:t>ccept character input and can return both character and number values</a:t>
            </a:r>
          </a:p>
          <a:p>
            <a:pPr lvl="2"/>
            <a:r>
              <a:rPr lang="en-US" altLang="en-US" b="1" dirty="0">
                <a:solidFill>
                  <a:schemeClr val="tx1"/>
                </a:solidFill>
              </a:rPr>
              <a:t>Number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Accept numeric input and return numeric values</a:t>
            </a:r>
          </a:p>
          <a:p>
            <a:pPr lvl="2"/>
            <a:r>
              <a:rPr lang="en-US" altLang="en-US" b="1" dirty="0">
                <a:solidFill>
                  <a:schemeClr val="tx1"/>
                </a:solidFill>
              </a:rPr>
              <a:t>Date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Operate on values of the </a:t>
            </a:r>
            <a:r>
              <a:rPr lang="en-US" altLang="en-US" dirty="0">
                <a:solidFill>
                  <a:schemeClr val="tx1"/>
                </a:solidFill>
                <a:latin typeface="Courier New" pitchFamily="49" charset="0"/>
              </a:rPr>
              <a:t>DATE</a:t>
            </a:r>
            <a:r>
              <a:rPr lang="en-US" altLang="en-US" dirty="0">
                <a:solidFill>
                  <a:schemeClr val="tx1"/>
                </a:solidFill>
              </a:rPr>
              <a:t> data type (All date functions return a value of </a:t>
            </a:r>
            <a:r>
              <a:rPr lang="en-US" altLang="en-US" dirty="0">
                <a:solidFill>
                  <a:schemeClr val="tx1"/>
                </a:solidFill>
                <a:latin typeface="Courier New" pitchFamily="49" charset="0"/>
              </a:rPr>
              <a:t>DATE</a:t>
            </a:r>
            <a:r>
              <a:rPr lang="en-US" altLang="en-US" dirty="0">
                <a:solidFill>
                  <a:schemeClr val="tx1"/>
                </a:solidFill>
              </a:rPr>
              <a:t> data type except the </a:t>
            </a:r>
            <a:r>
              <a:rPr lang="en-US" altLang="en-US" dirty="0" err="1">
                <a:solidFill>
                  <a:schemeClr val="tx1"/>
                </a:solidFill>
                <a:latin typeface="Courier New" pitchFamily="49" charset="0"/>
              </a:rPr>
              <a:t>MONTHS_BETWEEN</a:t>
            </a:r>
            <a:r>
              <a:rPr lang="en-US" altLang="en-US" dirty="0">
                <a:solidFill>
                  <a:schemeClr val="tx1"/>
                </a:solidFill>
              </a:rPr>
              <a:t> function, which returns a number.)</a:t>
            </a:r>
          </a:p>
          <a:p>
            <a:pPr lvl="2"/>
            <a:r>
              <a:rPr lang="en-US" altLang="en-US" b="1" dirty="0">
                <a:solidFill>
                  <a:schemeClr val="tx1"/>
                </a:solidFill>
              </a:rPr>
              <a:t>Conversion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Convert a value from one data type to another</a:t>
            </a:r>
          </a:p>
          <a:p>
            <a:pPr lvl="2"/>
            <a:r>
              <a:rPr lang="en-US" altLang="en-US" b="1" dirty="0">
                <a:solidFill>
                  <a:schemeClr val="tx1"/>
                </a:solidFill>
              </a:rPr>
              <a:t>General functions:</a:t>
            </a:r>
          </a:p>
          <a:p>
            <a:pPr lvl="3"/>
            <a:r>
              <a:rPr lang="en-US" altLang="en-US" dirty="0" err="1">
                <a:solidFill>
                  <a:schemeClr val="tx1"/>
                </a:solidFill>
                <a:latin typeface="Courier New" pitchFamily="49" charset="0"/>
              </a:rPr>
              <a:t>NVL</a:t>
            </a:r>
            <a:endParaRPr lang="en-US" altLang="en-US" dirty="0">
              <a:solidFill>
                <a:schemeClr val="tx1"/>
              </a:solidFill>
              <a:latin typeface="Courier New" pitchFamily="49" charset="0"/>
            </a:endParaRPr>
          </a:p>
          <a:p>
            <a:pPr lvl="3"/>
            <a:r>
              <a:rPr lang="en-US" altLang="en-US" dirty="0">
                <a:solidFill>
                  <a:schemeClr val="tx1"/>
                </a:solidFill>
                <a:latin typeface="Courier New" pitchFamily="49" charset="0"/>
              </a:rPr>
              <a:t>NVL2</a:t>
            </a:r>
          </a:p>
          <a:p>
            <a:pPr lvl="3"/>
            <a:r>
              <a:rPr lang="en-US" altLang="en-US" dirty="0" err="1">
                <a:solidFill>
                  <a:schemeClr val="tx1"/>
                </a:solidFill>
                <a:latin typeface="Courier New" pitchFamily="49" charset="0"/>
              </a:rPr>
              <a:t>NULLIF</a:t>
            </a:r>
            <a:endParaRPr lang="en-US" altLang="en-US" dirty="0">
              <a:solidFill>
                <a:schemeClr val="tx1"/>
              </a:solidFill>
              <a:latin typeface="Courier New" pitchFamily="49" charset="0"/>
            </a:endParaRPr>
          </a:p>
          <a:p>
            <a:pPr lvl="3"/>
            <a:r>
              <a:rPr lang="en-US" altLang="en-US" dirty="0">
                <a:solidFill>
                  <a:schemeClr val="tx1"/>
                </a:solidFill>
                <a:latin typeface="Courier New" pitchFamily="49" charset="0"/>
              </a:rPr>
              <a:t>COALESCE</a:t>
            </a:r>
          </a:p>
          <a:p>
            <a:pPr lvl="3"/>
            <a:r>
              <a:rPr lang="en-US" altLang="en-US" dirty="0">
                <a:solidFill>
                  <a:schemeClr val="tx1"/>
                </a:solidFill>
                <a:latin typeface="Courier New" pitchFamily="49" charset="0"/>
              </a:rPr>
              <a:t>CASE</a:t>
            </a:r>
          </a:p>
          <a:p>
            <a:pPr lvl="3"/>
            <a:r>
              <a:rPr lang="en-US" altLang="en-US" dirty="0">
                <a:solidFill>
                  <a:schemeClr val="tx1"/>
                </a:solidFill>
                <a:latin typeface="Courier New" pitchFamily="49" charset="0"/>
              </a:rPr>
              <a:t>DECODE</a:t>
            </a:r>
            <a:endParaRPr lang="en-US" altLang="en-US" dirty="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68903" y="5027789"/>
            <a:ext cx="5775863" cy="4075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638" tIns="42540" rIns="89638" bIns="42540"/>
          <a:lstStyle>
            <a:lvl1pPr algn="l" defTabSz="392113">
              <a:spcBef>
                <a:spcPct val="0"/>
              </a:spcBef>
              <a:tabLst>
                <a:tab pos="447675" algn="l"/>
              </a:tabLst>
              <a:defRPr sz="2400">
                <a:solidFill>
                  <a:schemeClr val="tx1"/>
                </a:solidFill>
                <a:latin typeface="Times New Roman" pitchFamily="18" charset="0"/>
              </a:defRPr>
            </a:lvl1pPr>
            <a:lvl2pPr marL="115888" algn="l" defTabSz="392113">
              <a:spcBef>
                <a:spcPct val="0"/>
              </a:spcBef>
              <a:tabLst>
                <a:tab pos="447675" algn="l"/>
              </a:tabLst>
              <a:defRPr sz="2400">
                <a:solidFill>
                  <a:schemeClr val="tx1"/>
                </a:solidFill>
                <a:latin typeface="Times New Roman" pitchFamily="18" charset="0"/>
              </a:defRPr>
            </a:lvl2pPr>
            <a:lvl3pPr marL="441325" indent="-211138" algn="l" defTabSz="392113">
              <a:spcBef>
                <a:spcPct val="0"/>
              </a:spcBef>
              <a:tabLst>
                <a:tab pos="447675" algn="l"/>
              </a:tabLst>
              <a:defRPr sz="2400">
                <a:solidFill>
                  <a:schemeClr val="tx1"/>
                </a:solidFill>
                <a:latin typeface="Times New Roman" pitchFamily="18" charset="0"/>
              </a:defRPr>
            </a:lvl3pPr>
            <a:lvl4pPr marL="835025" indent="-212725" algn="l" defTabSz="392113">
              <a:spcBef>
                <a:spcPct val="0"/>
              </a:spcBef>
              <a:tabLst>
                <a:tab pos="447675" algn="l"/>
              </a:tabLst>
              <a:defRPr sz="2400">
                <a:solidFill>
                  <a:schemeClr val="tx1"/>
                </a:solidFill>
                <a:latin typeface="Times New Roman" pitchFamily="18" charset="0"/>
              </a:defRPr>
            </a:lvl4pPr>
            <a:lvl5pPr marL="5688013" algn="l" defTabSz="392113">
              <a:spcBef>
                <a:spcPct val="0"/>
              </a:spcBef>
              <a:tabLst>
                <a:tab pos="447675" algn="l"/>
              </a:tabLst>
              <a:defRPr sz="2400">
                <a:solidFill>
                  <a:schemeClr val="tx1"/>
                </a:solidFill>
                <a:latin typeface="Times New Roman" pitchFamily="18" charset="0"/>
              </a:defRPr>
            </a:lvl5pPr>
            <a:lvl6pPr marL="6145213" defTabSz="392113" fontAlgn="base">
              <a:spcBef>
                <a:spcPct val="0"/>
              </a:spcBef>
              <a:spcAft>
                <a:spcPct val="0"/>
              </a:spcAft>
              <a:tabLst>
                <a:tab pos="447675" algn="l"/>
              </a:tabLst>
              <a:defRPr sz="2400">
                <a:solidFill>
                  <a:schemeClr val="tx1"/>
                </a:solidFill>
                <a:latin typeface="Times New Roman" pitchFamily="18" charset="0"/>
              </a:defRPr>
            </a:lvl6pPr>
            <a:lvl7pPr marL="6602413" defTabSz="392113" fontAlgn="base">
              <a:spcBef>
                <a:spcPct val="0"/>
              </a:spcBef>
              <a:spcAft>
                <a:spcPct val="0"/>
              </a:spcAft>
              <a:tabLst>
                <a:tab pos="447675" algn="l"/>
              </a:tabLst>
              <a:defRPr sz="2400">
                <a:solidFill>
                  <a:schemeClr val="tx1"/>
                </a:solidFill>
                <a:latin typeface="Times New Roman" pitchFamily="18" charset="0"/>
              </a:defRPr>
            </a:lvl7pPr>
            <a:lvl8pPr marL="7059613" defTabSz="392113" fontAlgn="base">
              <a:spcBef>
                <a:spcPct val="0"/>
              </a:spcBef>
              <a:spcAft>
                <a:spcPct val="0"/>
              </a:spcAft>
              <a:tabLst>
                <a:tab pos="447675" algn="l"/>
              </a:tabLst>
              <a:defRPr sz="2400">
                <a:solidFill>
                  <a:schemeClr val="tx1"/>
                </a:solidFill>
                <a:latin typeface="Times New Roman" pitchFamily="18" charset="0"/>
              </a:defRPr>
            </a:lvl8pPr>
            <a:lvl9pPr marL="7516813" defTabSz="392113" fontAlgn="base">
              <a:spcBef>
                <a:spcPct val="0"/>
              </a:spcBef>
              <a:spcAft>
                <a:spcPct val="0"/>
              </a:spcAft>
              <a:tabLst>
                <a:tab pos="447675" algn="l"/>
              </a:tabLst>
              <a:defRPr sz="2400">
                <a:solidFill>
                  <a:schemeClr val="tx1"/>
                </a:solidFill>
                <a:latin typeface="Times New Roman" pitchFamily="18" charset="0"/>
              </a:defRPr>
            </a:lvl9pPr>
          </a:lstStyle>
          <a:p>
            <a:pPr eaLnBrk="0" hangingPunct="0">
              <a:lnSpc>
                <a:spcPct val="95000"/>
              </a:lnSpc>
              <a:spcBef>
                <a:spcPct val="30000"/>
              </a:spcBef>
            </a:pPr>
            <a:endParaRPr lang="en-US" altLang="en-US" sz="1100">
              <a:solidFill>
                <a:prstClr val="black"/>
              </a:solidFill>
            </a:endParaRPr>
          </a:p>
        </p:txBody>
      </p:sp>
      <p:sp>
        <p:nvSpPr>
          <p:cNvPr id="376835" name="Rectangle 3"/>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76836" name="Rectangle 4"/>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aphicFrame>
        <p:nvGraphicFramePr>
          <p:cNvPr id="376837" name="Object 5"/>
          <p:cNvGraphicFramePr>
            <a:graphicFrameLocks/>
          </p:cNvGraphicFramePr>
          <p:nvPr/>
        </p:nvGraphicFramePr>
        <p:xfrm>
          <a:off x="444535" y="6584857"/>
          <a:ext cx="6029000" cy="2667563"/>
        </p:xfrm>
        <a:graphic>
          <a:graphicData uri="http://schemas.openxmlformats.org/presentationml/2006/ole">
            <mc:AlternateContent xmlns:mc="http://schemas.openxmlformats.org/markup-compatibility/2006">
              <mc:Choice xmlns:v="urn:schemas-microsoft-com:vml" Requires="v">
                <p:oleObj spid="_x0000_s18480" name="Document" r:id="rId4" imgW="6397920" imgH="2575440" progId="Word.Document.8">
                  <p:embed/>
                </p:oleObj>
              </mc:Choice>
              <mc:Fallback>
                <p:oleObj name="Document" r:id="rId4" imgW="6397920" imgH="25754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35" y="6584857"/>
                        <a:ext cx="6029000" cy="266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6842" name="Rectangle 10"/>
          <p:cNvSpPr>
            <a:spLocks noGrp="1" noRot="1" noChangeAspect="1" noChangeArrowheads="1" noTextEdit="1"/>
          </p:cNvSpPr>
          <p:nvPr>
            <p:ph type="sldImg"/>
          </p:nvPr>
        </p:nvSpPr>
        <p:spPr>
          <a:ln/>
        </p:spPr>
      </p:sp>
      <p:sp>
        <p:nvSpPr>
          <p:cNvPr id="376843" name="Rectangle 11"/>
          <p:cNvSpPr>
            <a:spLocks noGrp="1" noChangeArrowheads="1"/>
          </p:cNvSpPr>
          <p:nvPr>
            <p:ph type="body" idx="1"/>
          </p:nvPr>
        </p:nvSpPr>
        <p:spPr>
          <a:xfrm>
            <a:off x="592713" y="5470967"/>
            <a:ext cx="5664729" cy="3708439"/>
          </a:xfrm>
        </p:spPr>
        <p:txBody>
          <a:bodyPr/>
          <a:lstStyle/>
          <a:p>
            <a:pPr eaLnBrk="0" hangingPunct="0">
              <a:lnSpc>
                <a:spcPct val="95000"/>
              </a:lnSpc>
              <a:spcBef>
                <a:spcPct val="30000"/>
              </a:spcBef>
              <a:buSzTx/>
              <a:buFontTx/>
              <a:buNone/>
            </a:pPr>
            <a:r>
              <a:rPr lang="en-US" altLang="en-US"/>
              <a:t>Character Functions</a:t>
            </a:r>
          </a:p>
          <a:p>
            <a:pPr lvl="1" eaLnBrk="0" hangingPunct="0">
              <a:lnSpc>
                <a:spcPct val="95000"/>
              </a:lnSpc>
              <a:spcBef>
                <a:spcPct val="30000"/>
              </a:spcBef>
              <a:buSzTx/>
              <a:buFontTx/>
              <a:buNone/>
            </a:pPr>
            <a:r>
              <a:rPr lang="en-US" altLang="en-US">
                <a:solidFill>
                  <a:schemeClr val="tx1"/>
                </a:solidFill>
              </a:rPr>
              <a:t>Single-row character functions</a:t>
            </a:r>
            <a:r>
              <a:rPr lang="en-US" altLang="en-US">
                <a:solidFill>
                  <a:srgbClr val="FC0128"/>
                </a:solidFill>
              </a:rPr>
              <a:t> </a:t>
            </a:r>
            <a:r>
              <a:rPr lang="en-US" altLang="en-US">
                <a:solidFill>
                  <a:schemeClr val="tx1"/>
                </a:solidFill>
              </a:rPr>
              <a:t>accept character data as input and can return both character and numeric values. Character functions can be divided into the following:</a:t>
            </a:r>
          </a:p>
          <a:p>
            <a:pPr lvl="2" eaLnBrk="0" hangingPunct="0">
              <a:lnSpc>
                <a:spcPct val="95000"/>
              </a:lnSpc>
              <a:buClr>
                <a:schemeClr val="tx1"/>
              </a:buClr>
              <a:buSzTx/>
            </a:pPr>
            <a:r>
              <a:rPr lang="en-US" altLang="en-US">
                <a:solidFill>
                  <a:schemeClr val="tx1"/>
                </a:solidFill>
              </a:rPr>
              <a:t>Case-manipulation functions</a:t>
            </a:r>
          </a:p>
          <a:p>
            <a:pPr lvl="2" eaLnBrk="0" hangingPunct="0">
              <a:lnSpc>
                <a:spcPct val="95000"/>
              </a:lnSpc>
              <a:buClr>
                <a:schemeClr val="tx1"/>
              </a:buClr>
              <a:buSzTx/>
            </a:pPr>
            <a:r>
              <a:rPr lang="en-US" altLang="en-US">
                <a:solidFill>
                  <a:schemeClr val="tx1"/>
                </a:solidFill>
              </a:rPr>
              <a:t>Character-manipulation functions</a:t>
            </a:r>
          </a:p>
          <a:p>
            <a:pPr lvl="1" eaLnBrk="0" hangingPunct="0">
              <a:spcBef>
                <a:spcPct val="30000"/>
              </a:spcBef>
              <a:buSzTx/>
              <a:buFontTx/>
              <a:buNone/>
            </a:pP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endParaRPr lang="en-US" altLang="en-US" b="1">
              <a:solidFill>
                <a:schemeClr val="tx1"/>
              </a:solidFill>
            </a:endParaRPr>
          </a:p>
          <a:p>
            <a:pPr lvl="1" eaLnBrk="0" hangingPunct="0">
              <a:spcBef>
                <a:spcPct val="30000"/>
              </a:spcBef>
              <a:buSzTx/>
              <a:buFontTx/>
              <a:buNone/>
            </a:pPr>
            <a:r>
              <a:rPr lang="en-US" altLang="en-US" b="1">
                <a:solidFill>
                  <a:schemeClr val="tx1"/>
                </a:solidFill>
              </a:rPr>
              <a:t>Note: </a:t>
            </a:r>
            <a:r>
              <a:rPr lang="en-US" altLang="en-US">
                <a:solidFill>
                  <a:schemeClr val="tx1"/>
                </a:solidFill>
              </a:rPr>
              <a:t>The functions discussed in this lesson are only some of the available functions.</a:t>
            </a:r>
            <a:endParaRPr lang="en-US" altLang="en-US"/>
          </a:p>
        </p:txBody>
      </p:sp>
      <p:sp>
        <p:nvSpPr>
          <p:cNvPr id="376839" name="Rectangle 7"/>
          <p:cNvSpPr>
            <a:spLocks noChangeArrowheads="1"/>
          </p:cNvSpPr>
          <p:nvPr/>
        </p:nvSpPr>
        <p:spPr bwMode="auto">
          <a:xfrm>
            <a:off x="512450" y="5032882"/>
            <a:ext cx="182136" cy="46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68903" y="5027789"/>
            <a:ext cx="5775863" cy="4075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638" tIns="42540" rIns="89638" bIns="42540"/>
          <a:lstStyle>
            <a:lvl1pPr algn="l" defTabSz="392113">
              <a:spcBef>
                <a:spcPct val="0"/>
              </a:spcBef>
              <a:tabLst>
                <a:tab pos="447675" algn="l"/>
              </a:tabLst>
              <a:defRPr sz="2400">
                <a:solidFill>
                  <a:schemeClr val="tx1"/>
                </a:solidFill>
                <a:latin typeface="Times New Roman" pitchFamily="18" charset="0"/>
              </a:defRPr>
            </a:lvl1pPr>
            <a:lvl2pPr marL="115888" algn="l" defTabSz="392113">
              <a:spcBef>
                <a:spcPct val="0"/>
              </a:spcBef>
              <a:tabLst>
                <a:tab pos="447675" algn="l"/>
              </a:tabLst>
              <a:defRPr sz="2400">
                <a:solidFill>
                  <a:schemeClr val="tx1"/>
                </a:solidFill>
                <a:latin typeface="Times New Roman" pitchFamily="18" charset="0"/>
              </a:defRPr>
            </a:lvl2pPr>
            <a:lvl3pPr marL="441325" indent="-211138" algn="l" defTabSz="392113">
              <a:spcBef>
                <a:spcPct val="0"/>
              </a:spcBef>
              <a:tabLst>
                <a:tab pos="447675" algn="l"/>
              </a:tabLst>
              <a:defRPr sz="2400">
                <a:solidFill>
                  <a:schemeClr val="tx1"/>
                </a:solidFill>
                <a:latin typeface="Times New Roman" pitchFamily="18" charset="0"/>
              </a:defRPr>
            </a:lvl3pPr>
            <a:lvl4pPr marL="835025" indent="-212725" algn="l" defTabSz="392113">
              <a:spcBef>
                <a:spcPct val="0"/>
              </a:spcBef>
              <a:tabLst>
                <a:tab pos="447675" algn="l"/>
              </a:tabLst>
              <a:defRPr sz="2400">
                <a:solidFill>
                  <a:schemeClr val="tx1"/>
                </a:solidFill>
                <a:latin typeface="Times New Roman" pitchFamily="18" charset="0"/>
              </a:defRPr>
            </a:lvl4pPr>
            <a:lvl5pPr marL="5688013" algn="l" defTabSz="392113">
              <a:spcBef>
                <a:spcPct val="0"/>
              </a:spcBef>
              <a:tabLst>
                <a:tab pos="447675" algn="l"/>
              </a:tabLst>
              <a:defRPr sz="2400">
                <a:solidFill>
                  <a:schemeClr val="tx1"/>
                </a:solidFill>
                <a:latin typeface="Times New Roman" pitchFamily="18" charset="0"/>
              </a:defRPr>
            </a:lvl5pPr>
            <a:lvl6pPr marL="6145213" defTabSz="392113" fontAlgn="base">
              <a:spcBef>
                <a:spcPct val="0"/>
              </a:spcBef>
              <a:spcAft>
                <a:spcPct val="0"/>
              </a:spcAft>
              <a:tabLst>
                <a:tab pos="447675" algn="l"/>
              </a:tabLst>
              <a:defRPr sz="2400">
                <a:solidFill>
                  <a:schemeClr val="tx1"/>
                </a:solidFill>
                <a:latin typeface="Times New Roman" pitchFamily="18" charset="0"/>
              </a:defRPr>
            </a:lvl6pPr>
            <a:lvl7pPr marL="6602413" defTabSz="392113" fontAlgn="base">
              <a:spcBef>
                <a:spcPct val="0"/>
              </a:spcBef>
              <a:spcAft>
                <a:spcPct val="0"/>
              </a:spcAft>
              <a:tabLst>
                <a:tab pos="447675" algn="l"/>
              </a:tabLst>
              <a:defRPr sz="2400">
                <a:solidFill>
                  <a:schemeClr val="tx1"/>
                </a:solidFill>
                <a:latin typeface="Times New Roman" pitchFamily="18" charset="0"/>
              </a:defRPr>
            </a:lvl7pPr>
            <a:lvl8pPr marL="7059613" defTabSz="392113" fontAlgn="base">
              <a:spcBef>
                <a:spcPct val="0"/>
              </a:spcBef>
              <a:spcAft>
                <a:spcPct val="0"/>
              </a:spcAft>
              <a:tabLst>
                <a:tab pos="447675" algn="l"/>
              </a:tabLst>
              <a:defRPr sz="2400">
                <a:solidFill>
                  <a:schemeClr val="tx1"/>
                </a:solidFill>
                <a:latin typeface="Times New Roman" pitchFamily="18" charset="0"/>
              </a:defRPr>
            </a:lvl8pPr>
            <a:lvl9pPr marL="7516813" defTabSz="392113" fontAlgn="base">
              <a:spcBef>
                <a:spcPct val="0"/>
              </a:spcBef>
              <a:spcAft>
                <a:spcPct val="0"/>
              </a:spcAft>
              <a:tabLst>
                <a:tab pos="447675" algn="l"/>
              </a:tabLst>
              <a:defRPr sz="2400">
                <a:solidFill>
                  <a:schemeClr val="tx1"/>
                </a:solidFill>
                <a:latin typeface="Times New Roman" pitchFamily="18" charset="0"/>
              </a:defRPr>
            </a:lvl9pPr>
          </a:lstStyle>
          <a:p>
            <a:pPr eaLnBrk="0" hangingPunct="0">
              <a:lnSpc>
                <a:spcPct val="95000"/>
              </a:lnSpc>
              <a:spcBef>
                <a:spcPct val="30000"/>
              </a:spcBef>
            </a:pPr>
            <a:endParaRPr lang="en-US" altLang="en-US" sz="1100">
              <a:solidFill>
                <a:prstClr val="black"/>
              </a:solidFill>
            </a:endParaRPr>
          </a:p>
        </p:txBody>
      </p:sp>
      <p:sp>
        <p:nvSpPr>
          <p:cNvPr id="376835" name="Rectangle 3"/>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76836" name="Rectangle 4"/>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aphicFrame>
        <p:nvGraphicFramePr>
          <p:cNvPr id="376837" name="Object 5"/>
          <p:cNvGraphicFramePr>
            <a:graphicFrameLocks/>
          </p:cNvGraphicFramePr>
          <p:nvPr/>
        </p:nvGraphicFramePr>
        <p:xfrm>
          <a:off x="444535" y="6584857"/>
          <a:ext cx="6029000" cy="2667563"/>
        </p:xfrm>
        <a:graphic>
          <a:graphicData uri="http://schemas.openxmlformats.org/presentationml/2006/ole">
            <mc:AlternateContent xmlns:mc="http://schemas.openxmlformats.org/markup-compatibility/2006">
              <mc:Choice xmlns:v="urn:schemas-microsoft-com:vml" Requires="v">
                <p:oleObj spid="_x0000_s19504" name="Document" r:id="rId4" imgW="6397920" imgH="2575440" progId="Word.Document.8">
                  <p:embed/>
                </p:oleObj>
              </mc:Choice>
              <mc:Fallback>
                <p:oleObj name="Document" r:id="rId4" imgW="6397920" imgH="25754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35" y="6584857"/>
                        <a:ext cx="6029000" cy="266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6842" name="Rectangle 10"/>
          <p:cNvSpPr>
            <a:spLocks noGrp="1" noRot="1" noChangeAspect="1" noChangeArrowheads="1" noTextEdit="1"/>
          </p:cNvSpPr>
          <p:nvPr>
            <p:ph type="sldImg"/>
          </p:nvPr>
        </p:nvSpPr>
        <p:spPr>
          <a:ln/>
        </p:spPr>
      </p:sp>
      <p:sp>
        <p:nvSpPr>
          <p:cNvPr id="376843" name="Rectangle 11"/>
          <p:cNvSpPr>
            <a:spLocks noGrp="1" noChangeArrowheads="1"/>
          </p:cNvSpPr>
          <p:nvPr>
            <p:ph type="body" idx="1"/>
          </p:nvPr>
        </p:nvSpPr>
        <p:spPr>
          <a:xfrm>
            <a:off x="592713" y="5470967"/>
            <a:ext cx="5664729" cy="3708439"/>
          </a:xfrm>
        </p:spPr>
        <p:txBody>
          <a:bodyPr/>
          <a:lstStyle/>
          <a:p>
            <a:pPr eaLnBrk="0" hangingPunct="0">
              <a:lnSpc>
                <a:spcPct val="95000"/>
              </a:lnSpc>
              <a:spcBef>
                <a:spcPct val="30000"/>
              </a:spcBef>
              <a:buSzTx/>
              <a:buFontTx/>
              <a:buNone/>
            </a:pPr>
            <a:r>
              <a:rPr lang="en-US" altLang="en-US"/>
              <a:t>Character Functions</a:t>
            </a:r>
          </a:p>
          <a:p>
            <a:pPr lvl="1" eaLnBrk="0" hangingPunct="0">
              <a:lnSpc>
                <a:spcPct val="95000"/>
              </a:lnSpc>
              <a:spcBef>
                <a:spcPct val="30000"/>
              </a:spcBef>
              <a:buSzTx/>
              <a:buFontTx/>
              <a:buNone/>
            </a:pPr>
            <a:r>
              <a:rPr lang="en-US" altLang="en-US">
                <a:solidFill>
                  <a:schemeClr val="tx1"/>
                </a:solidFill>
              </a:rPr>
              <a:t>Single-row character functions</a:t>
            </a:r>
            <a:r>
              <a:rPr lang="en-US" altLang="en-US">
                <a:solidFill>
                  <a:srgbClr val="FC0128"/>
                </a:solidFill>
              </a:rPr>
              <a:t> </a:t>
            </a:r>
            <a:r>
              <a:rPr lang="en-US" altLang="en-US">
                <a:solidFill>
                  <a:schemeClr val="tx1"/>
                </a:solidFill>
              </a:rPr>
              <a:t>accept character data as input and can return both character and numeric values. Character functions can be divided into the following:</a:t>
            </a:r>
          </a:p>
          <a:p>
            <a:pPr lvl="2" eaLnBrk="0" hangingPunct="0">
              <a:lnSpc>
                <a:spcPct val="95000"/>
              </a:lnSpc>
              <a:buClr>
                <a:schemeClr val="tx1"/>
              </a:buClr>
              <a:buSzTx/>
            </a:pPr>
            <a:r>
              <a:rPr lang="en-US" altLang="en-US">
                <a:solidFill>
                  <a:schemeClr val="tx1"/>
                </a:solidFill>
              </a:rPr>
              <a:t>Case-manipulation functions</a:t>
            </a:r>
          </a:p>
          <a:p>
            <a:pPr lvl="2" eaLnBrk="0" hangingPunct="0">
              <a:lnSpc>
                <a:spcPct val="95000"/>
              </a:lnSpc>
              <a:buClr>
                <a:schemeClr val="tx1"/>
              </a:buClr>
              <a:buSzTx/>
            </a:pPr>
            <a:r>
              <a:rPr lang="en-US" altLang="en-US">
                <a:solidFill>
                  <a:schemeClr val="tx1"/>
                </a:solidFill>
              </a:rPr>
              <a:t>Character-manipulation functions</a:t>
            </a:r>
          </a:p>
          <a:p>
            <a:pPr lvl="1" eaLnBrk="0" hangingPunct="0">
              <a:spcBef>
                <a:spcPct val="30000"/>
              </a:spcBef>
              <a:buSzTx/>
              <a:buFontTx/>
              <a:buNone/>
            </a:pP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endParaRPr lang="en-US" altLang="en-US" b="1">
              <a:solidFill>
                <a:schemeClr val="tx1"/>
              </a:solidFill>
            </a:endParaRPr>
          </a:p>
          <a:p>
            <a:pPr lvl="1" eaLnBrk="0" hangingPunct="0">
              <a:spcBef>
                <a:spcPct val="30000"/>
              </a:spcBef>
              <a:buSzTx/>
              <a:buFontTx/>
              <a:buNone/>
            </a:pPr>
            <a:r>
              <a:rPr lang="en-US" altLang="en-US" b="1">
                <a:solidFill>
                  <a:schemeClr val="tx1"/>
                </a:solidFill>
              </a:rPr>
              <a:t>Note: </a:t>
            </a:r>
            <a:r>
              <a:rPr lang="en-US" altLang="en-US">
                <a:solidFill>
                  <a:schemeClr val="tx1"/>
                </a:solidFill>
              </a:rPr>
              <a:t>The functions discussed in this lesson are only some of the available functions.</a:t>
            </a:r>
            <a:endParaRPr lang="en-US" altLang="en-US"/>
          </a:p>
        </p:txBody>
      </p:sp>
      <p:sp>
        <p:nvSpPr>
          <p:cNvPr id="376839" name="Rectangle 7"/>
          <p:cNvSpPr>
            <a:spLocks noChangeArrowheads="1"/>
          </p:cNvSpPr>
          <p:nvPr/>
        </p:nvSpPr>
        <p:spPr bwMode="auto">
          <a:xfrm>
            <a:off x="512450" y="5032882"/>
            <a:ext cx="182136" cy="46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68903" y="5027789"/>
            <a:ext cx="5775863" cy="4075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638" tIns="42540" rIns="89638" bIns="42540"/>
          <a:lstStyle>
            <a:lvl1pPr algn="l" defTabSz="392113">
              <a:spcBef>
                <a:spcPct val="0"/>
              </a:spcBef>
              <a:tabLst>
                <a:tab pos="447675" algn="l"/>
              </a:tabLst>
              <a:defRPr sz="2400">
                <a:solidFill>
                  <a:schemeClr val="tx1"/>
                </a:solidFill>
                <a:latin typeface="Times New Roman" pitchFamily="18" charset="0"/>
              </a:defRPr>
            </a:lvl1pPr>
            <a:lvl2pPr marL="115888" algn="l" defTabSz="392113">
              <a:spcBef>
                <a:spcPct val="0"/>
              </a:spcBef>
              <a:tabLst>
                <a:tab pos="447675" algn="l"/>
              </a:tabLst>
              <a:defRPr sz="2400">
                <a:solidFill>
                  <a:schemeClr val="tx1"/>
                </a:solidFill>
                <a:latin typeface="Times New Roman" pitchFamily="18" charset="0"/>
              </a:defRPr>
            </a:lvl2pPr>
            <a:lvl3pPr marL="441325" indent="-211138" algn="l" defTabSz="392113">
              <a:spcBef>
                <a:spcPct val="0"/>
              </a:spcBef>
              <a:tabLst>
                <a:tab pos="447675" algn="l"/>
              </a:tabLst>
              <a:defRPr sz="2400">
                <a:solidFill>
                  <a:schemeClr val="tx1"/>
                </a:solidFill>
                <a:latin typeface="Times New Roman" pitchFamily="18" charset="0"/>
              </a:defRPr>
            </a:lvl3pPr>
            <a:lvl4pPr marL="835025" indent="-212725" algn="l" defTabSz="392113">
              <a:spcBef>
                <a:spcPct val="0"/>
              </a:spcBef>
              <a:tabLst>
                <a:tab pos="447675" algn="l"/>
              </a:tabLst>
              <a:defRPr sz="2400">
                <a:solidFill>
                  <a:schemeClr val="tx1"/>
                </a:solidFill>
                <a:latin typeface="Times New Roman" pitchFamily="18" charset="0"/>
              </a:defRPr>
            </a:lvl4pPr>
            <a:lvl5pPr marL="5688013" algn="l" defTabSz="392113">
              <a:spcBef>
                <a:spcPct val="0"/>
              </a:spcBef>
              <a:tabLst>
                <a:tab pos="447675" algn="l"/>
              </a:tabLst>
              <a:defRPr sz="2400">
                <a:solidFill>
                  <a:schemeClr val="tx1"/>
                </a:solidFill>
                <a:latin typeface="Times New Roman" pitchFamily="18" charset="0"/>
              </a:defRPr>
            </a:lvl5pPr>
            <a:lvl6pPr marL="6145213" defTabSz="392113" fontAlgn="base">
              <a:spcBef>
                <a:spcPct val="0"/>
              </a:spcBef>
              <a:spcAft>
                <a:spcPct val="0"/>
              </a:spcAft>
              <a:tabLst>
                <a:tab pos="447675" algn="l"/>
              </a:tabLst>
              <a:defRPr sz="2400">
                <a:solidFill>
                  <a:schemeClr val="tx1"/>
                </a:solidFill>
                <a:latin typeface="Times New Roman" pitchFamily="18" charset="0"/>
              </a:defRPr>
            </a:lvl6pPr>
            <a:lvl7pPr marL="6602413" defTabSz="392113" fontAlgn="base">
              <a:spcBef>
                <a:spcPct val="0"/>
              </a:spcBef>
              <a:spcAft>
                <a:spcPct val="0"/>
              </a:spcAft>
              <a:tabLst>
                <a:tab pos="447675" algn="l"/>
              </a:tabLst>
              <a:defRPr sz="2400">
                <a:solidFill>
                  <a:schemeClr val="tx1"/>
                </a:solidFill>
                <a:latin typeface="Times New Roman" pitchFamily="18" charset="0"/>
              </a:defRPr>
            </a:lvl7pPr>
            <a:lvl8pPr marL="7059613" defTabSz="392113" fontAlgn="base">
              <a:spcBef>
                <a:spcPct val="0"/>
              </a:spcBef>
              <a:spcAft>
                <a:spcPct val="0"/>
              </a:spcAft>
              <a:tabLst>
                <a:tab pos="447675" algn="l"/>
              </a:tabLst>
              <a:defRPr sz="2400">
                <a:solidFill>
                  <a:schemeClr val="tx1"/>
                </a:solidFill>
                <a:latin typeface="Times New Roman" pitchFamily="18" charset="0"/>
              </a:defRPr>
            </a:lvl8pPr>
            <a:lvl9pPr marL="7516813" defTabSz="392113" fontAlgn="base">
              <a:spcBef>
                <a:spcPct val="0"/>
              </a:spcBef>
              <a:spcAft>
                <a:spcPct val="0"/>
              </a:spcAft>
              <a:tabLst>
                <a:tab pos="447675" algn="l"/>
              </a:tabLst>
              <a:defRPr sz="2400">
                <a:solidFill>
                  <a:schemeClr val="tx1"/>
                </a:solidFill>
                <a:latin typeface="Times New Roman" pitchFamily="18" charset="0"/>
              </a:defRPr>
            </a:lvl9pPr>
          </a:lstStyle>
          <a:p>
            <a:pPr eaLnBrk="0" hangingPunct="0">
              <a:lnSpc>
                <a:spcPct val="95000"/>
              </a:lnSpc>
              <a:spcBef>
                <a:spcPct val="30000"/>
              </a:spcBef>
            </a:pPr>
            <a:endParaRPr lang="en-US" altLang="en-US" sz="1100">
              <a:solidFill>
                <a:prstClr val="black"/>
              </a:solidFill>
            </a:endParaRPr>
          </a:p>
        </p:txBody>
      </p:sp>
      <p:sp>
        <p:nvSpPr>
          <p:cNvPr id="376835" name="Rectangle 3"/>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76836" name="Rectangle 4"/>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aphicFrame>
        <p:nvGraphicFramePr>
          <p:cNvPr id="376837" name="Object 5"/>
          <p:cNvGraphicFramePr>
            <a:graphicFrameLocks/>
          </p:cNvGraphicFramePr>
          <p:nvPr/>
        </p:nvGraphicFramePr>
        <p:xfrm>
          <a:off x="444535" y="6584857"/>
          <a:ext cx="6029000" cy="2667563"/>
        </p:xfrm>
        <a:graphic>
          <a:graphicData uri="http://schemas.openxmlformats.org/presentationml/2006/ole">
            <mc:AlternateContent xmlns:mc="http://schemas.openxmlformats.org/markup-compatibility/2006">
              <mc:Choice xmlns:v="urn:schemas-microsoft-com:vml" Requires="v">
                <p:oleObj spid="_x0000_s20528" name="Document" r:id="rId4" imgW="6397920" imgH="2575440" progId="Word.Document.8">
                  <p:embed/>
                </p:oleObj>
              </mc:Choice>
              <mc:Fallback>
                <p:oleObj name="Document" r:id="rId4" imgW="6397920" imgH="25754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35" y="6584857"/>
                        <a:ext cx="6029000" cy="266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6842" name="Rectangle 10"/>
          <p:cNvSpPr>
            <a:spLocks noGrp="1" noRot="1" noChangeAspect="1" noChangeArrowheads="1" noTextEdit="1"/>
          </p:cNvSpPr>
          <p:nvPr>
            <p:ph type="sldImg"/>
          </p:nvPr>
        </p:nvSpPr>
        <p:spPr>
          <a:ln/>
        </p:spPr>
      </p:sp>
      <p:sp>
        <p:nvSpPr>
          <p:cNvPr id="376843" name="Rectangle 11"/>
          <p:cNvSpPr>
            <a:spLocks noGrp="1" noChangeArrowheads="1"/>
          </p:cNvSpPr>
          <p:nvPr>
            <p:ph type="body" idx="1"/>
          </p:nvPr>
        </p:nvSpPr>
        <p:spPr>
          <a:xfrm>
            <a:off x="592713" y="5470967"/>
            <a:ext cx="5664729" cy="3708439"/>
          </a:xfrm>
        </p:spPr>
        <p:txBody>
          <a:bodyPr/>
          <a:lstStyle/>
          <a:p>
            <a:pPr eaLnBrk="0" hangingPunct="0">
              <a:lnSpc>
                <a:spcPct val="95000"/>
              </a:lnSpc>
              <a:spcBef>
                <a:spcPct val="30000"/>
              </a:spcBef>
              <a:buSzTx/>
              <a:buFontTx/>
              <a:buNone/>
            </a:pPr>
            <a:r>
              <a:rPr lang="en-US" altLang="en-US"/>
              <a:t>Character Functions</a:t>
            </a:r>
          </a:p>
          <a:p>
            <a:pPr lvl="1" eaLnBrk="0" hangingPunct="0">
              <a:lnSpc>
                <a:spcPct val="95000"/>
              </a:lnSpc>
              <a:spcBef>
                <a:spcPct val="30000"/>
              </a:spcBef>
              <a:buSzTx/>
              <a:buFontTx/>
              <a:buNone/>
            </a:pPr>
            <a:r>
              <a:rPr lang="en-US" altLang="en-US">
                <a:solidFill>
                  <a:schemeClr val="tx1"/>
                </a:solidFill>
              </a:rPr>
              <a:t>Single-row character functions</a:t>
            </a:r>
            <a:r>
              <a:rPr lang="en-US" altLang="en-US">
                <a:solidFill>
                  <a:srgbClr val="FC0128"/>
                </a:solidFill>
              </a:rPr>
              <a:t> </a:t>
            </a:r>
            <a:r>
              <a:rPr lang="en-US" altLang="en-US">
                <a:solidFill>
                  <a:schemeClr val="tx1"/>
                </a:solidFill>
              </a:rPr>
              <a:t>accept character data as input and can return both character and numeric values. Character functions can be divided into the following:</a:t>
            </a:r>
          </a:p>
          <a:p>
            <a:pPr lvl="2" eaLnBrk="0" hangingPunct="0">
              <a:lnSpc>
                <a:spcPct val="95000"/>
              </a:lnSpc>
              <a:buClr>
                <a:schemeClr val="tx1"/>
              </a:buClr>
              <a:buSzTx/>
            </a:pPr>
            <a:r>
              <a:rPr lang="en-US" altLang="en-US">
                <a:solidFill>
                  <a:schemeClr val="tx1"/>
                </a:solidFill>
              </a:rPr>
              <a:t>Case-manipulation functions</a:t>
            </a:r>
          </a:p>
          <a:p>
            <a:pPr lvl="2" eaLnBrk="0" hangingPunct="0">
              <a:lnSpc>
                <a:spcPct val="95000"/>
              </a:lnSpc>
              <a:buClr>
                <a:schemeClr val="tx1"/>
              </a:buClr>
              <a:buSzTx/>
            </a:pPr>
            <a:r>
              <a:rPr lang="en-US" altLang="en-US">
                <a:solidFill>
                  <a:schemeClr val="tx1"/>
                </a:solidFill>
              </a:rPr>
              <a:t>Character-manipulation functions</a:t>
            </a:r>
          </a:p>
          <a:p>
            <a:pPr lvl="1" eaLnBrk="0" hangingPunct="0">
              <a:spcBef>
                <a:spcPct val="30000"/>
              </a:spcBef>
              <a:buSzTx/>
              <a:buFontTx/>
              <a:buNone/>
            </a:pP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endParaRPr lang="en-US" altLang="en-US" b="1">
              <a:solidFill>
                <a:schemeClr val="tx1"/>
              </a:solidFill>
            </a:endParaRPr>
          </a:p>
          <a:p>
            <a:pPr lvl="1" eaLnBrk="0" hangingPunct="0">
              <a:spcBef>
                <a:spcPct val="30000"/>
              </a:spcBef>
              <a:buSzTx/>
              <a:buFontTx/>
              <a:buNone/>
            </a:pPr>
            <a:r>
              <a:rPr lang="en-US" altLang="en-US" b="1">
                <a:solidFill>
                  <a:schemeClr val="tx1"/>
                </a:solidFill>
              </a:rPr>
              <a:t>Note: </a:t>
            </a:r>
            <a:r>
              <a:rPr lang="en-US" altLang="en-US">
                <a:solidFill>
                  <a:schemeClr val="tx1"/>
                </a:solidFill>
              </a:rPr>
              <a:t>The functions discussed in this lesson are only some of the available functions.</a:t>
            </a:r>
            <a:endParaRPr lang="en-US" altLang="en-US"/>
          </a:p>
        </p:txBody>
      </p:sp>
      <p:sp>
        <p:nvSpPr>
          <p:cNvPr id="376839" name="Rectangle 7"/>
          <p:cNvSpPr>
            <a:spLocks noChangeArrowheads="1"/>
          </p:cNvSpPr>
          <p:nvPr/>
        </p:nvSpPr>
        <p:spPr bwMode="auto">
          <a:xfrm>
            <a:off x="512450" y="5032882"/>
            <a:ext cx="182136" cy="46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82979"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82982" name="Rectangle 6"/>
          <p:cNvSpPr>
            <a:spLocks noGrp="1" noRot="1" noChangeAspect="1" noChangeArrowheads="1" noTextEdit="1"/>
          </p:cNvSpPr>
          <p:nvPr>
            <p:ph type="sldImg"/>
          </p:nvPr>
        </p:nvSpPr>
        <p:spPr>
          <a:ln/>
        </p:spPr>
      </p:sp>
      <p:sp>
        <p:nvSpPr>
          <p:cNvPr id="382983" name="Rectangle 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82979"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82982" name="Rectangle 6"/>
          <p:cNvSpPr>
            <a:spLocks noGrp="1" noRot="1" noChangeAspect="1" noChangeArrowheads="1" noTextEdit="1"/>
          </p:cNvSpPr>
          <p:nvPr>
            <p:ph type="sldImg"/>
          </p:nvPr>
        </p:nvSpPr>
        <p:spPr>
          <a:ln/>
        </p:spPr>
      </p:sp>
      <p:sp>
        <p:nvSpPr>
          <p:cNvPr id="382983" name="Rectangle 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80" name="Rectangle 8"/>
          <p:cNvSpPr>
            <a:spLocks noGrp="1" noRot="1" noChangeAspect="1" noChangeArrowheads="1" noTextEdit="1"/>
          </p:cNvSpPr>
          <p:nvPr>
            <p:ph type="sldImg"/>
          </p:nvPr>
        </p:nvSpPr>
        <p:spPr>
          <a:ln/>
        </p:spPr>
      </p:sp>
      <p:sp>
        <p:nvSpPr>
          <p:cNvPr id="387081" name="Rectangle 9"/>
          <p:cNvSpPr>
            <a:spLocks noGrp="1" noChangeArrowheads="1"/>
          </p:cNvSpPr>
          <p:nvPr>
            <p:ph type="body" idx="1"/>
          </p:nvPr>
        </p:nvSpPr>
        <p:spPr/>
        <p:txBody>
          <a:bodyPr/>
          <a:lstStyle/>
          <a:p>
            <a:endParaRPr lang="en-US" altLang="en-US" dirty="0"/>
          </a:p>
        </p:txBody>
      </p:sp>
      <p:sp>
        <p:nvSpPr>
          <p:cNvPr id="387076" name="Rectangle 4"/>
          <p:cNvSpPr>
            <a:spLocks noChangeArrowheads="1"/>
          </p:cNvSpPr>
          <p:nvPr/>
        </p:nvSpPr>
        <p:spPr bwMode="auto">
          <a:xfrm>
            <a:off x="597344" y="7494986"/>
            <a:ext cx="5635401" cy="87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pic>
        <p:nvPicPr>
          <p:cNvPr id="387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91829" y="8046839"/>
            <a:ext cx="5357568" cy="95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80" name="Rectangle 8"/>
          <p:cNvSpPr>
            <a:spLocks noGrp="1" noRot="1" noChangeAspect="1" noChangeArrowheads="1" noTextEdit="1"/>
          </p:cNvSpPr>
          <p:nvPr>
            <p:ph type="sldImg"/>
          </p:nvPr>
        </p:nvSpPr>
        <p:spPr>
          <a:ln/>
        </p:spPr>
      </p:sp>
      <p:sp>
        <p:nvSpPr>
          <p:cNvPr id="387081" name="Rectangle 9"/>
          <p:cNvSpPr>
            <a:spLocks noGrp="1" noChangeArrowheads="1"/>
          </p:cNvSpPr>
          <p:nvPr>
            <p:ph type="body" idx="1"/>
          </p:nvPr>
        </p:nvSpPr>
        <p:spPr/>
        <p:txBody>
          <a:bodyPr/>
          <a:lstStyle/>
          <a:p>
            <a:endParaRPr lang="en-US" altLang="en-US" dirty="0"/>
          </a:p>
        </p:txBody>
      </p:sp>
      <p:sp>
        <p:nvSpPr>
          <p:cNvPr id="387076" name="Rectangle 4"/>
          <p:cNvSpPr>
            <a:spLocks noChangeArrowheads="1"/>
          </p:cNvSpPr>
          <p:nvPr/>
        </p:nvSpPr>
        <p:spPr bwMode="auto">
          <a:xfrm>
            <a:off x="597344" y="7494986"/>
            <a:ext cx="5635401" cy="87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pic>
        <p:nvPicPr>
          <p:cNvPr id="387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91829" y="8046839"/>
            <a:ext cx="5357568" cy="95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80" name="Rectangle 8"/>
          <p:cNvSpPr>
            <a:spLocks noGrp="1" noRot="1" noChangeAspect="1" noChangeArrowheads="1" noTextEdit="1"/>
          </p:cNvSpPr>
          <p:nvPr>
            <p:ph type="sldImg"/>
          </p:nvPr>
        </p:nvSpPr>
        <p:spPr>
          <a:ln/>
        </p:spPr>
      </p:sp>
      <p:sp>
        <p:nvSpPr>
          <p:cNvPr id="387081" name="Rectangle 9"/>
          <p:cNvSpPr>
            <a:spLocks noGrp="1" noChangeArrowheads="1"/>
          </p:cNvSpPr>
          <p:nvPr>
            <p:ph type="body" idx="1"/>
          </p:nvPr>
        </p:nvSpPr>
        <p:spPr/>
        <p:txBody>
          <a:bodyPr/>
          <a:lstStyle/>
          <a:p>
            <a:pPr lvl="1"/>
            <a:r>
              <a:rPr lang="en-US" altLang="en-US" dirty="0" smtClean="0"/>
              <a:t>Modify </a:t>
            </a:r>
            <a:r>
              <a:rPr lang="en-US" altLang="en-US" dirty="0"/>
              <a:t>the SQL statement in the slide to display the data for those </a:t>
            </a:r>
            <a:r>
              <a:rPr lang="en-US" altLang="en-US" dirty="0" smtClean="0"/>
              <a:t>members </a:t>
            </a:r>
            <a:r>
              <a:rPr lang="en-US" altLang="en-US" dirty="0"/>
              <a:t>whose last names </a:t>
            </a:r>
            <a:r>
              <a:rPr lang="en-US" altLang="en-US" dirty="0" smtClean="0"/>
              <a:t>start </a:t>
            </a:r>
            <a:r>
              <a:rPr lang="en-US" altLang="en-US" dirty="0"/>
              <a:t>with the letter </a:t>
            </a:r>
            <a:r>
              <a:rPr lang="en-US" altLang="en-US" i="1" dirty="0"/>
              <a:t>n</a:t>
            </a:r>
            <a:r>
              <a:rPr lang="en-US" altLang="en-US" dirty="0" smtClean="0"/>
              <a:t>.</a:t>
            </a:r>
            <a:endParaRPr lang="en-US" altLang="en-US" sz="500" dirty="0"/>
          </a:p>
        </p:txBody>
      </p:sp>
      <p:sp>
        <p:nvSpPr>
          <p:cNvPr id="387076" name="Rectangle 4"/>
          <p:cNvSpPr>
            <a:spLocks noChangeArrowheads="1"/>
          </p:cNvSpPr>
          <p:nvPr/>
        </p:nvSpPr>
        <p:spPr bwMode="auto">
          <a:xfrm>
            <a:off x="597344" y="7494986"/>
            <a:ext cx="5635401" cy="87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pic>
        <p:nvPicPr>
          <p:cNvPr id="387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91829" y="8046839"/>
            <a:ext cx="5357568" cy="95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466907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80" name="Rectangle 8"/>
          <p:cNvSpPr>
            <a:spLocks noGrp="1" noRot="1" noChangeAspect="1" noChangeArrowheads="1" noTextEdit="1"/>
          </p:cNvSpPr>
          <p:nvPr>
            <p:ph type="sldImg"/>
          </p:nvPr>
        </p:nvSpPr>
        <p:spPr>
          <a:ln/>
        </p:spPr>
      </p:sp>
      <p:sp>
        <p:nvSpPr>
          <p:cNvPr id="387081" name="Rectangle 9"/>
          <p:cNvSpPr>
            <a:spLocks noGrp="1" noChangeArrowheads="1"/>
          </p:cNvSpPr>
          <p:nvPr>
            <p:ph type="body" idx="1"/>
          </p:nvPr>
        </p:nvSpPr>
        <p:spPr/>
        <p:txBody>
          <a:bodyPr/>
          <a:lstStyle/>
          <a:p>
            <a:endParaRPr lang="en-US" altLang="en-US" dirty="0"/>
          </a:p>
        </p:txBody>
      </p:sp>
      <p:sp>
        <p:nvSpPr>
          <p:cNvPr id="387076" name="Rectangle 4"/>
          <p:cNvSpPr>
            <a:spLocks noChangeArrowheads="1"/>
          </p:cNvSpPr>
          <p:nvPr/>
        </p:nvSpPr>
        <p:spPr bwMode="auto">
          <a:xfrm>
            <a:off x="597344" y="7494986"/>
            <a:ext cx="5635401" cy="87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pic>
        <p:nvPicPr>
          <p:cNvPr id="387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91829" y="8046839"/>
            <a:ext cx="5357568" cy="95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68903" y="5027789"/>
            <a:ext cx="5775863" cy="4075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638" tIns="42540" rIns="89638" bIns="42540"/>
          <a:lstStyle>
            <a:lvl1pPr algn="l" defTabSz="392113">
              <a:spcBef>
                <a:spcPct val="0"/>
              </a:spcBef>
              <a:tabLst>
                <a:tab pos="447675" algn="l"/>
              </a:tabLst>
              <a:defRPr sz="2400">
                <a:solidFill>
                  <a:schemeClr val="tx1"/>
                </a:solidFill>
                <a:latin typeface="Times New Roman" pitchFamily="18" charset="0"/>
              </a:defRPr>
            </a:lvl1pPr>
            <a:lvl2pPr marL="115888" algn="l" defTabSz="392113">
              <a:spcBef>
                <a:spcPct val="0"/>
              </a:spcBef>
              <a:tabLst>
                <a:tab pos="447675" algn="l"/>
              </a:tabLst>
              <a:defRPr sz="2400">
                <a:solidFill>
                  <a:schemeClr val="tx1"/>
                </a:solidFill>
                <a:latin typeface="Times New Roman" pitchFamily="18" charset="0"/>
              </a:defRPr>
            </a:lvl2pPr>
            <a:lvl3pPr marL="441325" indent="-211138" algn="l" defTabSz="392113">
              <a:spcBef>
                <a:spcPct val="0"/>
              </a:spcBef>
              <a:tabLst>
                <a:tab pos="447675" algn="l"/>
              </a:tabLst>
              <a:defRPr sz="2400">
                <a:solidFill>
                  <a:schemeClr val="tx1"/>
                </a:solidFill>
                <a:latin typeface="Times New Roman" pitchFamily="18" charset="0"/>
              </a:defRPr>
            </a:lvl3pPr>
            <a:lvl4pPr marL="835025" indent="-212725" algn="l" defTabSz="392113">
              <a:spcBef>
                <a:spcPct val="0"/>
              </a:spcBef>
              <a:tabLst>
                <a:tab pos="447675" algn="l"/>
              </a:tabLst>
              <a:defRPr sz="2400">
                <a:solidFill>
                  <a:schemeClr val="tx1"/>
                </a:solidFill>
                <a:latin typeface="Times New Roman" pitchFamily="18" charset="0"/>
              </a:defRPr>
            </a:lvl4pPr>
            <a:lvl5pPr marL="5688013" algn="l" defTabSz="392113">
              <a:spcBef>
                <a:spcPct val="0"/>
              </a:spcBef>
              <a:tabLst>
                <a:tab pos="447675" algn="l"/>
              </a:tabLst>
              <a:defRPr sz="2400">
                <a:solidFill>
                  <a:schemeClr val="tx1"/>
                </a:solidFill>
                <a:latin typeface="Times New Roman" pitchFamily="18" charset="0"/>
              </a:defRPr>
            </a:lvl5pPr>
            <a:lvl6pPr marL="6145213" defTabSz="392113" fontAlgn="base">
              <a:spcBef>
                <a:spcPct val="0"/>
              </a:spcBef>
              <a:spcAft>
                <a:spcPct val="0"/>
              </a:spcAft>
              <a:tabLst>
                <a:tab pos="447675" algn="l"/>
              </a:tabLst>
              <a:defRPr sz="2400">
                <a:solidFill>
                  <a:schemeClr val="tx1"/>
                </a:solidFill>
                <a:latin typeface="Times New Roman" pitchFamily="18" charset="0"/>
              </a:defRPr>
            </a:lvl6pPr>
            <a:lvl7pPr marL="6602413" defTabSz="392113" fontAlgn="base">
              <a:spcBef>
                <a:spcPct val="0"/>
              </a:spcBef>
              <a:spcAft>
                <a:spcPct val="0"/>
              </a:spcAft>
              <a:tabLst>
                <a:tab pos="447675" algn="l"/>
              </a:tabLst>
              <a:defRPr sz="2400">
                <a:solidFill>
                  <a:schemeClr val="tx1"/>
                </a:solidFill>
                <a:latin typeface="Times New Roman" pitchFamily="18" charset="0"/>
              </a:defRPr>
            </a:lvl7pPr>
            <a:lvl8pPr marL="7059613" defTabSz="392113" fontAlgn="base">
              <a:spcBef>
                <a:spcPct val="0"/>
              </a:spcBef>
              <a:spcAft>
                <a:spcPct val="0"/>
              </a:spcAft>
              <a:tabLst>
                <a:tab pos="447675" algn="l"/>
              </a:tabLst>
              <a:defRPr sz="2400">
                <a:solidFill>
                  <a:schemeClr val="tx1"/>
                </a:solidFill>
                <a:latin typeface="Times New Roman" pitchFamily="18" charset="0"/>
              </a:defRPr>
            </a:lvl8pPr>
            <a:lvl9pPr marL="7516813" defTabSz="392113" fontAlgn="base">
              <a:spcBef>
                <a:spcPct val="0"/>
              </a:spcBef>
              <a:spcAft>
                <a:spcPct val="0"/>
              </a:spcAft>
              <a:tabLst>
                <a:tab pos="447675" algn="l"/>
              </a:tabLst>
              <a:defRPr sz="2400">
                <a:solidFill>
                  <a:schemeClr val="tx1"/>
                </a:solidFill>
                <a:latin typeface="Times New Roman" pitchFamily="18" charset="0"/>
              </a:defRPr>
            </a:lvl9pPr>
          </a:lstStyle>
          <a:p>
            <a:pPr eaLnBrk="0" hangingPunct="0">
              <a:lnSpc>
                <a:spcPct val="95000"/>
              </a:lnSpc>
              <a:spcBef>
                <a:spcPct val="30000"/>
              </a:spcBef>
            </a:pPr>
            <a:endParaRPr lang="en-US" altLang="en-US" sz="1100">
              <a:solidFill>
                <a:prstClr val="black"/>
              </a:solidFill>
            </a:endParaRPr>
          </a:p>
        </p:txBody>
      </p:sp>
      <p:sp>
        <p:nvSpPr>
          <p:cNvPr id="376835" name="Rectangle 3"/>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76836" name="Rectangle 4"/>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aphicFrame>
        <p:nvGraphicFramePr>
          <p:cNvPr id="376837" name="Object 5"/>
          <p:cNvGraphicFramePr>
            <a:graphicFrameLocks/>
          </p:cNvGraphicFramePr>
          <p:nvPr/>
        </p:nvGraphicFramePr>
        <p:xfrm>
          <a:off x="444535" y="6584857"/>
          <a:ext cx="6029000" cy="2667563"/>
        </p:xfrm>
        <a:graphic>
          <a:graphicData uri="http://schemas.openxmlformats.org/presentationml/2006/ole">
            <mc:AlternateContent xmlns:mc="http://schemas.openxmlformats.org/markup-compatibility/2006">
              <mc:Choice xmlns:v="urn:schemas-microsoft-com:vml" Requires="v">
                <p:oleObj spid="_x0000_s21550" name="Document" r:id="rId4" imgW="6397920" imgH="2575440" progId="Word.Document.8">
                  <p:embed/>
                </p:oleObj>
              </mc:Choice>
              <mc:Fallback>
                <p:oleObj name="Document" r:id="rId4" imgW="6397920" imgH="25754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35" y="6584857"/>
                        <a:ext cx="6029000" cy="266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6842" name="Rectangle 10"/>
          <p:cNvSpPr>
            <a:spLocks noGrp="1" noRot="1" noChangeAspect="1" noChangeArrowheads="1" noTextEdit="1"/>
          </p:cNvSpPr>
          <p:nvPr>
            <p:ph type="sldImg"/>
          </p:nvPr>
        </p:nvSpPr>
        <p:spPr>
          <a:ln/>
        </p:spPr>
      </p:sp>
      <p:sp>
        <p:nvSpPr>
          <p:cNvPr id="376843" name="Rectangle 11"/>
          <p:cNvSpPr>
            <a:spLocks noGrp="1" noChangeArrowheads="1"/>
          </p:cNvSpPr>
          <p:nvPr>
            <p:ph type="body" idx="1"/>
          </p:nvPr>
        </p:nvSpPr>
        <p:spPr>
          <a:xfrm>
            <a:off x="592713" y="5470967"/>
            <a:ext cx="5664729" cy="3708439"/>
          </a:xfrm>
        </p:spPr>
        <p:txBody>
          <a:bodyPr/>
          <a:lstStyle/>
          <a:p>
            <a:pPr eaLnBrk="0" hangingPunct="0">
              <a:lnSpc>
                <a:spcPct val="95000"/>
              </a:lnSpc>
              <a:spcBef>
                <a:spcPct val="30000"/>
              </a:spcBef>
              <a:buSzTx/>
              <a:buFontTx/>
              <a:buNone/>
            </a:pPr>
            <a:r>
              <a:rPr lang="en-US" altLang="en-US"/>
              <a:t>Character Functions</a:t>
            </a:r>
          </a:p>
          <a:p>
            <a:pPr lvl="1" eaLnBrk="0" hangingPunct="0">
              <a:lnSpc>
                <a:spcPct val="95000"/>
              </a:lnSpc>
              <a:spcBef>
                <a:spcPct val="30000"/>
              </a:spcBef>
              <a:buSzTx/>
              <a:buFontTx/>
              <a:buNone/>
            </a:pPr>
            <a:r>
              <a:rPr lang="en-US" altLang="en-US">
                <a:solidFill>
                  <a:schemeClr val="tx1"/>
                </a:solidFill>
              </a:rPr>
              <a:t>Single-row character functions</a:t>
            </a:r>
            <a:r>
              <a:rPr lang="en-US" altLang="en-US">
                <a:solidFill>
                  <a:srgbClr val="FC0128"/>
                </a:solidFill>
              </a:rPr>
              <a:t> </a:t>
            </a:r>
            <a:r>
              <a:rPr lang="en-US" altLang="en-US">
                <a:solidFill>
                  <a:schemeClr val="tx1"/>
                </a:solidFill>
              </a:rPr>
              <a:t>accept character data as input and can return both character and numeric values. Character functions can be divided into the following:</a:t>
            </a:r>
          </a:p>
          <a:p>
            <a:pPr lvl="2" eaLnBrk="0" hangingPunct="0">
              <a:lnSpc>
                <a:spcPct val="95000"/>
              </a:lnSpc>
              <a:buClr>
                <a:schemeClr val="tx1"/>
              </a:buClr>
              <a:buSzTx/>
            </a:pPr>
            <a:r>
              <a:rPr lang="en-US" altLang="en-US">
                <a:solidFill>
                  <a:schemeClr val="tx1"/>
                </a:solidFill>
              </a:rPr>
              <a:t>Case-manipulation functions</a:t>
            </a:r>
          </a:p>
          <a:p>
            <a:pPr lvl="2" eaLnBrk="0" hangingPunct="0">
              <a:lnSpc>
                <a:spcPct val="95000"/>
              </a:lnSpc>
              <a:buClr>
                <a:schemeClr val="tx1"/>
              </a:buClr>
              <a:buSzTx/>
            </a:pPr>
            <a:r>
              <a:rPr lang="en-US" altLang="en-US">
                <a:solidFill>
                  <a:schemeClr val="tx1"/>
                </a:solidFill>
              </a:rPr>
              <a:t>Character-manipulation functions</a:t>
            </a:r>
          </a:p>
          <a:p>
            <a:pPr lvl="1" eaLnBrk="0" hangingPunct="0">
              <a:spcBef>
                <a:spcPct val="30000"/>
              </a:spcBef>
              <a:buSzTx/>
              <a:buFontTx/>
              <a:buNone/>
            </a:pP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r>
              <a:rPr lang="en-US" altLang="en-US" b="1">
                <a:solidFill>
                  <a:schemeClr val="tx1"/>
                </a:solidFill>
              </a:rPr>
              <a:t/>
            </a:r>
            <a:br>
              <a:rPr lang="en-US" altLang="en-US" b="1">
                <a:solidFill>
                  <a:schemeClr val="tx1"/>
                </a:solidFill>
              </a:rPr>
            </a:br>
            <a:endParaRPr lang="en-US" altLang="en-US" b="1">
              <a:solidFill>
                <a:schemeClr val="tx1"/>
              </a:solidFill>
            </a:endParaRPr>
          </a:p>
          <a:p>
            <a:pPr lvl="1" eaLnBrk="0" hangingPunct="0">
              <a:spcBef>
                <a:spcPct val="30000"/>
              </a:spcBef>
              <a:buSzTx/>
              <a:buFontTx/>
              <a:buNone/>
            </a:pPr>
            <a:r>
              <a:rPr lang="en-US" altLang="en-US" b="1">
                <a:solidFill>
                  <a:schemeClr val="tx1"/>
                </a:solidFill>
              </a:rPr>
              <a:t>Note: </a:t>
            </a:r>
            <a:r>
              <a:rPr lang="en-US" altLang="en-US">
                <a:solidFill>
                  <a:schemeClr val="tx1"/>
                </a:solidFill>
              </a:rPr>
              <a:t>The functions discussed in this lesson are only some of the available functions.</a:t>
            </a:r>
            <a:endParaRPr lang="en-US" altLang="en-US"/>
          </a:p>
        </p:txBody>
      </p:sp>
      <p:sp>
        <p:nvSpPr>
          <p:cNvPr id="376839" name="Rectangle 7"/>
          <p:cNvSpPr>
            <a:spLocks noChangeArrowheads="1"/>
          </p:cNvSpPr>
          <p:nvPr/>
        </p:nvSpPr>
        <p:spPr bwMode="auto">
          <a:xfrm>
            <a:off x="512450" y="5032882"/>
            <a:ext cx="182136" cy="46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4" name="Rectangle 4"/>
          <p:cNvSpPr>
            <a:spLocks noGrp="1" noRot="1" noChangeAspect="1" noChangeArrowheads="1" noTextEdit="1"/>
          </p:cNvSpPr>
          <p:nvPr>
            <p:ph type="sldImg"/>
          </p:nvPr>
        </p:nvSpPr>
        <p:spPr>
          <a:ln/>
        </p:spPr>
      </p:sp>
      <p:sp>
        <p:nvSpPr>
          <p:cNvPr id="450565" name="Rectangle 5"/>
          <p:cNvSpPr>
            <a:spLocks noGrp="1" noChangeArrowheads="1"/>
          </p:cNvSpPr>
          <p:nvPr>
            <p:ph type="body" idx="1"/>
          </p:nvPr>
        </p:nvSpPr>
        <p:spPr/>
        <p:txBody>
          <a:bodyPr/>
          <a:lstStyle/>
          <a:p>
            <a:r>
              <a:rPr lang="en-US" altLang="en-US"/>
              <a:t>Nesting Functions</a:t>
            </a:r>
          </a:p>
          <a:p>
            <a:pPr lvl="1"/>
            <a:r>
              <a:rPr lang="en-US" altLang="en-US"/>
              <a:t>Single-row functions can be nested </a:t>
            </a:r>
            <a:r>
              <a:rPr lang="en-US" altLang="en-US">
                <a:solidFill>
                  <a:schemeClr val="tx1"/>
                </a:solidFill>
              </a:rPr>
              <a:t>to any depth. Nested functions are evaluated from the innermost level to the outermost level. Some examples</a:t>
            </a:r>
            <a:r>
              <a:rPr lang="en-US" altLang="en-US"/>
              <a:t> follow to show you the flexibility of these functions.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3" name="Rectangle 5"/>
          <p:cNvSpPr>
            <a:spLocks noGrp="1" noRot="1" noChangeAspect="1" noChangeArrowheads="1" noTextEdit="1"/>
          </p:cNvSpPr>
          <p:nvPr>
            <p:ph type="sldImg"/>
          </p:nvPr>
        </p:nvSpPr>
        <p:spPr>
          <a:ln/>
        </p:spPr>
      </p:sp>
      <p:sp>
        <p:nvSpPr>
          <p:cNvPr id="452614" name="Rectangle 6"/>
          <p:cNvSpPr>
            <a:spLocks noGrp="1" noChangeArrowheads="1"/>
          </p:cNvSpPr>
          <p:nvPr>
            <p:ph type="body" idx="1"/>
          </p:nvPr>
        </p:nvSpPr>
        <p:spPr/>
        <p:txBody>
          <a:bodyPr/>
          <a:lstStyle/>
          <a:p>
            <a:pPr>
              <a:spcBef>
                <a:spcPct val="25000"/>
              </a:spcBef>
            </a:pPr>
            <a:endParaRPr lang="en-US" altLang="en-US" sz="1100" dirty="0">
              <a:latin typeface="Courier New" pitchFamily="49" charset="0"/>
            </a:endParaRPr>
          </a:p>
        </p:txBody>
      </p:sp>
      <p:sp>
        <p:nvSpPr>
          <p:cNvPr id="452612" name="Rectangle 4"/>
          <p:cNvSpPr>
            <a:spLocks noChangeArrowheads="1"/>
          </p:cNvSpPr>
          <p:nvPr/>
        </p:nvSpPr>
        <p:spPr bwMode="auto">
          <a:xfrm>
            <a:off x="595800" y="7715728"/>
            <a:ext cx="5527356" cy="1215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5" name="Rectangle 5"/>
          <p:cNvSpPr>
            <a:spLocks noGrp="1" noRot="1" noChangeAspect="1" noChangeArrowheads="1" noTextEdit="1"/>
          </p:cNvSpPr>
          <p:nvPr>
            <p:ph type="sldImg"/>
          </p:nvPr>
        </p:nvSpPr>
        <p:spPr>
          <a:ln/>
        </p:spPr>
      </p:sp>
      <p:sp>
        <p:nvSpPr>
          <p:cNvPr id="389126" name="Rectangle 6"/>
          <p:cNvSpPr>
            <a:spLocks noGrp="1" noChangeArrowheads="1"/>
          </p:cNvSpPr>
          <p:nvPr>
            <p:ph type="body" idx="1"/>
          </p:nvPr>
        </p:nvSpPr>
        <p:spPr/>
        <p:txBody>
          <a:bodyPr/>
          <a:lstStyle/>
          <a:p>
            <a:r>
              <a:rPr lang="en-US" altLang="en-US" dirty="0"/>
              <a:t>Number Functions</a:t>
            </a:r>
          </a:p>
          <a:p>
            <a:pPr lvl="1"/>
            <a:r>
              <a:rPr lang="en-US" altLang="en-US" dirty="0">
                <a:solidFill>
                  <a:schemeClr val="tx1"/>
                </a:solidFill>
              </a:rPr>
              <a:t>Number functions accept numeric</a:t>
            </a:r>
            <a:r>
              <a:rPr lang="en-US" altLang="en-US" dirty="0"/>
              <a:t> input and return numeric values. This section describes some of the number functions</a:t>
            </a:r>
            <a:r>
              <a:rPr lang="en-US" altLang="en-US" dirty="0" smtClean="0"/>
              <a:t>.</a:t>
            </a:r>
            <a:endParaRPr lang="en-US" altLang="en-US" dirty="0"/>
          </a:p>
          <a:p>
            <a:pPr lvl="1"/>
            <a:r>
              <a:rPr lang="en-US" altLang="en-US" b="1" dirty="0"/>
              <a:t/>
            </a:r>
            <a:br>
              <a:rPr lang="en-US" altLang="en-US" b="1" dirty="0"/>
            </a:br>
            <a:r>
              <a:rPr lang="en-US" altLang="en-US" b="1" dirty="0"/>
              <a:t>Note:</a:t>
            </a:r>
            <a:r>
              <a:rPr lang="en-US" altLang="en-US" dirty="0"/>
              <a:t> This list contains only some of the available number functions.</a:t>
            </a:r>
            <a:endParaRPr lang="en-US" altLang="en-US" b="1" dirty="0"/>
          </a:p>
          <a:p>
            <a:pPr lvl="1"/>
            <a:r>
              <a:rPr lang="en-US" altLang="en-US" dirty="0"/>
              <a:t>For more information, see “Number Functions” in </a:t>
            </a:r>
            <a:r>
              <a:rPr lang="en-US" altLang="en-US" i="1" dirty="0"/>
              <a:t>Oracle SQL Reference. </a:t>
            </a:r>
          </a:p>
        </p:txBody>
      </p:sp>
      <p:graphicFrame>
        <p:nvGraphicFramePr>
          <p:cNvPr id="389124" name="Object 4"/>
          <p:cNvGraphicFramePr>
            <a:graphicFrameLocks/>
          </p:cNvGraphicFramePr>
          <p:nvPr/>
        </p:nvGraphicFramePr>
        <p:xfrm>
          <a:off x="592713" y="6277518"/>
          <a:ext cx="6045980" cy="1840636"/>
        </p:xfrm>
        <a:graphic>
          <a:graphicData uri="http://schemas.openxmlformats.org/presentationml/2006/ole">
            <mc:AlternateContent xmlns:mc="http://schemas.openxmlformats.org/markup-compatibility/2006">
              <mc:Choice xmlns:v="urn:schemas-microsoft-com:vml" Requires="v">
                <p:oleObj spid="_x0000_s2195" name="Document" r:id="rId4" imgW="6222600" imgH="1720440" progId="Word.Document.8">
                  <p:embed/>
                </p:oleObj>
              </mc:Choice>
              <mc:Fallback>
                <p:oleObj name="Document" r:id="rId4" imgW="6222600" imgH="17204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713" y="6277518"/>
                        <a:ext cx="6045980" cy="184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3" name="Rectangle 5"/>
          <p:cNvSpPr>
            <a:spLocks noGrp="1" noRot="1" noChangeAspect="1" noChangeArrowheads="1" noTextEdit="1"/>
          </p:cNvSpPr>
          <p:nvPr>
            <p:ph type="sldImg"/>
          </p:nvPr>
        </p:nvSpPr>
        <p:spPr>
          <a:ln/>
        </p:spPr>
      </p:sp>
      <p:sp>
        <p:nvSpPr>
          <p:cNvPr id="391174" name="Rectangle 6"/>
          <p:cNvSpPr>
            <a:spLocks noGrp="1" noChangeArrowheads="1"/>
          </p:cNvSpPr>
          <p:nvPr>
            <p:ph type="body" idx="1"/>
          </p:nvPr>
        </p:nvSpPr>
        <p:spPr/>
        <p:txBody>
          <a:bodyPr/>
          <a:lstStyle/>
          <a:p>
            <a:r>
              <a:rPr lang="en-US" altLang="en-US" dirty="0">
                <a:latin typeface="Courier New" pitchFamily="49" charset="0"/>
              </a:rPr>
              <a:t>ROUND</a:t>
            </a:r>
            <a:r>
              <a:rPr lang="en-US" altLang="en-US" dirty="0"/>
              <a:t> Function</a:t>
            </a:r>
          </a:p>
          <a:p>
            <a:pPr lvl="1"/>
            <a:r>
              <a:rPr lang="en-US" altLang="en-US" dirty="0">
                <a:solidFill>
                  <a:schemeClr val="tx1"/>
                </a:solidFill>
              </a:rPr>
              <a:t>The </a:t>
            </a:r>
            <a:r>
              <a:rPr lang="en-US" altLang="en-US" dirty="0">
                <a:solidFill>
                  <a:schemeClr val="tx1"/>
                </a:solidFill>
                <a:latin typeface="Courier New" pitchFamily="49" charset="0"/>
              </a:rPr>
              <a:t>ROUND</a:t>
            </a:r>
            <a:r>
              <a:rPr lang="en-US" altLang="en-US" dirty="0">
                <a:solidFill>
                  <a:schemeClr val="tx1"/>
                </a:solidFill>
              </a:rPr>
              <a:t> function rounds the column, expression, or value to </a:t>
            </a:r>
            <a:r>
              <a:rPr lang="en-US" altLang="en-US" i="1" dirty="0">
                <a:solidFill>
                  <a:schemeClr val="tx1"/>
                </a:solidFill>
              </a:rPr>
              <a:t>n</a:t>
            </a:r>
            <a:r>
              <a:rPr lang="en-US" altLang="en-US" dirty="0">
                <a:solidFill>
                  <a:schemeClr val="tx1"/>
                </a:solidFill>
              </a:rPr>
              <a:t> decimal places. </a:t>
            </a:r>
            <a:r>
              <a:rPr lang="en-US" altLang="en-US" dirty="0">
                <a:solidFill>
                  <a:schemeClr val="tx1"/>
                </a:solidFill>
                <a:latin typeface="Times" pitchFamily="18" charset="0"/>
              </a:rPr>
              <a:t>If the second argument is 0 or is missing, the value is rounded to zero decimal places. If the second argument is 2, the value is rounded to two decimal places. Conversely, if the second argument is –2, the value is rounded to two decimal places to the left (rounded to the nearest unit of 10).</a:t>
            </a:r>
          </a:p>
          <a:p>
            <a:pPr lvl="1"/>
            <a:r>
              <a:rPr lang="en-US" altLang="en-US" dirty="0">
                <a:solidFill>
                  <a:schemeClr val="tx1"/>
                </a:solidFill>
              </a:rPr>
              <a:t>The </a:t>
            </a:r>
            <a:r>
              <a:rPr lang="en-US" altLang="en-US" dirty="0">
                <a:solidFill>
                  <a:schemeClr val="tx1"/>
                </a:solidFill>
                <a:latin typeface="Courier New" pitchFamily="49" charset="0"/>
              </a:rPr>
              <a:t>ROUND</a:t>
            </a:r>
            <a:r>
              <a:rPr lang="en-US" altLang="en-US" dirty="0">
                <a:solidFill>
                  <a:schemeClr val="tx1"/>
                </a:solidFill>
              </a:rPr>
              <a:t> function can also be used with date functions. You will see examples later in this lesson.</a:t>
            </a:r>
          </a:p>
          <a:p>
            <a:pPr lvl="1"/>
            <a:r>
              <a:rPr lang="en-US" altLang="en-US" b="1" dirty="0">
                <a:solidFill>
                  <a:schemeClr val="tx1"/>
                </a:solidFill>
                <a:latin typeface="Courier New" pitchFamily="49" charset="0"/>
              </a:rPr>
              <a:t>DUAL</a:t>
            </a:r>
            <a:r>
              <a:rPr lang="en-US" altLang="en-US" b="1" dirty="0">
                <a:solidFill>
                  <a:schemeClr val="tx1"/>
                </a:solidFill>
              </a:rPr>
              <a:t> Table</a:t>
            </a:r>
            <a:endParaRPr lang="en-US" altLang="en-US" dirty="0">
              <a:solidFill>
                <a:schemeClr val="tx1"/>
              </a:solidFill>
            </a:endParaRPr>
          </a:p>
          <a:p>
            <a:pPr lvl="1"/>
            <a:r>
              <a:rPr lang="en-US" altLang="en-US" dirty="0">
                <a:solidFill>
                  <a:schemeClr val="tx1"/>
                </a:solidFill>
              </a:rPr>
              <a:t>The </a:t>
            </a:r>
            <a:r>
              <a:rPr lang="en-US" altLang="en-US" dirty="0">
                <a:solidFill>
                  <a:schemeClr val="tx1"/>
                </a:solidFill>
                <a:latin typeface="Courier New" pitchFamily="49" charset="0"/>
              </a:rPr>
              <a:t>DUAL</a:t>
            </a:r>
            <a:r>
              <a:rPr lang="en-US" altLang="en-US" dirty="0">
                <a:solidFill>
                  <a:schemeClr val="tx1"/>
                </a:solidFill>
              </a:rPr>
              <a:t> table is owned by the user </a:t>
            </a:r>
            <a:r>
              <a:rPr lang="en-US" altLang="en-US" dirty="0">
                <a:solidFill>
                  <a:schemeClr val="tx1"/>
                </a:solidFill>
                <a:latin typeface="Courier New" pitchFamily="49" charset="0"/>
              </a:rPr>
              <a:t>SYS</a:t>
            </a:r>
            <a:r>
              <a:rPr lang="en-US" altLang="en-US" dirty="0">
                <a:solidFill>
                  <a:schemeClr val="tx1"/>
                </a:solidFill>
              </a:rPr>
              <a:t> and can be accessed by all users. It contains one column, </a:t>
            </a:r>
            <a:r>
              <a:rPr lang="en-US" altLang="en-US" dirty="0">
                <a:solidFill>
                  <a:schemeClr val="tx1"/>
                </a:solidFill>
                <a:latin typeface="Courier New" pitchFamily="49" charset="0"/>
              </a:rPr>
              <a:t>DUMMY</a:t>
            </a:r>
            <a:r>
              <a:rPr lang="en-US" altLang="en-US" dirty="0">
                <a:solidFill>
                  <a:schemeClr val="tx1"/>
                </a:solidFill>
              </a:rPr>
              <a:t>, and one row with the value </a:t>
            </a:r>
            <a:r>
              <a:rPr lang="en-US" altLang="en-US" dirty="0">
                <a:solidFill>
                  <a:schemeClr val="tx1"/>
                </a:solidFill>
                <a:latin typeface="Courier New" pitchFamily="49" charset="0"/>
              </a:rPr>
              <a:t>X</a:t>
            </a:r>
            <a:r>
              <a:rPr lang="en-US" altLang="en-US" dirty="0">
                <a:solidFill>
                  <a:schemeClr val="tx1"/>
                </a:solidFill>
              </a:rPr>
              <a:t>. The </a:t>
            </a:r>
            <a:r>
              <a:rPr lang="en-US" altLang="en-US" dirty="0">
                <a:solidFill>
                  <a:schemeClr val="tx1"/>
                </a:solidFill>
                <a:latin typeface="Courier New" pitchFamily="49" charset="0"/>
              </a:rPr>
              <a:t>DUAL</a:t>
            </a:r>
            <a:r>
              <a:rPr lang="en-US" altLang="en-US" dirty="0">
                <a:solidFill>
                  <a:schemeClr val="tx1"/>
                </a:solidFill>
              </a:rPr>
              <a:t> table is useful when you want to return a value once only (for</a:t>
            </a:r>
            <a:r>
              <a:rPr lang="en-US" altLang="en-US" dirty="0"/>
              <a:t> example, the value of a constant, </a:t>
            </a:r>
            <a:r>
              <a:rPr lang="en-US" altLang="en-US" dirty="0" err="1"/>
              <a:t>pseudocolumn</a:t>
            </a:r>
            <a:r>
              <a:rPr lang="en-US" altLang="en-US" dirty="0"/>
              <a:t>, or expression that is not derived from a table with user data). The </a:t>
            </a:r>
            <a:r>
              <a:rPr lang="en-US" altLang="en-US" dirty="0">
                <a:latin typeface="Courier New" pitchFamily="49" charset="0"/>
              </a:rPr>
              <a:t>DUAL</a:t>
            </a:r>
            <a:r>
              <a:rPr lang="en-US" altLang="en-US" dirty="0"/>
              <a:t> table is generally used for </a:t>
            </a:r>
            <a:r>
              <a:rPr lang="en-US" altLang="en-US" dirty="0">
                <a:latin typeface="Courier New" pitchFamily="49" charset="0"/>
              </a:rPr>
              <a:t>SELECT</a:t>
            </a:r>
            <a:r>
              <a:rPr lang="en-US" altLang="en-US" dirty="0"/>
              <a:t> clause syntax completeness, because both </a:t>
            </a:r>
            <a:r>
              <a:rPr lang="en-US" altLang="en-US" dirty="0">
                <a:latin typeface="Courier New" pitchFamily="49" charset="0"/>
              </a:rPr>
              <a:t>SELECT</a:t>
            </a:r>
            <a:r>
              <a:rPr lang="en-US" altLang="en-US" dirty="0"/>
              <a:t> and </a:t>
            </a:r>
            <a:r>
              <a:rPr lang="en-US" altLang="en-US" dirty="0">
                <a:latin typeface="Courier New" pitchFamily="49" charset="0"/>
              </a:rPr>
              <a:t>FROM</a:t>
            </a:r>
            <a:r>
              <a:rPr lang="en-US" altLang="en-US" dirty="0"/>
              <a:t> clauses are mandatory, and several calculations do not need to select from actual tables.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dirty="0" err="1">
                <a:latin typeface="Courier New" pitchFamily="49" charset="0"/>
              </a:rPr>
              <a:t>TRUNC</a:t>
            </a:r>
            <a:r>
              <a:rPr lang="en-US" altLang="en-US" dirty="0"/>
              <a:t> Function</a:t>
            </a:r>
          </a:p>
          <a:p>
            <a:pPr lvl="1"/>
            <a:r>
              <a:rPr lang="en-US" altLang="en-US" dirty="0">
                <a:solidFill>
                  <a:schemeClr val="tx1"/>
                </a:solidFill>
              </a:rPr>
              <a:t>The </a:t>
            </a:r>
            <a:r>
              <a:rPr lang="en-US" altLang="en-US" dirty="0" err="1">
                <a:solidFill>
                  <a:schemeClr val="tx1"/>
                </a:solidFill>
                <a:latin typeface="Courier New" pitchFamily="49" charset="0"/>
              </a:rPr>
              <a:t>TRUNC</a:t>
            </a:r>
            <a:r>
              <a:rPr lang="en-US" altLang="en-US" dirty="0">
                <a:solidFill>
                  <a:schemeClr val="tx1"/>
                </a:solidFill>
              </a:rPr>
              <a:t> function truncates the column</a:t>
            </a:r>
            <a:r>
              <a:rPr lang="en-US" altLang="en-US" dirty="0"/>
              <a:t>, expression, or value to </a:t>
            </a:r>
            <a:r>
              <a:rPr lang="en-US" altLang="en-US" i="1" dirty="0"/>
              <a:t>n </a:t>
            </a:r>
            <a:r>
              <a:rPr lang="en-US" altLang="en-US" dirty="0"/>
              <a:t>decimal places.</a:t>
            </a:r>
          </a:p>
          <a:p>
            <a:pPr lvl="1"/>
            <a:r>
              <a:rPr lang="en-US" altLang="en-US" dirty="0"/>
              <a:t>The </a:t>
            </a:r>
            <a:r>
              <a:rPr lang="en-US" altLang="en-US" dirty="0" err="1">
                <a:latin typeface="Courier New" pitchFamily="49" charset="0"/>
              </a:rPr>
              <a:t>TRUNC</a:t>
            </a:r>
            <a:r>
              <a:rPr lang="en-US" altLang="en-US" dirty="0"/>
              <a:t> function works with arguments similar to those of the </a:t>
            </a:r>
            <a:r>
              <a:rPr lang="en-US" altLang="en-US" dirty="0">
                <a:latin typeface="Courier New" pitchFamily="49" charset="0"/>
              </a:rPr>
              <a:t>ROUND</a:t>
            </a:r>
            <a:r>
              <a:rPr lang="en-US" altLang="en-US" dirty="0"/>
              <a:t> function. If the second argument is 0 or is missing, the value is truncated to zero decimal places. If the second argument is 2, the value is truncated to two decimal places. Conversely, if the second argument is </a:t>
            </a:r>
            <a:r>
              <a:rPr lang="en-US" altLang="en-US" dirty="0">
                <a:cs typeface="Times New Roman" pitchFamily="18" charset="0"/>
              </a:rPr>
              <a:t>–</a:t>
            </a:r>
            <a:r>
              <a:rPr lang="en-US" altLang="en-US" dirty="0"/>
              <a:t>2, the value is truncated to two decimal places to the left. If the second argument is –1, the value is truncated to one decimal place to the left.</a:t>
            </a:r>
          </a:p>
          <a:p>
            <a:pPr lvl="1"/>
            <a:r>
              <a:rPr lang="en-US" altLang="en-US" dirty="0"/>
              <a:t>Like the </a:t>
            </a:r>
            <a:r>
              <a:rPr lang="en-US" altLang="en-US" dirty="0">
                <a:latin typeface="Courier New" pitchFamily="49" charset="0"/>
              </a:rPr>
              <a:t>ROUND</a:t>
            </a:r>
            <a:r>
              <a:rPr lang="en-US" altLang="en-US" dirty="0"/>
              <a:t> function, the </a:t>
            </a:r>
            <a:r>
              <a:rPr lang="en-US" altLang="en-US" dirty="0" err="1">
                <a:latin typeface="Courier New" pitchFamily="49" charset="0"/>
              </a:rPr>
              <a:t>TRUNC</a:t>
            </a:r>
            <a:r>
              <a:rPr lang="en-US" altLang="en-US" dirty="0"/>
              <a:t> function can be used with date functions.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6" name="Rectangle 4"/>
          <p:cNvSpPr>
            <a:spLocks noGrp="1" noRot="1" noChangeAspect="1" noChangeArrowheads="1" noTextEdit="1"/>
          </p:cNvSpPr>
          <p:nvPr>
            <p:ph type="sldImg"/>
          </p:nvPr>
        </p:nvSpPr>
        <p:spPr>
          <a:ln/>
        </p:spPr>
      </p:sp>
      <p:sp>
        <p:nvSpPr>
          <p:cNvPr id="397317" name="Rectangle 5"/>
          <p:cNvSpPr>
            <a:spLocks noGrp="1" noChangeArrowheads="1"/>
          </p:cNvSpPr>
          <p:nvPr>
            <p:ph type="body" idx="1"/>
          </p:nvPr>
        </p:nvSpPr>
        <p:spPr/>
        <p:txBody>
          <a:bodyPr/>
          <a:lstStyle/>
          <a:p>
            <a:r>
              <a:rPr lang="en-US" altLang="en-US" dirty="0"/>
              <a:t>Oracle Date Format</a:t>
            </a:r>
          </a:p>
          <a:p>
            <a:pPr lvl="1"/>
            <a:r>
              <a:rPr lang="en-US" altLang="en-US" dirty="0">
                <a:solidFill>
                  <a:schemeClr val="tx1"/>
                </a:solidFill>
                <a:latin typeface="Times" pitchFamily="18" charset="0"/>
              </a:rPr>
              <a:t>The Oracle database stores dates in an internal numeric format, representing the century, year, month, day, hours, minutes, and seconds.</a:t>
            </a:r>
          </a:p>
          <a:p>
            <a:pPr lvl="1"/>
            <a:r>
              <a:rPr lang="en-US" altLang="en-US" dirty="0">
                <a:solidFill>
                  <a:schemeClr val="tx1"/>
                </a:solidFill>
              </a:rPr>
              <a:t>The default display and input format for any date is DD-MON-RR. Valid Oracle dates are between January 1, 4712 B.C., and December 31, 9999 A.D.</a:t>
            </a:r>
          </a:p>
          <a:p>
            <a:pPr lvl="1"/>
            <a:r>
              <a:rPr lang="en-US" altLang="en-US" dirty="0">
                <a:solidFill>
                  <a:schemeClr val="tx1"/>
                </a:solidFill>
              </a:rPr>
              <a:t>In the example in the slide, the </a:t>
            </a:r>
            <a:r>
              <a:rPr lang="en-US" altLang="en-US" dirty="0">
                <a:solidFill>
                  <a:schemeClr val="tx1"/>
                </a:solidFill>
                <a:latin typeface="Courier New" pitchFamily="49" charset="0"/>
              </a:rPr>
              <a:t>HIRE_DATE</a:t>
            </a:r>
            <a:r>
              <a:rPr lang="en-US" altLang="en-US" dirty="0"/>
              <a:t> column output is displayed in the default format DD-MON-RR. However, dates are not stored in the database in this format. All the components of the date and time are stored. So, although a </a:t>
            </a:r>
            <a:r>
              <a:rPr lang="en-US" altLang="en-US" dirty="0">
                <a:latin typeface="Courier New" pitchFamily="49" charset="0"/>
              </a:rPr>
              <a:t>HIRE_DATE</a:t>
            </a:r>
            <a:r>
              <a:rPr lang="en-US" altLang="en-US" dirty="0"/>
              <a:t> such as 17-JUN-87 is displayed as day, month, and year, there is also </a:t>
            </a:r>
            <a:r>
              <a:rPr lang="en-US" altLang="en-US" i="1" dirty="0"/>
              <a:t>time</a:t>
            </a:r>
            <a:r>
              <a:rPr lang="en-US" altLang="en-US" dirty="0"/>
              <a:t> and </a:t>
            </a:r>
            <a:r>
              <a:rPr lang="en-US" altLang="en-US" i="1" dirty="0"/>
              <a:t>century</a:t>
            </a:r>
            <a:r>
              <a:rPr lang="en-US" altLang="en-US" dirty="0"/>
              <a:t> information associated with the date. The complete data might be June 17, 1987, 5:10:43 p.m.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6" name="Rectangle 4"/>
          <p:cNvSpPr>
            <a:spLocks noGrp="1" noRot="1" noChangeAspect="1" noChangeArrowheads="1" noTextEdit="1"/>
          </p:cNvSpPr>
          <p:nvPr>
            <p:ph type="sldImg"/>
          </p:nvPr>
        </p:nvSpPr>
        <p:spPr>
          <a:ln/>
        </p:spPr>
      </p:sp>
      <p:sp>
        <p:nvSpPr>
          <p:cNvPr id="397317" name="Rectangle 5"/>
          <p:cNvSpPr>
            <a:spLocks noGrp="1" noChangeArrowheads="1"/>
          </p:cNvSpPr>
          <p:nvPr>
            <p:ph type="body" idx="1"/>
          </p:nvPr>
        </p:nvSpPr>
        <p:spPr/>
        <p:txBody>
          <a:bodyPr/>
          <a:lstStyle/>
          <a:p>
            <a:r>
              <a:rPr lang="en-US" altLang="en-US" dirty="0"/>
              <a:t>Oracle Date Format</a:t>
            </a:r>
          </a:p>
          <a:p>
            <a:pPr lvl="1"/>
            <a:r>
              <a:rPr lang="en-US" altLang="en-US" dirty="0">
                <a:solidFill>
                  <a:schemeClr val="tx1"/>
                </a:solidFill>
                <a:latin typeface="Times" pitchFamily="18" charset="0"/>
              </a:rPr>
              <a:t>The Oracle database stores dates in an internal numeric format, representing the century, year, month, day, hours, minutes, and seconds.</a:t>
            </a:r>
          </a:p>
          <a:p>
            <a:pPr lvl="1"/>
            <a:r>
              <a:rPr lang="en-US" altLang="en-US" dirty="0">
                <a:solidFill>
                  <a:schemeClr val="tx1"/>
                </a:solidFill>
              </a:rPr>
              <a:t>The default display and input format for any date is DD-MON-RR. Valid Oracle dates are between January 1, 4712 B.C., and December 31, 9999 A.D.</a:t>
            </a:r>
          </a:p>
          <a:p>
            <a:pPr lvl="1"/>
            <a:r>
              <a:rPr lang="en-US" altLang="en-US" dirty="0">
                <a:solidFill>
                  <a:schemeClr val="tx1"/>
                </a:solidFill>
              </a:rPr>
              <a:t>In the example in the slide, the </a:t>
            </a:r>
            <a:r>
              <a:rPr lang="en-US" altLang="en-US" dirty="0">
                <a:solidFill>
                  <a:schemeClr val="tx1"/>
                </a:solidFill>
                <a:latin typeface="Courier New" pitchFamily="49" charset="0"/>
              </a:rPr>
              <a:t>HIRE_DATE</a:t>
            </a:r>
            <a:r>
              <a:rPr lang="en-US" altLang="en-US" dirty="0"/>
              <a:t> column output is displayed in the default format DD-MON-RR. However, dates are not stored in the database in this format. All the components of the date and time are stored. So, although a </a:t>
            </a:r>
            <a:r>
              <a:rPr lang="en-US" altLang="en-US" dirty="0">
                <a:latin typeface="Courier New" pitchFamily="49" charset="0"/>
              </a:rPr>
              <a:t>HIRE_DATE</a:t>
            </a:r>
            <a:r>
              <a:rPr lang="en-US" altLang="en-US" dirty="0"/>
              <a:t> such as 17-JUN-87 is displayed as day, month, and year, there is also </a:t>
            </a:r>
            <a:r>
              <a:rPr lang="en-US" altLang="en-US" i="1" dirty="0"/>
              <a:t>time</a:t>
            </a:r>
            <a:r>
              <a:rPr lang="en-US" altLang="en-US" dirty="0"/>
              <a:t> and </a:t>
            </a:r>
            <a:r>
              <a:rPr lang="en-US" altLang="en-US" i="1" dirty="0"/>
              <a:t>century</a:t>
            </a:r>
            <a:r>
              <a:rPr lang="en-US" altLang="en-US" dirty="0"/>
              <a:t> information associated with the date. The complete data might be June 17, 1987, 5:10:43 p.m.</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5" name="Rectangle 5"/>
          <p:cNvSpPr>
            <a:spLocks noGrp="1" noRot="1" noChangeAspect="1" noChangeArrowheads="1" noTextEdit="1"/>
          </p:cNvSpPr>
          <p:nvPr>
            <p:ph type="sldImg"/>
          </p:nvPr>
        </p:nvSpPr>
        <p:spPr>
          <a:ln/>
        </p:spPr>
      </p:sp>
      <p:sp>
        <p:nvSpPr>
          <p:cNvPr id="399366" name="Rectangle 6"/>
          <p:cNvSpPr>
            <a:spLocks noGrp="1" noChangeArrowheads="1"/>
          </p:cNvSpPr>
          <p:nvPr>
            <p:ph type="body" idx="1"/>
          </p:nvPr>
        </p:nvSpPr>
        <p:spPr/>
        <p:txBody>
          <a:bodyPr/>
          <a:lstStyle/>
          <a:p>
            <a:r>
              <a:rPr lang="en-US" altLang="en-US">
                <a:latin typeface="Courier New" pitchFamily="49" charset="0"/>
              </a:rPr>
              <a:t>SYSDATE</a:t>
            </a:r>
            <a:r>
              <a:rPr lang="en-US" altLang="en-US"/>
              <a:t> Function</a:t>
            </a:r>
          </a:p>
          <a:p>
            <a:pPr lvl="1"/>
            <a:r>
              <a:rPr lang="en-US" altLang="en-US">
                <a:solidFill>
                  <a:schemeClr val="tx1"/>
                </a:solidFill>
                <a:latin typeface="Courier New" pitchFamily="49" charset="0"/>
              </a:rPr>
              <a:t>SYSDATE</a:t>
            </a:r>
            <a:r>
              <a:rPr lang="en-US" altLang="en-US">
                <a:solidFill>
                  <a:schemeClr val="tx1"/>
                </a:solidFill>
              </a:rPr>
              <a:t> is a date function that returns the current database server date and time. You can use </a:t>
            </a:r>
            <a:r>
              <a:rPr lang="en-US" altLang="en-US">
                <a:solidFill>
                  <a:schemeClr val="tx1"/>
                </a:solidFill>
                <a:latin typeface="Courier New" pitchFamily="49" charset="0"/>
              </a:rPr>
              <a:t>SYSDATE</a:t>
            </a:r>
            <a:r>
              <a:rPr lang="en-US" altLang="en-US">
                <a:solidFill>
                  <a:schemeClr val="tx1"/>
                </a:solidFill>
              </a:rPr>
              <a:t> just as you would use any other column name. For example, you can display the current date by selecting </a:t>
            </a:r>
            <a:r>
              <a:rPr lang="en-US" altLang="en-US">
                <a:solidFill>
                  <a:schemeClr val="tx1"/>
                </a:solidFill>
                <a:latin typeface="Courier New" pitchFamily="49" charset="0"/>
              </a:rPr>
              <a:t>SYSDATE</a:t>
            </a:r>
            <a:r>
              <a:rPr lang="en-US" altLang="en-US">
                <a:solidFill>
                  <a:schemeClr val="tx1"/>
                </a:solidFill>
              </a:rPr>
              <a:t> from a table. It is customary to select </a:t>
            </a:r>
            <a:r>
              <a:rPr lang="en-US" altLang="en-US">
                <a:solidFill>
                  <a:schemeClr val="tx1"/>
                </a:solidFill>
                <a:latin typeface="Courier New" pitchFamily="49" charset="0"/>
              </a:rPr>
              <a:t>SYSDATE</a:t>
            </a:r>
            <a:r>
              <a:rPr lang="en-US" altLang="en-US">
                <a:solidFill>
                  <a:schemeClr val="tx1"/>
                </a:solidFill>
              </a:rPr>
              <a:t> from a dummy table called </a:t>
            </a:r>
            <a:r>
              <a:rPr lang="en-US" altLang="en-US">
                <a:solidFill>
                  <a:schemeClr val="tx1"/>
                </a:solidFill>
                <a:latin typeface="Courier New" pitchFamily="49" charset="0"/>
              </a:rPr>
              <a:t>DUAL</a:t>
            </a:r>
            <a:r>
              <a:rPr lang="en-US" altLang="en-US">
                <a:solidFill>
                  <a:schemeClr val="tx1"/>
                </a:solidFill>
              </a:rPr>
              <a:t>. </a:t>
            </a:r>
          </a:p>
          <a:p>
            <a:pPr lvl="1"/>
            <a:r>
              <a:rPr lang="en-US" altLang="en-US" b="1"/>
              <a:t>Example</a:t>
            </a:r>
          </a:p>
          <a:p>
            <a:pPr lvl="1"/>
            <a:r>
              <a:rPr lang="en-US" altLang="en-US"/>
              <a:t>Display the current date using the </a:t>
            </a:r>
            <a:r>
              <a:rPr lang="en-US" altLang="en-US">
                <a:latin typeface="Courier New" pitchFamily="49" charset="0"/>
              </a:rPr>
              <a:t>DUAL</a:t>
            </a:r>
            <a:r>
              <a:rPr lang="en-US" altLang="en-US"/>
              <a:t> table.</a:t>
            </a:r>
          </a:p>
          <a:p>
            <a:pPr lvl="4"/>
            <a:r>
              <a:rPr lang="en-US" altLang="en-US"/>
              <a:t>SELECT SYSDATE</a:t>
            </a:r>
            <a:br>
              <a:rPr lang="en-US" altLang="en-US"/>
            </a:br>
            <a:r>
              <a:rPr lang="en-US" altLang="en-US"/>
              <a:t>FROM   DUAL;</a:t>
            </a:r>
          </a:p>
        </p:txBody>
      </p:sp>
      <p:pic>
        <p:nvPicPr>
          <p:cNvPr id="399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172" y="7539135"/>
            <a:ext cx="5357568" cy="507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076"/>
          <p:cNvSpPr>
            <a:spLocks noGrp="1" noRot="1" noChangeAspect="1" noChangeArrowheads="1" noTextEdit="1"/>
          </p:cNvSpPr>
          <p:nvPr>
            <p:ph type="sldImg"/>
          </p:nvPr>
        </p:nvSpPr>
        <p:spPr>
          <a:ln/>
        </p:spPr>
      </p:sp>
      <p:sp>
        <p:nvSpPr>
          <p:cNvPr id="30723" name="Rectangle 3077"/>
          <p:cNvSpPr>
            <a:spLocks noGrp="1" noChangeArrowheads="1"/>
          </p:cNvSpPr>
          <p:nvPr>
            <p:ph type="body" idx="1"/>
          </p:nvPr>
        </p:nvSpPr>
        <p:spPr>
          <a:noFill/>
        </p:spPr>
        <p:txBody>
          <a:bodyPr/>
          <a:lstStyle/>
          <a:p>
            <a:pPr eaLnBrk="1" hangingPunct="1"/>
            <a:r>
              <a:rPr lang="en-US" altLang="en-US" smtClean="0"/>
              <a:t>Defining Joins</a:t>
            </a:r>
          </a:p>
          <a:p>
            <a:pPr lvl="1" eaLnBrk="1" hangingPunct="1"/>
            <a:r>
              <a:rPr lang="en-US" altLang="en-US" smtClean="0">
                <a:latin typeface="Times" pitchFamily="18" charset="0"/>
              </a:rPr>
              <a:t>In the syntax:</a:t>
            </a:r>
          </a:p>
          <a:p>
            <a:pPr lvl="2" eaLnBrk="1" hangingPunct="1">
              <a:lnSpc>
                <a:spcPct val="90000"/>
              </a:lnSpc>
              <a:spcBef>
                <a:spcPct val="35000"/>
              </a:spcBef>
              <a:buFontTx/>
              <a:buNone/>
            </a:pPr>
            <a:r>
              <a:rPr lang="en-US" altLang="en-US" i="1" smtClean="0">
                <a:latin typeface="Courier New" pitchFamily="49" charset="0"/>
              </a:rPr>
              <a:t>table1.column</a:t>
            </a:r>
            <a:r>
              <a:rPr lang="en-US" altLang="en-US" smtClean="0"/>
              <a:t> </a:t>
            </a:r>
            <a:r>
              <a:rPr lang="en-US" altLang="en-US" smtClean="0">
                <a:latin typeface="Times" pitchFamily="18" charset="0"/>
              </a:rPr>
              <a:t>denotes the table and column from which data is retrieved</a:t>
            </a:r>
          </a:p>
          <a:p>
            <a:pPr lvl="2" eaLnBrk="1" hangingPunct="1">
              <a:lnSpc>
                <a:spcPct val="90000"/>
              </a:lnSpc>
              <a:spcBef>
                <a:spcPct val="35000"/>
              </a:spcBef>
              <a:buFontTx/>
              <a:buNone/>
            </a:pPr>
            <a:r>
              <a:rPr lang="en-US" altLang="en-US" smtClean="0">
                <a:latin typeface="Courier New" pitchFamily="49" charset="0"/>
              </a:rPr>
              <a:t>NATURAL JOIN</a:t>
            </a:r>
            <a:r>
              <a:rPr lang="en-US" altLang="en-US" smtClean="0"/>
              <a:t> </a:t>
            </a:r>
            <a:r>
              <a:rPr lang="en-US" altLang="en-US" smtClean="0">
                <a:latin typeface="Times" pitchFamily="18" charset="0"/>
              </a:rPr>
              <a:t>joins two tables based on the same column name </a:t>
            </a:r>
          </a:p>
          <a:p>
            <a:pPr lvl="2" eaLnBrk="1" hangingPunct="1">
              <a:lnSpc>
                <a:spcPct val="90000"/>
              </a:lnSpc>
              <a:spcBef>
                <a:spcPct val="35000"/>
              </a:spcBef>
              <a:buFontTx/>
              <a:buNone/>
            </a:pPr>
            <a:r>
              <a:rPr lang="en-US" altLang="en-US" smtClean="0">
                <a:latin typeface="Courier New" pitchFamily="49" charset="0"/>
              </a:rPr>
              <a:t>JOIN</a:t>
            </a:r>
            <a:r>
              <a:rPr lang="en-US" altLang="en-US" i="1" smtClean="0">
                <a:latin typeface="Courier New" pitchFamily="49" charset="0"/>
              </a:rPr>
              <a:t> table </a:t>
            </a:r>
            <a:r>
              <a:rPr lang="en-US" altLang="en-US" smtClean="0">
                <a:latin typeface="Courier New" pitchFamily="49" charset="0"/>
              </a:rPr>
              <a:t>USING </a:t>
            </a:r>
            <a:r>
              <a:rPr lang="en-US" altLang="en-US" i="1" smtClean="0">
                <a:latin typeface="Courier New" pitchFamily="49" charset="0"/>
              </a:rPr>
              <a:t>column_name</a:t>
            </a:r>
            <a:r>
              <a:rPr lang="en-US" altLang="en-US" smtClean="0"/>
              <a:t> </a:t>
            </a:r>
            <a:r>
              <a:rPr lang="en-US" altLang="en-US" smtClean="0">
                <a:latin typeface="Times" pitchFamily="18" charset="0"/>
              </a:rPr>
              <a:t>performs an equijoin based on the column name </a:t>
            </a:r>
          </a:p>
          <a:p>
            <a:pPr lvl="2" eaLnBrk="1" hangingPunct="1">
              <a:lnSpc>
                <a:spcPct val="90000"/>
              </a:lnSpc>
              <a:spcBef>
                <a:spcPct val="35000"/>
              </a:spcBef>
              <a:buFontTx/>
              <a:buNone/>
            </a:pPr>
            <a:r>
              <a:rPr lang="en-US" altLang="en-US" smtClean="0">
                <a:latin typeface="Courier New" pitchFamily="49" charset="0"/>
              </a:rPr>
              <a:t>JOIN</a:t>
            </a:r>
            <a:r>
              <a:rPr lang="en-US" altLang="en-US" i="1" smtClean="0">
                <a:latin typeface="Courier New" pitchFamily="49" charset="0"/>
              </a:rPr>
              <a:t> table ON table1.column_name</a:t>
            </a:r>
            <a:r>
              <a:rPr lang="en-US" altLang="en-US" smtClean="0"/>
              <a:t> </a:t>
            </a:r>
            <a:r>
              <a:rPr lang="en-US" altLang="en-US" smtClean="0">
                <a:latin typeface="Times" pitchFamily="18" charset="0"/>
              </a:rPr>
              <a:t>performs an equijoin based on the condition in the </a:t>
            </a:r>
            <a:r>
              <a:rPr lang="en-US" altLang="en-US" smtClean="0">
                <a:latin typeface="Courier New" pitchFamily="49" charset="0"/>
              </a:rPr>
              <a:t>ON</a:t>
            </a:r>
            <a:r>
              <a:rPr lang="en-US" altLang="en-US" smtClean="0">
                <a:latin typeface="Times" pitchFamily="18" charset="0"/>
              </a:rPr>
              <a:t> clause, </a:t>
            </a:r>
            <a:r>
              <a:rPr lang="en-US" altLang="en-US" smtClean="0">
                <a:latin typeface="Courier New" pitchFamily="49" charset="0"/>
              </a:rPr>
              <a:t>= </a:t>
            </a:r>
            <a:r>
              <a:rPr lang="en-US" altLang="en-US" i="1" smtClean="0">
                <a:latin typeface="Courier New" pitchFamily="49" charset="0"/>
              </a:rPr>
              <a:t>table2.column_name</a:t>
            </a:r>
            <a:endParaRPr lang="en-US" altLang="en-US" smtClean="0">
              <a:latin typeface="Times" pitchFamily="18" charset="0"/>
            </a:endParaRPr>
          </a:p>
          <a:p>
            <a:pPr lvl="2" eaLnBrk="1" hangingPunct="1">
              <a:lnSpc>
                <a:spcPct val="90000"/>
              </a:lnSpc>
              <a:spcBef>
                <a:spcPct val="35000"/>
              </a:spcBef>
              <a:buFontTx/>
              <a:buNone/>
            </a:pPr>
            <a:r>
              <a:rPr lang="en-US" altLang="en-US" i="1" smtClean="0">
                <a:latin typeface="Courier New" pitchFamily="49" charset="0"/>
              </a:rPr>
              <a:t>LEFT/RIGHT/FULL OUTER </a:t>
            </a:r>
            <a:r>
              <a:rPr lang="en-US" altLang="en-US" smtClean="0"/>
              <a:t>is used</a:t>
            </a:r>
            <a:r>
              <a:rPr lang="en-US" altLang="en-US" i="1" smtClean="0">
                <a:latin typeface="Courier New" pitchFamily="49" charset="0"/>
              </a:rPr>
              <a:t> </a:t>
            </a:r>
            <a:r>
              <a:rPr lang="en-US" altLang="en-US" smtClean="0"/>
              <a:t>to perform outer joins</a:t>
            </a:r>
          </a:p>
          <a:p>
            <a:pPr lvl="2" eaLnBrk="1" hangingPunct="1">
              <a:lnSpc>
                <a:spcPct val="90000"/>
              </a:lnSpc>
              <a:spcBef>
                <a:spcPct val="35000"/>
              </a:spcBef>
              <a:buFontTx/>
              <a:buNone/>
            </a:pPr>
            <a:r>
              <a:rPr lang="en-US" altLang="en-US" smtClean="0">
                <a:latin typeface="Courier New" pitchFamily="49" charset="0"/>
              </a:rPr>
              <a:t>CROSS JOIN</a:t>
            </a:r>
            <a:r>
              <a:rPr lang="en-US" altLang="en-US" smtClean="0"/>
              <a:t> </a:t>
            </a:r>
            <a:r>
              <a:rPr lang="en-US" altLang="en-US" smtClean="0">
                <a:latin typeface="Times" pitchFamily="18" charset="0"/>
              </a:rPr>
              <a:t>returns a Cartesian product from the two tables</a:t>
            </a:r>
            <a:endParaRPr lang="en-US" altLang="en-US" i="1" smtClean="0">
              <a:latin typeface="Times" pitchFamily="18" charset="0"/>
            </a:endParaRPr>
          </a:p>
          <a:p>
            <a:pPr lvl="1" eaLnBrk="1" hangingPunct="1"/>
            <a:r>
              <a:rPr lang="en-US" altLang="en-US" smtClean="0"/>
              <a:t>For more information, see “</a:t>
            </a:r>
            <a:r>
              <a:rPr lang="en-US" altLang="en-US" smtClean="0">
                <a:latin typeface="Courier New" pitchFamily="49" charset="0"/>
              </a:rPr>
              <a:t>SELECT</a:t>
            </a:r>
            <a:r>
              <a:rPr lang="en-US" altLang="en-US" smtClean="0"/>
              <a:t>” in </a:t>
            </a:r>
            <a:r>
              <a:rPr lang="en-US" altLang="en-US" i="1" smtClean="0"/>
              <a:t>Oracle SQL Reference.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01411"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01415" name="Rectangle 7"/>
          <p:cNvSpPr>
            <a:spLocks noGrp="1" noRot="1" noChangeAspect="1" noChangeArrowheads="1" noTextEdit="1"/>
          </p:cNvSpPr>
          <p:nvPr>
            <p:ph type="sldImg"/>
          </p:nvPr>
        </p:nvSpPr>
        <p:spPr>
          <a:ln/>
        </p:spPr>
      </p:sp>
      <p:sp>
        <p:nvSpPr>
          <p:cNvPr id="401416" name="Rectangle 8"/>
          <p:cNvSpPr>
            <a:spLocks noGrp="1" noChangeArrowheads="1"/>
          </p:cNvSpPr>
          <p:nvPr>
            <p:ph type="body" idx="1"/>
          </p:nvPr>
        </p:nvSpPr>
        <p:spPr/>
        <p:txBody>
          <a:bodyPr/>
          <a:lstStyle/>
          <a:p>
            <a:r>
              <a:rPr lang="en-US" altLang="en-US"/>
              <a:t>Arithmetic with Dates</a:t>
            </a:r>
          </a:p>
          <a:p>
            <a:pPr lvl="1"/>
            <a:r>
              <a:rPr lang="en-US" altLang="en-US"/>
              <a:t>Because the database stores dates as numbers, you can perform calculations using arithmetic operators such as addition and subtraction. You can add and subtract number constants as well as dates. </a:t>
            </a:r>
          </a:p>
          <a:p>
            <a:pPr lvl="1"/>
            <a:r>
              <a:rPr lang="en-US" altLang="en-US"/>
              <a:t>You can perform the following operations:</a:t>
            </a:r>
          </a:p>
        </p:txBody>
      </p:sp>
      <p:graphicFrame>
        <p:nvGraphicFramePr>
          <p:cNvPr id="401414" name="Object 6"/>
          <p:cNvGraphicFramePr>
            <a:graphicFrameLocks/>
          </p:cNvGraphicFramePr>
          <p:nvPr/>
        </p:nvGraphicFramePr>
        <p:xfrm>
          <a:off x="581909" y="6766544"/>
          <a:ext cx="5439375" cy="1439906"/>
        </p:xfrm>
        <a:graphic>
          <a:graphicData uri="http://schemas.openxmlformats.org/presentationml/2006/ole">
            <mc:AlternateContent xmlns:mc="http://schemas.openxmlformats.org/markup-compatibility/2006">
              <mc:Choice xmlns:v="urn:schemas-microsoft-com:vml" Requires="v">
                <p:oleObj spid="_x0000_s3219" name="Document" r:id="rId4" imgW="5769720" imgH="1391400" progId="Word.Document.8">
                  <p:embed/>
                </p:oleObj>
              </mc:Choice>
              <mc:Fallback>
                <p:oleObj name="Document" r:id="rId4" imgW="5769720" imgH="13914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909" y="6766544"/>
                        <a:ext cx="5439375" cy="1439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60" name="Rectangle 4"/>
          <p:cNvSpPr>
            <a:spLocks noGrp="1" noRot="1" noChangeAspect="1" noChangeArrowheads="1" noTextEdit="1"/>
          </p:cNvSpPr>
          <p:nvPr>
            <p:ph type="sldImg"/>
          </p:nvPr>
        </p:nvSpPr>
        <p:spPr>
          <a:ln/>
        </p:spPr>
      </p:sp>
      <p:sp>
        <p:nvSpPr>
          <p:cNvPr id="403461" name="Rectangle 5"/>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Rectangle 4"/>
          <p:cNvSpPr>
            <a:spLocks noGrp="1" noRot="1" noChangeAspect="1" noChangeArrowheads="1" noTextEdit="1"/>
          </p:cNvSpPr>
          <p:nvPr>
            <p:ph type="sldImg"/>
          </p:nvPr>
        </p:nvSpPr>
        <p:spPr>
          <a:ln/>
        </p:spPr>
      </p:sp>
      <p:sp>
        <p:nvSpPr>
          <p:cNvPr id="405509" name="Rectangle 5"/>
          <p:cNvSpPr>
            <a:spLocks noGrp="1" noChangeArrowheads="1"/>
          </p:cNvSpPr>
          <p:nvPr>
            <p:ph type="body" idx="1"/>
          </p:nvPr>
        </p:nvSpPr>
        <p:spPr/>
        <p:txBody>
          <a:bodyPr/>
          <a:lstStyle/>
          <a:p>
            <a:pPr>
              <a:lnSpc>
                <a:spcPct val="90000"/>
              </a:lnSpc>
            </a:pPr>
            <a:r>
              <a:rPr lang="en-US" altLang="en-US"/>
              <a:t>Date Functions</a:t>
            </a:r>
          </a:p>
          <a:p>
            <a:pPr lvl="1">
              <a:lnSpc>
                <a:spcPct val="90000"/>
              </a:lnSpc>
            </a:pPr>
            <a:r>
              <a:rPr lang="en-US" altLang="en-US">
                <a:solidFill>
                  <a:schemeClr val="tx1"/>
                </a:solidFill>
              </a:rPr>
              <a:t>Date functions operate on Oracle dates. All date functions return a value of </a:t>
            </a:r>
            <a:r>
              <a:rPr lang="en-US" altLang="en-US">
                <a:solidFill>
                  <a:schemeClr val="tx1"/>
                </a:solidFill>
                <a:latin typeface="Courier New" pitchFamily="49" charset="0"/>
              </a:rPr>
              <a:t>DATE</a:t>
            </a:r>
            <a:r>
              <a:rPr lang="en-US" altLang="en-US">
                <a:solidFill>
                  <a:schemeClr val="tx1"/>
                </a:solidFill>
              </a:rPr>
              <a:t> data type except </a:t>
            </a:r>
            <a:r>
              <a:rPr lang="en-US" altLang="en-US">
                <a:solidFill>
                  <a:schemeClr val="tx1"/>
                </a:solidFill>
                <a:latin typeface="Courier New" pitchFamily="49" charset="0"/>
              </a:rPr>
              <a:t>MONTHS_BETWEEN</a:t>
            </a:r>
            <a:r>
              <a:rPr lang="en-US" altLang="en-US">
                <a:solidFill>
                  <a:schemeClr val="tx1"/>
                </a:solidFill>
              </a:rPr>
              <a:t>, which returns a numeric value.</a:t>
            </a:r>
          </a:p>
          <a:p>
            <a:pPr lvl="2">
              <a:lnSpc>
                <a:spcPct val="90000"/>
              </a:lnSpc>
              <a:buClr>
                <a:schemeClr val="tx1"/>
              </a:buClr>
              <a:buSzPct val="70000"/>
            </a:pPr>
            <a:r>
              <a:rPr lang="en-US" altLang="en-US" b="1">
                <a:solidFill>
                  <a:schemeClr val="tx1"/>
                </a:solidFill>
                <a:latin typeface="Courier New" pitchFamily="49" charset="0"/>
              </a:rPr>
              <a:t>MONTHS_BETWEEN(</a:t>
            </a:r>
            <a:r>
              <a:rPr lang="en-US" altLang="en-US" b="1" i="1">
                <a:solidFill>
                  <a:schemeClr val="tx1"/>
                </a:solidFill>
                <a:latin typeface="Courier New" pitchFamily="49" charset="0"/>
              </a:rPr>
              <a:t>date1, date2</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rPr>
              <a:t>Finds the number of months between </a:t>
            </a:r>
            <a:r>
              <a:rPr lang="en-US" altLang="en-US" i="1">
                <a:solidFill>
                  <a:schemeClr val="tx1"/>
                </a:solidFill>
                <a:latin typeface="Courier New" pitchFamily="49" charset="0"/>
              </a:rPr>
              <a:t>date1</a:t>
            </a:r>
            <a:r>
              <a:rPr lang="en-US" altLang="en-US">
                <a:solidFill>
                  <a:schemeClr val="tx1"/>
                </a:solidFill>
              </a:rPr>
              <a:t> and </a:t>
            </a:r>
            <a:r>
              <a:rPr lang="en-US" altLang="en-US" i="1">
                <a:solidFill>
                  <a:schemeClr val="tx1"/>
                </a:solidFill>
                <a:latin typeface="Courier New" pitchFamily="49" charset="0"/>
              </a:rPr>
              <a:t>date2</a:t>
            </a:r>
            <a:r>
              <a:rPr lang="en-US" altLang="en-US">
                <a:solidFill>
                  <a:schemeClr val="tx1"/>
                </a:solidFill>
              </a:rPr>
              <a:t>. The result can be positive or negative. If </a:t>
            </a:r>
            <a:r>
              <a:rPr lang="en-US" altLang="en-US" i="1">
                <a:solidFill>
                  <a:schemeClr val="tx1"/>
                </a:solidFill>
                <a:latin typeface="Courier New" pitchFamily="49" charset="0"/>
              </a:rPr>
              <a:t>date1</a:t>
            </a:r>
            <a:r>
              <a:rPr lang="en-US" altLang="en-US">
                <a:solidFill>
                  <a:schemeClr val="tx1"/>
                </a:solidFill>
              </a:rPr>
              <a:t> is later than </a:t>
            </a:r>
            <a:r>
              <a:rPr lang="en-US" altLang="en-US" i="1">
                <a:solidFill>
                  <a:schemeClr val="tx1"/>
                </a:solidFill>
                <a:latin typeface="Courier New" pitchFamily="49" charset="0"/>
              </a:rPr>
              <a:t>date2</a:t>
            </a:r>
            <a:r>
              <a:rPr lang="en-US" altLang="en-US">
                <a:solidFill>
                  <a:schemeClr val="tx1"/>
                </a:solidFill>
              </a:rPr>
              <a:t>, the result is positive; if </a:t>
            </a:r>
            <a:r>
              <a:rPr lang="en-US" altLang="en-US" i="1">
                <a:solidFill>
                  <a:schemeClr val="tx1"/>
                </a:solidFill>
                <a:latin typeface="Courier New" pitchFamily="49" charset="0"/>
              </a:rPr>
              <a:t>date1</a:t>
            </a:r>
            <a:r>
              <a:rPr lang="en-US" altLang="en-US">
                <a:solidFill>
                  <a:schemeClr val="tx1"/>
                </a:solidFill>
              </a:rPr>
              <a:t> is earlier than </a:t>
            </a:r>
            <a:r>
              <a:rPr lang="en-US" altLang="en-US" i="1">
                <a:solidFill>
                  <a:schemeClr val="tx1"/>
                </a:solidFill>
                <a:latin typeface="Courier New" pitchFamily="49" charset="0"/>
              </a:rPr>
              <a:t>date2</a:t>
            </a:r>
            <a:r>
              <a:rPr lang="en-US" altLang="en-US">
                <a:solidFill>
                  <a:schemeClr val="tx1"/>
                </a:solidFill>
              </a:rPr>
              <a:t>, the result is negative. The noninteger part of the result represents a portion of the month.</a:t>
            </a:r>
          </a:p>
          <a:p>
            <a:pPr lvl="2">
              <a:lnSpc>
                <a:spcPct val="90000"/>
              </a:lnSpc>
              <a:buClr>
                <a:schemeClr val="tx1"/>
              </a:buClr>
              <a:buSzPct val="70000"/>
            </a:pPr>
            <a:r>
              <a:rPr lang="en-US" altLang="en-US" b="1">
                <a:solidFill>
                  <a:schemeClr val="tx1"/>
                </a:solidFill>
                <a:latin typeface="Courier New" pitchFamily="49" charset="0"/>
              </a:rPr>
              <a:t>ADD_MONTHS(</a:t>
            </a:r>
            <a:r>
              <a:rPr lang="en-US" altLang="en-US" b="1" i="1">
                <a:solidFill>
                  <a:schemeClr val="tx1"/>
                </a:solidFill>
                <a:latin typeface="Courier New" pitchFamily="49" charset="0"/>
              </a:rPr>
              <a:t>date, n</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latin typeface="Times" pitchFamily="18" charset="0"/>
              </a:rPr>
              <a:t>Adds </a:t>
            </a:r>
            <a:r>
              <a:rPr lang="en-US" altLang="en-US" i="1">
                <a:solidFill>
                  <a:schemeClr val="tx1"/>
                </a:solidFill>
                <a:latin typeface="Courier New" pitchFamily="49" charset="0"/>
              </a:rPr>
              <a:t>n</a:t>
            </a:r>
            <a:r>
              <a:rPr lang="en-US" altLang="en-US">
                <a:solidFill>
                  <a:schemeClr val="tx1"/>
                </a:solidFill>
                <a:latin typeface="Times" pitchFamily="18" charset="0"/>
              </a:rPr>
              <a:t> number of calendar months to</a:t>
            </a:r>
            <a:r>
              <a:rPr lang="en-US" altLang="en-US" i="1">
                <a:solidFill>
                  <a:schemeClr val="tx1"/>
                </a:solidFill>
                <a:latin typeface="Times" pitchFamily="18" charset="0"/>
              </a:rPr>
              <a:t> </a:t>
            </a:r>
            <a:r>
              <a:rPr lang="en-US" altLang="en-US" i="1">
                <a:solidFill>
                  <a:schemeClr val="tx1"/>
                </a:solidFill>
                <a:latin typeface="Courier New" pitchFamily="49" charset="0"/>
              </a:rPr>
              <a:t>date</a:t>
            </a:r>
            <a:r>
              <a:rPr lang="en-US" altLang="en-US">
                <a:solidFill>
                  <a:schemeClr val="tx1"/>
                </a:solidFill>
                <a:latin typeface="Times" pitchFamily="18" charset="0"/>
              </a:rPr>
              <a:t>. The value of</a:t>
            </a:r>
            <a:r>
              <a:rPr lang="en-US" altLang="en-US">
                <a:solidFill>
                  <a:schemeClr val="tx1"/>
                </a:solidFill>
              </a:rPr>
              <a:t> </a:t>
            </a:r>
            <a:r>
              <a:rPr lang="en-US" altLang="en-US" i="1">
                <a:solidFill>
                  <a:schemeClr val="tx1"/>
                </a:solidFill>
                <a:latin typeface="Courier New" pitchFamily="49" charset="0"/>
              </a:rPr>
              <a:t>n</a:t>
            </a:r>
            <a:r>
              <a:rPr lang="en-US" altLang="en-US">
                <a:solidFill>
                  <a:schemeClr val="tx1"/>
                </a:solidFill>
                <a:latin typeface="Times" pitchFamily="18" charset="0"/>
              </a:rPr>
              <a:t> must be an integer and can be negative.</a:t>
            </a:r>
          </a:p>
          <a:p>
            <a:pPr lvl="2">
              <a:lnSpc>
                <a:spcPct val="90000"/>
              </a:lnSpc>
              <a:buClr>
                <a:schemeClr val="tx1"/>
              </a:buClr>
              <a:buSzPct val="70000"/>
            </a:pPr>
            <a:r>
              <a:rPr lang="en-US" altLang="en-US" b="1">
                <a:solidFill>
                  <a:schemeClr val="tx1"/>
                </a:solidFill>
                <a:latin typeface="Courier New" pitchFamily="49" charset="0"/>
              </a:rPr>
              <a:t>NEXT_DAY(</a:t>
            </a:r>
            <a:r>
              <a:rPr lang="en-US" altLang="en-US" b="1" i="1">
                <a:solidFill>
                  <a:schemeClr val="tx1"/>
                </a:solidFill>
                <a:latin typeface="Courier New" pitchFamily="49" charset="0"/>
              </a:rPr>
              <a:t>date, </a:t>
            </a:r>
            <a:r>
              <a:rPr lang="en-US" altLang="en-US" b="1">
                <a:solidFill>
                  <a:schemeClr val="tx1"/>
                </a:solidFill>
                <a:latin typeface="Courier New" pitchFamily="49" charset="0"/>
              </a:rPr>
              <a:t>'</a:t>
            </a:r>
            <a:r>
              <a:rPr lang="en-US" altLang="en-US" b="1" i="1">
                <a:solidFill>
                  <a:schemeClr val="tx1"/>
                </a:solidFill>
                <a:latin typeface="Courier New" pitchFamily="49" charset="0"/>
              </a:rPr>
              <a:t>char</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latin typeface="Times" pitchFamily="18" charset="0"/>
              </a:rPr>
              <a:t>Finds the date of the next specified day of the week </a:t>
            </a:r>
            <a:r>
              <a:rPr lang="en-US" altLang="en-US">
                <a:solidFill>
                  <a:schemeClr val="tx1"/>
                </a:solidFill>
                <a:latin typeface="Courier New" pitchFamily="49" charset="0"/>
              </a:rPr>
              <a:t>('</a:t>
            </a:r>
            <a:r>
              <a:rPr lang="en-US" altLang="en-US" i="1">
                <a:solidFill>
                  <a:schemeClr val="tx1"/>
                </a:solidFill>
                <a:latin typeface="Courier New" pitchFamily="49" charset="0"/>
              </a:rPr>
              <a:t>char</a:t>
            </a:r>
            <a:r>
              <a:rPr lang="en-US" altLang="en-US">
                <a:solidFill>
                  <a:schemeClr val="tx1"/>
                </a:solidFill>
                <a:latin typeface="Courier New" pitchFamily="49" charset="0"/>
              </a:rPr>
              <a:t>')</a:t>
            </a:r>
            <a:r>
              <a:rPr lang="en-US" altLang="en-US">
                <a:solidFill>
                  <a:schemeClr val="tx1"/>
                </a:solidFill>
                <a:latin typeface="Times" pitchFamily="18" charset="0"/>
              </a:rPr>
              <a:t> following </a:t>
            </a:r>
            <a:r>
              <a:rPr lang="en-US" altLang="en-US" i="1">
                <a:solidFill>
                  <a:schemeClr val="tx1"/>
                </a:solidFill>
                <a:latin typeface="Courier New" pitchFamily="49" charset="0"/>
              </a:rPr>
              <a:t>date</a:t>
            </a:r>
            <a:r>
              <a:rPr lang="en-US" altLang="en-US">
                <a:solidFill>
                  <a:schemeClr val="tx1"/>
                </a:solidFill>
                <a:latin typeface="Times" pitchFamily="18" charset="0"/>
              </a:rPr>
              <a:t>. The value of </a:t>
            </a:r>
            <a:r>
              <a:rPr lang="en-US" altLang="en-US" i="1">
                <a:solidFill>
                  <a:schemeClr val="tx1"/>
                </a:solidFill>
                <a:latin typeface="Courier New" pitchFamily="49" charset="0"/>
              </a:rPr>
              <a:t>char</a:t>
            </a:r>
            <a:r>
              <a:rPr lang="en-US" altLang="en-US">
                <a:solidFill>
                  <a:schemeClr val="tx1"/>
                </a:solidFill>
                <a:latin typeface="Times" pitchFamily="18" charset="0"/>
              </a:rPr>
              <a:t> may be a number representing a day or a character string.</a:t>
            </a:r>
          </a:p>
          <a:p>
            <a:pPr lvl="2">
              <a:lnSpc>
                <a:spcPct val="90000"/>
              </a:lnSpc>
              <a:buClr>
                <a:schemeClr val="tx1"/>
              </a:buClr>
              <a:buSzPct val="70000"/>
            </a:pPr>
            <a:r>
              <a:rPr lang="en-US" altLang="en-US" b="1">
                <a:solidFill>
                  <a:schemeClr val="tx1"/>
                </a:solidFill>
                <a:latin typeface="Courier New" pitchFamily="49" charset="0"/>
              </a:rPr>
              <a:t>LAST_DAY(</a:t>
            </a:r>
            <a:r>
              <a:rPr lang="en-US" altLang="en-US" b="1" i="1">
                <a:solidFill>
                  <a:schemeClr val="tx1"/>
                </a:solidFill>
                <a:latin typeface="Courier New" pitchFamily="49" charset="0"/>
              </a:rPr>
              <a:t>date</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latin typeface="Times" pitchFamily="18" charset="0"/>
              </a:rPr>
              <a:t>Finds the date of the last day of the month that contains </a:t>
            </a:r>
            <a:r>
              <a:rPr lang="en-US" altLang="en-US" i="1">
                <a:solidFill>
                  <a:schemeClr val="tx1"/>
                </a:solidFill>
                <a:latin typeface="Courier New" pitchFamily="49" charset="0"/>
              </a:rPr>
              <a:t>date</a:t>
            </a:r>
            <a:endParaRPr lang="en-US" altLang="en-US">
              <a:solidFill>
                <a:schemeClr val="tx1"/>
              </a:solidFill>
              <a:latin typeface="Times" pitchFamily="18" charset="0"/>
            </a:endParaRPr>
          </a:p>
          <a:p>
            <a:pPr lvl="2">
              <a:lnSpc>
                <a:spcPct val="90000"/>
              </a:lnSpc>
              <a:buClr>
                <a:schemeClr val="tx1"/>
              </a:buClr>
              <a:buSzPct val="70000"/>
            </a:pPr>
            <a:r>
              <a:rPr lang="en-US" altLang="en-US" b="1">
                <a:solidFill>
                  <a:schemeClr val="tx1"/>
                </a:solidFill>
                <a:latin typeface="Courier New" pitchFamily="49" charset="0"/>
              </a:rPr>
              <a:t>ROUND(</a:t>
            </a:r>
            <a:r>
              <a:rPr lang="en-US" altLang="en-US" b="1" i="1">
                <a:solidFill>
                  <a:schemeClr val="tx1"/>
                </a:solidFill>
                <a:latin typeface="Courier New" pitchFamily="49" charset="0"/>
              </a:rPr>
              <a:t>date</a:t>
            </a:r>
            <a:r>
              <a:rPr lang="en-US" altLang="en-US" b="1">
                <a:solidFill>
                  <a:schemeClr val="tx1"/>
                </a:solidFill>
                <a:latin typeface="Courier New" pitchFamily="49" charset="0"/>
              </a:rPr>
              <a:t>[,'</a:t>
            </a:r>
            <a:r>
              <a:rPr lang="en-US" altLang="en-US" b="1" i="1">
                <a:solidFill>
                  <a:schemeClr val="tx1"/>
                </a:solidFill>
                <a:latin typeface="Courier New" pitchFamily="49" charset="0"/>
              </a:rPr>
              <a:t>fmt</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latin typeface="Times" pitchFamily="18" charset="0"/>
              </a:rPr>
              <a:t>Returns </a:t>
            </a:r>
            <a:r>
              <a:rPr lang="en-US" altLang="en-US" i="1">
                <a:solidFill>
                  <a:schemeClr val="tx1"/>
                </a:solidFill>
                <a:latin typeface="Courier New" pitchFamily="49" charset="0"/>
              </a:rPr>
              <a:t>date</a:t>
            </a:r>
            <a:r>
              <a:rPr lang="en-US" altLang="en-US">
                <a:solidFill>
                  <a:schemeClr val="tx1"/>
                </a:solidFill>
                <a:latin typeface="Times" pitchFamily="18" charset="0"/>
              </a:rPr>
              <a:t> rounded to</a:t>
            </a:r>
            <a:r>
              <a:rPr lang="en-US" altLang="en-US" i="1">
                <a:solidFill>
                  <a:schemeClr val="tx1"/>
                </a:solidFill>
                <a:latin typeface="Times" pitchFamily="18" charset="0"/>
              </a:rPr>
              <a:t> </a:t>
            </a:r>
            <a:r>
              <a:rPr lang="en-US" altLang="en-US">
                <a:solidFill>
                  <a:schemeClr val="tx1"/>
                </a:solidFill>
                <a:latin typeface="Times" pitchFamily="18" charset="0"/>
              </a:rPr>
              <a:t>the unit that is specified by the format model </a:t>
            </a:r>
            <a:r>
              <a:rPr lang="en-US" altLang="en-US" i="1">
                <a:solidFill>
                  <a:schemeClr val="tx1"/>
                </a:solidFill>
                <a:latin typeface="Courier New" pitchFamily="49" charset="0"/>
              </a:rPr>
              <a:t>fmt</a:t>
            </a:r>
            <a:r>
              <a:rPr lang="en-US" altLang="en-US" i="1">
                <a:solidFill>
                  <a:schemeClr val="tx1"/>
                </a:solidFill>
                <a:latin typeface="Times" pitchFamily="18" charset="0"/>
              </a:rPr>
              <a:t>.</a:t>
            </a:r>
            <a:r>
              <a:rPr lang="en-US" altLang="en-US">
                <a:solidFill>
                  <a:schemeClr val="tx1"/>
                </a:solidFill>
                <a:latin typeface="Times" pitchFamily="18" charset="0"/>
              </a:rPr>
              <a:t> If the format model </a:t>
            </a:r>
            <a:r>
              <a:rPr lang="en-US" altLang="en-US" i="1">
                <a:solidFill>
                  <a:schemeClr val="tx1"/>
                </a:solidFill>
                <a:latin typeface="Times" pitchFamily="18" charset="0"/>
              </a:rPr>
              <a:t>fmt </a:t>
            </a:r>
            <a:r>
              <a:rPr lang="en-US" altLang="en-US">
                <a:solidFill>
                  <a:schemeClr val="tx1"/>
                </a:solidFill>
                <a:latin typeface="Times" pitchFamily="18" charset="0"/>
              </a:rPr>
              <a:t>is omitted,</a:t>
            </a:r>
            <a:r>
              <a:rPr lang="en-US" altLang="en-US" i="1">
                <a:solidFill>
                  <a:schemeClr val="tx1"/>
                </a:solidFill>
                <a:latin typeface="Times" pitchFamily="18" charset="0"/>
              </a:rPr>
              <a:t> date</a:t>
            </a:r>
            <a:r>
              <a:rPr lang="en-US" altLang="en-US">
                <a:solidFill>
                  <a:schemeClr val="tx1"/>
                </a:solidFill>
                <a:latin typeface="Times" pitchFamily="18" charset="0"/>
              </a:rPr>
              <a:t> is rounded to the nearest day.</a:t>
            </a:r>
          </a:p>
          <a:p>
            <a:pPr lvl="2">
              <a:lnSpc>
                <a:spcPct val="90000"/>
              </a:lnSpc>
              <a:buClr>
                <a:schemeClr val="tx1"/>
              </a:buClr>
              <a:buSzPct val="70000"/>
            </a:pPr>
            <a:r>
              <a:rPr lang="en-US" altLang="en-US" b="1">
                <a:solidFill>
                  <a:schemeClr val="tx1"/>
                </a:solidFill>
                <a:latin typeface="Courier New" pitchFamily="49" charset="0"/>
              </a:rPr>
              <a:t>TRUNC(</a:t>
            </a:r>
            <a:r>
              <a:rPr lang="en-US" altLang="en-US" b="1" i="1">
                <a:solidFill>
                  <a:schemeClr val="tx1"/>
                </a:solidFill>
                <a:latin typeface="Courier New" pitchFamily="49" charset="0"/>
              </a:rPr>
              <a:t>date</a:t>
            </a:r>
            <a:r>
              <a:rPr lang="en-US" altLang="en-US" b="1">
                <a:solidFill>
                  <a:schemeClr val="tx1"/>
                </a:solidFill>
                <a:latin typeface="Courier New" pitchFamily="49" charset="0"/>
              </a:rPr>
              <a:t>[, '</a:t>
            </a:r>
            <a:r>
              <a:rPr lang="en-US" altLang="en-US" b="1" i="1">
                <a:solidFill>
                  <a:schemeClr val="tx1"/>
                </a:solidFill>
                <a:latin typeface="Courier New" pitchFamily="49" charset="0"/>
              </a:rPr>
              <a:t>fmt</a:t>
            </a:r>
            <a:r>
              <a:rPr lang="en-US" altLang="en-US" b="1">
                <a:solidFill>
                  <a:schemeClr val="tx1"/>
                </a:solidFill>
                <a:latin typeface="Courier New" pitchFamily="49" charset="0"/>
              </a:rPr>
              <a:t>'])</a:t>
            </a:r>
            <a:r>
              <a:rPr lang="en-US" altLang="en-US" b="1">
                <a:solidFill>
                  <a:schemeClr val="tx1"/>
                </a:solidFill>
                <a:latin typeface="Symbol" pitchFamily="18" charset="2"/>
              </a:rPr>
              <a:t>:</a:t>
            </a:r>
            <a:r>
              <a:rPr lang="en-US" altLang="en-US">
                <a:solidFill>
                  <a:schemeClr val="tx1"/>
                </a:solidFill>
                <a:latin typeface="Symbol" pitchFamily="18" charset="2"/>
              </a:rPr>
              <a:t> </a:t>
            </a:r>
            <a:r>
              <a:rPr lang="en-US" altLang="en-US">
                <a:solidFill>
                  <a:schemeClr val="tx1"/>
                </a:solidFill>
                <a:latin typeface="Times" pitchFamily="18" charset="0"/>
              </a:rPr>
              <a:t>Returns </a:t>
            </a:r>
            <a:r>
              <a:rPr lang="en-US" altLang="en-US" i="1">
                <a:solidFill>
                  <a:schemeClr val="tx1"/>
                </a:solidFill>
                <a:latin typeface="Courier New" pitchFamily="49" charset="0"/>
              </a:rPr>
              <a:t>date</a:t>
            </a:r>
            <a:r>
              <a:rPr lang="en-US" altLang="en-US">
                <a:solidFill>
                  <a:schemeClr val="tx1"/>
                </a:solidFill>
                <a:latin typeface="Times" pitchFamily="18" charset="0"/>
              </a:rPr>
              <a:t> with the time portion of the day truncated to the</a:t>
            </a:r>
            <a:r>
              <a:rPr lang="en-US" altLang="en-US">
                <a:latin typeface="Times" pitchFamily="18" charset="0"/>
              </a:rPr>
              <a:t> unit that is specified by the format model </a:t>
            </a:r>
            <a:r>
              <a:rPr lang="en-US" altLang="en-US" i="1">
                <a:latin typeface="Courier New" pitchFamily="49" charset="0"/>
              </a:rPr>
              <a:t>fmt</a:t>
            </a:r>
            <a:r>
              <a:rPr lang="en-US" altLang="en-US">
                <a:latin typeface="Times" pitchFamily="18" charset="0"/>
              </a:rPr>
              <a:t>. If the format model </a:t>
            </a:r>
            <a:r>
              <a:rPr lang="en-US" altLang="en-US" i="1">
                <a:latin typeface="Courier New" pitchFamily="49" charset="0"/>
              </a:rPr>
              <a:t>fmt</a:t>
            </a:r>
            <a:r>
              <a:rPr lang="en-US" altLang="en-US">
                <a:latin typeface="Times" pitchFamily="18" charset="0"/>
              </a:rPr>
              <a:t> is omitted, </a:t>
            </a:r>
            <a:r>
              <a:rPr lang="en-US" altLang="en-US" i="1">
                <a:latin typeface="Courier New" pitchFamily="49" charset="0"/>
              </a:rPr>
              <a:t>date</a:t>
            </a:r>
            <a:r>
              <a:rPr lang="en-US" altLang="en-US">
                <a:latin typeface="Times" pitchFamily="18" charset="0"/>
              </a:rPr>
              <a:t> is truncated to the nearest day.</a:t>
            </a:r>
          </a:p>
          <a:p>
            <a:pPr>
              <a:lnSpc>
                <a:spcPct val="90000"/>
              </a:lnSpc>
              <a:spcBef>
                <a:spcPct val="24000"/>
              </a:spcBef>
            </a:pPr>
            <a:r>
              <a:rPr lang="en-US" altLang="en-US" b="0">
                <a:latin typeface="Times" pitchFamily="18" charset="0"/>
              </a:rPr>
              <a:t>This list is a subset of the available date functions. The format models are covered later in this lesson. Examples of format models are month and year.</a:t>
            </a: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07555"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07559" name="Rectangle 7"/>
          <p:cNvSpPr>
            <a:spLocks noGrp="1" noRot="1" noChangeAspect="1" noChangeArrowheads="1" noTextEdit="1"/>
          </p:cNvSpPr>
          <p:nvPr>
            <p:ph type="sldImg"/>
          </p:nvPr>
        </p:nvSpPr>
        <p:spPr>
          <a:ln/>
        </p:spPr>
      </p:sp>
      <p:sp>
        <p:nvSpPr>
          <p:cNvPr id="407560" name="Rectangle 8"/>
          <p:cNvSpPr>
            <a:spLocks noGrp="1" noChangeArrowheads="1"/>
          </p:cNvSpPr>
          <p:nvPr>
            <p:ph type="body" idx="1"/>
          </p:nvPr>
        </p:nvSpPr>
        <p:spPr/>
        <p:txBody>
          <a:bodyPr/>
          <a:lstStyle/>
          <a:p>
            <a:r>
              <a:rPr lang="en-US" altLang="en-US"/>
              <a:t>Date Functions (continued)</a:t>
            </a:r>
          </a:p>
          <a:p>
            <a:pPr lvl="1"/>
            <a:r>
              <a:rPr lang="en-US" altLang="en-US"/>
              <a:t>For example, display the employee number, hire date, number of months employed, six-month review date, first Friday after hire date, and last day of the hire month for all employees who have been employed for fewer than 36 months.</a:t>
            </a:r>
            <a:endParaRPr lang="en-US" altLang="en-US" sz="500"/>
          </a:p>
          <a:p>
            <a:pPr lvl="4"/>
            <a:r>
              <a:rPr lang="en-US" altLang="en-US"/>
              <a:t>SELECT employee_id, hire_date,</a:t>
            </a:r>
          </a:p>
          <a:p>
            <a:pPr lvl="4"/>
            <a:r>
              <a:rPr lang="en-US" altLang="en-US"/>
              <a:t>	MONTHS_BETWEEN (SYSDATE, hire_date) TENURE,</a:t>
            </a:r>
          </a:p>
          <a:p>
            <a:pPr lvl="4"/>
            <a:r>
              <a:rPr lang="en-US" altLang="en-US"/>
              <a:t>	ADD_MONTHS (hire_date, 6) REVIEW,</a:t>
            </a:r>
          </a:p>
          <a:p>
            <a:pPr lvl="4"/>
            <a:r>
              <a:rPr lang="en-US" altLang="en-US"/>
              <a:t>	NEXT_DAY (hire_date, 'FRIDAY'), LAST_DAY(hire_date)</a:t>
            </a:r>
          </a:p>
          <a:p>
            <a:pPr lvl="4"/>
            <a:r>
              <a:rPr lang="en-US" altLang="en-US"/>
              <a:t>FROM   employees</a:t>
            </a:r>
          </a:p>
          <a:p>
            <a:pPr lvl="4"/>
            <a:r>
              <a:rPr lang="en-US" altLang="en-US"/>
              <a:t>WHERE  MONTHS_BETWEEN (SYSDATE, hire_date) &lt; 36;</a:t>
            </a:r>
          </a:p>
        </p:txBody>
      </p:sp>
      <p:pic>
        <p:nvPicPr>
          <p:cNvPr id="4075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05719" y="7630827"/>
            <a:ext cx="5340590" cy="1205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5" name="Rectangle 5"/>
          <p:cNvSpPr>
            <a:spLocks noGrp="1" noRot="1" noChangeAspect="1" noChangeArrowheads="1" noTextEdit="1"/>
          </p:cNvSpPr>
          <p:nvPr>
            <p:ph type="sldImg"/>
          </p:nvPr>
        </p:nvSpPr>
        <p:spPr>
          <a:ln/>
        </p:spPr>
      </p:sp>
      <p:sp>
        <p:nvSpPr>
          <p:cNvPr id="409606" name="Rectangle 6"/>
          <p:cNvSpPr>
            <a:spLocks noGrp="1" noChangeArrowheads="1"/>
          </p:cNvSpPr>
          <p:nvPr>
            <p:ph type="body" idx="1"/>
          </p:nvPr>
        </p:nvSpPr>
        <p:spPr/>
        <p:txBody>
          <a:bodyPr/>
          <a:lstStyle/>
          <a:p>
            <a:pPr>
              <a:lnSpc>
                <a:spcPct val="90000"/>
              </a:lnSpc>
            </a:pPr>
            <a:r>
              <a:rPr lang="en-US" altLang="en-US"/>
              <a:t>Date Functions (continued)</a:t>
            </a:r>
          </a:p>
          <a:p>
            <a:pPr lvl="1"/>
            <a:r>
              <a:rPr lang="en-US" altLang="en-US">
                <a:solidFill>
                  <a:schemeClr val="tx1"/>
                </a:solidFill>
              </a:rPr>
              <a:t>The </a:t>
            </a:r>
            <a:r>
              <a:rPr lang="en-US" altLang="en-US">
                <a:solidFill>
                  <a:schemeClr val="tx1"/>
                </a:solidFill>
                <a:latin typeface="Courier New" pitchFamily="49" charset="0"/>
              </a:rPr>
              <a:t>ROUND</a:t>
            </a:r>
            <a:r>
              <a:rPr lang="en-US" altLang="en-US">
                <a:solidFill>
                  <a:schemeClr val="tx1"/>
                </a:solidFill>
              </a:rPr>
              <a:t> and </a:t>
            </a:r>
            <a:r>
              <a:rPr lang="en-US" altLang="en-US">
                <a:solidFill>
                  <a:schemeClr val="tx1"/>
                </a:solidFill>
                <a:latin typeface="Courier New" pitchFamily="49" charset="0"/>
              </a:rPr>
              <a:t>TRUNC</a:t>
            </a:r>
            <a:r>
              <a:rPr lang="en-US" altLang="en-US">
                <a:solidFill>
                  <a:schemeClr val="tx1"/>
                </a:solidFill>
              </a:rPr>
              <a:t> functions can be used</a:t>
            </a:r>
            <a:r>
              <a:rPr lang="en-US" altLang="en-US"/>
              <a:t> for number and date values. When used with dates, these functions round or truncate to the specified format model. Therefore, you can round dates to the nearest year or month.</a:t>
            </a:r>
          </a:p>
          <a:p>
            <a:pPr lvl="1">
              <a:lnSpc>
                <a:spcPct val="90000"/>
              </a:lnSpc>
            </a:pPr>
            <a:r>
              <a:rPr lang="en-US" altLang="en-US" b="1"/>
              <a:t>Example</a:t>
            </a:r>
            <a:endParaRPr lang="en-US" altLang="en-US"/>
          </a:p>
          <a:p>
            <a:pPr lvl="1"/>
            <a:r>
              <a:rPr lang="en-US" altLang="en-US"/>
              <a:t>Compare the hire dates for all employees who started in 1997. Display the employee number, hire date, and start month using the </a:t>
            </a:r>
            <a:r>
              <a:rPr lang="en-US" altLang="en-US">
                <a:latin typeface="Courier New" pitchFamily="49" charset="0"/>
              </a:rPr>
              <a:t>ROUND</a:t>
            </a:r>
            <a:r>
              <a:rPr lang="en-US" altLang="en-US"/>
              <a:t> and </a:t>
            </a:r>
            <a:r>
              <a:rPr lang="en-US" altLang="en-US">
                <a:latin typeface="Courier New" pitchFamily="49" charset="0"/>
              </a:rPr>
              <a:t>TRUNC</a:t>
            </a:r>
            <a:r>
              <a:rPr lang="en-US" altLang="en-US"/>
              <a:t> functions.</a:t>
            </a:r>
          </a:p>
          <a:p>
            <a:pPr lvl="4">
              <a:lnSpc>
                <a:spcPct val="90000"/>
              </a:lnSpc>
            </a:pPr>
            <a:r>
              <a:rPr lang="en-US" altLang="en-US"/>
              <a:t>SELECT employee_id, hire_date,</a:t>
            </a:r>
          </a:p>
          <a:p>
            <a:pPr lvl="4">
              <a:lnSpc>
                <a:spcPct val="90000"/>
              </a:lnSpc>
            </a:pPr>
            <a:r>
              <a:rPr lang="en-US" altLang="en-US"/>
              <a:t>	ROUND(hire_date, 'MONTH'), TRUNC(hire_date, 'MONTH')</a:t>
            </a:r>
          </a:p>
          <a:p>
            <a:pPr lvl="4">
              <a:lnSpc>
                <a:spcPct val="90000"/>
              </a:lnSpc>
            </a:pPr>
            <a:r>
              <a:rPr lang="en-US" altLang="en-US"/>
              <a:t>FROM   employees</a:t>
            </a:r>
          </a:p>
          <a:p>
            <a:pPr lvl="4">
              <a:lnSpc>
                <a:spcPct val="90000"/>
              </a:lnSpc>
            </a:pPr>
            <a:r>
              <a:rPr lang="en-US" altLang="en-US"/>
              <a:t>WHERE  hire_date LIKE '%97';   </a:t>
            </a:r>
            <a:endParaRPr lang="en-US" altLang="en-US">
              <a:solidFill>
                <a:srgbClr val="0000FF"/>
              </a:solidFill>
            </a:endParaRPr>
          </a:p>
        </p:txBody>
      </p:sp>
      <p:pic>
        <p:nvPicPr>
          <p:cNvPr id="409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28543" y="7877038"/>
            <a:ext cx="5385352" cy="7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Rectangle 4"/>
          <p:cNvSpPr>
            <a:spLocks noGrp="1" noRot="1" noChangeAspect="1" noChangeArrowheads="1" noTextEdit="1"/>
          </p:cNvSpPr>
          <p:nvPr>
            <p:ph type="sldImg"/>
          </p:nvPr>
        </p:nvSpPr>
        <p:spPr>
          <a:ln/>
        </p:spPr>
      </p:sp>
      <p:sp>
        <p:nvSpPr>
          <p:cNvPr id="374789" name="Rectangle 5"/>
          <p:cNvSpPr>
            <a:spLocks noGrp="1" noChangeArrowheads="1"/>
          </p:cNvSpPr>
          <p:nvPr>
            <p:ph type="body" idx="1"/>
          </p:nvPr>
        </p:nvSpPr>
        <p:spPr/>
        <p:txBody>
          <a:bodyPr/>
          <a:lstStyle/>
          <a:p>
            <a:r>
              <a:rPr lang="en-US" altLang="en-US" dirty="0"/>
              <a:t>Single-Row Functions (continued)</a:t>
            </a:r>
          </a:p>
          <a:p>
            <a:pPr lvl="1"/>
            <a:r>
              <a:rPr lang="en-US" altLang="en-US" dirty="0">
                <a:solidFill>
                  <a:schemeClr val="tx1"/>
                </a:solidFill>
              </a:rPr>
              <a:t>This lesson covers the following single-row functions:</a:t>
            </a:r>
          </a:p>
          <a:p>
            <a:pPr lvl="2"/>
            <a:r>
              <a:rPr lang="en-US" altLang="en-US" b="1" dirty="0">
                <a:solidFill>
                  <a:schemeClr val="tx1"/>
                </a:solidFill>
              </a:rPr>
              <a:t>Character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a:t>
            </a:r>
            <a:r>
              <a:rPr lang="en-US" altLang="en-US" dirty="0">
                <a:solidFill>
                  <a:schemeClr val="tx1"/>
                </a:solidFill>
              </a:rPr>
              <a:t>ccept character input and can return both character and number values</a:t>
            </a:r>
          </a:p>
          <a:p>
            <a:pPr lvl="2"/>
            <a:r>
              <a:rPr lang="en-US" altLang="en-US" b="1" dirty="0">
                <a:solidFill>
                  <a:schemeClr val="tx1"/>
                </a:solidFill>
              </a:rPr>
              <a:t>Number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Accept numeric input and return numeric values</a:t>
            </a:r>
          </a:p>
          <a:p>
            <a:pPr lvl="2"/>
            <a:r>
              <a:rPr lang="en-US" altLang="en-US" b="1" dirty="0">
                <a:solidFill>
                  <a:schemeClr val="tx1"/>
                </a:solidFill>
              </a:rPr>
              <a:t>Date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Operate on values of the </a:t>
            </a:r>
            <a:r>
              <a:rPr lang="en-US" altLang="en-US" dirty="0">
                <a:solidFill>
                  <a:schemeClr val="tx1"/>
                </a:solidFill>
                <a:latin typeface="Courier New" pitchFamily="49" charset="0"/>
              </a:rPr>
              <a:t>DATE</a:t>
            </a:r>
            <a:r>
              <a:rPr lang="en-US" altLang="en-US" dirty="0">
                <a:solidFill>
                  <a:schemeClr val="tx1"/>
                </a:solidFill>
              </a:rPr>
              <a:t> data type (All date functions return a value of </a:t>
            </a:r>
            <a:r>
              <a:rPr lang="en-US" altLang="en-US" dirty="0">
                <a:solidFill>
                  <a:schemeClr val="tx1"/>
                </a:solidFill>
                <a:latin typeface="Courier New" pitchFamily="49" charset="0"/>
              </a:rPr>
              <a:t>DATE</a:t>
            </a:r>
            <a:r>
              <a:rPr lang="en-US" altLang="en-US" dirty="0">
                <a:solidFill>
                  <a:schemeClr val="tx1"/>
                </a:solidFill>
              </a:rPr>
              <a:t> data type except the </a:t>
            </a:r>
            <a:r>
              <a:rPr lang="en-US" altLang="en-US" dirty="0" err="1">
                <a:solidFill>
                  <a:schemeClr val="tx1"/>
                </a:solidFill>
                <a:latin typeface="Courier New" pitchFamily="49" charset="0"/>
              </a:rPr>
              <a:t>MONTHS_BETWEEN</a:t>
            </a:r>
            <a:r>
              <a:rPr lang="en-US" altLang="en-US" dirty="0">
                <a:solidFill>
                  <a:schemeClr val="tx1"/>
                </a:solidFill>
              </a:rPr>
              <a:t> function, which returns a number.)</a:t>
            </a:r>
          </a:p>
          <a:p>
            <a:pPr lvl="2"/>
            <a:r>
              <a:rPr lang="en-US" altLang="en-US" b="1" dirty="0">
                <a:solidFill>
                  <a:schemeClr val="tx1"/>
                </a:solidFill>
              </a:rPr>
              <a:t>Conversion functions</a:t>
            </a:r>
            <a:r>
              <a:rPr lang="en-US" altLang="en-US" b="1" dirty="0">
                <a:solidFill>
                  <a:schemeClr val="tx1"/>
                </a:solidFill>
                <a:latin typeface="Symbol" pitchFamily="18" charset="2"/>
              </a:rPr>
              <a:t>:</a:t>
            </a:r>
            <a:r>
              <a:rPr lang="en-US" altLang="en-US" dirty="0">
                <a:solidFill>
                  <a:schemeClr val="tx1"/>
                </a:solidFill>
                <a:latin typeface="Symbol" pitchFamily="18" charset="2"/>
              </a:rPr>
              <a:t> </a:t>
            </a:r>
            <a:r>
              <a:rPr lang="en-US" altLang="en-US" dirty="0">
                <a:solidFill>
                  <a:schemeClr val="tx1"/>
                </a:solidFill>
              </a:rPr>
              <a:t>Convert a value from one data type to another</a:t>
            </a:r>
          </a:p>
          <a:p>
            <a:pPr lvl="2"/>
            <a:r>
              <a:rPr lang="en-US" altLang="en-US" b="1" dirty="0">
                <a:solidFill>
                  <a:schemeClr val="tx1"/>
                </a:solidFill>
              </a:rPr>
              <a:t>General functions:</a:t>
            </a:r>
          </a:p>
          <a:p>
            <a:pPr lvl="3"/>
            <a:r>
              <a:rPr lang="en-US" altLang="en-US" dirty="0" err="1">
                <a:solidFill>
                  <a:schemeClr val="tx1"/>
                </a:solidFill>
                <a:latin typeface="Courier New" pitchFamily="49" charset="0"/>
              </a:rPr>
              <a:t>NVL</a:t>
            </a:r>
            <a:endParaRPr lang="en-US" altLang="en-US" dirty="0">
              <a:solidFill>
                <a:schemeClr val="tx1"/>
              </a:solidFill>
              <a:latin typeface="Courier New" pitchFamily="49" charset="0"/>
            </a:endParaRPr>
          </a:p>
          <a:p>
            <a:pPr lvl="3"/>
            <a:r>
              <a:rPr lang="en-US" altLang="en-US" dirty="0">
                <a:solidFill>
                  <a:schemeClr val="tx1"/>
                </a:solidFill>
                <a:latin typeface="Courier New" pitchFamily="49" charset="0"/>
              </a:rPr>
              <a:t>NVL2</a:t>
            </a:r>
          </a:p>
          <a:p>
            <a:pPr lvl="3"/>
            <a:r>
              <a:rPr lang="en-US" altLang="en-US" dirty="0" err="1">
                <a:solidFill>
                  <a:schemeClr val="tx1"/>
                </a:solidFill>
                <a:latin typeface="Courier New" pitchFamily="49" charset="0"/>
              </a:rPr>
              <a:t>NULLIF</a:t>
            </a:r>
            <a:endParaRPr lang="en-US" altLang="en-US" dirty="0">
              <a:solidFill>
                <a:schemeClr val="tx1"/>
              </a:solidFill>
              <a:latin typeface="Courier New" pitchFamily="49" charset="0"/>
            </a:endParaRPr>
          </a:p>
          <a:p>
            <a:pPr lvl="3"/>
            <a:r>
              <a:rPr lang="en-US" altLang="en-US" dirty="0">
                <a:solidFill>
                  <a:schemeClr val="tx1"/>
                </a:solidFill>
                <a:latin typeface="Courier New" pitchFamily="49" charset="0"/>
              </a:rPr>
              <a:t>COALESCE</a:t>
            </a:r>
          </a:p>
          <a:p>
            <a:pPr lvl="3"/>
            <a:r>
              <a:rPr lang="en-US" altLang="en-US" dirty="0">
                <a:solidFill>
                  <a:schemeClr val="tx1"/>
                </a:solidFill>
                <a:latin typeface="Courier New" pitchFamily="49" charset="0"/>
              </a:rPr>
              <a:t>CASE</a:t>
            </a:r>
          </a:p>
          <a:p>
            <a:pPr lvl="3"/>
            <a:r>
              <a:rPr lang="en-US" altLang="en-US" dirty="0">
                <a:solidFill>
                  <a:schemeClr val="tx1"/>
                </a:solidFill>
                <a:latin typeface="Courier New" pitchFamily="49" charset="0"/>
              </a:rPr>
              <a:t>DECODE</a:t>
            </a:r>
            <a:endParaRPr lang="en-US" altLang="en-US" dirty="0">
              <a:solidFill>
                <a:schemeClr val="tx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61" name="Rectangle 5"/>
          <p:cNvSpPr>
            <a:spLocks noGrp="1" noRot="1" noChangeAspect="1" noChangeArrowheads="1" noTextEdit="1"/>
          </p:cNvSpPr>
          <p:nvPr>
            <p:ph type="sldImg"/>
          </p:nvPr>
        </p:nvSpPr>
        <p:spPr>
          <a:ln/>
        </p:spPr>
      </p:sp>
      <p:sp>
        <p:nvSpPr>
          <p:cNvPr id="454662" name="Rectangle 6"/>
          <p:cNvSpPr>
            <a:spLocks noGrp="1" noChangeArrowheads="1"/>
          </p:cNvSpPr>
          <p:nvPr>
            <p:ph type="body" idx="1"/>
          </p:nvPr>
        </p:nvSpPr>
        <p:spPr/>
        <p:txBody>
          <a:bodyPr/>
          <a:lstStyle/>
          <a:p>
            <a:r>
              <a:rPr lang="en-US" altLang="en-US"/>
              <a:t>General Functions</a:t>
            </a:r>
          </a:p>
          <a:p>
            <a:pPr lvl="1"/>
            <a:r>
              <a:rPr lang="en-US" altLang="en-US"/>
              <a:t>These functions work with any data type and pertain to the use of null values in the expression list.</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r>
              <a:rPr lang="en-US" altLang="en-US" b="1"/>
              <a:t>Note:</a:t>
            </a:r>
            <a:r>
              <a:rPr lang="en-US" altLang="en-US"/>
              <a:t> For more information about the hundreds of functions available, see “Functions” in </a:t>
            </a:r>
            <a:r>
              <a:rPr lang="en-US" altLang="en-US" i="1"/>
              <a:t>Oracle SQL Reference. </a:t>
            </a:r>
          </a:p>
        </p:txBody>
      </p:sp>
      <p:graphicFrame>
        <p:nvGraphicFramePr>
          <p:cNvPr id="454660" name="Object 4"/>
          <p:cNvGraphicFramePr>
            <a:graphicFrameLocks/>
          </p:cNvGraphicFramePr>
          <p:nvPr/>
        </p:nvGraphicFramePr>
        <p:xfrm>
          <a:off x="736261" y="6348834"/>
          <a:ext cx="5034972" cy="1609707"/>
        </p:xfrm>
        <a:graphic>
          <a:graphicData uri="http://schemas.openxmlformats.org/presentationml/2006/ole">
            <mc:AlternateContent xmlns:mc="http://schemas.openxmlformats.org/markup-compatibility/2006">
              <mc:Choice xmlns:v="urn:schemas-microsoft-com:vml" Requires="v">
                <p:oleObj spid="_x0000_s15433" name="Document" r:id="rId4" imgW="5341680" imgH="1749600" progId="Word.Document.8">
                  <p:embed/>
                </p:oleObj>
              </mc:Choice>
              <mc:Fallback>
                <p:oleObj name="Document" r:id="rId4" imgW="5341680" imgH="17496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261" y="6348834"/>
                        <a:ext cx="5034972" cy="1609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10" name="Rectangle 6"/>
          <p:cNvSpPr>
            <a:spLocks noGrp="1" noRot="1" noChangeAspect="1" noChangeArrowheads="1" noTextEdit="1"/>
          </p:cNvSpPr>
          <p:nvPr>
            <p:ph type="sldImg"/>
          </p:nvPr>
        </p:nvSpPr>
        <p:spPr>
          <a:ln/>
        </p:spPr>
      </p:sp>
      <p:sp>
        <p:nvSpPr>
          <p:cNvPr id="456711" name="Rectangle 7"/>
          <p:cNvSpPr>
            <a:spLocks noGrp="1" noChangeArrowheads="1"/>
          </p:cNvSpPr>
          <p:nvPr>
            <p:ph type="body" idx="1"/>
          </p:nvPr>
        </p:nvSpPr>
        <p:spPr/>
        <p:txBody>
          <a:bodyPr/>
          <a:lstStyle/>
          <a:p>
            <a:r>
              <a:rPr lang="en-US" altLang="en-US">
                <a:latin typeface="Courier New" pitchFamily="49" charset="0"/>
              </a:rPr>
              <a:t>NVL</a:t>
            </a:r>
            <a:r>
              <a:rPr lang="en-US" altLang="en-US"/>
              <a:t> Function </a:t>
            </a:r>
          </a:p>
          <a:p>
            <a:pPr lvl="1"/>
            <a:r>
              <a:rPr lang="en-US" altLang="en-US"/>
              <a:t>To convert a null value to an actual value, </a:t>
            </a:r>
            <a:r>
              <a:rPr lang="en-US" altLang="en-US">
                <a:solidFill>
                  <a:schemeClr val="tx1"/>
                </a:solidFill>
              </a:rPr>
              <a:t>use the </a:t>
            </a:r>
            <a:r>
              <a:rPr lang="en-US" altLang="en-US">
                <a:solidFill>
                  <a:schemeClr val="tx1"/>
                </a:solidFill>
                <a:latin typeface="Courier New" pitchFamily="49" charset="0"/>
              </a:rPr>
              <a:t>NVL</a:t>
            </a:r>
            <a:r>
              <a:rPr lang="en-US" altLang="en-US">
                <a:solidFill>
                  <a:schemeClr val="tx1"/>
                </a:solidFill>
              </a:rPr>
              <a:t> function. </a:t>
            </a:r>
          </a:p>
          <a:p>
            <a:pPr lvl="1"/>
            <a:r>
              <a:rPr lang="en-US" altLang="en-US" b="1"/>
              <a:t>Syntax</a:t>
            </a:r>
          </a:p>
          <a:p>
            <a:pPr lvl="1"/>
            <a:r>
              <a:rPr lang="en-US" altLang="en-US" sz="1100">
                <a:latin typeface="Courier New" pitchFamily="49" charset="0"/>
              </a:rPr>
              <a:t>NVL (</a:t>
            </a:r>
            <a:r>
              <a:rPr lang="en-US" altLang="en-US" sz="1100" i="1">
                <a:latin typeface="Courier New" pitchFamily="49" charset="0"/>
              </a:rPr>
              <a:t>expr1</a:t>
            </a:r>
            <a:r>
              <a:rPr lang="en-US" altLang="en-US" sz="1100">
                <a:latin typeface="Courier New" pitchFamily="49" charset="0"/>
              </a:rPr>
              <a:t>, </a:t>
            </a:r>
            <a:r>
              <a:rPr lang="en-US" altLang="en-US" sz="1100" i="1">
                <a:latin typeface="Courier New" pitchFamily="49" charset="0"/>
              </a:rPr>
              <a:t>expr2</a:t>
            </a:r>
            <a:r>
              <a:rPr lang="en-US" altLang="en-US" sz="1100">
                <a:latin typeface="Courier New" pitchFamily="49" charset="0"/>
              </a:rPr>
              <a:t>)</a:t>
            </a:r>
            <a:endParaRPr lang="en-US" altLang="en-US" sz="1100" b="1">
              <a:latin typeface="Courier New" pitchFamily="49" charset="0"/>
            </a:endParaRPr>
          </a:p>
          <a:p>
            <a:pPr lvl="1"/>
            <a:r>
              <a:rPr lang="en-US" altLang="en-US"/>
              <a:t>In the syntax:</a:t>
            </a:r>
          </a:p>
          <a:p>
            <a:pPr lvl="2">
              <a:buSzPct val="70000"/>
            </a:pPr>
            <a:r>
              <a:rPr lang="en-US" altLang="en-US" i="1">
                <a:latin typeface="Courier New" pitchFamily="49" charset="0"/>
              </a:rPr>
              <a:t>expr1</a:t>
            </a:r>
            <a:r>
              <a:rPr lang="en-US" altLang="en-US"/>
              <a:t> is the source value or expression that may contain a null</a:t>
            </a:r>
            <a:endParaRPr lang="en-US" altLang="en-US" b="1"/>
          </a:p>
          <a:p>
            <a:pPr lvl="2">
              <a:buSzPct val="70000"/>
            </a:pPr>
            <a:r>
              <a:rPr lang="en-US" altLang="en-US" i="1">
                <a:latin typeface="Courier New" pitchFamily="49" charset="0"/>
              </a:rPr>
              <a:t>expr2</a:t>
            </a:r>
            <a:r>
              <a:rPr lang="en-US" altLang="en-US"/>
              <a:t> is the target value for converting the null</a:t>
            </a:r>
          </a:p>
          <a:p>
            <a:pPr lvl="1"/>
            <a:r>
              <a:rPr lang="en-US" altLang="en-US"/>
              <a:t>You can use the </a:t>
            </a:r>
            <a:r>
              <a:rPr lang="en-US" altLang="en-US">
                <a:latin typeface="Courier New" pitchFamily="49" charset="0"/>
              </a:rPr>
              <a:t>NVL</a:t>
            </a:r>
            <a:r>
              <a:rPr lang="en-US" altLang="en-US"/>
              <a:t> function to convert any data type, but the return value is always the same as the data type of </a:t>
            </a:r>
            <a:r>
              <a:rPr lang="en-US" altLang="en-US" i="1">
                <a:latin typeface="Courier New" pitchFamily="49" charset="0"/>
              </a:rPr>
              <a:t>expr1</a:t>
            </a:r>
            <a:r>
              <a:rPr lang="en-US" altLang="en-US"/>
              <a:t>.</a:t>
            </a:r>
          </a:p>
          <a:p>
            <a:pPr lvl="1"/>
            <a:r>
              <a:rPr lang="en-US" altLang="en-US" b="1">
                <a:latin typeface="Courier New" pitchFamily="49" charset="0"/>
              </a:rPr>
              <a:t>NVL</a:t>
            </a:r>
            <a:r>
              <a:rPr lang="en-US" altLang="en-US" b="1"/>
              <a:t> Conversions for Various Data Types</a:t>
            </a:r>
            <a:endParaRPr lang="en-US" altLang="en-US"/>
          </a:p>
        </p:txBody>
      </p:sp>
      <p:sp>
        <p:nvSpPr>
          <p:cNvPr id="456708" name="Rectangle 4"/>
          <p:cNvSpPr>
            <a:spLocks noChangeArrowheads="1"/>
          </p:cNvSpPr>
          <p:nvPr/>
        </p:nvSpPr>
        <p:spPr bwMode="auto">
          <a:xfrm>
            <a:off x="677608" y="5907354"/>
            <a:ext cx="5558225" cy="25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aphicFrame>
        <p:nvGraphicFramePr>
          <p:cNvPr id="456709" name="Object 5"/>
          <p:cNvGraphicFramePr>
            <a:graphicFrameLocks/>
          </p:cNvGraphicFramePr>
          <p:nvPr/>
        </p:nvGraphicFramePr>
        <p:xfrm>
          <a:off x="620497" y="7844776"/>
          <a:ext cx="5751166" cy="1395758"/>
        </p:xfrm>
        <a:graphic>
          <a:graphicData uri="http://schemas.openxmlformats.org/presentationml/2006/ole">
            <mc:AlternateContent xmlns:mc="http://schemas.openxmlformats.org/markup-compatibility/2006">
              <mc:Choice xmlns:v="urn:schemas-microsoft-com:vml" Requires="v">
                <p:oleObj spid="_x0000_s16457" name="Document" r:id="rId4" imgW="6102000" imgH="1347120" progId="Word.Document.8">
                  <p:embed/>
                </p:oleObj>
              </mc:Choice>
              <mc:Fallback>
                <p:oleObj name="Document" r:id="rId4" imgW="6102000" imgH="13471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497" y="7844776"/>
                        <a:ext cx="5751166" cy="139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63" name="Rectangle 11"/>
          <p:cNvSpPr>
            <a:spLocks noGrp="1" noRot="1" noChangeAspect="1" noChangeArrowheads="1" noTextEdit="1"/>
          </p:cNvSpPr>
          <p:nvPr>
            <p:ph type="sldImg"/>
          </p:nvPr>
        </p:nvSpPr>
        <p:spPr>
          <a:ln/>
        </p:spPr>
      </p:sp>
      <p:sp>
        <p:nvSpPr>
          <p:cNvPr id="458764" name="Rectangle 12"/>
          <p:cNvSpPr>
            <a:spLocks noGrp="1" noChangeArrowheads="1"/>
          </p:cNvSpPr>
          <p:nvPr>
            <p:ph type="body" idx="1"/>
          </p:nvPr>
        </p:nvSpPr>
        <p:spPr/>
        <p:txBody>
          <a:bodyPr/>
          <a:lstStyle/>
          <a:p>
            <a:pPr>
              <a:spcBef>
                <a:spcPct val="25000"/>
              </a:spcBef>
            </a:pPr>
            <a:endParaRPr lang="en-US" altLang="en-US" dirty="0"/>
          </a:p>
        </p:txBody>
      </p:sp>
      <p:sp>
        <p:nvSpPr>
          <p:cNvPr id="458756" name="Rectangle 4"/>
          <p:cNvSpPr>
            <a:spLocks noChangeArrowheads="1"/>
          </p:cNvSpPr>
          <p:nvPr/>
        </p:nvSpPr>
        <p:spPr bwMode="auto">
          <a:xfrm>
            <a:off x="703847" y="6525428"/>
            <a:ext cx="5536617" cy="1781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grpSp>
        <p:nvGrpSpPr>
          <p:cNvPr id="458767" name="Group 15"/>
          <p:cNvGrpSpPr>
            <a:grpSpLocks/>
          </p:cNvGrpSpPr>
          <p:nvPr/>
        </p:nvGrpSpPr>
        <p:grpSpPr bwMode="auto">
          <a:xfrm>
            <a:off x="723914" y="6764842"/>
            <a:ext cx="5360655" cy="1397457"/>
            <a:chOff x="469" y="3900"/>
            <a:chExt cx="3473" cy="823"/>
          </a:xfrm>
        </p:grpSpPr>
        <p:sp useBgFill="1">
          <p:nvSpPr>
            <p:cNvPr id="458757" name="Freeform 5"/>
            <p:cNvSpPr>
              <a:spLocks/>
            </p:cNvSpPr>
            <p:nvPr/>
          </p:nvSpPr>
          <p:spPr bwMode="gray">
            <a:xfrm>
              <a:off x="588" y="4556"/>
              <a:ext cx="3321" cy="160"/>
            </a:xfrm>
            <a:custGeom>
              <a:avLst/>
              <a:gdLst>
                <a:gd name="T0" fmla="*/ 12 w 3421"/>
                <a:gd name="T1" fmla="*/ 0 h 163"/>
                <a:gd name="T2" fmla="*/ 3314 w 3421"/>
                <a:gd name="T3" fmla="*/ 2 h 163"/>
                <a:gd name="T4" fmla="*/ 3420 w 3421"/>
                <a:gd name="T5" fmla="*/ 4 h 163"/>
                <a:gd name="T6" fmla="*/ 3403 w 3421"/>
                <a:gd name="T7" fmla="*/ 159 h 163"/>
                <a:gd name="T8" fmla="*/ 3133 w 3421"/>
                <a:gd name="T9" fmla="*/ 88 h 163"/>
                <a:gd name="T10" fmla="*/ 2885 w 3421"/>
                <a:gd name="T11" fmla="*/ 139 h 163"/>
                <a:gd name="T12" fmla="*/ 2624 w 3421"/>
                <a:gd name="T13" fmla="*/ 70 h 163"/>
                <a:gd name="T14" fmla="*/ 2237 w 3421"/>
                <a:gd name="T15" fmla="*/ 143 h 163"/>
                <a:gd name="T16" fmla="*/ 1846 w 3421"/>
                <a:gd name="T17" fmla="*/ 75 h 163"/>
                <a:gd name="T18" fmla="*/ 1442 w 3421"/>
                <a:gd name="T19" fmla="*/ 123 h 163"/>
                <a:gd name="T20" fmla="*/ 1009 w 3421"/>
                <a:gd name="T21" fmla="*/ 82 h 163"/>
                <a:gd name="T22" fmla="*/ 677 w 3421"/>
                <a:gd name="T23" fmla="*/ 120 h 163"/>
                <a:gd name="T24" fmla="*/ 319 w 3421"/>
                <a:gd name="T25" fmla="*/ 88 h 163"/>
                <a:gd name="T26" fmla="*/ 0 w 3421"/>
                <a:gd name="T27" fmla="*/ 162 h 163"/>
                <a:gd name="T28" fmla="*/ 12 w 3421"/>
                <a:gd name="T2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1" h="163">
                  <a:moveTo>
                    <a:pt x="12" y="0"/>
                  </a:moveTo>
                  <a:lnTo>
                    <a:pt x="3314" y="2"/>
                  </a:lnTo>
                  <a:lnTo>
                    <a:pt x="3420" y="4"/>
                  </a:lnTo>
                  <a:lnTo>
                    <a:pt x="3403" y="159"/>
                  </a:lnTo>
                  <a:lnTo>
                    <a:pt x="3133" y="88"/>
                  </a:lnTo>
                  <a:lnTo>
                    <a:pt x="2885" y="139"/>
                  </a:lnTo>
                  <a:lnTo>
                    <a:pt x="2624" y="70"/>
                  </a:lnTo>
                  <a:lnTo>
                    <a:pt x="2237" y="143"/>
                  </a:lnTo>
                  <a:lnTo>
                    <a:pt x="1846" y="75"/>
                  </a:lnTo>
                  <a:lnTo>
                    <a:pt x="1442" y="123"/>
                  </a:lnTo>
                  <a:lnTo>
                    <a:pt x="1009" y="82"/>
                  </a:lnTo>
                  <a:lnTo>
                    <a:pt x="677" y="120"/>
                  </a:lnTo>
                  <a:lnTo>
                    <a:pt x="319" y="88"/>
                  </a:lnTo>
                  <a:lnTo>
                    <a:pt x="0" y="162"/>
                  </a:lnTo>
                  <a:lnTo>
                    <a:pt x="1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58761" name="Text Box 9"/>
            <p:cNvSpPr txBox="1">
              <a:spLocks noChangeArrowheads="1"/>
            </p:cNvSpPr>
            <p:nvPr/>
          </p:nvSpPr>
          <p:spPr bwMode="gray">
            <a:xfrm>
              <a:off x="473" y="3933"/>
              <a:ext cx="224"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360" tIns="12360" rIns="12360" bIns="12360">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pic>
          <p:nvPicPr>
            <p:cNvPr id="4587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69" y="3900"/>
              <a:ext cx="3465"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45875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77" y="4136"/>
              <a:ext cx="3465" cy="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58762" name="Text Box 10"/>
            <p:cNvSpPr txBox="1">
              <a:spLocks noChangeArrowheads="1"/>
            </p:cNvSpPr>
            <p:nvPr/>
          </p:nvSpPr>
          <p:spPr bwMode="gray">
            <a:xfrm>
              <a:off x="478" y="4500"/>
              <a:ext cx="224"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360" tIns="12360" rIns="12360" bIns="12360">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gr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4" name="Rectangle 4"/>
          <p:cNvSpPr>
            <a:spLocks noGrp="1" noRot="1" noChangeAspect="1" noChangeArrowheads="1" noTextEdit="1"/>
          </p:cNvSpPr>
          <p:nvPr>
            <p:ph type="sldImg"/>
          </p:nvPr>
        </p:nvSpPr>
        <p:spPr>
          <a:ln/>
        </p:spPr>
      </p:sp>
      <p:sp>
        <p:nvSpPr>
          <p:cNvPr id="460805" name="Rectangle 5"/>
          <p:cNvSpPr>
            <a:spLocks noGrp="1" noChangeArrowheads="1"/>
          </p:cNvSpPr>
          <p:nvPr>
            <p:ph type="body" idx="1"/>
          </p:nvPr>
        </p:nvSpPr>
        <p:spPr/>
        <p:txBody>
          <a:bodyPr/>
          <a:lstStyle/>
          <a:p>
            <a:pPr>
              <a:lnSpc>
                <a:spcPct val="90000"/>
              </a:lnSpc>
            </a:pPr>
            <a:r>
              <a:rPr lang="en-US" altLang="en-US" dirty="0"/>
              <a:t>Using the </a:t>
            </a:r>
            <a:r>
              <a:rPr lang="en-US" altLang="en-US" dirty="0">
                <a:latin typeface="Courier New" pitchFamily="49" charset="0"/>
              </a:rPr>
              <a:t>NVL2</a:t>
            </a:r>
            <a:r>
              <a:rPr lang="en-US" altLang="en-US" dirty="0"/>
              <a:t> Function</a:t>
            </a:r>
          </a:p>
          <a:p>
            <a:pPr lvl="1"/>
            <a:r>
              <a:rPr lang="en-US" altLang="en-US" dirty="0">
                <a:solidFill>
                  <a:schemeClr val="tx1"/>
                </a:solidFill>
              </a:rPr>
              <a:t>The </a:t>
            </a:r>
            <a:r>
              <a:rPr lang="en-US" altLang="en-US" dirty="0">
                <a:solidFill>
                  <a:schemeClr val="tx1"/>
                </a:solidFill>
                <a:latin typeface="Courier New" pitchFamily="49" charset="0"/>
              </a:rPr>
              <a:t>NVL2</a:t>
            </a:r>
            <a:r>
              <a:rPr lang="en-US" altLang="en-US" dirty="0">
                <a:solidFill>
                  <a:schemeClr val="tx1"/>
                </a:solidFill>
              </a:rPr>
              <a:t> function examines</a:t>
            </a:r>
            <a:r>
              <a:rPr lang="en-US" altLang="en-US" dirty="0"/>
              <a:t> the first expression. If the first expression is </a:t>
            </a:r>
            <a:r>
              <a:rPr lang="en-US" altLang="en-US" dirty="0" smtClean="0"/>
              <a:t>not null, then the </a:t>
            </a:r>
            <a:r>
              <a:rPr lang="en-US" altLang="en-US" dirty="0" smtClean="0">
                <a:latin typeface="Courier New" pitchFamily="49" charset="0"/>
              </a:rPr>
              <a:t>NVL2</a:t>
            </a:r>
            <a:r>
              <a:rPr lang="en-US" altLang="en-US" dirty="0" smtClean="0"/>
              <a:t> function returns the second expression. If the first expression is null, then the third expression is returned. </a:t>
            </a:r>
          </a:p>
          <a:p>
            <a:pPr lvl="1"/>
            <a:r>
              <a:rPr lang="en-US" altLang="en-US" b="1" dirty="0" smtClean="0"/>
              <a:t>Syntax</a:t>
            </a:r>
            <a:endParaRPr lang="en-US" altLang="en-US" b="1" dirty="0"/>
          </a:p>
          <a:p>
            <a:pPr lvl="1">
              <a:lnSpc>
                <a:spcPct val="90000"/>
              </a:lnSpc>
            </a:pPr>
            <a:r>
              <a:rPr lang="en-US" altLang="en-US" dirty="0">
                <a:latin typeface="Courier New" pitchFamily="49" charset="0"/>
              </a:rPr>
              <a:t>	</a:t>
            </a:r>
            <a:r>
              <a:rPr lang="en-US" altLang="en-US" sz="1100" dirty="0">
                <a:latin typeface="Courier New" pitchFamily="49" charset="0"/>
              </a:rPr>
              <a:t>NVL2(</a:t>
            </a:r>
            <a:r>
              <a:rPr lang="en-US" altLang="en-US" sz="1100" i="1" dirty="0">
                <a:latin typeface="Courier New" pitchFamily="49" charset="0"/>
              </a:rPr>
              <a:t>expr1</a:t>
            </a:r>
            <a:r>
              <a:rPr lang="en-US" altLang="en-US" sz="1100" dirty="0">
                <a:latin typeface="Courier New" pitchFamily="49" charset="0"/>
              </a:rPr>
              <a:t>, </a:t>
            </a:r>
            <a:r>
              <a:rPr lang="en-US" altLang="en-US" sz="1100" i="1" dirty="0">
                <a:latin typeface="Courier New" pitchFamily="49" charset="0"/>
              </a:rPr>
              <a:t>expr2, expr3</a:t>
            </a:r>
            <a:r>
              <a:rPr lang="en-US" altLang="en-US" sz="1100" dirty="0">
                <a:latin typeface="Courier New" pitchFamily="49" charset="0"/>
              </a:rPr>
              <a:t>)</a:t>
            </a:r>
            <a:endParaRPr lang="en-US" altLang="en-US" sz="1100" b="1" dirty="0">
              <a:latin typeface="Courier New" pitchFamily="49" charset="0"/>
            </a:endParaRPr>
          </a:p>
          <a:p>
            <a:pPr lvl="1">
              <a:lnSpc>
                <a:spcPct val="90000"/>
              </a:lnSpc>
            </a:pPr>
            <a:r>
              <a:rPr lang="en-US" altLang="en-US" dirty="0"/>
              <a:t>In the syntax:</a:t>
            </a:r>
          </a:p>
          <a:p>
            <a:pPr lvl="2">
              <a:buSzPct val="70000"/>
            </a:pPr>
            <a:r>
              <a:rPr lang="en-US" altLang="en-US" i="1" dirty="0">
                <a:latin typeface="Courier New" pitchFamily="49" charset="0"/>
              </a:rPr>
              <a:t>expr1</a:t>
            </a:r>
            <a:r>
              <a:rPr lang="en-US" altLang="en-US" dirty="0"/>
              <a:t> is the source value or expression that may contain null</a:t>
            </a:r>
          </a:p>
          <a:p>
            <a:pPr lvl="2">
              <a:buSzPct val="70000"/>
            </a:pPr>
            <a:r>
              <a:rPr lang="en-US" altLang="en-US" i="1" dirty="0">
                <a:latin typeface="Courier New" pitchFamily="49" charset="0"/>
              </a:rPr>
              <a:t>expr2</a:t>
            </a:r>
            <a:r>
              <a:rPr lang="en-US" altLang="en-US" dirty="0"/>
              <a:t> is the value that is returned if </a:t>
            </a:r>
            <a:r>
              <a:rPr lang="en-US" altLang="en-US" i="1" dirty="0">
                <a:latin typeface="Courier New" pitchFamily="49" charset="0"/>
              </a:rPr>
              <a:t>expr1</a:t>
            </a:r>
            <a:r>
              <a:rPr lang="en-US" altLang="en-US" dirty="0"/>
              <a:t> is not null</a:t>
            </a:r>
          </a:p>
          <a:p>
            <a:pPr lvl="2">
              <a:buSzPct val="70000"/>
            </a:pPr>
            <a:r>
              <a:rPr lang="en-US" altLang="en-US" i="1" dirty="0">
                <a:latin typeface="Courier New" pitchFamily="49" charset="0"/>
              </a:rPr>
              <a:t>expr3</a:t>
            </a:r>
            <a:r>
              <a:rPr lang="en-US" altLang="en-US" i="1" dirty="0"/>
              <a:t> </a:t>
            </a:r>
            <a:r>
              <a:rPr lang="en-US" altLang="en-US" dirty="0"/>
              <a:t>is the value that is returned if </a:t>
            </a:r>
            <a:r>
              <a:rPr lang="en-US" altLang="en-US" i="1" dirty="0">
                <a:latin typeface="Courier New" pitchFamily="49" charset="0"/>
              </a:rPr>
              <a:t>expr2</a:t>
            </a:r>
            <a:r>
              <a:rPr lang="en-US" altLang="en-US" dirty="0"/>
              <a:t> is null</a:t>
            </a:r>
          </a:p>
          <a:p>
            <a:pPr lvl="1">
              <a:spcBef>
                <a:spcPct val="15000"/>
              </a:spcBef>
            </a:pPr>
            <a:r>
              <a:rPr lang="en-US" altLang="en-US" dirty="0"/>
              <a:t>In the example shown in the slide, the </a:t>
            </a:r>
            <a:r>
              <a:rPr lang="en-US" altLang="en-US" dirty="0" smtClean="0">
                <a:latin typeface="Courier New" pitchFamily="49" charset="0"/>
              </a:rPr>
              <a:t>MAILING_LIST </a:t>
            </a:r>
            <a:r>
              <a:rPr lang="en-US" altLang="en-US" dirty="0" smtClean="0"/>
              <a:t> </a:t>
            </a:r>
            <a:r>
              <a:rPr lang="en-US" altLang="en-US" dirty="0"/>
              <a:t>column is examined. If a value is detected, the second expression of  </a:t>
            </a:r>
            <a:r>
              <a:rPr lang="en-US" altLang="en-US" dirty="0">
                <a:latin typeface="Courier New" pitchFamily="49" charset="0"/>
              </a:rPr>
              <a:t>SAL+COMM</a:t>
            </a:r>
            <a:r>
              <a:rPr lang="en-US" altLang="en-US" dirty="0"/>
              <a:t> is returned. If the </a:t>
            </a:r>
            <a:r>
              <a:rPr lang="en-US" altLang="en-US" dirty="0" smtClean="0">
                <a:latin typeface="Courier New" pitchFamily="49" charset="0"/>
              </a:rPr>
              <a:t>MAILING_LIST</a:t>
            </a:r>
            <a:r>
              <a:rPr lang="en-US" altLang="en-US" dirty="0" smtClean="0"/>
              <a:t> </a:t>
            </a:r>
            <a:r>
              <a:rPr lang="en-US" altLang="en-US" dirty="0"/>
              <a:t>column holds a null value, the third expression of </a:t>
            </a:r>
            <a:r>
              <a:rPr lang="en-US" altLang="en-US" dirty="0" smtClean="0"/>
              <a:t>LISTSTATUS</a:t>
            </a:r>
            <a:r>
              <a:rPr lang="en-US" altLang="en-US" baseline="0" dirty="0" smtClean="0"/>
              <a:t> </a:t>
            </a:r>
            <a:r>
              <a:rPr lang="en-US" altLang="en-US" dirty="0" smtClean="0"/>
              <a:t> </a:t>
            </a:r>
            <a:r>
              <a:rPr lang="en-US" altLang="en-US" dirty="0"/>
              <a:t>returned.</a:t>
            </a:r>
          </a:p>
          <a:p>
            <a:pPr lvl="1">
              <a:spcBef>
                <a:spcPct val="15000"/>
              </a:spcBef>
            </a:pPr>
            <a:r>
              <a:rPr lang="en-US" altLang="en-US" dirty="0"/>
              <a:t>The argument </a:t>
            </a:r>
            <a:r>
              <a:rPr lang="en-US" altLang="en-US" i="1" dirty="0">
                <a:latin typeface="Courier New" pitchFamily="49" charset="0"/>
              </a:rPr>
              <a:t>expr1</a:t>
            </a:r>
            <a:r>
              <a:rPr lang="en-US" altLang="en-US" dirty="0"/>
              <a:t> can have any data type. The arguments </a:t>
            </a:r>
            <a:r>
              <a:rPr lang="en-US" altLang="en-US" i="1" dirty="0">
                <a:latin typeface="Courier New" pitchFamily="49" charset="0"/>
              </a:rPr>
              <a:t>expr2</a:t>
            </a:r>
            <a:r>
              <a:rPr lang="en-US" altLang="en-US" dirty="0"/>
              <a:t> and </a:t>
            </a:r>
            <a:r>
              <a:rPr lang="en-US" altLang="en-US" i="1" dirty="0">
                <a:latin typeface="Courier New" pitchFamily="49" charset="0"/>
              </a:rPr>
              <a:t>expr3</a:t>
            </a:r>
            <a:r>
              <a:rPr lang="en-US" altLang="en-US" dirty="0"/>
              <a:t> can have any data types except </a:t>
            </a:r>
            <a:r>
              <a:rPr lang="en-US" altLang="en-US" dirty="0">
                <a:latin typeface="Courier New" pitchFamily="49" charset="0"/>
              </a:rPr>
              <a:t>LONG</a:t>
            </a:r>
            <a:r>
              <a:rPr lang="en-US" altLang="en-US" dirty="0"/>
              <a:t>. If the data types of </a:t>
            </a:r>
            <a:r>
              <a:rPr lang="en-US" altLang="en-US" i="1" dirty="0">
                <a:latin typeface="Courier New" pitchFamily="49" charset="0"/>
              </a:rPr>
              <a:t>expr2</a:t>
            </a:r>
            <a:r>
              <a:rPr lang="en-US" altLang="en-US" dirty="0"/>
              <a:t> and </a:t>
            </a:r>
            <a:r>
              <a:rPr lang="en-US" altLang="en-US" i="1" dirty="0">
                <a:latin typeface="Courier New" pitchFamily="49" charset="0"/>
              </a:rPr>
              <a:t>expr3</a:t>
            </a:r>
            <a:r>
              <a:rPr lang="en-US" altLang="en-US" dirty="0"/>
              <a:t> are different, the Oracle server converts </a:t>
            </a:r>
            <a:r>
              <a:rPr lang="en-US" altLang="en-US" i="1" dirty="0">
                <a:latin typeface="Courier New" pitchFamily="49" charset="0"/>
              </a:rPr>
              <a:t>expr3</a:t>
            </a:r>
            <a:r>
              <a:rPr lang="en-US" altLang="en-US" dirty="0"/>
              <a:t> to the data type of </a:t>
            </a:r>
            <a:r>
              <a:rPr lang="en-US" altLang="en-US" i="1" dirty="0">
                <a:latin typeface="Courier New" pitchFamily="49" charset="0"/>
              </a:rPr>
              <a:t>expr2</a:t>
            </a:r>
            <a:r>
              <a:rPr lang="en-US" altLang="en-US" dirty="0"/>
              <a:t> before comparing them unless </a:t>
            </a:r>
            <a:r>
              <a:rPr lang="en-US" altLang="en-US" i="1" dirty="0">
                <a:latin typeface="Courier New" pitchFamily="49" charset="0"/>
              </a:rPr>
              <a:t>expr3</a:t>
            </a:r>
            <a:r>
              <a:rPr lang="en-US" altLang="en-US" dirty="0"/>
              <a:t> is a null constant. In the latter case, a data type conversion is not necessary. The data type of the return value is always the same as the data type of </a:t>
            </a:r>
            <a:r>
              <a:rPr lang="en-US" altLang="en-US" i="1" dirty="0">
                <a:latin typeface="Courier New" pitchFamily="49" charset="0"/>
              </a:rPr>
              <a:t>expr2</a:t>
            </a:r>
            <a:r>
              <a:rPr lang="en-US" altLang="en-US" dirty="0"/>
              <a:t>, unless </a:t>
            </a:r>
            <a:r>
              <a:rPr lang="en-US" altLang="en-US" i="1" dirty="0">
                <a:latin typeface="Courier New" pitchFamily="49" charset="0"/>
              </a:rPr>
              <a:t>expr2</a:t>
            </a:r>
            <a:r>
              <a:rPr lang="en-US" altLang="en-US" dirty="0"/>
              <a:t> is character data, in which case the return value’s data type is </a:t>
            </a:r>
            <a:r>
              <a:rPr lang="en-US" altLang="en-US" dirty="0">
                <a:latin typeface="Courier New" pitchFamily="49" charset="0"/>
              </a:rPr>
              <a:t>VARCHAR2</a:t>
            </a:r>
            <a:r>
              <a:rPr lang="en-US" altLang="en-US" dirty="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076"/>
          <p:cNvSpPr>
            <a:spLocks noGrp="1" noRot="1" noChangeAspect="1" noChangeArrowheads="1" noTextEdit="1"/>
          </p:cNvSpPr>
          <p:nvPr>
            <p:ph type="sldImg"/>
          </p:nvPr>
        </p:nvSpPr>
        <p:spPr>
          <a:ln/>
        </p:spPr>
      </p:sp>
      <p:sp>
        <p:nvSpPr>
          <p:cNvPr id="30723" name="Rectangle 3077"/>
          <p:cNvSpPr>
            <a:spLocks noGrp="1" noChangeArrowheads="1"/>
          </p:cNvSpPr>
          <p:nvPr>
            <p:ph type="body" idx="1"/>
          </p:nvPr>
        </p:nvSpPr>
        <p:spPr>
          <a:noFill/>
        </p:spPr>
        <p:txBody>
          <a:bodyPr/>
          <a:lstStyle/>
          <a:p>
            <a:pPr eaLnBrk="1" hangingPunct="1"/>
            <a:r>
              <a:rPr lang="en-US" altLang="en-US" dirty="0" smtClean="0"/>
              <a:t>Defining Joins</a:t>
            </a:r>
          </a:p>
          <a:p>
            <a:pPr lvl="1" eaLnBrk="1" hangingPunct="1"/>
            <a:r>
              <a:rPr lang="en-US" altLang="en-US" dirty="0" smtClean="0">
                <a:latin typeface="Times" pitchFamily="18" charset="0"/>
              </a:rPr>
              <a:t>In the syntax:</a:t>
            </a:r>
          </a:p>
          <a:p>
            <a:pPr lvl="2" eaLnBrk="1" hangingPunct="1">
              <a:lnSpc>
                <a:spcPct val="90000"/>
              </a:lnSpc>
              <a:spcBef>
                <a:spcPct val="35000"/>
              </a:spcBef>
              <a:buFontTx/>
              <a:buNone/>
            </a:pPr>
            <a:r>
              <a:rPr lang="en-US" altLang="en-US" i="1" dirty="0" smtClean="0">
                <a:latin typeface="Courier New" pitchFamily="49" charset="0"/>
              </a:rPr>
              <a:t>table1.column</a:t>
            </a:r>
            <a:r>
              <a:rPr lang="en-US" altLang="en-US" dirty="0" smtClean="0"/>
              <a:t> </a:t>
            </a:r>
            <a:r>
              <a:rPr lang="en-US" altLang="en-US" dirty="0" smtClean="0">
                <a:latin typeface="Times" pitchFamily="18" charset="0"/>
              </a:rPr>
              <a:t>denotes the table and column from which data is retrieved</a:t>
            </a:r>
          </a:p>
          <a:p>
            <a:pPr lvl="2" eaLnBrk="1" hangingPunct="1">
              <a:lnSpc>
                <a:spcPct val="90000"/>
              </a:lnSpc>
              <a:spcBef>
                <a:spcPct val="35000"/>
              </a:spcBef>
              <a:buFontTx/>
              <a:buNone/>
            </a:pPr>
            <a:r>
              <a:rPr lang="en-US" altLang="en-US" dirty="0" smtClean="0">
                <a:latin typeface="Courier New" pitchFamily="49" charset="0"/>
              </a:rPr>
              <a:t>NATURAL JOIN</a:t>
            </a:r>
            <a:r>
              <a:rPr lang="en-US" altLang="en-US" dirty="0" smtClean="0"/>
              <a:t> </a:t>
            </a:r>
            <a:r>
              <a:rPr lang="en-US" altLang="en-US" dirty="0" smtClean="0">
                <a:latin typeface="Times" pitchFamily="18" charset="0"/>
              </a:rPr>
              <a:t>joins two tables based on the same column name </a:t>
            </a:r>
          </a:p>
          <a:p>
            <a:pPr lvl="2" eaLnBrk="1" hangingPunct="1">
              <a:lnSpc>
                <a:spcPct val="90000"/>
              </a:lnSpc>
              <a:spcBef>
                <a:spcPct val="35000"/>
              </a:spcBef>
              <a:buFontTx/>
              <a:buNone/>
            </a:pPr>
            <a:r>
              <a:rPr lang="en-US" altLang="en-US" dirty="0" smtClean="0">
                <a:latin typeface="Courier New" pitchFamily="49" charset="0"/>
              </a:rPr>
              <a:t>JOIN</a:t>
            </a:r>
            <a:r>
              <a:rPr lang="en-US" altLang="en-US" i="1" dirty="0" smtClean="0">
                <a:latin typeface="Courier New" pitchFamily="49" charset="0"/>
              </a:rPr>
              <a:t> table </a:t>
            </a:r>
            <a:r>
              <a:rPr lang="en-US" altLang="en-US" dirty="0" smtClean="0">
                <a:latin typeface="Courier New" pitchFamily="49" charset="0"/>
              </a:rPr>
              <a:t>USING </a:t>
            </a:r>
            <a:r>
              <a:rPr lang="en-US" altLang="en-US" i="1" dirty="0" err="1" smtClean="0">
                <a:latin typeface="Courier New" pitchFamily="49" charset="0"/>
              </a:rPr>
              <a:t>column_name</a:t>
            </a:r>
            <a:r>
              <a:rPr lang="en-US" altLang="en-US" dirty="0" smtClean="0"/>
              <a:t> </a:t>
            </a:r>
            <a:r>
              <a:rPr lang="en-US" altLang="en-US" dirty="0" smtClean="0">
                <a:latin typeface="Times" pitchFamily="18" charset="0"/>
              </a:rPr>
              <a:t>performs an equijoin based on the column name </a:t>
            </a:r>
          </a:p>
          <a:p>
            <a:pPr lvl="2" eaLnBrk="1" hangingPunct="1">
              <a:lnSpc>
                <a:spcPct val="90000"/>
              </a:lnSpc>
              <a:spcBef>
                <a:spcPct val="35000"/>
              </a:spcBef>
              <a:buFontTx/>
              <a:buNone/>
            </a:pPr>
            <a:r>
              <a:rPr lang="en-US" altLang="en-US" dirty="0" smtClean="0">
                <a:latin typeface="Courier New" pitchFamily="49" charset="0"/>
              </a:rPr>
              <a:t>JOIN</a:t>
            </a:r>
            <a:r>
              <a:rPr lang="en-US" altLang="en-US" i="1" dirty="0" smtClean="0">
                <a:latin typeface="Courier New" pitchFamily="49" charset="0"/>
              </a:rPr>
              <a:t> table ON table1.column_name</a:t>
            </a:r>
            <a:r>
              <a:rPr lang="en-US" altLang="en-US" dirty="0" smtClean="0"/>
              <a:t> </a:t>
            </a:r>
            <a:r>
              <a:rPr lang="en-US" altLang="en-US" dirty="0" smtClean="0">
                <a:latin typeface="Times" pitchFamily="18" charset="0"/>
              </a:rPr>
              <a:t>performs an equijoin based on the condition in the </a:t>
            </a:r>
            <a:r>
              <a:rPr lang="en-US" altLang="en-US" dirty="0" smtClean="0">
                <a:latin typeface="Courier New" pitchFamily="49" charset="0"/>
              </a:rPr>
              <a:t>ON</a:t>
            </a:r>
            <a:r>
              <a:rPr lang="en-US" altLang="en-US" dirty="0" smtClean="0">
                <a:latin typeface="Times" pitchFamily="18" charset="0"/>
              </a:rPr>
              <a:t> clause, </a:t>
            </a:r>
            <a:r>
              <a:rPr lang="en-US" altLang="en-US" dirty="0" smtClean="0">
                <a:latin typeface="Courier New" pitchFamily="49" charset="0"/>
              </a:rPr>
              <a:t>= </a:t>
            </a:r>
            <a:r>
              <a:rPr lang="en-US" altLang="en-US" i="1" dirty="0" smtClean="0">
                <a:latin typeface="Courier New" pitchFamily="49" charset="0"/>
              </a:rPr>
              <a:t>table2.column_name</a:t>
            </a:r>
            <a:endParaRPr lang="en-US" altLang="en-US" dirty="0" smtClean="0">
              <a:latin typeface="Times" pitchFamily="18" charset="0"/>
            </a:endParaRPr>
          </a:p>
          <a:p>
            <a:pPr lvl="2" eaLnBrk="1" hangingPunct="1">
              <a:lnSpc>
                <a:spcPct val="90000"/>
              </a:lnSpc>
              <a:spcBef>
                <a:spcPct val="35000"/>
              </a:spcBef>
              <a:buFontTx/>
              <a:buNone/>
            </a:pPr>
            <a:r>
              <a:rPr lang="en-US" altLang="en-US" i="1" dirty="0" smtClean="0">
                <a:latin typeface="Courier New" pitchFamily="49" charset="0"/>
              </a:rPr>
              <a:t>LEFT/RIGHT/FULL OUTER </a:t>
            </a:r>
            <a:r>
              <a:rPr lang="en-US" altLang="en-US" dirty="0" smtClean="0"/>
              <a:t>is used</a:t>
            </a:r>
            <a:r>
              <a:rPr lang="en-US" altLang="en-US" i="1" dirty="0" smtClean="0">
                <a:latin typeface="Courier New" pitchFamily="49" charset="0"/>
              </a:rPr>
              <a:t> </a:t>
            </a:r>
            <a:r>
              <a:rPr lang="en-US" altLang="en-US" dirty="0" smtClean="0"/>
              <a:t>to perform outer joins</a:t>
            </a:r>
          </a:p>
          <a:p>
            <a:pPr lvl="2" eaLnBrk="1" hangingPunct="1">
              <a:lnSpc>
                <a:spcPct val="90000"/>
              </a:lnSpc>
              <a:spcBef>
                <a:spcPct val="35000"/>
              </a:spcBef>
              <a:buFontTx/>
              <a:buNone/>
            </a:pPr>
            <a:r>
              <a:rPr lang="en-US" altLang="en-US" dirty="0" smtClean="0">
                <a:latin typeface="Courier New" pitchFamily="49" charset="0"/>
              </a:rPr>
              <a:t>CROSS JOIN</a:t>
            </a:r>
            <a:r>
              <a:rPr lang="en-US" altLang="en-US" dirty="0" smtClean="0"/>
              <a:t> </a:t>
            </a:r>
            <a:r>
              <a:rPr lang="en-US" altLang="en-US" dirty="0" smtClean="0">
                <a:latin typeface="Times" pitchFamily="18" charset="0"/>
              </a:rPr>
              <a:t>returns a Cartesian product from the two tables</a:t>
            </a:r>
            <a:endParaRPr lang="en-US" altLang="en-US" i="1" dirty="0" smtClean="0">
              <a:latin typeface="Times" pitchFamily="18" charset="0"/>
            </a:endParaRPr>
          </a:p>
          <a:p>
            <a:pPr lvl="1" eaLnBrk="1" hangingPunct="1"/>
            <a:r>
              <a:rPr lang="en-US" altLang="en-US" dirty="0" smtClean="0"/>
              <a:t>For more information, see “</a:t>
            </a:r>
            <a:r>
              <a:rPr lang="en-US" altLang="en-US" dirty="0" smtClean="0">
                <a:latin typeface="Courier New" pitchFamily="49" charset="0"/>
              </a:rPr>
              <a:t>SELECT</a:t>
            </a:r>
            <a:r>
              <a:rPr lang="en-US" altLang="en-US" dirty="0" smtClean="0"/>
              <a:t>” in </a:t>
            </a:r>
            <a:r>
              <a:rPr lang="en-US" altLang="en-US" i="1" dirty="0" smtClean="0"/>
              <a:t>Oracle SQL Reference.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2" name="Rectangle 4"/>
          <p:cNvSpPr>
            <a:spLocks noGrp="1" noRot="1" noChangeAspect="1" noChangeArrowheads="1" noTextEdit="1"/>
          </p:cNvSpPr>
          <p:nvPr>
            <p:ph type="sldImg"/>
          </p:nvPr>
        </p:nvSpPr>
        <p:spPr>
          <a:ln/>
        </p:spPr>
      </p:sp>
      <p:sp>
        <p:nvSpPr>
          <p:cNvPr id="462853" name="Rectangle 5"/>
          <p:cNvSpPr>
            <a:spLocks noGrp="1" noChangeArrowheads="1"/>
          </p:cNvSpPr>
          <p:nvPr>
            <p:ph type="body" idx="1"/>
          </p:nvPr>
        </p:nvSpPr>
        <p:spPr/>
        <p:txBody>
          <a:bodyPr/>
          <a:lstStyle/>
          <a:p>
            <a:r>
              <a:rPr lang="en-US" altLang="en-US" dirty="0"/>
              <a:t>Using the </a:t>
            </a:r>
            <a:r>
              <a:rPr lang="en-US" altLang="en-US" dirty="0">
                <a:latin typeface="Courier New" pitchFamily="49" charset="0"/>
              </a:rPr>
              <a:t>NULLIF</a:t>
            </a:r>
            <a:r>
              <a:rPr lang="en-US" altLang="en-US" dirty="0"/>
              <a:t> Function</a:t>
            </a:r>
          </a:p>
          <a:p>
            <a:pPr lvl="1"/>
            <a:r>
              <a:rPr lang="en-US" altLang="en-US" dirty="0">
                <a:solidFill>
                  <a:schemeClr val="tx1"/>
                </a:solidFill>
              </a:rPr>
              <a:t>The </a:t>
            </a:r>
            <a:r>
              <a:rPr lang="en-US" altLang="en-US" dirty="0">
                <a:solidFill>
                  <a:schemeClr val="tx1"/>
                </a:solidFill>
                <a:latin typeface="Courier New" pitchFamily="49" charset="0"/>
              </a:rPr>
              <a:t>NULLIF</a:t>
            </a:r>
            <a:r>
              <a:rPr lang="en-US" altLang="en-US" dirty="0">
                <a:solidFill>
                  <a:schemeClr val="tx1"/>
                </a:solidFill>
              </a:rPr>
              <a:t> function compares</a:t>
            </a:r>
            <a:r>
              <a:rPr lang="en-US" altLang="en-US" dirty="0"/>
              <a:t> two expressions. If they are equal, the function returns null. If they are not equal, the function returns the first expression. You cannot specify the literal </a:t>
            </a:r>
            <a:r>
              <a:rPr lang="en-US" altLang="en-US" dirty="0">
                <a:latin typeface="Courier New" pitchFamily="49" charset="0"/>
              </a:rPr>
              <a:t>NULL</a:t>
            </a:r>
            <a:r>
              <a:rPr lang="en-US" altLang="en-US" dirty="0"/>
              <a:t> for the first expression.</a:t>
            </a:r>
          </a:p>
          <a:p>
            <a:pPr lvl="1"/>
            <a:r>
              <a:rPr lang="en-US" altLang="en-US" b="1" dirty="0"/>
              <a:t>Syntax</a:t>
            </a:r>
          </a:p>
          <a:p>
            <a:pPr lvl="1"/>
            <a:r>
              <a:rPr lang="en-US" altLang="en-US" dirty="0">
                <a:latin typeface="Courier New" pitchFamily="49" charset="0"/>
              </a:rPr>
              <a:t>	</a:t>
            </a:r>
            <a:r>
              <a:rPr lang="en-US" altLang="en-US" sz="1100" dirty="0">
                <a:latin typeface="Courier New" pitchFamily="49" charset="0"/>
              </a:rPr>
              <a:t>NULLIF (</a:t>
            </a:r>
            <a:r>
              <a:rPr lang="en-US" altLang="en-US" sz="1100" i="1" dirty="0">
                <a:latin typeface="Courier New" pitchFamily="49" charset="0"/>
              </a:rPr>
              <a:t>expr1</a:t>
            </a:r>
            <a:r>
              <a:rPr lang="en-US" altLang="en-US" sz="1100" dirty="0">
                <a:latin typeface="Courier New" pitchFamily="49" charset="0"/>
              </a:rPr>
              <a:t>, </a:t>
            </a:r>
            <a:r>
              <a:rPr lang="en-US" altLang="en-US" sz="1100" i="1" dirty="0">
                <a:latin typeface="Courier New" pitchFamily="49" charset="0"/>
              </a:rPr>
              <a:t>expr2</a:t>
            </a:r>
            <a:r>
              <a:rPr lang="en-US" altLang="en-US" sz="1100" dirty="0">
                <a:latin typeface="Courier New" pitchFamily="49" charset="0"/>
              </a:rPr>
              <a:t>)</a:t>
            </a:r>
            <a:endParaRPr lang="en-US" altLang="en-US" sz="1100" b="1" dirty="0">
              <a:latin typeface="Courier New" pitchFamily="49" charset="0"/>
            </a:endParaRPr>
          </a:p>
          <a:p>
            <a:pPr lvl="1"/>
            <a:r>
              <a:rPr lang="en-US" altLang="en-US" dirty="0"/>
              <a:t>In the syntax:</a:t>
            </a:r>
          </a:p>
          <a:p>
            <a:pPr lvl="2">
              <a:buSzPct val="70000"/>
            </a:pPr>
            <a:r>
              <a:rPr lang="en-US" altLang="en-US" i="1" dirty="0">
                <a:latin typeface="Courier New" pitchFamily="49" charset="0"/>
              </a:rPr>
              <a:t>expr1</a:t>
            </a:r>
            <a:r>
              <a:rPr lang="en-US" altLang="en-US" dirty="0"/>
              <a:t> is the source value compared to </a:t>
            </a:r>
            <a:r>
              <a:rPr lang="en-US" altLang="en-US" i="1" dirty="0">
                <a:latin typeface="Courier New" pitchFamily="49" charset="0"/>
              </a:rPr>
              <a:t>expr2</a:t>
            </a:r>
            <a:endParaRPr lang="en-US" altLang="en-US" b="1" dirty="0"/>
          </a:p>
          <a:p>
            <a:pPr lvl="2">
              <a:buSzPct val="70000"/>
            </a:pPr>
            <a:r>
              <a:rPr lang="en-US" altLang="en-US" i="1" dirty="0">
                <a:latin typeface="Courier New" pitchFamily="49" charset="0"/>
              </a:rPr>
              <a:t>expr2</a:t>
            </a:r>
            <a:r>
              <a:rPr lang="en-US" altLang="en-US" dirty="0"/>
              <a:t> is the source value compared with </a:t>
            </a:r>
            <a:r>
              <a:rPr lang="en-US" altLang="en-US" i="1" dirty="0">
                <a:latin typeface="Courier New" pitchFamily="49" charset="0"/>
              </a:rPr>
              <a:t>expr1</a:t>
            </a:r>
            <a:r>
              <a:rPr lang="en-US" altLang="en-US" dirty="0"/>
              <a:t> (If it is not equal to </a:t>
            </a:r>
            <a:r>
              <a:rPr lang="en-US" altLang="en-US" i="1" dirty="0">
                <a:latin typeface="Courier New" pitchFamily="49" charset="0"/>
              </a:rPr>
              <a:t>expr1</a:t>
            </a:r>
            <a:r>
              <a:rPr lang="en-US" altLang="en-US" dirty="0"/>
              <a:t>, </a:t>
            </a:r>
            <a:r>
              <a:rPr lang="en-US" altLang="en-US" i="1" dirty="0">
                <a:latin typeface="Courier New" pitchFamily="49" charset="0"/>
              </a:rPr>
              <a:t>expr1</a:t>
            </a:r>
            <a:r>
              <a:rPr lang="en-US" altLang="en-US" dirty="0"/>
              <a:t> is returned.)</a:t>
            </a:r>
          </a:p>
          <a:p>
            <a:pPr lvl="1"/>
            <a:r>
              <a:rPr lang="en-US" altLang="en-US" dirty="0"/>
              <a:t>In the example shown in the slide, the length of the first name in the </a:t>
            </a:r>
            <a:r>
              <a:rPr lang="en-US" altLang="en-US" dirty="0" smtClean="0">
                <a:latin typeface="Courier New" pitchFamily="49" charset="0"/>
              </a:rPr>
              <a:t>MM_MEMBER</a:t>
            </a:r>
            <a:r>
              <a:rPr lang="en-US" altLang="en-US" dirty="0" smtClean="0"/>
              <a:t> </a:t>
            </a:r>
            <a:r>
              <a:rPr lang="en-US" altLang="en-US" dirty="0"/>
              <a:t>table is compared to the length of the last name in the </a:t>
            </a:r>
            <a:r>
              <a:rPr lang="en-US" altLang="en-US" dirty="0" smtClean="0">
                <a:latin typeface="Courier New" pitchFamily="49" charset="0"/>
              </a:rPr>
              <a:t>MM_MEMBER</a:t>
            </a:r>
            <a:r>
              <a:rPr lang="en-US" altLang="en-US" dirty="0" smtClean="0"/>
              <a:t>  </a:t>
            </a:r>
            <a:r>
              <a:rPr lang="en-US" altLang="en-US" dirty="0"/>
              <a:t>table. When the lengths of the names are equal, a null value is displayed. When the lengths of the names are not equal, the length of the first name is displayed.</a:t>
            </a:r>
          </a:p>
          <a:p>
            <a:pPr lvl="1"/>
            <a:r>
              <a:rPr lang="en-US" altLang="en-US" b="1" dirty="0"/>
              <a:t>Note:</a:t>
            </a:r>
            <a:r>
              <a:rPr lang="en-US" altLang="en-US" dirty="0"/>
              <a:t> The </a:t>
            </a:r>
            <a:r>
              <a:rPr lang="en-US" altLang="en-US" dirty="0">
                <a:latin typeface="Courier New" pitchFamily="49" charset="0"/>
              </a:rPr>
              <a:t>NULLIF</a:t>
            </a:r>
            <a:r>
              <a:rPr lang="en-US" altLang="en-US" dirty="0"/>
              <a:t> function is logically equivalent to the following </a:t>
            </a:r>
            <a:r>
              <a:rPr lang="en-US" altLang="en-US" dirty="0">
                <a:latin typeface="Courier New" pitchFamily="49" charset="0"/>
              </a:rPr>
              <a:t>CASE</a:t>
            </a:r>
            <a:r>
              <a:rPr lang="en-US" altLang="en-US" dirty="0"/>
              <a:t> expression. The </a:t>
            </a:r>
            <a:r>
              <a:rPr lang="en-US" altLang="en-US" dirty="0">
                <a:latin typeface="Courier New" pitchFamily="49" charset="0"/>
              </a:rPr>
              <a:t>CASE</a:t>
            </a:r>
            <a:r>
              <a:rPr lang="en-US" altLang="en-US" dirty="0"/>
              <a:t> expression is discussed on a subsequent page:</a:t>
            </a:r>
          </a:p>
          <a:p>
            <a:pPr lvl="4"/>
            <a:r>
              <a:rPr lang="en-US" altLang="en-US" dirty="0"/>
              <a:t>CASE WHEN expr1 = expr 2 THEN NULL ELSE expr1 END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00" name="Rectangle 4"/>
          <p:cNvSpPr>
            <a:spLocks noGrp="1" noRot="1" noChangeAspect="1" noChangeArrowheads="1" noTextEdit="1"/>
          </p:cNvSpPr>
          <p:nvPr>
            <p:ph type="sldImg"/>
          </p:nvPr>
        </p:nvSpPr>
        <p:spPr>
          <a:ln/>
        </p:spPr>
      </p:sp>
      <p:sp>
        <p:nvSpPr>
          <p:cNvPr id="464901" name="Rectangle 5"/>
          <p:cNvSpPr>
            <a:spLocks noGrp="1" noChangeArrowheads="1"/>
          </p:cNvSpPr>
          <p:nvPr>
            <p:ph type="body" idx="1"/>
          </p:nvPr>
        </p:nvSpPr>
        <p:spPr/>
        <p:txBody>
          <a:bodyPr/>
          <a:lstStyle/>
          <a:p>
            <a:r>
              <a:rPr lang="en-US" altLang="en-US"/>
              <a:t>Using the </a:t>
            </a:r>
            <a:r>
              <a:rPr lang="en-US" altLang="en-US">
                <a:latin typeface="Courier New" pitchFamily="49" charset="0"/>
              </a:rPr>
              <a:t>COALESCE</a:t>
            </a:r>
            <a:r>
              <a:rPr lang="en-US" altLang="en-US"/>
              <a:t> Function</a:t>
            </a:r>
          </a:p>
          <a:p>
            <a:pPr lvl="1"/>
            <a:r>
              <a:rPr lang="en-US" altLang="en-US">
                <a:solidFill>
                  <a:schemeClr val="tx1"/>
                </a:solidFill>
              </a:rPr>
              <a:t>The </a:t>
            </a:r>
            <a:r>
              <a:rPr lang="en-US" altLang="en-US">
                <a:solidFill>
                  <a:schemeClr val="tx1"/>
                </a:solidFill>
                <a:latin typeface="Courier New" pitchFamily="49" charset="0"/>
              </a:rPr>
              <a:t>COALESCE </a:t>
            </a:r>
            <a:r>
              <a:rPr lang="en-US" altLang="en-US">
                <a:solidFill>
                  <a:schemeClr val="tx1"/>
                </a:solidFill>
              </a:rPr>
              <a:t>function returns the</a:t>
            </a:r>
            <a:r>
              <a:rPr lang="en-US" altLang="en-US"/>
              <a:t> first non-null expression in the list.</a:t>
            </a:r>
          </a:p>
          <a:p>
            <a:pPr lvl="1"/>
            <a:r>
              <a:rPr lang="en-US" altLang="en-US" b="1"/>
              <a:t>Syntax</a:t>
            </a:r>
          </a:p>
          <a:p>
            <a:pPr lvl="1"/>
            <a:r>
              <a:rPr lang="en-US" altLang="en-US">
                <a:latin typeface="Courier New" pitchFamily="49" charset="0"/>
              </a:rPr>
              <a:t>	</a:t>
            </a:r>
            <a:r>
              <a:rPr lang="en-US" altLang="en-US" sz="1100">
                <a:latin typeface="Courier New" pitchFamily="49" charset="0"/>
              </a:rPr>
              <a:t>COALESCE (</a:t>
            </a:r>
            <a:r>
              <a:rPr lang="en-US" altLang="en-US" sz="1100" i="1">
                <a:latin typeface="Courier New" pitchFamily="49" charset="0"/>
              </a:rPr>
              <a:t>expr1</a:t>
            </a:r>
            <a:r>
              <a:rPr lang="en-US" altLang="en-US" sz="1100">
                <a:latin typeface="Courier New" pitchFamily="49" charset="0"/>
              </a:rPr>
              <a:t>, </a:t>
            </a:r>
            <a:r>
              <a:rPr lang="en-US" altLang="en-US" sz="1100" i="1">
                <a:latin typeface="Courier New" pitchFamily="49" charset="0"/>
              </a:rPr>
              <a:t>expr2, ... exprn</a:t>
            </a:r>
            <a:r>
              <a:rPr lang="en-US" altLang="en-US" sz="1100">
                <a:latin typeface="Courier New" pitchFamily="49" charset="0"/>
              </a:rPr>
              <a:t>)</a:t>
            </a:r>
            <a:endParaRPr lang="en-US" altLang="en-US" sz="1100" b="1">
              <a:latin typeface="Courier New" pitchFamily="49" charset="0"/>
            </a:endParaRPr>
          </a:p>
          <a:p>
            <a:pPr lvl="1"/>
            <a:r>
              <a:rPr lang="en-US" altLang="en-US"/>
              <a:t>In the syntax:</a:t>
            </a:r>
          </a:p>
          <a:p>
            <a:pPr lvl="2">
              <a:buSzPct val="70000"/>
            </a:pPr>
            <a:r>
              <a:rPr lang="en-US" altLang="en-US" i="1">
                <a:latin typeface="Courier New" pitchFamily="49" charset="0"/>
              </a:rPr>
              <a:t>expr1</a:t>
            </a:r>
            <a:r>
              <a:rPr lang="en-US" altLang="en-US"/>
              <a:t> returns this expression if it is not null</a:t>
            </a:r>
            <a:endParaRPr lang="en-US" altLang="en-US" b="1"/>
          </a:p>
          <a:p>
            <a:pPr lvl="2">
              <a:buSzPct val="70000"/>
            </a:pPr>
            <a:r>
              <a:rPr lang="en-US" altLang="en-US" i="1">
                <a:latin typeface="Courier New" pitchFamily="49" charset="0"/>
              </a:rPr>
              <a:t>expr2</a:t>
            </a:r>
            <a:r>
              <a:rPr lang="en-US" altLang="en-US"/>
              <a:t> returns this expression if the first expression is null and this expression is not null</a:t>
            </a:r>
          </a:p>
          <a:p>
            <a:pPr lvl="2">
              <a:buSzPct val="70000"/>
            </a:pPr>
            <a:r>
              <a:rPr lang="en-US" altLang="en-US" i="1">
                <a:latin typeface="Courier New" pitchFamily="49" charset="0"/>
              </a:rPr>
              <a:t>exprn</a:t>
            </a:r>
            <a:r>
              <a:rPr lang="en-US" altLang="en-US" i="1"/>
              <a:t> </a:t>
            </a:r>
            <a:r>
              <a:rPr lang="en-US" altLang="en-US"/>
              <a:t>returns this expression if the preceding expressions are null</a:t>
            </a:r>
          </a:p>
          <a:p>
            <a:pPr lvl="1"/>
            <a:r>
              <a:rPr lang="en-US" altLang="en-US"/>
              <a:t>All expressions must be of the same data type.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8" name="Rectangle 4"/>
          <p:cNvSpPr>
            <a:spLocks noGrp="1" noRot="1" noChangeAspect="1" noChangeArrowheads="1" noTextEdit="1"/>
          </p:cNvSpPr>
          <p:nvPr>
            <p:ph type="sldImg"/>
          </p:nvPr>
        </p:nvSpPr>
        <p:spPr>
          <a:ln/>
        </p:spPr>
      </p:sp>
      <p:sp>
        <p:nvSpPr>
          <p:cNvPr id="466949" name="Rectangle 5"/>
          <p:cNvSpPr>
            <a:spLocks noGrp="1" noChangeArrowheads="1"/>
          </p:cNvSpPr>
          <p:nvPr>
            <p:ph type="body" idx="1"/>
          </p:nvPr>
        </p:nvSpPr>
        <p:spPr/>
        <p:txBody>
          <a:bodyPr/>
          <a:lstStyle/>
          <a:p>
            <a:r>
              <a:rPr lang="en-US" altLang="en-US"/>
              <a:t>Using the </a:t>
            </a:r>
            <a:r>
              <a:rPr lang="en-US" altLang="en-US">
                <a:latin typeface="Courier New" pitchFamily="49" charset="0"/>
              </a:rPr>
              <a:t>COALESCE</a:t>
            </a:r>
            <a:r>
              <a:rPr lang="en-US" altLang="en-US"/>
              <a:t> Function (continued)</a:t>
            </a:r>
          </a:p>
          <a:p>
            <a:pPr lvl="1"/>
            <a:r>
              <a:rPr lang="en-US" altLang="en-US"/>
              <a:t>In the example shown in the slide, if the </a:t>
            </a:r>
            <a:r>
              <a:rPr lang="en-US" altLang="en-US">
                <a:latin typeface="Courier New" pitchFamily="49" charset="0"/>
              </a:rPr>
              <a:t>MANAGER_ID</a:t>
            </a:r>
            <a:r>
              <a:rPr lang="en-US" altLang="en-US"/>
              <a:t> value is not null, it is displayed. If the </a:t>
            </a:r>
            <a:r>
              <a:rPr lang="en-US" altLang="en-US">
                <a:latin typeface="Courier New" pitchFamily="49" charset="0"/>
              </a:rPr>
              <a:t>MANAGER_ID</a:t>
            </a:r>
            <a:r>
              <a:rPr lang="en-US" altLang="en-US"/>
              <a:t> value is null, then the </a:t>
            </a:r>
            <a:r>
              <a:rPr lang="en-US" altLang="en-US">
                <a:latin typeface="Courier New" pitchFamily="49" charset="0"/>
              </a:rPr>
              <a:t>COMMISSION_PCT</a:t>
            </a:r>
            <a:r>
              <a:rPr lang="en-US" altLang="en-US"/>
              <a:t> is displayed. If the </a:t>
            </a:r>
            <a:r>
              <a:rPr lang="en-US" altLang="en-US">
                <a:latin typeface="Courier New" pitchFamily="49" charset="0"/>
              </a:rPr>
              <a:t>MANAGER_ID</a:t>
            </a:r>
            <a:r>
              <a:rPr lang="en-US" altLang="en-US"/>
              <a:t> and </a:t>
            </a:r>
            <a:r>
              <a:rPr lang="en-US" altLang="en-US">
                <a:latin typeface="Courier New" pitchFamily="49" charset="0"/>
              </a:rPr>
              <a:t>COMMISSION_PCT</a:t>
            </a:r>
            <a:r>
              <a:rPr lang="en-US" altLang="en-US"/>
              <a:t> values are null, then the value </a:t>
            </a:r>
            <a:r>
              <a:rPr lang="en-US" altLang="en-US">
                <a:cs typeface="Times New Roman" pitchFamily="18" charset="0"/>
              </a:rPr>
              <a:t>–</a:t>
            </a:r>
            <a:r>
              <a:rPr lang="en-US" altLang="en-US"/>
              <a:t>1 is displayed.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8" name="Rectangle 4"/>
          <p:cNvSpPr>
            <a:spLocks noGrp="1" noRot="1" noChangeAspect="1" noChangeArrowheads="1" noTextEdit="1"/>
          </p:cNvSpPr>
          <p:nvPr>
            <p:ph type="sldImg"/>
          </p:nvPr>
        </p:nvSpPr>
        <p:spPr>
          <a:ln/>
        </p:spPr>
      </p:sp>
      <p:sp>
        <p:nvSpPr>
          <p:cNvPr id="466949" name="Rectangle 5"/>
          <p:cNvSpPr>
            <a:spLocks noGrp="1" noChangeArrowheads="1"/>
          </p:cNvSpPr>
          <p:nvPr>
            <p:ph type="body" idx="1"/>
          </p:nvPr>
        </p:nvSpPr>
        <p:spPr/>
        <p:txBody>
          <a:bodyPr/>
          <a:lstStyle/>
          <a:p>
            <a:r>
              <a:rPr lang="en-US" altLang="en-US"/>
              <a:t>Using the </a:t>
            </a:r>
            <a:r>
              <a:rPr lang="en-US" altLang="en-US">
                <a:latin typeface="Courier New" pitchFamily="49" charset="0"/>
              </a:rPr>
              <a:t>COALESCE</a:t>
            </a:r>
            <a:r>
              <a:rPr lang="en-US" altLang="en-US"/>
              <a:t> Function (continued)</a:t>
            </a:r>
          </a:p>
          <a:p>
            <a:pPr lvl="1"/>
            <a:r>
              <a:rPr lang="en-US" altLang="en-US"/>
              <a:t>In the example shown in the slide, if the </a:t>
            </a:r>
            <a:r>
              <a:rPr lang="en-US" altLang="en-US">
                <a:latin typeface="Courier New" pitchFamily="49" charset="0"/>
              </a:rPr>
              <a:t>MANAGER_ID</a:t>
            </a:r>
            <a:r>
              <a:rPr lang="en-US" altLang="en-US"/>
              <a:t> value is not null, it is displayed. If the </a:t>
            </a:r>
            <a:r>
              <a:rPr lang="en-US" altLang="en-US">
                <a:latin typeface="Courier New" pitchFamily="49" charset="0"/>
              </a:rPr>
              <a:t>MANAGER_ID</a:t>
            </a:r>
            <a:r>
              <a:rPr lang="en-US" altLang="en-US"/>
              <a:t> value is null, then the </a:t>
            </a:r>
            <a:r>
              <a:rPr lang="en-US" altLang="en-US">
                <a:latin typeface="Courier New" pitchFamily="49" charset="0"/>
              </a:rPr>
              <a:t>COMMISSION_PCT</a:t>
            </a:r>
            <a:r>
              <a:rPr lang="en-US" altLang="en-US"/>
              <a:t> is displayed. If the </a:t>
            </a:r>
            <a:r>
              <a:rPr lang="en-US" altLang="en-US">
                <a:latin typeface="Courier New" pitchFamily="49" charset="0"/>
              </a:rPr>
              <a:t>MANAGER_ID</a:t>
            </a:r>
            <a:r>
              <a:rPr lang="en-US" altLang="en-US"/>
              <a:t> and </a:t>
            </a:r>
            <a:r>
              <a:rPr lang="en-US" altLang="en-US">
                <a:latin typeface="Courier New" pitchFamily="49" charset="0"/>
              </a:rPr>
              <a:t>COMMISSION_PCT</a:t>
            </a:r>
            <a:r>
              <a:rPr lang="en-US" altLang="en-US"/>
              <a:t> values are null, then the value </a:t>
            </a:r>
            <a:r>
              <a:rPr lang="en-US" altLang="en-US">
                <a:cs typeface="Times New Roman" pitchFamily="18" charset="0"/>
              </a:rPr>
              <a:t>–</a:t>
            </a:r>
            <a:r>
              <a:rPr lang="en-US" altLang="en-US"/>
              <a:t>1 is displayed.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4"/>
          <p:cNvSpPr>
            <a:spLocks noGrp="1" noRot="1" noChangeAspect="1" noChangeArrowheads="1" noTextEdit="1"/>
          </p:cNvSpPr>
          <p:nvPr>
            <p:ph type="sldImg"/>
          </p:nvPr>
        </p:nvSpPr>
        <p:spPr>
          <a:ln/>
        </p:spPr>
      </p:sp>
      <p:sp>
        <p:nvSpPr>
          <p:cNvPr id="13107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Conditional Expressions</a:t>
            </a:r>
          </a:p>
          <a:p>
            <a:pPr lvl="1" eaLnBrk="1" hangingPunct="1"/>
            <a:r>
              <a:rPr lang="en-US" smtClean="0"/>
              <a:t>Two methods used to </a:t>
            </a:r>
            <a:r>
              <a:rPr lang="en-US" smtClean="0">
                <a:solidFill>
                  <a:schemeClr val="tx1"/>
                </a:solidFill>
              </a:rPr>
              <a:t>implement conditional processing (IF-THEN-ELSE logic) in a SQL statement are the </a:t>
            </a:r>
            <a:r>
              <a:rPr lang="en-US" smtClean="0">
                <a:solidFill>
                  <a:schemeClr val="tx1"/>
                </a:solidFill>
                <a:latin typeface="Courier New" pitchFamily="49" charset="0"/>
              </a:rPr>
              <a:t>CASE</a:t>
            </a:r>
            <a:r>
              <a:rPr lang="en-US" smtClean="0">
                <a:solidFill>
                  <a:schemeClr val="tx1"/>
                </a:solidFill>
              </a:rPr>
              <a:t> expression and the </a:t>
            </a:r>
            <a:r>
              <a:rPr lang="en-US" smtClean="0">
                <a:solidFill>
                  <a:schemeClr val="tx1"/>
                </a:solidFill>
                <a:latin typeface="Courier New" pitchFamily="49" charset="0"/>
              </a:rPr>
              <a:t>DECODE</a:t>
            </a:r>
            <a:r>
              <a:rPr lang="en-US" smtClean="0">
                <a:solidFill>
                  <a:schemeClr val="tx1"/>
                </a:solidFill>
              </a:rPr>
              <a:t> function.</a:t>
            </a:r>
          </a:p>
          <a:p>
            <a:pPr lvl="1" eaLnBrk="1" hangingPunct="1"/>
            <a:r>
              <a:rPr lang="en-US" b="1" smtClean="0">
                <a:solidFill>
                  <a:schemeClr val="tx1"/>
                </a:solidFill>
              </a:rPr>
              <a:t>Note:</a:t>
            </a:r>
            <a:r>
              <a:rPr lang="en-US" smtClean="0">
                <a:solidFill>
                  <a:schemeClr val="tx1"/>
                </a:solidFill>
              </a:rPr>
              <a:t> The </a:t>
            </a:r>
            <a:r>
              <a:rPr lang="en-US" smtClean="0">
                <a:solidFill>
                  <a:schemeClr val="tx1"/>
                </a:solidFill>
                <a:latin typeface="Courier New" pitchFamily="49" charset="0"/>
              </a:rPr>
              <a:t>CASE</a:t>
            </a:r>
            <a:r>
              <a:rPr lang="en-US" smtClean="0">
                <a:solidFill>
                  <a:schemeClr val="tx1"/>
                </a:solidFill>
              </a:rPr>
              <a:t> expression complies with ANSI SQL. The </a:t>
            </a:r>
            <a:r>
              <a:rPr lang="en-US" smtClean="0">
                <a:solidFill>
                  <a:schemeClr val="tx1"/>
                </a:solidFill>
                <a:latin typeface="Courier New" pitchFamily="49" charset="0"/>
              </a:rPr>
              <a:t>DECODE</a:t>
            </a:r>
            <a:r>
              <a:rPr lang="en-US" smtClean="0">
                <a:solidFill>
                  <a:schemeClr val="tx1"/>
                </a:solidFill>
              </a:rPr>
              <a:t> function is specific to Oracle syntax.</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4"/>
          <p:cNvSpPr>
            <a:spLocks noGrp="1" noRot="1" noChangeAspect="1" noChangeArrowheads="1" noTextEdit="1"/>
          </p:cNvSpPr>
          <p:nvPr>
            <p:ph type="sldImg"/>
          </p:nvPr>
        </p:nvSpPr>
        <p:spPr>
          <a:ln/>
        </p:spPr>
      </p:sp>
      <p:sp>
        <p:nvSpPr>
          <p:cNvPr id="13209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Courier New" pitchFamily="49" charset="0"/>
              </a:rPr>
              <a:t>CASE</a:t>
            </a:r>
            <a:r>
              <a:rPr lang="en-US" smtClean="0"/>
              <a:t> Expression</a:t>
            </a:r>
          </a:p>
          <a:p>
            <a:pPr lvl="1" eaLnBrk="1" hangingPunct="1"/>
            <a:r>
              <a:rPr lang="en-US" smtClean="0">
                <a:solidFill>
                  <a:schemeClr val="tx1"/>
                </a:solidFill>
                <a:latin typeface="Courier New" pitchFamily="49" charset="0"/>
              </a:rPr>
              <a:t>CASE</a:t>
            </a:r>
            <a:r>
              <a:rPr lang="en-US" smtClean="0">
                <a:solidFill>
                  <a:schemeClr val="tx1"/>
                </a:solidFill>
              </a:rPr>
              <a:t> expressions let you use IF-THEN</a:t>
            </a:r>
            <a:r>
              <a:rPr lang="en-US" smtClean="0"/>
              <a:t>-ELSE logic in SQL statements without having to invoke procedures.</a:t>
            </a:r>
          </a:p>
          <a:p>
            <a:pPr lvl="1" eaLnBrk="1" hangingPunct="1"/>
            <a:r>
              <a:rPr lang="en-US" smtClean="0"/>
              <a:t>In a simple </a:t>
            </a:r>
            <a:r>
              <a:rPr lang="en-US" smtClean="0">
                <a:latin typeface="Courier New" pitchFamily="49" charset="0"/>
              </a:rPr>
              <a:t>CASE</a:t>
            </a:r>
            <a:r>
              <a:rPr lang="en-US" smtClean="0"/>
              <a:t> expression, the Oracle server searches for the first </a:t>
            </a:r>
            <a:r>
              <a:rPr lang="en-US" smtClean="0">
                <a:latin typeface="Courier New" pitchFamily="49" charset="0"/>
              </a:rPr>
              <a:t>WHEN ... THEN</a:t>
            </a:r>
            <a:r>
              <a:rPr lang="en-US" smtClean="0"/>
              <a:t> pair for which </a:t>
            </a:r>
            <a:r>
              <a:rPr lang="en-US" smtClean="0">
                <a:latin typeface="Courier New" pitchFamily="49" charset="0"/>
              </a:rPr>
              <a:t>expr</a:t>
            </a:r>
            <a:r>
              <a:rPr lang="en-US" smtClean="0"/>
              <a:t> is equal to </a:t>
            </a:r>
            <a:r>
              <a:rPr lang="en-US" smtClean="0">
                <a:latin typeface="Courier New" pitchFamily="49" charset="0"/>
              </a:rPr>
              <a:t>comparison_expr</a:t>
            </a:r>
            <a:r>
              <a:rPr lang="en-US" smtClean="0"/>
              <a:t> and returns </a:t>
            </a:r>
            <a:r>
              <a:rPr lang="en-US" smtClean="0">
                <a:latin typeface="Courier New" pitchFamily="49" charset="0"/>
              </a:rPr>
              <a:t>return_expr</a:t>
            </a:r>
            <a:r>
              <a:rPr lang="en-US" smtClean="0"/>
              <a:t>. If none of the </a:t>
            </a:r>
            <a:r>
              <a:rPr lang="en-US" smtClean="0">
                <a:latin typeface="Courier New" pitchFamily="49" charset="0"/>
              </a:rPr>
              <a:t>WHEN ... THEN</a:t>
            </a:r>
            <a:r>
              <a:rPr lang="en-US" smtClean="0"/>
              <a:t> pairs meet this condition, and if an </a:t>
            </a:r>
            <a:r>
              <a:rPr lang="en-US" smtClean="0">
                <a:latin typeface="Courier New" pitchFamily="49" charset="0"/>
              </a:rPr>
              <a:t>ELSE</a:t>
            </a:r>
            <a:r>
              <a:rPr lang="en-US" smtClean="0"/>
              <a:t> clause exists, then the Oracle server returns </a:t>
            </a:r>
            <a:r>
              <a:rPr lang="en-US" smtClean="0">
                <a:latin typeface="Courier New" pitchFamily="49" charset="0"/>
              </a:rPr>
              <a:t>else_expr</a:t>
            </a:r>
            <a:r>
              <a:rPr lang="en-US" smtClean="0"/>
              <a:t>. Otherwise, the Oracle server returns null. You cannot specify the literal </a:t>
            </a:r>
            <a:r>
              <a:rPr lang="en-US" smtClean="0">
                <a:latin typeface="Courier New" pitchFamily="49" charset="0"/>
              </a:rPr>
              <a:t>NULL</a:t>
            </a:r>
            <a:r>
              <a:rPr lang="en-US" smtClean="0"/>
              <a:t> for all the </a:t>
            </a:r>
            <a:r>
              <a:rPr lang="en-US" smtClean="0">
                <a:latin typeface="Courier New" pitchFamily="49" charset="0"/>
              </a:rPr>
              <a:t>return_expr</a:t>
            </a:r>
            <a:r>
              <a:rPr lang="en-US" smtClean="0"/>
              <a:t>s and the </a:t>
            </a:r>
            <a:r>
              <a:rPr lang="en-US" smtClean="0">
                <a:latin typeface="Courier New" pitchFamily="49" charset="0"/>
              </a:rPr>
              <a:t>else_expr</a:t>
            </a:r>
            <a:r>
              <a:rPr lang="en-US" smtClean="0"/>
              <a:t>. </a:t>
            </a:r>
          </a:p>
          <a:p>
            <a:pPr lvl="1" eaLnBrk="1" hangingPunct="1"/>
            <a:r>
              <a:rPr lang="en-US" smtClean="0"/>
              <a:t>All of the expressions ( </a:t>
            </a:r>
            <a:r>
              <a:rPr lang="en-US" smtClean="0">
                <a:latin typeface="Courier New" pitchFamily="49" charset="0"/>
              </a:rPr>
              <a:t>expr</a:t>
            </a:r>
            <a:r>
              <a:rPr lang="en-US" smtClean="0"/>
              <a:t>, </a:t>
            </a:r>
            <a:r>
              <a:rPr lang="en-US" smtClean="0">
                <a:latin typeface="Courier New" pitchFamily="49" charset="0"/>
              </a:rPr>
              <a:t>comparison_expr</a:t>
            </a:r>
            <a:r>
              <a:rPr lang="en-US" smtClean="0"/>
              <a:t>, and </a:t>
            </a:r>
            <a:r>
              <a:rPr lang="en-US" smtClean="0">
                <a:latin typeface="Courier New" pitchFamily="49" charset="0"/>
              </a:rPr>
              <a:t>return_expr</a:t>
            </a:r>
            <a:r>
              <a:rPr lang="en-US" smtClean="0"/>
              <a:t>) must be of the same data type, which can be </a:t>
            </a:r>
            <a:r>
              <a:rPr lang="en-US" smtClean="0">
                <a:latin typeface="Courier New" pitchFamily="49" charset="0"/>
              </a:rPr>
              <a:t>CHAR</a:t>
            </a:r>
            <a:r>
              <a:rPr lang="en-US" smtClean="0"/>
              <a:t>, </a:t>
            </a:r>
            <a:r>
              <a:rPr lang="en-US" smtClean="0">
                <a:latin typeface="Courier New" pitchFamily="49" charset="0"/>
              </a:rPr>
              <a:t>VARCHAR2</a:t>
            </a:r>
            <a:r>
              <a:rPr lang="en-US" smtClean="0"/>
              <a:t>, </a:t>
            </a:r>
            <a:r>
              <a:rPr lang="en-US" smtClean="0">
                <a:latin typeface="Courier New" pitchFamily="49" charset="0"/>
              </a:rPr>
              <a:t>NCHAR</a:t>
            </a:r>
            <a:r>
              <a:rPr lang="en-US" smtClean="0"/>
              <a:t>, or </a:t>
            </a:r>
            <a:r>
              <a:rPr lang="en-US" smtClean="0">
                <a:latin typeface="Courier New" pitchFamily="49" charset="0"/>
              </a:rPr>
              <a:t>NVARCHAR2</a:t>
            </a:r>
            <a:r>
              <a:rPr lang="en-US" smtClean="0"/>
              <a:t>.</a:t>
            </a:r>
            <a:endParaRPr lang="en-US" smtClean="0">
              <a:solidFill>
                <a:srgbClr val="0000FF"/>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4"/>
          <p:cNvSpPr>
            <a:spLocks noGrp="1" noRot="1" noChangeAspect="1" noChangeArrowheads="1" noTextEdit="1"/>
          </p:cNvSpPr>
          <p:nvPr>
            <p:ph type="sldImg"/>
          </p:nvPr>
        </p:nvSpPr>
        <p:spPr>
          <a:ln/>
        </p:spPr>
      </p:sp>
      <p:sp>
        <p:nvSpPr>
          <p:cNvPr id="13312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Using the </a:t>
            </a:r>
            <a:r>
              <a:rPr lang="en-US" dirty="0" smtClean="0">
                <a:latin typeface="Courier New" pitchFamily="49" charset="0"/>
              </a:rPr>
              <a:t>CASE</a:t>
            </a:r>
            <a:r>
              <a:rPr lang="en-US" dirty="0" smtClean="0"/>
              <a:t> Expression</a:t>
            </a:r>
          </a:p>
          <a:p>
            <a:pPr lvl="1" eaLnBrk="1" hangingPunct="1"/>
            <a:r>
              <a:rPr lang="en-US" dirty="0" smtClean="0"/>
              <a:t>The same statement can be written with the </a:t>
            </a:r>
            <a:r>
              <a:rPr lang="en-US" dirty="0" smtClean="0">
                <a:latin typeface="Courier New" pitchFamily="49" charset="0"/>
              </a:rPr>
              <a:t>DECODE</a:t>
            </a:r>
            <a:r>
              <a:rPr lang="en-US" dirty="0" smtClean="0"/>
              <a:t> function.</a:t>
            </a:r>
          </a:p>
          <a:p>
            <a:pPr lvl="1" eaLnBrk="1" hangingPunct="1"/>
            <a:r>
              <a:rPr lang="en-US" dirty="0" smtClean="0"/>
              <a:t>This is an example of a searched </a:t>
            </a:r>
            <a:r>
              <a:rPr lang="en-US" dirty="0" smtClean="0">
                <a:latin typeface="Courier New" pitchFamily="49" charset="0"/>
              </a:rPr>
              <a:t>CASE</a:t>
            </a:r>
            <a:r>
              <a:rPr lang="en-US" dirty="0" smtClean="0"/>
              <a:t> expression. In a searched </a:t>
            </a:r>
            <a:r>
              <a:rPr lang="en-US" dirty="0" smtClean="0">
                <a:latin typeface="Courier New" pitchFamily="49" charset="0"/>
              </a:rPr>
              <a:t>CASE</a:t>
            </a:r>
            <a:r>
              <a:rPr lang="en-US" dirty="0" smtClean="0"/>
              <a:t> expression, the search occurs from left to right until an occurrence of the listed condition is found, and then it returns the return expression. If no condition is found to be true, and if an </a:t>
            </a:r>
            <a:r>
              <a:rPr lang="en-US" dirty="0" smtClean="0">
                <a:latin typeface="Courier New" pitchFamily="49" charset="0"/>
              </a:rPr>
              <a:t>ELSE</a:t>
            </a:r>
            <a:r>
              <a:rPr lang="en-US" dirty="0" smtClean="0"/>
              <a:t> clause exists, the return expression in the </a:t>
            </a:r>
            <a:r>
              <a:rPr lang="en-US" dirty="0" smtClean="0">
                <a:latin typeface="Courier New" pitchFamily="49" charset="0"/>
              </a:rPr>
              <a:t>ELSE</a:t>
            </a:r>
            <a:r>
              <a:rPr lang="en-US" dirty="0" smtClean="0"/>
              <a:t> clause is returned; otherwise, </a:t>
            </a:r>
            <a:r>
              <a:rPr lang="en-US" dirty="0" smtClean="0">
                <a:latin typeface="Courier New" pitchFamily="49" charset="0"/>
              </a:rPr>
              <a:t>NULL</a:t>
            </a:r>
            <a:r>
              <a:rPr lang="en-US" dirty="0" smtClean="0"/>
              <a:t> is returned.</a:t>
            </a:r>
          </a:p>
          <a:p>
            <a:pPr lvl="4" eaLnBrk="1" hangingPunct="1"/>
            <a:r>
              <a:rPr lang="en-US" dirty="0" smtClean="0"/>
              <a:t>SELECT </a:t>
            </a:r>
            <a:r>
              <a:rPr lang="en-US" dirty="0" err="1" smtClean="0"/>
              <a:t>last_name,salary</a:t>
            </a:r>
            <a:r>
              <a:rPr lang="en-US" dirty="0" smtClean="0"/>
              <a:t>, </a:t>
            </a:r>
          </a:p>
          <a:p>
            <a:pPr lvl="4" eaLnBrk="1" hangingPunct="1"/>
            <a:r>
              <a:rPr lang="en-US" dirty="0" smtClean="0"/>
              <a:t>(CASE WHEN salary&lt;5000 THEN 'Low' </a:t>
            </a:r>
          </a:p>
          <a:p>
            <a:pPr lvl="4" eaLnBrk="1" hangingPunct="1"/>
            <a:r>
              <a:rPr lang="en-US" dirty="0" smtClean="0"/>
              <a:t>      WHEN salary&lt;10000 THEN 'Medium' </a:t>
            </a:r>
          </a:p>
          <a:p>
            <a:pPr lvl="4" eaLnBrk="1" hangingPunct="1"/>
            <a:r>
              <a:rPr lang="en-US" dirty="0" smtClean="0"/>
              <a:t>      WHEN salary&lt;20000 THEN 'Good' </a:t>
            </a:r>
          </a:p>
          <a:p>
            <a:pPr lvl="4" eaLnBrk="1" hangingPunct="1"/>
            <a:r>
              <a:rPr lang="en-US" dirty="0" smtClean="0"/>
              <a:t>      ELSE 'Excellent' </a:t>
            </a:r>
          </a:p>
          <a:p>
            <a:pPr lvl="4" eaLnBrk="1" hangingPunct="1"/>
            <a:r>
              <a:rPr lang="en-US" dirty="0" smtClean="0"/>
              <a:t>END) </a:t>
            </a:r>
            <a:r>
              <a:rPr lang="en-US" dirty="0" err="1" smtClean="0"/>
              <a:t>qualified_salary</a:t>
            </a:r>
            <a:r>
              <a:rPr lang="en-US" dirty="0" smtClean="0"/>
              <a:t> </a:t>
            </a:r>
          </a:p>
          <a:p>
            <a:pPr lvl="4" eaLnBrk="1" hangingPunct="1"/>
            <a:r>
              <a:rPr lang="en-US" dirty="0" smtClean="0"/>
              <a:t>FROM employees;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4"/>
          <p:cNvSpPr>
            <a:spLocks noGrp="1" noRot="1" noChangeAspect="1" noChangeArrowheads="1" noTextEdit="1"/>
          </p:cNvSpPr>
          <p:nvPr>
            <p:ph type="sldImg"/>
          </p:nvPr>
        </p:nvSpPr>
        <p:spPr>
          <a:ln/>
        </p:spPr>
      </p:sp>
      <p:sp>
        <p:nvSpPr>
          <p:cNvPr id="13517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Using the </a:t>
            </a:r>
            <a:r>
              <a:rPr lang="en-US" dirty="0" smtClean="0">
                <a:latin typeface="Courier New" pitchFamily="49" charset="0"/>
              </a:rPr>
              <a:t>DECODE</a:t>
            </a:r>
            <a:r>
              <a:rPr lang="en-US" dirty="0" smtClean="0"/>
              <a:t> Function</a:t>
            </a:r>
          </a:p>
          <a:p>
            <a:pPr lvl="1" eaLnBrk="1" hangingPunct="1"/>
            <a:r>
              <a:rPr lang="en-US" dirty="0" smtClean="0"/>
              <a:t>In the SQL statement in the slide, the value of </a:t>
            </a:r>
            <a:r>
              <a:rPr lang="en-US" dirty="0" smtClean="0">
                <a:latin typeface="Courier New" pitchFamily="49" charset="0"/>
              </a:rPr>
              <a:t>JOB_ID</a:t>
            </a:r>
            <a:r>
              <a:rPr lang="en-US" dirty="0" smtClean="0"/>
              <a:t> is tested. If </a:t>
            </a:r>
            <a:r>
              <a:rPr lang="en-US" dirty="0" smtClean="0">
                <a:latin typeface="Courier New" pitchFamily="49" charset="0"/>
              </a:rPr>
              <a:t>JOB_ID</a:t>
            </a:r>
            <a:r>
              <a:rPr lang="en-US" dirty="0" smtClean="0"/>
              <a:t> is </a:t>
            </a:r>
            <a:r>
              <a:rPr lang="en-US" dirty="0" smtClean="0">
                <a:latin typeface="Courier New" pitchFamily="49" charset="0"/>
              </a:rPr>
              <a:t>IT_PROG</a:t>
            </a:r>
            <a:r>
              <a:rPr lang="en-US" dirty="0" smtClean="0"/>
              <a:t>, the salary increase is 10%; if </a:t>
            </a:r>
            <a:r>
              <a:rPr lang="en-US" dirty="0" smtClean="0">
                <a:latin typeface="Courier New" pitchFamily="49" charset="0"/>
              </a:rPr>
              <a:t>JOB_ID</a:t>
            </a:r>
            <a:r>
              <a:rPr lang="en-US" dirty="0" smtClean="0"/>
              <a:t> is </a:t>
            </a:r>
            <a:r>
              <a:rPr lang="en-US" dirty="0" smtClean="0">
                <a:latin typeface="Courier New" pitchFamily="49" charset="0"/>
              </a:rPr>
              <a:t>ST_CLERK</a:t>
            </a:r>
            <a:r>
              <a:rPr lang="en-US" dirty="0" smtClean="0"/>
              <a:t>, the salary increase is 15%; if </a:t>
            </a:r>
            <a:r>
              <a:rPr lang="en-US" dirty="0" smtClean="0">
                <a:latin typeface="Courier New" pitchFamily="49" charset="0"/>
              </a:rPr>
              <a:t>JOB_ID</a:t>
            </a:r>
            <a:r>
              <a:rPr lang="en-US" dirty="0" smtClean="0"/>
              <a:t> is </a:t>
            </a:r>
            <a:r>
              <a:rPr lang="en-US" dirty="0" smtClean="0">
                <a:latin typeface="Courier New" pitchFamily="49" charset="0"/>
              </a:rPr>
              <a:t>SA_REP</a:t>
            </a:r>
            <a:r>
              <a:rPr lang="en-US" dirty="0" smtClean="0"/>
              <a:t>, the salary increase is 20%. For all other job roles, there is no increase in salary.</a:t>
            </a:r>
          </a:p>
          <a:p>
            <a:pPr lvl="1" eaLnBrk="1" hangingPunct="1"/>
            <a:r>
              <a:rPr lang="en-US" dirty="0" smtClean="0"/>
              <a:t>The same statement can be expressed in </a:t>
            </a:r>
            <a:r>
              <a:rPr lang="en-US" dirty="0" err="1" smtClean="0"/>
              <a:t>pseudocode</a:t>
            </a:r>
            <a:r>
              <a:rPr lang="en-US" dirty="0" smtClean="0"/>
              <a:t> as an IF-THEN-ELSE statement:</a:t>
            </a:r>
          </a:p>
          <a:p>
            <a:pPr lvl="1" eaLnBrk="1" hangingPunct="1">
              <a:spcBef>
                <a:spcPct val="0"/>
              </a:spcBef>
            </a:pPr>
            <a:r>
              <a:rPr lang="en-US" sz="1100" dirty="0">
                <a:latin typeface="Courier New" pitchFamily="49" charset="0"/>
              </a:rPr>
              <a:t>   IF </a:t>
            </a:r>
            <a:r>
              <a:rPr lang="en-US" sz="1100" dirty="0" err="1">
                <a:latin typeface="Courier New" pitchFamily="49" charset="0"/>
              </a:rPr>
              <a:t>job_id</a:t>
            </a:r>
            <a:r>
              <a:rPr lang="en-US" sz="1100" dirty="0">
                <a:latin typeface="Courier New" pitchFamily="49" charset="0"/>
              </a:rPr>
              <a:t> = 'IT_PROG'     THEN  salary = salary*1.10</a:t>
            </a:r>
          </a:p>
          <a:p>
            <a:pPr lvl="1" eaLnBrk="1" hangingPunct="1">
              <a:spcBef>
                <a:spcPct val="0"/>
              </a:spcBef>
            </a:pPr>
            <a:r>
              <a:rPr lang="en-US" sz="1100" dirty="0">
                <a:latin typeface="Courier New" pitchFamily="49" charset="0"/>
              </a:rPr>
              <a:t>   IF </a:t>
            </a:r>
            <a:r>
              <a:rPr lang="en-US" sz="1100" dirty="0" err="1">
                <a:latin typeface="Courier New" pitchFamily="49" charset="0"/>
              </a:rPr>
              <a:t>job_id</a:t>
            </a:r>
            <a:r>
              <a:rPr lang="en-US" sz="1100" dirty="0">
                <a:latin typeface="Courier New" pitchFamily="49" charset="0"/>
              </a:rPr>
              <a:t> = 'ST_CLERK'    THEN  salary = salary*1.15</a:t>
            </a:r>
          </a:p>
          <a:p>
            <a:pPr lvl="1" eaLnBrk="1" hangingPunct="1">
              <a:spcBef>
                <a:spcPct val="0"/>
              </a:spcBef>
            </a:pPr>
            <a:r>
              <a:rPr lang="en-US" sz="1100" dirty="0">
                <a:latin typeface="Courier New" pitchFamily="49" charset="0"/>
              </a:rPr>
              <a:t>   IF </a:t>
            </a:r>
            <a:r>
              <a:rPr lang="en-US" sz="1100" dirty="0" err="1">
                <a:latin typeface="Courier New" pitchFamily="49" charset="0"/>
              </a:rPr>
              <a:t>job_id</a:t>
            </a:r>
            <a:r>
              <a:rPr lang="en-US" sz="1100" dirty="0">
                <a:latin typeface="Courier New" pitchFamily="49" charset="0"/>
              </a:rPr>
              <a:t> = 'SA_REP'      THEN  salary = salary*1.20</a:t>
            </a:r>
          </a:p>
          <a:p>
            <a:pPr lvl="1" eaLnBrk="1" hangingPunct="1">
              <a:spcBef>
                <a:spcPct val="0"/>
              </a:spcBef>
            </a:pPr>
            <a:r>
              <a:rPr lang="en-US" sz="1100" dirty="0">
                <a:latin typeface="Courier New" pitchFamily="49" charset="0"/>
              </a:rPr>
              <a:t>   ELSE salary = salary</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0" name="Rectangle 4"/>
          <p:cNvSpPr>
            <a:spLocks noGrp="1" noRot="1" noChangeAspect="1" noChangeArrowheads="1" noTextEdit="1"/>
          </p:cNvSpPr>
          <p:nvPr>
            <p:ph type="sldImg"/>
          </p:nvPr>
        </p:nvSpPr>
        <p:spPr>
          <a:ln/>
        </p:spPr>
      </p:sp>
      <p:sp>
        <p:nvSpPr>
          <p:cNvPr id="413701" name="Rectangle 5"/>
          <p:cNvSpPr>
            <a:spLocks noGrp="1" noChangeArrowheads="1"/>
          </p:cNvSpPr>
          <p:nvPr>
            <p:ph type="body" idx="1"/>
          </p:nvPr>
        </p:nvSpPr>
        <p:spPr/>
        <p:txBody>
          <a:bodyPr/>
          <a:lstStyle/>
          <a:p>
            <a:r>
              <a:rPr lang="en-US" altLang="en-US"/>
              <a:t>Conversion Functions</a:t>
            </a:r>
          </a:p>
          <a:p>
            <a:pPr lvl="1"/>
            <a:r>
              <a:rPr lang="en-US" altLang="en-US"/>
              <a:t>In addition to Oracle data </a:t>
            </a:r>
            <a:r>
              <a:rPr lang="en-US" altLang="en-US">
                <a:solidFill>
                  <a:schemeClr val="tx1"/>
                </a:solidFill>
              </a:rPr>
              <a:t>types, columns of tables in an Oracle database can be defined using ANSI, DB2, and SQL/DS data types. However, the Oracle server internally converts such data types to Oracle data types. </a:t>
            </a:r>
          </a:p>
          <a:p>
            <a:pPr lvl="1"/>
            <a:r>
              <a:rPr lang="en-US" altLang="en-US">
                <a:solidFill>
                  <a:schemeClr val="tx1"/>
                </a:solidFill>
              </a:rPr>
              <a:t>In some cases, the Oracle server uses data of one data type where it expects data of a different data type. When this happens, the Oracle server can automatically convert the data to the expected data type. This data type conversion can be done </a:t>
            </a:r>
            <a:r>
              <a:rPr lang="en-US" altLang="en-US" i="1">
                <a:solidFill>
                  <a:schemeClr val="tx1"/>
                </a:solidFill>
              </a:rPr>
              <a:t>implicitly</a:t>
            </a:r>
            <a:r>
              <a:rPr lang="en-US" altLang="en-US">
                <a:solidFill>
                  <a:schemeClr val="tx1"/>
                </a:solidFill>
              </a:rPr>
              <a:t> by the Oracle server or </a:t>
            </a:r>
            <a:r>
              <a:rPr lang="en-US" altLang="en-US" i="1">
                <a:solidFill>
                  <a:schemeClr val="tx1"/>
                </a:solidFill>
              </a:rPr>
              <a:t>explicitly</a:t>
            </a:r>
            <a:r>
              <a:rPr lang="en-US" altLang="en-US">
                <a:solidFill>
                  <a:schemeClr val="tx1"/>
                </a:solidFill>
              </a:rPr>
              <a:t> by the user.</a:t>
            </a:r>
          </a:p>
          <a:p>
            <a:pPr lvl="1"/>
            <a:r>
              <a:rPr lang="en-US" altLang="en-US">
                <a:solidFill>
                  <a:schemeClr val="tx1"/>
                </a:solidFill>
              </a:rPr>
              <a:t>Implicit data type conversions work according to the rules that are explained in the next two slides.</a:t>
            </a:r>
          </a:p>
          <a:p>
            <a:pPr lvl="1"/>
            <a:r>
              <a:rPr lang="en-US" altLang="en-US">
                <a:solidFill>
                  <a:schemeClr val="tx1"/>
                </a:solidFill>
              </a:rPr>
              <a:t>Explicit data type conversions are done by using the conversion functions. Conversion functions convert a value from one data type to another. Generally, the form of the function names follows the convention </a:t>
            </a:r>
            <a:r>
              <a:rPr lang="en-US" altLang="en-US" i="1">
                <a:solidFill>
                  <a:schemeClr val="tx1"/>
                </a:solidFill>
                <a:latin typeface="Courier New" pitchFamily="49" charset="0"/>
              </a:rPr>
              <a:t>data type </a:t>
            </a:r>
            <a:r>
              <a:rPr lang="en-US" altLang="en-US">
                <a:solidFill>
                  <a:schemeClr val="tx1"/>
                </a:solidFill>
                <a:latin typeface="Courier New" pitchFamily="49" charset="0"/>
              </a:rPr>
              <a:t>TO </a:t>
            </a:r>
            <a:r>
              <a:rPr lang="en-US" altLang="en-US" i="1">
                <a:solidFill>
                  <a:schemeClr val="tx1"/>
                </a:solidFill>
                <a:latin typeface="Courier New" pitchFamily="49" charset="0"/>
              </a:rPr>
              <a:t>data type</a:t>
            </a:r>
            <a:r>
              <a:rPr lang="en-US" altLang="en-US">
                <a:solidFill>
                  <a:schemeClr val="tx1"/>
                </a:solidFill>
              </a:rPr>
              <a:t>. The first data type is the input data type; the second data type is the output.</a:t>
            </a:r>
          </a:p>
          <a:p>
            <a:pPr lvl="1"/>
            <a:r>
              <a:rPr lang="en-US" altLang="en-US" b="1">
                <a:solidFill>
                  <a:schemeClr val="tx1"/>
                </a:solidFill>
              </a:rPr>
              <a:t>Note:</a:t>
            </a:r>
            <a:r>
              <a:rPr lang="en-US" altLang="en-US">
                <a:solidFill>
                  <a:schemeClr val="tx1"/>
                </a:solidFill>
              </a:rPr>
              <a:t> Although implicit data type conversion is available, it is recommended that you do explicit data type conversion to ensure the reliability of your SQL statements.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8" name="Rectangle 4"/>
          <p:cNvSpPr>
            <a:spLocks noGrp="1" noRot="1" noChangeAspect="1" noChangeArrowheads="1" noTextEdit="1"/>
          </p:cNvSpPr>
          <p:nvPr>
            <p:ph type="sldImg"/>
          </p:nvPr>
        </p:nvSpPr>
        <p:spPr>
          <a:ln/>
        </p:spPr>
      </p:sp>
      <p:sp>
        <p:nvSpPr>
          <p:cNvPr id="415749" name="Rectangle 5"/>
          <p:cNvSpPr>
            <a:spLocks noGrp="1" noChangeArrowheads="1"/>
          </p:cNvSpPr>
          <p:nvPr>
            <p:ph type="body" idx="1"/>
          </p:nvPr>
        </p:nvSpPr>
        <p:spPr/>
        <p:txBody>
          <a:bodyPr/>
          <a:lstStyle/>
          <a:p>
            <a:r>
              <a:rPr lang="en-US" altLang="en-US" dirty="0"/>
              <a:t>Implicit Data Type Conversion</a:t>
            </a:r>
          </a:p>
          <a:p>
            <a:pPr lvl="1"/>
            <a:r>
              <a:rPr lang="en-US" altLang="en-US" dirty="0"/>
              <a:t>The assignment succeeds if the Oracle server can convert the data type of the value used in the assignment to that of the assignment target.</a:t>
            </a:r>
          </a:p>
          <a:p>
            <a:pPr lvl="1"/>
            <a:r>
              <a:rPr lang="en-US" altLang="en-US" dirty="0"/>
              <a:t>For example, the expression </a:t>
            </a:r>
            <a:r>
              <a:rPr lang="en-US" altLang="en-US" dirty="0" err="1">
                <a:latin typeface="Courier New" pitchFamily="49" charset="0"/>
              </a:rPr>
              <a:t>hire_date</a:t>
            </a:r>
            <a:r>
              <a:rPr lang="en-US" altLang="en-US" dirty="0">
                <a:latin typeface="Courier New" pitchFamily="49" charset="0"/>
              </a:rPr>
              <a:t> &gt; '01-JAN-90'</a:t>
            </a:r>
            <a:r>
              <a:rPr lang="en-US" altLang="en-US" dirty="0"/>
              <a:t> results in the implicit conversion from the string </a:t>
            </a:r>
            <a:r>
              <a:rPr lang="en-US" altLang="en-US" dirty="0">
                <a:latin typeface="Courier New" pitchFamily="49" charset="0"/>
              </a:rPr>
              <a:t>'01-JAN-90'</a:t>
            </a:r>
            <a:r>
              <a:rPr lang="en-US" altLang="en-US" dirty="0"/>
              <a:t> to a date.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076"/>
          <p:cNvSpPr>
            <a:spLocks noGrp="1" noRot="1" noChangeAspect="1" noChangeArrowheads="1" noTextEdit="1"/>
          </p:cNvSpPr>
          <p:nvPr>
            <p:ph type="sldImg"/>
          </p:nvPr>
        </p:nvSpPr>
        <p:spPr>
          <a:ln/>
        </p:spPr>
      </p:sp>
      <p:sp>
        <p:nvSpPr>
          <p:cNvPr id="30723" name="Rectangle 3077"/>
          <p:cNvSpPr>
            <a:spLocks noGrp="1" noChangeArrowheads="1"/>
          </p:cNvSpPr>
          <p:nvPr>
            <p:ph type="body" idx="1"/>
          </p:nvPr>
        </p:nvSpPr>
        <p:spPr>
          <a:noFill/>
        </p:spPr>
        <p:txBody>
          <a:bodyPr/>
          <a:lstStyle/>
          <a:p>
            <a:pPr eaLnBrk="1" hangingPunct="1"/>
            <a:r>
              <a:rPr lang="en-US" altLang="en-US" dirty="0" smtClean="0"/>
              <a:t>Defining Joins</a:t>
            </a:r>
          </a:p>
          <a:p>
            <a:pPr lvl="1" eaLnBrk="1" hangingPunct="1"/>
            <a:r>
              <a:rPr lang="en-US" altLang="en-US" dirty="0" smtClean="0">
                <a:latin typeface="Times" pitchFamily="18" charset="0"/>
              </a:rPr>
              <a:t>In the syntax:</a:t>
            </a:r>
          </a:p>
          <a:p>
            <a:pPr lvl="2" eaLnBrk="1" hangingPunct="1">
              <a:lnSpc>
                <a:spcPct val="90000"/>
              </a:lnSpc>
              <a:spcBef>
                <a:spcPct val="35000"/>
              </a:spcBef>
              <a:buFontTx/>
              <a:buNone/>
            </a:pPr>
            <a:r>
              <a:rPr lang="en-US" altLang="en-US" i="1" dirty="0" smtClean="0">
                <a:latin typeface="Courier New" pitchFamily="49" charset="0"/>
              </a:rPr>
              <a:t>table1.column</a:t>
            </a:r>
            <a:r>
              <a:rPr lang="en-US" altLang="en-US" dirty="0" smtClean="0"/>
              <a:t> </a:t>
            </a:r>
            <a:r>
              <a:rPr lang="en-US" altLang="en-US" dirty="0" smtClean="0">
                <a:latin typeface="Times" pitchFamily="18" charset="0"/>
              </a:rPr>
              <a:t>denotes the table and column from which data is retrieved</a:t>
            </a:r>
          </a:p>
          <a:p>
            <a:pPr lvl="2" eaLnBrk="1" hangingPunct="1">
              <a:lnSpc>
                <a:spcPct val="90000"/>
              </a:lnSpc>
              <a:spcBef>
                <a:spcPct val="35000"/>
              </a:spcBef>
              <a:buFontTx/>
              <a:buNone/>
            </a:pPr>
            <a:r>
              <a:rPr lang="en-US" altLang="en-US" dirty="0" smtClean="0">
                <a:latin typeface="Courier New" pitchFamily="49" charset="0"/>
              </a:rPr>
              <a:t>NATURAL JOIN</a:t>
            </a:r>
            <a:r>
              <a:rPr lang="en-US" altLang="en-US" dirty="0" smtClean="0"/>
              <a:t> </a:t>
            </a:r>
            <a:r>
              <a:rPr lang="en-US" altLang="en-US" dirty="0" smtClean="0">
                <a:latin typeface="Times" pitchFamily="18" charset="0"/>
              </a:rPr>
              <a:t>joins two tables based on the same column name </a:t>
            </a:r>
          </a:p>
          <a:p>
            <a:pPr lvl="2" eaLnBrk="1" hangingPunct="1">
              <a:lnSpc>
                <a:spcPct val="90000"/>
              </a:lnSpc>
              <a:spcBef>
                <a:spcPct val="35000"/>
              </a:spcBef>
              <a:buFontTx/>
              <a:buNone/>
            </a:pPr>
            <a:r>
              <a:rPr lang="en-US" altLang="en-US" dirty="0" smtClean="0">
                <a:latin typeface="Courier New" pitchFamily="49" charset="0"/>
              </a:rPr>
              <a:t>JOIN</a:t>
            </a:r>
            <a:r>
              <a:rPr lang="en-US" altLang="en-US" i="1" dirty="0" smtClean="0">
                <a:latin typeface="Courier New" pitchFamily="49" charset="0"/>
              </a:rPr>
              <a:t> table ON table1.column_name</a:t>
            </a:r>
            <a:r>
              <a:rPr lang="en-US" altLang="en-US" dirty="0" smtClean="0"/>
              <a:t> </a:t>
            </a:r>
            <a:r>
              <a:rPr lang="en-US" altLang="en-US" dirty="0" smtClean="0">
                <a:latin typeface="Times" pitchFamily="18" charset="0"/>
              </a:rPr>
              <a:t>performs an equijoin based on the condition in the </a:t>
            </a:r>
            <a:r>
              <a:rPr lang="en-US" altLang="en-US" dirty="0" smtClean="0">
                <a:latin typeface="Courier New" pitchFamily="49" charset="0"/>
              </a:rPr>
              <a:t>ON</a:t>
            </a:r>
            <a:r>
              <a:rPr lang="en-US" altLang="en-US" dirty="0" smtClean="0">
                <a:latin typeface="Times" pitchFamily="18" charset="0"/>
              </a:rPr>
              <a:t> clause, </a:t>
            </a:r>
            <a:r>
              <a:rPr lang="en-US" altLang="en-US" dirty="0" smtClean="0">
                <a:latin typeface="Courier New" pitchFamily="49" charset="0"/>
              </a:rPr>
              <a:t>= </a:t>
            </a:r>
            <a:r>
              <a:rPr lang="en-US" altLang="en-US" i="1" dirty="0" smtClean="0">
                <a:latin typeface="Courier New" pitchFamily="49" charset="0"/>
              </a:rPr>
              <a:t>table2.column_name</a:t>
            </a:r>
            <a:endParaRPr lang="en-US" altLang="en-US" dirty="0" smtClean="0">
              <a:latin typeface="Times" pitchFamily="18" charset="0"/>
            </a:endParaRPr>
          </a:p>
          <a:p>
            <a:pPr lvl="2" eaLnBrk="1" hangingPunct="1">
              <a:lnSpc>
                <a:spcPct val="90000"/>
              </a:lnSpc>
              <a:spcBef>
                <a:spcPct val="35000"/>
              </a:spcBef>
              <a:buFontTx/>
              <a:buNone/>
            </a:pPr>
            <a:r>
              <a:rPr lang="en-US" altLang="en-US" i="1" dirty="0" smtClean="0">
                <a:latin typeface="Courier New" pitchFamily="49" charset="0"/>
              </a:rPr>
              <a:t>LEFT/RIGHT/FULL OUTER </a:t>
            </a:r>
            <a:r>
              <a:rPr lang="en-US" altLang="en-US" dirty="0" smtClean="0"/>
              <a:t>is used</a:t>
            </a:r>
            <a:r>
              <a:rPr lang="en-US" altLang="en-US" i="1" dirty="0" smtClean="0">
                <a:latin typeface="Courier New" pitchFamily="49" charset="0"/>
              </a:rPr>
              <a:t> </a:t>
            </a:r>
            <a:r>
              <a:rPr lang="en-US" altLang="en-US" dirty="0" smtClean="0"/>
              <a:t>to perform outer joins</a:t>
            </a:r>
          </a:p>
          <a:p>
            <a:pPr lvl="2" eaLnBrk="1" hangingPunct="1">
              <a:lnSpc>
                <a:spcPct val="90000"/>
              </a:lnSpc>
              <a:spcBef>
                <a:spcPct val="35000"/>
              </a:spcBef>
              <a:buFontTx/>
              <a:buNone/>
            </a:pPr>
            <a:r>
              <a:rPr lang="en-US" altLang="en-US" dirty="0" smtClean="0">
                <a:latin typeface="Courier New" pitchFamily="49" charset="0"/>
              </a:rPr>
              <a:t>CROSS JOIN</a:t>
            </a:r>
            <a:r>
              <a:rPr lang="en-US" altLang="en-US" dirty="0" smtClean="0"/>
              <a:t> </a:t>
            </a:r>
            <a:r>
              <a:rPr lang="en-US" altLang="en-US" dirty="0" smtClean="0">
                <a:latin typeface="Times" pitchFamily="18" charset="0"/>
              </a:rPr>
              <a:t>returns a Cartesian product from the two tables</a:t>
            </a:r>
            <a:endParaRPr lang="en-US" altLang="en-US" i="1" dirty="0" smtClean="0">
              <a:latin typeface="Times" pitchFamily="18" charset="0"/>
            </a:endParaRPr>
          </a:p>
          <a:p>
            <a:pPr lvl="1" eaLnBrk="1" hangingPunct="1"/>
            <a:r>
              <a:rPr lang="en-US" altLang="en-US" dirty="0" smtClean="0"/>
              <a:t>For more information, see “</a:t>
            </a:r>
            <a:r>
              <a:rPr lang="en-US" altLang="en-US" dirty="0" smtClean="0">
                <a:latin typeface="Courier New" pitchFamily="49" charset="0"/>
              </a:rPr>
              <a:t>SELECT</a:t>
            </a:r>
            <a:r>
              <a:rPr lang="en-US" altLang="en-US" dirty="0" smtClean="0"/>
              <a:t>” in </a:t>
            </a:r>
            <a:r>
              <a:rPr lang="en-US" altLang="en-US" i="1" dirty="0" smtClean="0"/>
              <a:t>Oracle SQL Reference.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6" name="Rectangle 4"/>
          <p:cNvSpPr>
            <a:spLocks noGrp="1" noRot="1" noChangeAspect="1" noChangeArrowheads="1" noTextEdit="1"/>
          </p:cNvSpPr>
          <p:nvPr>
            <p:ph type="sldImg"/>
          </p:nvPr>
        </p:nvSpPr>
        <p:spPr>
          <a:ln/>
        </p:spPr>
      </p:sp>
      <p:sp>
        <p:nvSpPr>
          <p:cNvPr id="417797" name="Rectangle 5"/>
          <p:cNvSpPr>
            <a:spLocks noGrp="1" noChangeArrowheads="1"/>
          </p:cNvSpPr>
          <p:nvPr>
            <p:ph type="body" idx="1"/>
          </p:nvPr>
        </p:nvSpPr>
        <p:spPr/>
        <p:txBody>
          <a:bodyPr/>
          <a:lstStyle/>
          <a:p>
            <a:r>
              <a:rPr lang="en-US" altLang="en-US" dirty="0"/>
              <a:t>Implicit Data Type Conversion (continued)</a:t>
            </a:r>
          </a:p>
          <a:p>
            <a:pPr lvl="1"/>
            <a:r>
              <a:rPr lang="en-US" altLang="en-US" dirty="0"/>
              <a:t>In general, the Oracle server uses the rule for expressions when a data type conversion is needed in places that are not covered by a rule for assignment conversions.</a:t>
            </a:r>
          </a:p>
          <a:p>
            <a:pPr lvl="1"/>
            <a:r>
              <a:rPr lang="en-US" altLang="en-US" dirty="0"/>
              <a:t>For example, the expression </a:t>
            </a:r>
            <a:r>
              <a:rPr lang="en-US" altLang="en-US" dirty="0">
                <a:latin typeface="Courier New" pitchFamily="49" charset="0"/>
              </a:rPr>
              <a:t>salary = '20000'</a:t>
            </a:r>
            <a:r>
              <a:rPr lang="en-US" altLang="en-US" dirty="0"/>
              <a:t> results in the implicit conversion of the string </a:t>
            </a:r>
            <a:r>
              <a:rPr lang="en-US" altLang="en-US" dirty="0">
                <a:latin typeface="Courier New" pitchFamily="49" charset="0"/>
              </a:rPr>
              <a:t>'20000'</a:t>
            </a:r>
            <a:r>
              <a:rPr lang="en-US" altLang="en-US" dirty="0"/>
              <a:t> to the  number 20000.</a:t>
            </a:r>
          </a:p>
          <a:p>
            <a:pPr lvl="1"/>
            <a:r>
              <a:rPr lang="en-US" altLang="en-US" b="1" dirty="0"/>
              <a:t>Note:</a:t>
            </a:r>
            <a:r>
              <a:rPr lang="en-US" altLang="en-US" dirty="0"/>
              <a:t> </a:t>
            </a:r>
            <a:r>
              <a:rPr lang="en-US" altLang="en-US" dirty="0">
                <a:latin typeface="Courier New" pitchFamily="49" charset="0"/>
              </a:rPr>
              <a:t>CHAR</a:t>
            </a:r>
            <a:r>
              <a:rPr lang="en-US" altLang="en-US" dirty="0"/>
              <a:t> to </a:t>
            </a:r>
            <a:r>
              <a:rPr lang="en-US" altLang="en-US" dirty="0">
                <a:latin typeface="Courier New" pitchFamily="49" charset="0"/>
              </a:rPr>
              <a:t>NUMBER</a:t>
            </a:r>
            <a:r>
              <a:rPr lang="en-US" altLang="en-US" dirty="0"/>
              <a:t> conversions succeed only if the character string represents a valid number.</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5" name="Rectangle 5"/>
          <p:cNvSpPr>
            <a:spLocks noGrp="1" noRot="1" noChangeAspect="1" noChangeArrowheads="1" noTextEdit="1"/>
          </p:cNvSpPr>
          <p:nvPr>
            <p:ph type="sldImg"/>
          </p:nvPr>
        </p:nvSpPr>
        <p:spPr>
          <a:ln/>
        </p:spPr>
      </p:sp>
      <p:sp>
        <p:nvSpPr>
          <p:cNvPr id="419846" name="Rectangle 6"/>
          <p:cNvSpPr>
            <a:spLocks noGrp="1" noChangeArrowheads="1"/>
          </p:cNvSpPr>
          <p:nvPr>
            <p:ph type="body" idx="1"/>
          </p:nvPr>
        </p:nvSpPr>
        <p:spPr/>
        <p:txBody>
          <a:bodyPr/>
          <a:lstStyle/>
          <a:p>
            <a:r>
              <a:rPr lang="en-US" altLang="en-US"/>
              <a:t>Explicit Data Type Conversion</a:t>
            </a:r>
          </a:p>
          <a:p>
            <a:pPr lvl="1"/>
            <a:r>
              <a:rPr lang="en-US" altLang="en-US"/>
              <a:t>SQL provides three functions to convert a value from one data type to another:</a:t>
            </a:r>
          </a:p>
        </p:txBody>
      </p:sp>
      <p:graphicFrame>
        <p:nvGraphicFramePr>
          <p:cNvPr id="419844" name="Object 4"/>
          <p:cNvGraphicFramePr>
            <a:graphicFrameLocks/>
          </p:cNvGraphicFramePr>
          <p:nvPr/>
        </p:nvGraphicFramePr>
        <p:xfrm>
          <a:off x="569560" y="6112811"/>
          <a:ext cx="5933302" cy="3229603"/>
        </p:xfrm>
        <a:graphic>
          <a:graphicData uri="http://schemas.openxmlformats.org/presentationml/2006/ole">
            <mc:AlternateContent xmlns:mc="http://schemas.openxmlformats.org/markup-compatibility/2006">
              <mc:Choice xmlns:v="urn:schemas-microsoft-com:vml" Requires="v">
                <p:oleObj spid="_x0000_s4243" name="Document" r:id="rId4" imgW="6231600" imgH="3087720" progId="Word.Document.8">
                  <p:embed/>
                </p:oleObj>
              </mc:Choice>
              <mc:Fallback>
                <p:oleObj name="Document" r:id="rId4" imgW="6231600" imgH="30877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0" y="6112811"/>
                        <a:ext cx="5933302" cy="3229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9" name="Rectangle 5"/>
          <p:cNvSpPr>
            <a:spLocks noGrp="1" noRot="1" noChangeAspect="1" noChangeArrowheads="1" noTextEdit="1"/>
          </p:cNvSpPr>
          <p:nvPr>
            <p:ph type="sldImg"/>
          </p:nvPr>
        </p:nvSpPr>
        <p:spPr>
          <a:xfrm>
            <a:off x="149225" y="488950"/>
            <a:ext cx="6451600" cy="4840288"/>
          </a:xfrm>
          <a:ln/>
        </p:spPr>
      </p:sp>
      <p:sp>
        <p:nvSpPr>
          <p:cNvPr id="425990" name="Rectangle 6"/>
          <p:cNvSpPr>
            <a:spLocks noGrp="1" noChangeArrowheads="1"/>
          </p:cNvSpPr>
          <p:nvPr>
            <p:ph type="body" idx="1"/>
          </p:nvPr>
        </p:nvSpPr>
        <p:spPr/>
        <p:txBody>
          <a:bodyPr/>
          <a:lstStyle/>
          <a:p>
            <a:r>
              <a:rPr lang="en-US" altLang="en-US" dirty="0"/>
              <a:t>Displaying a Date in a Specific Format</a:t>
            </a:r>
          </a:p>
          <a:p>
            <a:pPr lvl="1"/>
            <a:r>
              <a:rPr lang="en-US" altLang="en-US" dirty="0">
                <a:solidFill>
                  <a:schemeClr val="tx1"/>
                </a:solidFill>
              </a:rPr>
              <a:t>Previously, all Oracle date values were displayed in the DD-MON-YY format. You can use the </a:t>
            </a:r>
            <a:r>
              <a:rPr lang="en-US" altLang="en-US" dirty="0">
                <a:solidFill>
                  <a:schemeClr val="tx1"/>
                </a:solidFill>
                <a:latin typeface="Courier New" pitchFamily="49" charset="0"/>
              </a:rPr>
              <a:t>TO_CHAR</a:t>
            </a:r>
            <a:r>
              <a:rPr lang="en-US" altLang="en-US" dirty="0">
                <a:solidFill>
                  <a:schemeClr val="tx1"/>
                </a:solidFill>
              </a:rPr>
              <a:t> function to convert a date from this default format to one that you specify.</a:t>
            </a:r>
          </a:p>
          <a:p>
            <a:pPr lvl="1"/>
            <a:r>
              <a:rPr lang="en-US" altLang="en-US" b="1" dirty="0">
                <a:solidFill>
                  <a:schemeClr val="tx1"/>
                </a:solidFill>
              </a:rPr>
              <a:t>Guidelines</a:t>
            </a:r>
            <a:endParaRPr lang="en-US" altLang="en-US" dirty="0">
              <a:solidFill>
                <a:schemeClr val="tx1"/>
              </a:solidFill>
            </a:endParaRPr>
          </a:p>
          <a:p>
            <a:pPr lvl="2"/>
            <a:r>
              <a:rPr lang="en-US" altLang="en-US" dirty="0">
                <a:solidFill>
                  <a:schemeClr val="tx1"/>
                </a:solidFill>
              </a:rPr>
              <a:t>The format model must be enclosed by single quotation marks and is case-sensitive.</a:t>
            </a:r>
          </a:p>
          <a:p>
            <a:pPr lvl="2"/>
            <a:r>
              <a:rPr lang="en-US" altLang="en-US" dirty="0">
                <a:solidFill>
                  <a:schemeClr val="tx1"/>
                </a:solidFill>
              </a:rPr>
              <a:t>The format model can include any valid date format element. Be sure to separate the date value from the format model by a comma.</a:t>
            </a:r>
          </a:p>
          <a:p>
            <a:pPr lvl="2"/>
            <a:r>
              <a:rPr lang="en-US" altLang="en-US" dirty="0">
                <a:solidFill>
                  <a:schemeClr val="tx1"/>
                </a:solidFill>
              </a:rPr>
              <a:t>The names of days and months in the output are automatically padded with blanks.</a:t>
            </a:r>
          </a:p>
          <a:p>
            <a:pPr lvl="2"/>
            <a:r>
              <a:rPr lang="en-US" altLang="en-US" dirty="0">
                <a:solidFill>
                  <a:schemeClr val="tx1"/>
                </a:solidFill>
              </a:rPr>
              <a:t>To remove padded blanks or to suppress leading zeros, use the fill mode </a:t>
            </a:r>
            <a:r>
              <a:rPr lang="en-US" altLang="en-US" i="1" dirty="0" err="1">
                <a:solidFill>
                  <a:schemeClr val="tx1"/>
                </a:solidFill>
                <a:latin typeface="Courier New" pitchFamily="49" charset="0"/>
              </a:rPr>
              <a:t>fm</a:t>
            </a:r>
            <a:r>
              <a:rPr lang="en-US" altLang="en-US" dirty="0">
                <a:solidFill>
                  <a:schemeClr val="tx1"/>
                </a:solidFill>
              </a:rPr>
              <a:t> element.</a:t>
            </a:r>
          </a:p>
          <a:p>
            <a:pPr lvl="2"/>
            <a:r>
              <a:rPr lang="en-US" altLang="en-US" dirty="0">
                <a:solidFill>
                  <a:schemeClr val="tx1"/>
                </a:solidFill>
              </a:rPr>
              <a:t>You can format the resulting character field with the </a:t>
            </a:r>
            <a:r>
              <a:rPr lang="en-US" altLang="en-US" i="1" dirty="0" err="1">
                <a:solidFill>
                  <a:schemeClr val="tx1"/>
                </a:solidFill>
              </a:rPr>
              <a:t>i</a:t>
            </a:r>
            <a:r>
              <a:rPr lang="en-US" altLang="en-US" dirty="0" err="1">
                <a:solidFill>
                  <a:schemeClr val="tx1"/>
                </a:solidFill>
              </a:rPr>
              <a:t>SQL</a:t>
            </a:r>
            <a:r>
              <a:rPr lang="en-US" altLang="en-US" dirty="0">
                <a:solidFill>
                  <a:schemeClr val="tx1"/>
                </a:solidFill>
              </a:rPr>
              <a:t>*Plus </a:t>
            </a:r>
            <a:r>
              <a:rPr lang="en-US" altLang="en-US" dirty="0">
                <a:solidFill>
                  <a:schemeClr val="tx1"/>
                </a:solidFill>
                <a:latin typeface="Courier New" pitchFamily="49" charset="0"/>
              </a:rPr>
              <a:t>COLUMN</a:t>
            </a:r>
            <a:r>
              <a:rPr lang="en-US" altLang="en-US" dirty="0">
                <a:solidFill>
                  <a:schemeClr val="tx1"/>
                </a:solidFill>
              </a:rPr>
              <a:t> command</a:t>
            </a:r>
            <a:r>
              <a:rPr lang="en-US" altLang="en-US" dirty="0"/>
              <a:t> (covered in a later lesson).</a:t>
            </a:r>
          </a:p>
          <a:p>
            <a:pPr lvl="3">
              <a:buFont typeface="Times New Roman" pitchFamily="18" charset="0"/>
              <a:buNone/>
            </a:pPr>
            <a:r>
              <a:rPr lang="en-US" altLang="en-US" sz="1100" dirty="0">
                <a:latin typeface="Courier New" pitchFamily="49" charset="0"/>
              </a:rPr>
              <a:t>SELECT </a:t>
            </a:r>
            <a:r>
              <a:rPr lang="en-US" altLang="en-US" sz="1100" dirty="0" err="1">
                <a:latin typeface="Courier New" pitchFamily="49" charset="0"/>
              </a:rPr>
              <a:t>employee_id</a:t>
            </a:r>
            <a:r>
              <a:rPr lang="en-US" altLang="en-US" sz="1100" dirty="0">
                <a:latin typeface="Courier New" pitchFamily="49" charset="0"/>
              </a:rPr>
              <a:t>, TO_CHAR(</a:t>
            </a:r>
            <a:r>
              <a:rPr lang="en-US" altLang="en-US" sz="1100" dirty="0" err="1">
                <a:latin typeface="Courier New" pitchFamily="49" charset="0"/>
              </a:rPr>
              <a:t>hire_date</a:t>
            </a:r>
            <a:r>
              <a:rPr lang="en-US" altLang="en-US" sz="1100" dirty="0">
                <a:latin typeface="Courier New" pitchFamily="49" charset="0"/>
              </a:rPr>
              <a:t>, 'MM/YY') </a:t>
            </a:r>
            <a:r>
              <a:rPr lang="en-US" altLang="en-US" sz="1100" dirty="0" err="1">
                <a:latin typeface="Courier New" pitchFamily="49" charset="0"/>
              </a:rPr>
              <a:t>Month_Hired</a:t>
            </a:r>
            <a:endParaRPr lang="en-US" altLang="en-US" sz="1100" dirty="0">
              <a:latin typeface="Courier New" pitchFamily="49" charset="0"/>
            </a:endParaRPr>
          </a:p>
          <a:p>
            <a:pPr lvl="3">
              <a:buFont typeface="Times New Roman" pitchFamily="18" charset="0"/>
              <a:buNone/>
            </a:pPr>
            <a:r>
              <a:rPr lang="en-US" altLang="en-US" sz="1100" dirty="0">
                <a:latin typeface="Courier New" pitchFamily="49" charset="0"/>
              </a:rPr>
              <a:t>FROM   employees</a:t>
            </a:r>
          </a:p>
          <a:p>
            <a:pPr lvl="3">
              <a:buFont typeface="Times New Roman" pitchFamily="18" charset="0"/>
              <a:buNone/>
            </a:pPr>
            <a:r>
              <a:rPr lang="en-US" altLang="en-US" sz="1100" dirty="0">
                <a:latin typeface="Courier New" pitchFamily="49" charset="0"/>
              </a:rPr>
              <a:t>WHERE  </a:t>
            </a:r>
            <a:r>
              <a:rPr lang="en-US" altLang="en-US" sz="1100" dirty="0" err="1">
                <a:latin typeface="Courier New" pitchFamily="49" charset="0"/>
              </a:rPr>
              <a:t>last_name</a:t>
            </a:r>
            <a:r>
              <a:rPr lang="en-US" altLang="en-US" sz="1100" dirty="0">
                <a:latin typeface="Courier New" pitchFamily="49" charset="0"/>
              </a:rPr>
              <a:t> = 'Higgins';</a:t>
            </a:r>
            <a:endParaRPr lang="en-US" altLang="en-US" sz="1100" dirty="0"/>
          </a:p>
        </p:txBody>
      </p:sp>
      <p:pic>
        <p:nvPicPr>
          <p:cNvPr id="425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30416" y="8508694"/>
            <a:ext cx="5366830" cy="548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3" name="Rectangle 9"/>
          <p:cNvSpPr>
            <a:spLocks noGrp="1" noRot="1" noChangeAspect="1" noChangeArrowheads="1" noTextEdit="1"/>
          </p:cNvSpPr>
          <p:nvPr>
            <p:ph type="sldImg"/>
          </p:nvPr>
        </p:nvSpPr>
        <p:spPr>
          <a:ln/>
        </p:spPr>
      </p:sp>
      <p:sp>
        <p:nvSpPr>
          <p:cNvPr id="436234" name="Rectangle 10"/>
          <p:cNvSpPr>
            <a:spLocks noGrp="1" noChangeArrowheads="1"/>
          </p:cNvSpPr>
          <p:nvPr>
            <p:ph type="body" idx="1"/>
          </p:nvPr>
        </p:nvSpPr>
        <p:spPr/>
        <p:txBody>
          <a:bodyPr/>
          <a:lstStyle/>
          <a:p>
            <a:pPr>
              <a:lnSpc>
                <a:spcPct val="85000"/>
              </a:lnSpc>
            </a:pPr>
            <a:endParaRPr lang="en-US" altLang="en-US" dirty="0"/>
          </a:p>
        </p:txBody>
      </p:sp>
      <p:sp>
        <p:nvSpPr>
          <p:cNvPr id="436228" name="Rectangle 4"/>
          <p:cNvSpPr>
            <a:spLocks noChangeArrowheads="1"/>
          </p:cNvSpPr>
          <p:nvPr/>
        </p:nvSpPr>
        <p:spPr bwMode="gray">
          <a:xfrm>
            <a:off x="625127" y="7545927"/>
            <a:ext cx="5871562" cy="12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useBgFill="1">
        <p:nvSpPr>
          <p:cNvPr id="436229" name="Freeform 5"/>
          <p:cNvSpPr>
            <a:spLocks/>
          </p:cNvSpPr>
          <p:nvPr/>
        </p:nvSpPr>
        <p:spPr bwMode="gray">
          <a:xfrm>
            <a:off x="731630" y="8214940"/>
            <a:ext cx="5124496" cy="548455"/>
          </a:xfrm>
          <a:custGeom>
            <a:avLst/>
            <a:gdLst>
              <a:gd name="T0" fmla="*/ 12 w 3421"/>
              <a:gd name="T1" fmla="*/ 0 h 330"/>
              <a:gd name="T2" fmla="*/ 3314 w 3421"/>
              <a:gd name="T3" fmla="*/ 4 h 330"/>
              <a:gd name="T4" fmla="*/ 3420 w 3421"/>
              <a:gd name="T5" fmla="*/ 9 h 330"/>
              <a:gd name="T6" fmla="*/ 3403 w 3421"/>
              <a:gd name="T7" fmla="*/ 324 h 330"/>
              <a:gd name="T8" fmla="*/ 3133 w 3421"/>
              <a:gd name="T9" fmla="*/ 180 h 330"/>
              <a:gd name="T10" fmla="*/ 2885 w 3421"/>
              <a:gd name="T11" fmla="*/ 282 h 330"/>
              <a:gd name="T12" fmla="*/ 2624 w 3421"/>
              <a:gd name="T13" fmla="*/ 143 h 330"/>
              <a:gd name="T14" fmla="*/ 2237 w 3421"/>
              <a:gd name="T15" fmla="*/ 291 h 330"/>
              <a:gd name="T16" fmla="*/ 1846 w 3421"/>
              <a:gd name="T17" fmla="*/ 152 h 330"/>
              <a:gd name="T18" fmla="*/ 1442 w 3421"/>
              <a:gd name="T19" fmla="*/ 250 h 330"/>
              <a:gd name="T20" fmla="*/ 1009 w 3421"/>
              <a:gd name="T21" fmla="*/ 166 h 330"/>
              <a:gd name="T22" fmla="*/ 677 w 3421"/>
              <a:gd name="T23" fmla="*/ 245 h 330"/>
              <a:gd name="T24" fmla="*/ 319 w 3421"/>
              <a:gd name="T25" fmla="*/ 180 h 330"/>
              <a:gd name="T26" fmla="*/ 0 w 3421"/>
              <a:gd name="T27" fmla="*/ 329 h 330"/>
              <a:gd name="T28" fmla="*/ 12 w 3421"/>
              <a:gd name="T2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1" h="330">
                <a:moveTo>
                  <a:pt x="12" y="0"/>
                </a:moveTo>
                <a:lnTo>
                  <a:pt x="3314" y="4"/>
                </a:lnTo>
                <a:lnTo>
                  <a:pt x="3420" y="9"/>
                </a:lnTo>
                <a:lnTo>
                  <a:pt x="3403" y="324"/>
                </a:lnTo>
                <a:lnTo>
                  <a:pt x="3133" y="180"/>
                </a:lnTo>
                <a:lnTo>
                  <a:pt x="2885" y="282"/>
                </a:lnTo>
                <a:lnTo>
                  <a:pt x="2624" y="143"/>
                </a:lnTo>
                <a:lnTo>
                  <a:pt x="2237" y="291"/>
                </a:lnTo>
                <a:lnTo>
                  <a:pt x="1846" y="152"/>
                </a:lnTo>
                <a:lnTo>
                  <a:pt x="1442" y="250"/>
                </a:lnTo>
                <a:lnTo>
                  <a:pt x="1009" y="166"/>
                </a:lnTo>
                <a:lnTo>
                  <a:pt x="677" y="245"/>
                </a:lnTo>
                <a:lnTo>
                  <a:pt x="319" y="180"/>
                </a:lnTo>
                <a:lnTo>
                  <a:pt x="0" y="329"/>
                </a:lnTo>
                <a:lnTo>
                  <a:pt x="1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endParaRPr lang="en-IE">
              <a:solidFill>
                <a:prstClr val="black"/>
              </a:solidFill>
            </a:endParaRPr>
          </a:p>
        </p:txBody>
      </p:sp>
      <p:pic>
        <p:nvPicPr>
          <p:cNvPr id="4362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76394" y="7783647"/>
            <a:ext cx="5385351" cy="73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36232" name="Text Box 8"/>
          <p:cNvSpPr txBox="1">
            <a:spLocks noChangeArrowheads="1"/>
          </p:cNvSpPr>
          <p:nvPr/>
        </p:nvSpPr>
        <p:spPr bwMode="gray">
          <a:xfrm>
            <a:off x="799546" y="8282859"/>
            <a:ext cx="345749"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3" name="Rectangle 9"/>
          <p:cNvSpPr>
            <a:spLocks noGrp="1" noRot="1" noChangeAspect="1" noChangeArrowheads="1" noTextEdit="1"/>
          </p:cNvSpPr>
          <p:nvPr>
            <p:ph type="sldImg"/>
          </p:nvPr>
        </p:nvSpPr>
        <p:spPr>
          <a:ln/>
        </p:spPr>
      </p:sp>
      <p:sp>
        <p:nvSpPr>
          <p:cNvPr id="436234" name="Rectangle 10"/>
          <p:cNvSpPr>
            <a:spLocks noGrp="1" noChangeArrowheads="1"/>
          </p:cNvSpPr>
          <p:nvPr>
            <p:ph type="body" idx="1"/>
          </p:nvPr>
        </p:nvSpPr>
        <p:spPr/>
        <p:txBody>
          <a:bodyPr/>
          <a:lstStyle/>
          <a:p>
            <a:pPr>
              <a:lnSpc>
                <a:spcPct val="85000"/>
              </a:lnSpc>
            </a:pPr>
            <a:endParaRPr lang="en-US" altLang="en-US" dirty="0"/>
          </a:p>
        </p:txBody>
      </p:sp>
      <p:sp>
        <p:nvSpPr>
          <p:cNvPr id="436228" name="Rectangle 4"/>
          <p:cNvSpPr>
            <a:spLocks noChangeArrowheads="1"/>
          </p:cNvSpPr>
          <p:nvPr/>
        </p:nvSpPr>
        <p:spPr bwMode="gray">
          <a:xfrm>
            <a:off x="625127" y="7545927"/>
            <a:ext cx="5871562" cy="12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useBgFill="1">
        <p:nvSpPr>
          <p:cNvPr id="436229" name="Freeform 5"/>
          <p:cNvSpPr>
            <a:spLocks/>
          </p:cNvSpPr>
          <p:nvPr/>
        </p:nvSpPr>
        <p:spPr bwMode="gray">
          <a:xfrm>
            <a:off x="731630" y="8214940"/>
            <a:ext cx="5124496" cy="548455"/>
          </a:xfrm>
          <a:custGeom>
            <a:avLst/>
            <a:gdLst>
              <a:gd name="T0" fmla="*/ 12 w 3421"/>
              <a:gd name="T1" fmla="*/ 0 h 330"/>
              <a:gd name="T2" fmla="*/ 3314 w 3421"/>
              <a:gd name="T3" fmla="*/ 4 h 330"/>
              <a:gd name="T4" fmla="*/ 3420 w 3421"/>
              <a:gd name="T5" fmla="*/ 9 h 330"/>
              <a:gd name="T6" fmla="*/ 3403 w 3421"/>
              <a:gd name="T7" fmla="*/ 324 h 330"/>
              <a:gd name="T8" fmla="*/ 3133 w 3421"/>
              <a:gd name="T9" fmla="*/ 180 h 330"/>
              <a:gd name="T10" fmla="*/ 2885 w 3421"/>
              <a:gd name="T11" fmla="*/ 282 h 330"/>
              <a:gd name="T12" fmla="*/ 2624 w 3421"/>
              <a:gd name="T13" fmla="*/ 143 h 330"/>
              <a:gd name="T14" fmla="*/ 2237 w 3421"/>
              <a:gd name="T15" fmla="*/ 291 h 330"/>
              <a:gd name="T16" fmla="*/ 1846 w 3421"/>
              <a:gd name="T17" fmla="*/ 152 h 330"/>
              <a:gd name="T18" fmla="*/ 1442 w 3421"/>
              <a:gd name="T19" fmla="*/ 250 h 330"/>
              <a:gd name="T20" fmla="*/ 1009 w 3421"/>
              <a:gd name="T21" fmla="*/ 166 h 330"/>
              <a:gd name="T22" fmla="*/ 677 w 3421"/>
              <a:gd name="T23" fmla="*/ 245 h 330"/>
              <a:gd name="T24" fmla="*/ 319 w 3421"/>
              <a:gd name="T25" fmla="*/ 180 h 330"/>
              <a:gd name="T26" fmla="*/ 0 w 3421"/>
              <a:gd name="T27" fmla="*/ 329 h 330"/>
              <a:gd name="T28" fmla="*/ 12 w 3421"/>
              <a:gd name="T2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1" h="330">
                <a:moveTo>
                  <a:pt x="12" y="0"/>
                </a:moveTo>
                <a:lnTo>
                  <a:pt x="3314" y="4"/>
                </a:lnTo>
                <a:lnTo>
                  <a:pt x="3420" y="9"/>
                </a:lnTo>
                <a:lnTo>
                  <a:pt x="3403" y="324"/>
                </a:lnTo>
                <a:lnTo>
                  <a:pt x="3133" y="180"/>
                </a:lnTo>
                <a:lnTo>
                  <a:pt x="2885" y="282"/>
                </a:lnTo>
                <a:lnTo>
                  <a:pt x="2624" y="143"/>
                </a:lnTo>
                <a:lnTo>
                  <a:pt x="2237" y="291"/>
                </a:lnTo>
                <a:lnTo>
                  <a:pt x="1846" y="152"/>
                </a:lnTo>
                <a:lnTo>
                  <a:pt x="1442" y="250"/>
                </a:lnTo>
                <a:lnTo>
                  <a:pt x="1009" y="166"/>
                </a:lnTo>
                <a:lnTo>
                  <a:pt x="677" y="245"/>
                </a:lnTo>
                <a:lnTo>
                  <a:pt x="319" y="180"/>
                </a:lnTo>
                <a:lnTo>
                  <a:pt x="0" y="329"/>
                </a:lnTo>
                <a:lnTo>
                  <a:pt x="1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endParaRPr lang="en-IE">
              <a:solidFill>
                <a:prstClr val="black"/>
              </a:solidFill>
            </a:endParaRPr>
          </a:p>
        </p:txBody>
      </p:sp>
      <p:pic>
        <p:nvPicPr>
          <p:cNvPr id="4362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76394" y="7783647"/>
            <a:ext cx="5385351" cy="73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36232" name="Text Box 8"/>
          <p:cNvSpPr txBox="1">
            <a:spLocks noChangeArrowheads="1"/>
          </p:cNvSpPr>
          <p:nvPr/>
        </p:nvSpPr>
        <p:spPr bwMode="gray">
          <a:xfrm>
            <a:off x="799546" y="8282859"/>
            <a:ext cx="345749"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3" name="Rectangle 9"/>
          <p:cNvSpPr>
            <a:spLocks noGrp="1" noRot="1" noChangeAspect="1" noChangeArrowheads="1" noTextEdit="1"/>
          </p:cNvSpPr>
          <p:nvPr>
            <p:ph type="sldImg"/>
          </p:nvPr>
        </p:nvSpPr>
        <p:spPr>
          <a:ln/>
        </p:spPr>
      </p:sp>
      <p:sp>
        <p:nvSpPr>
          <p:cNvPr id="436234" name="Rectangle 10"/>
          <p:cNvSpPr>
            <a:spLocks noGrp="1" noChangeArrowheads="1"/>
          </p:cNvSpPr>
          <p:nvPr>
            <p:ph type="body" idx="1"/>
          </p:nvPr>
        </p:nvSpPr>
        <p:spPr/>
        <p:txBody>
          <a:bodyPr/>
          <a:lstStyle/>
          <a:p>
            <a:pPr>
              <a:lnSpc>
                <a:spcPct val="85000"/>
              </a:lnSpc>
            </a:pPr>
            <a:endParaRPr lang="en-US" altLang="en-US" dirty="0"/>
          </a:p>
        </p:txBody>
      </p:sp>
      <p:sp>
        <p:nvSpPr>
          <p:cNvPr id="436228" name="Rectangle 4"/>
          <p:cNvSpPr>
            <a:spLocks noChangeArrowheads="1"/>
          </p:cNvSpPr>
          <p:nvPr/>
        </p:nvSpPr>
        <p:spPr bwMode="gray">
          <a:xfrm>
            <a:off x="625127" y="7545927"/>
            <a:ext cx="5871562" cy="12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useBgFill="1">
        <p:nvSpPr>
          <p:cNvPr id="436229" name="Freeform 5"/>
          <p:cNvSpPr>
            <a:spLocks/>
          </p:cNvSpPr>
          <p:nvPr/>
        </p:nvSpPr>
        <p:spPr bwMode="gray">
          <a:xfrm>
            <a:off x="731630" y="8214940"/>
            <a:ext cx="5124496" cy="548455"/>
          </a:xfrm>
          <a:custGeom>
            <a:avLst/>
            <a:gdLst>
              <a:gd name="T0" fmla="*/ 12 w 3421"/>
              <a:gd name="T1" fmla="*/ 0 h 330"/>
              <a:gd name="T2" fmla="*/ 3314 w 3421"/>
              <a:gd name="T3" fmla="*/ 4 h 330"/>
              <a:gd name="T4" fmla="*/ 3420 w 3421"/>
              <a:gd name="T5" fmla="*/ 9 h 330"/>
              <a:gd name="T6" fmla="*/ 3403 w 3421"/>
              <a:gd name="T7" fmla="*/ 324 h 330"/>
              <a:gd name="T8" fmla="*/ 3133 w 3421"/>
              <a:gd name="T9" fmla="*/ 180 h 330"/>
              <a:gd name="T10" fmla="*/ 2885 w 3421"/>
              <a:gd name="T11" fmla="*/ 282 h 330"/>
              <a:gd name="T12" fmla="*/ 2624 w 3421"/>
              <a:gd name="T13" fmla="*/ 143 h 330"/>
              <a:gd name="T14" fmla="*/ 2237 w 3421"/>
              <a:gd name="T15" fmla="*/ 291 h 330"/>
              <a:gd name="T16" fmla="*/ 1846 w 3421"/>
              <a:gd name="T17" fmla="*/ 152 h 330"/>
              <a:gd name="T18" fmla="*/ 1442 w 3421"/>
              <a:gd name="T19" fmla="*/ 250 h 330"/>
              <a:gd name="T20" fmla="*/ 1009 w 3421"/>
              <a:gd name="T21" fmla="*/ 166 h 330"/>
              <a:gd name="T22" fmla="*/ 677 w 3421"/>
              <a:gd name="T23" fmla="*/ 245 h 330"/>
              <a:gd name="T24" fmla="*/ 319 w 3421"/>
              <a:gd name="T25" fmla="*/ 180 h 330"/>
              <a:gd name="T26" fmla="*/ 0 w 3421"/>
              <a:gd name="T27" fmla="*/ 329 h 330"/>
              <a:gd name="T28" fmla="*/ 12 w 3421"/>
              <a:gd name="T2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1" h="330">
                <a:moveTo>
                  <a:pt x="12" y="0"/>
                </a:moveTo>
                <a:lnTo>
                  <a:pt x="3314" y="4"/>
                </a:lnTo>
                <a:lnTo>
                  <a:pt x="3420" y="9"/>
                </a:lnTo>
                <a:lnTo>
                  <a:pt x="3403" y="324"/>
                </a:lnTo>
                <a:lnTo>
                  <a:pt x="3133" y="180"/>
                </a:lnTo>
                <a:lnTo>
                  <a:pt x="2885" y="282"/>
                </a:lnTo>
                <a:lnTo>
                  <a:pt x="2624" y="143"/>
                </a:lnTo>
                <a:lnTo>
                  <a:pt x="2237" y="291"/>
                </a:lnTo>
                <a:lnTo>
                  <a:pt x="1846" y="152"/>
                </a:lnTo>
                <a:lnTo>
                  <a:pt x="1442" y="250"/>
                </a:lnTo>
                <a:lnTo>
                  <a:pt x="1009" y="166"/>
                </a:lnTo>
                <a:lnTo>
                  <a:pt x="677" y="245"/>
                </a:lnTo>
                <a:lnTo>
                  <a:pt x="319" y="180"/>
                </a:lnTo>
                <a:lnTo>
                  <a:pt x="0" y="329"/>
                </a:lnTo>
                <a:lnTo>
                  <a:pt x="1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endParaRPr lang="en-IE">
              <a:solidFill>
                <a:prstClr val="black"/>
              </a:solidFill>
            </a:endParaRPr>
          </a:p>
        </p:txBody>
      </p:sp>
      <p:pic>
        <p:nvPicPr>
          <p:cNvPr id="4362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76394" y="7783647"/>
            <a:ext cx="5385351" cy="73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36232" name="Text Box 8"/>
          <p:cNvSpPr txBox="1">
            <a:spLocks noChangeArrowheads="1"/>
          </p:cNvSpPr>
          <p:nvPr/>
        </p:nvSpPr>
        <p:spPr bwMode="gray">
          <a:xfrm>
            <a:off x="799546" y="8282859"/>
            <a:ext cx="345749"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3" name="Rectangle 9"/>
          <p:cNvSpPr>
            <a:spLocks noGrp="1" noRot="1" noChangeAspect="1" noChangeArrowheads="1" noTextEdit="1"/>
          </p:cNvSpPr>
          <p:nvPr>
            <p:ph type="sldImg"/>
          </p:nvPr>
        </p:nvSpPr>
        <p:spPr>
          <a:ln/>
        </p:spPr>
      </p:sp>
      <p:sp>
        <p:nvSpPr>
          <p:cNvPr id="436234" name="Rectangle 10"/>
          <p:cNvSpPr>
            <a:spLocks noGrp="1" noChangeArrowheads="1"/>
          </p:cNvSpPr>
          <p:nvPr>
            <p:ph type="body" idx="1"/>
          </p:nvPr>
        </p:nvSpPr>
        <p:spPr/>
        <p:txBody>
          <a:bodyPr/>
          <a:lstStyle/>
          <a:p>
            <a:pPr>
              <a:lnSpc>
                <a:spcPct val="85000"/>
              </a:lnSpc>
            </a:pPr>
            <a:endParaRPr lang="en-US" altLang="en-US" dirty="0"/>
          </a:p>
        </p:txBody>
      </p:sp>
      <p:sp>
        <p:nvSpPr>
          <p:cNvPr id="436228" name="Rectangle 4"/>
          <p:cNvSpPr>
            <a:spLocks noChangeArrowheads="1"/>
          </p:cNvSpPr>
          <p:nvPr/>
        </p:nvSpPr>
        <p:spPr bwMode="gray">
          <a:xfrm>
            <a:off x="625127" y="7545927"/>
            <a:ext cx="5871562" cy="12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useBgFill="1">
        <p:nvSpPr>
          <p:cNvPr id="436229" name="Freeform 5"/>
          <p:cNvSpPr>
            <a:spLocks/>
          </p:cNvSpPr>
          <p:nvPr/>
        </p:nvSpPr>
        <p:spPr bwMode="gray">
          <a:xfrm>
            <a:off x="731630" y="8214940"/>
            <a:ext cx="5124496" cy="548455"/>
          </a:xfrm>
          <a:custGeom>
            <a:avLst/>
            <a:gdLst>
              <a:gd name="T0" fmla="*/ 12 w 3421"/>
              <a:gd name="T1" fmla="*/ 0 h 330"/>
              <a:gd name="T2" fmla="*/ 3314 w 3421"/>
              <a:gd name="T3" fmla="*/ 4 h 330"/>
              <a:gd name="T4" fmla="*/ 3420 w 3421"/>
              <a:gd name="T5" fmla="*/ 9 h 330"/>
              <a:gd name="T6" fmla="*/ 3403 w 3421"/>
              <a:gd name="T7" fmla="*/ 324 h 330"/>
              <a:gd name="T8" fmla="*/ 3133 w 3421"/>
              <a:gd name="T9" fmla="*/ 180 h 330"/>
              <a:gd name="T10" fmla="*/ 2885 w 3421"/>
              <a:gd name="T11" fmla="*/ 282 h 330"/>
              <a:gd name="T12" fmla="*/ 2624 w 3421"/>
              <a:gd name="T13" fmla="*/ 143 h 330"/>
              <a:gd name="T14" fmla="*/ 2237 w 3421"/>
              <a:gd name="T15" fmla="*/ 291 h 330"/>
              <a:gd name="T16" fmla="*/ 1846 w 3421"/>
              <a:gd name="T17" fmla="*/ 152 h 330"/>
              <a:gd name="T18" fmla="*/ 1442 w 3421"/>
              <a:gd name="T19" fmla="*/ 250 h 330"/>
              <a:gd name="T20" fmla="*/ 1009 w 3421"/>
              <a:gd name="T21" fmla="*/ 166 h 330"/>
              <a:gd name="T22" fmla="*/ 677 w 3421"/>
              <a:gd name="T23" fmla="*/ 245 h 330"/>
              <a:gd name="T24" fmla="*/ 319 w 3421"/>
              <a:gd name="T25" fmla="*/ 180 h 330"/>
              <a:gd name="T26" fmla="*/ 0 w 3421"/>
              <a:gd name="T27" fmla="*/ 329 h 330"/>
              <a:gd name="T28" fmla="*/ 12 w 3421"/>
              <a:gd name="T2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21" h="330">
                <a:moveTo>
                  <a:pt x="12" y="0"/>
                </a:moveTo>
                <a:lnTo>
                  <a:pt x="3314" y="4"/>
                </a:lnTo>
                <a:lnTo>
                  <a:pt x="3420" y="9"/>
                </a:lnTo>
                <a:lnTo>
                  <a:pt x="3403" y="324"/>
                </a:lnTo>
                <a:lnTo>
                  <a:pt x="3133" y="180"/>
                </a:lnTo>
                <a:lnTo>
                  <a:pt x="2885" y="282"/>
                </a:lnTo>
                <a:lnTo>
                  <a:pt x="2624" y="143"/>
                </a:lnTo>
                <a:lnTo>
                  <a:pt x="2237" y="291"/>
                </a:lnTo>
                <a:lnTo>
                  <a:pt x="1846" y="152"/>
                </a:lnTo>
                <a:lnTo>
                  <a:pt x="1442" y="250"/>
                </a:lnTo>
                <a:lnTo>
                  <a:pt x="1009" y="166"/>
                </a:lnTo>
                <a:lnTo>
                  <a:pt x="677" y="245"/>
                </a:lnTo>
                <a:lnTo>
                  <a:pt x="319" y="180"/>
                </a:lnTo>
                <a:lnTo>
                  <a:pt x="0" y="329"/>
                </a:lnTo>
                <a:lnTo>
                  <a:pt x="12" y="0"/>
                </a:lnTo>
              </a:path>
            </a:pathLst>
          </a:custGeom>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endParaRPr lang="en-IE">
              <a:solidFill>
                <a:prstClr val="black"/>
              </a:solidFill>
            </a:endParaRPr>
          </a:p>
        </p:txBody>
      </p:sp>
      <p:pic>
        <p:nvPicPr>
          <p:cNvPr id="4362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76394" y="7783647"/>
            <a:ext cx="5385351" cy="73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436232" name="Text Box 8"/>
          <p:cNvSpPr txBox="1">
            <a:spLocks noChangeArrowheads="1"/>
          </p:cNvSpPr>
          <p:nvPr/>
        </p:nvSpPr>
        <p:spPr bwMode="gray">
          <a:xfrm>
            <a:off x="799546" y="8282859"/>
            <a:ext cx="345749"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spcBef>
                <a:spcPct val="0"/>
              </a:spcBef>
              <a:defRPr sz="2400">
                <a:solidFill>
                  <a:schemeClr val="tx1"/>
                </a:solidFill>
                <a:latin typeface="Times New Roman" pitchFamily="18" charset="0"/>
              </a:defRPr>
            </a:lvl1pPr>
            <a:lvl2pPr marL="400050" algn="l" defTabSz="800100">
              <a:spcBef>
                <a:spcPct val="0"/>
              </a:spcBef>
              <a:defRPr sz="2400">
                <a:solidFill>
                  <a:schemeClr val="tx1"/>
                </a:solidFill>
                <a:latin typeface="Times New Roman" pitchFamily="18" charset="0"/>
              </a:defRPr>
            </a:lvl2pPr>
            <a:lvl3pPr marL="800100" algn="l" defTabSz="800100">
              <a:spcBef>
                <a:spcPct val="0"/>
              </a:spcBef>
              <a:defRPr sz="2400">
                <a:solidFill>
                  <a:schemeClr val="tx1"/>
                </a:solidFill>
                <a:latin typeface="Times New Roman" pitchFamily="18" charset="0"/>
              </a:defRPr>
            </a:lvl3pPr>
            <a:lvl4pPr marL="1203325" algn="l" defTabSz="800100">
              <a:spcBef>
                <a:spcPct val="0"/>
              </a:spcBef>
              <a:defRPr sz="2400">
                <a:solidFill>
                  <a:schemeClr val="tx1"/>
                </a:solidFill>
                <a:latin typeface="Times New Roman" pitchFamily="18" charset="0"/>
              </a:defRPr>
            </a:lvl4pPr>
            <a:lvl5pPr marL="1603375" algn="l" defTabSz="800100">
              <a:spcBef>
                <a:spcPct val="0"/>
              </a:spcBef>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sz="2300">
                <a:solidFill>
                  <a:prstClr val="black"/>
                </a:solidFill>
                <a:latin typeface="Arial" charset="0"/>
              </a:rPr>
              <a:t>…</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7" name="Rectangle 5"/>
          <p:cNvSpPr>
            <a:spLocks noGrp="1" noRot="1" noChangeAspect="1" noChangeArrowheads="1" noTextEdit="1"/>
          </p:cNvSpPr>
          <p:nvPr>
            <p:ph type="sldImg"/>
          </p:nvPr>
        </p:nvSpPr>
        <p:spPr>
          <a:ln/>
        </p:spPr>
      </p:sp>
      <p:sp>
        <p:nvSpPr>
          <p:cNvPr id="438278" name="Rectangle 6"/>
          <p:cNvSpPr>
            <a:spLocks noGrp="1" noChangeArrowheads="1"/>
          </p:cNvSpPr>
          <p:nvPr>
            <p:ph type="body" idx="1"/>
          </p:nvPr>
        </p:nvSpPr>
        <p:spPr/>
        <p:txBody>
          <a:bodyPr/>
          <a:lstStyle/>
          <a:p>
            <a:r>
              <a:rPr lang="en-US" altLang="en-US"/>
              <a:t>Using the </a:t>
            </a:r>
            <a:r>
              <a:rPr lang="en-US" altLang="en-US">
                <a:latin typeface="Courier New" pitchFamily="49" charset="0"/>
              </a:rPr>
              <a:t>TO_CHAR</a:t>
            </a:r>
            <a:r>
              <a:rPr lang="en-US" altLang="en-US"/>
              <a:t> Function with Numbers</a:t>
            </a:r>
          </a:p>
          <a:p>
            <a:pPr lvl="1"/>
            <a:r>
              <a:rPr lang="en-US" altLang="en-US">
                <a:solidFill>
                  <a:schemeClr val="tx1"/>
                </a:solidFill>
              </a:rPr>
              <a:t>When working with number values such as character strings, you should convert those numbers to the character data type using the </a:t>
            </a:r>
            <a:r>
              <a:rPr lang="en-US" altLang="en-US">
                <a:solidFill>
                  <a:schemeClr val="tx1"/>
                </a:solidFill>
                <a:latin typeface="Courier New" pitchFamily="49" charset="0"/>
              </a:rPr>
              <a:t>TO_CHAR</a:t>
            </a:r>
            <a:r>
              <a:rPr lang="en-US" altLang="en-US">
                <a:solidFill>
                  <a:schemeClr val="tx1"/>
                </a:solidFill>
              </a:rPr>
              <a:t> function, which translates a value of </a:t>
            </a:r>
            <a:r>
              <a:rPr lang="en-US" altLang="en-US">
                <a:solidFill>
                  <a:schemeClr val="tx1"/>
                </a:solidFill>
                <a:latin typeface="Courier New" pitchFamily="49" charset="0"/>
              </a:rPr>
              <a:t>NUMBER</a:t>
            </a:r>
            <a:r>
              <a:rPr lang="en-US" altLang="en-US">
                <a:solidFill>
                  <a:schemeClr val="tx1"/>
                </a:solidFill>
              </a:rPr>
              <a:t> data type to </a:t>
            </a:r>
            <a:r>
              <a:rPr lang="en-US" altLang="en-US">
                <a:solidFill>
                  <a:schemeClr val="tx1"/>
                </a:solidFill>
                <a:latin typeface="Courier New" pitchFamily="49" charset="0"/>
              </a:rPr>
              <a:t>VARCHAR2</a:t>
            </a:r>
            <a:r>
              <a:rPr lang="en-US" altLang="en-US">
                <a:solidFill>
                  <a:schemeClr val="tx1"/>
                </a:solidFill>
              </a:rPr>
              <a:t> data type. This technique is especially useful with concatenation.</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0323"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0326" name="Rectangle 6"/>
          <p:cNvSpPr>
            <a:spLocks noGrp="1" noRot="1" noChangeAspect="1" noChangeArrowheads="1" noTextEdit="1"/>
          </p:cNvSpPr>
          <p:nvPr>
            <p:ph type="sldImg"/>
          </p:nvPr>
        </p:nvSpPr>
        <p:spPr>
          <a:ln/>
        </p:spPr>
      </p:sp>
      <p:sp>
        <p:nvSpPr>
          <p:cNvPr id="440327" name="Rectangle 7"/>
          <p:cNvSpPr>
            <a:spLocks noGrp="1" noChangeArrowheads="1"/>
          </p:cNvSpPr>
          <p:nvPr>
            <p:ph type="body" idx="1"/>
          </p:nvPr>
        </p:nvSpPr>
        <p:spPr/>
        <p:txBody>
          <a:bodyPr/>
          <a:lstStyle/>
          <a:p>
            <a:r>
              <a:rPr lang="en-US" altLang="en-US"/>
              <a:t>Guidelines</a:t>
            </a:r>
          </a:p>
          <a:p>
            <a:pPr lvl="2"/>
            <a:r>
              <a:rPr lang="en-US" altLang="en-US"/>
              <a:t>The Oracle server displays a </a:t>
            </a:r>
            <a:r>
              <a:rPr lang="en-US" altLang="en-US">
                <a:solidFill>
                  <a:schemeClr val="tx1"/>
                </a:solidFill>
              </a:rPr>
              <a:t>string of number signs (#) in place of a whole number whose digits exceed the number of digits that is provided in the format model.</a:t>
            </a:r>
          </a:p>
          <a:p>
            <a:pPr lvl="2"/>
            <a:r>
              <a:rPr lang="en-US" altLang="en-US">
                <a:solidFill>
                  <a:schemeClr val="tx1"/>
                </a:solidFill>
              </a:rPr>
              <a:t>The Oracle server rounds the stored decimal value to the number of decimal places that is provided in the format model.</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0323"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0326" name="Rectangle 6"/>
          <p:cNvSpPr>
            <a:spLocks noGrp="1" noRot="1" noChangeAspect="1" noChangeArrowheads="1" noTextEdit="1"/>
          </p:cNvSpPr>
          <p:nvPr>
            <p:ph type="sldImg"/>
          </p:nvPr>
        </p:nvSpPr>
        <p:spPr>
          <a:ln/>
        </p:spPr>
      </p:sp>
      <p:sp>
        <p:nvSpPr>
          <p:cNvPr id="440327" name="Rectangle 7"/>
          <p:cNvSpPr>
            <a:spLocks noGrp="1" noChangeArrowheads="1"/>
          </p:cNvSpPr>
          <p:nvPr>
            <p:ph type="body" idx="1"/>
          </p:nvPr>
        </p:nvSpPr>
        <p:spPr/>
        <p:txBody>
          <a:bodyPr/>
          <a:lstStyle/>
          <a:p>
            <a:r>
              <a:rPr lang="en-US" altLang="en-US"/>
              <a:t>Guidelines</a:t>
            </a:r>
          </a:p>
          <a:p>
            <a:pPr lvl="2"/>
            <a:r>
              <a:rPr lang="en-US" altLang="en-US"/>
              <a:t>The Oracle server displays a </a:t>
            </a:r>
            <a:r>
              <a:rPr lang="en-US" altLang="en-US">
                <a:solidFill>
                  <a:schemeClr val="tx1"/>
                </a:solidFill>
              </a:rPr>
              <a:t>string of number signs (#) in place of a whole number whose digits exceed the number of digits that is provided in the format model.</a:t>
            </a:r>
          </a:p>
          <a:p>
            <a:pPr lvl="2"/>
            <a:r>
              <a:rPr lang="en-US" altLang="en-US">
                <a:solidFill>
                  <a:schemeClr val="tx1"/>
                </a:solidFill>
              </a:rPr>
              <a:t>The Oracle server rounds the stored decimal value to the number of decimal places that is provided in the format model.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076"/>
          <p:cNvSpPr>
            <a:spLocks noGrp="1" noRot="1" noChangeAspect="1" noChangeArrowheads="1" noTextEdit="1"/>
          </p:cNvSpPr>
          <p:nvPr>
            <p:ph type="sldImg"/>
          </p:nvPr>
        </p:nvSpPr>
        <p:spPr>
          <a:ln/>
        </p:spPr>
      </p:sp>
      <p:sp>
        <p:nvSpPr>
          <p:cNvPr id="30723" name="Rectangle 3077"/>
          <p:cNvSpPr>
            <a:spLocks noGrp="1" noChangeArrowheads="1"/>
          </p:cNvSpPr>
          <p:nvPr>
            <p:ph type="body" idx="1"/>
          </p:nvPr>
        </p:nvSpPr>
        <p:spPr>
          <a:noFill/>
        </p:spPr>
        <p:txBody>
          <a:bodyPr/>
          <a:lstStyle/>
          <a:p>
            <a:pPr eaLnBrk="1" hangingPunct="1"/>
            <a:r>
              <a:rPr lang="en-US" altLang="en-US" dirty="0" smtClean="0"/>
              <a:t>Defining Joins</a:t>
            </a:r>
          </a:p>
          <a:p>
            <a:pPr lvl="1" eaLnBrk="1" hangingPunct="1"/>
            <a:r>
              <a:rPr lang="en-US" altLang="en-US" dirty="0" smtClean="0">
                <a:latin typeface="Times" pitchFamily="18" charset="0"/>
              </a:rPr>
              <a:t>In the syntax:</a:t>
            </a:r>
          </a:p>
          <a:p>
            <a:pPr lvl="2" eaLnBrk="1" hangingPunct="1">
              <a:lnSpc>
                <a:spcPct val="90000"/>
              </a:lnSpc>
              <a:spcBef>
                <a:spcPct val="35000"/>
              </a:spcBef>
              <a:buFontTx/>
              <a:buNone/>
            </a:pPr>
            <a:r>
              <a:rPr lang="en-US" altLang="en-US" i="1" dirty="0" smtClean="0">
                <a:latin typeface="Courier New" pitchFamily="49" charset="0"/>
              </a:rPr>
              <a:t>table1.column</a:t>
            </a:r>
            <a:r>
              <a:rPr lang="en-US" altLang="en-US" dirty="0" smtClean="0"/>
              <a:t> </a:t>
            </a:r>
            <a:r>
              <a:rPr lang="en-US" altLang="en-US" dirty="0" smtClean="0">
                <a:latin typeface="Times" pitchFamily="18" charset="0"/>
              </a:rPr>
              <a:t>denotes the table and column from which data is retrieved</a:t>
            </a:r>
          </a:p>
          <a:p>
            <a:pPr lvl="2" eaLnBrk="1" hangingPunct="1">
              <a:lnSpc>
                <a:spcPct val="90000"/>
              </a:lnSpc>
              <a:spcBef>
                <a:spcPct val="35000"/>
              </a:spcBef>
              <a:buFontTx/>
              <a:buNone/>
            </a:pPr>
            <a:r>
              <a:rPr lang="en-US" altLang="en-US" dirty="0" smtClean="0">
                <a:latin typeface="Courier New" pitchFamily="49" charset="0"/>
              </a:rPr>
              <a:t>NATURAL JOIN</a:t>
            </a:r>
            <a:r>
              <a:rPr lang="en-US" altLang="en-US" dirty="0" smtClean="0"/>
              <a:t> </a:t>
            </a:r>
            <a:r>
              <a:rPr lang="en-US" altLang="en-US" dirty="0" smtClean="0">
                <a:latin typeface="Times" pitchFamily="18" charset="0"/>
              </a:rPr>
              <a:t>joins two tables based on the same column name </a:t>
            </a:r>
          </a:p>
          <a:p>
            <a:pPr lvl="2" eaLnBrk="1" hangingPunct="1">
              <a:lnSpc>
                <a:spcPct val="90000"/>
              </a:lnSpc>
              <a:spcBef>
                <a:spcPct val="35000"/>
              </a:spcBef>
              <a:buFontTx/>
              <a:buNone/>
            </a:pPr>
            <a:r>
              <a:rPr lang="en-US" altLang="en-US" dirty="0" smtClean="0">
                <a:latin typeface="Courier New" pitchFamily="49" charset="0"/>
              </a:rPr>
              <a:t>JOIN</a:t>
            </a:r>
            <a:r>
              <a:rPr lang="en-US" altLang="en-US" i="1" dirty="0" smtClean="0">
                <a:latin typeface="Courier New" pitchFamily="49" charset="0"/>
              </a:rPr>
              <a:t> table ON table1.column_name</a:t>
            </a:r>
            <a:r>
              <a:rPr lang="en-US" altLang="en-US" dirty="0" smtClean="0"/>
              <a:t> </a:t>
            </a:r>
            <a:r>
              <a:rPr lang="en-US" altLang="en-US" dirty="0" smtClean="0">
                <a:latin typeface="Times" pitchFamily="18" charset="0"/>
              </a:rPr>
              <a:t>performs an equijoin based on the condition in the </a:t>
            </a:r>
            <a:r>
              <a:rPr lang="en-US" altLang="en-US" dirty="0" smtClean="0">
                <a:latin typeface="Courier New" pitchFamily="49" charset="0"/>
              </a:rPr>
              <a:t>ON</a:t>
            </a:r>
            <a:r>
              <a:rPr lang="en-US" altLang="en-US" dirty="0" smtClean="0">
                <a:latin typeface="Times" pitchFamily="18" charset="0"/>
              </a:rPr>
              <a:t> clause, </a:t>
            </a:r>
            <a:r>
              <a:rPr lang="en-US" altLang="en-US" dirty="0" smtClean="0">
                <a:latin typeface="Courier New" pitchFamily="49" charset="0"/>
              </a:rPr>
              <a:t>= </a:t>
            </a:r>
            <a:r>
              <a:rPr lang="en-US" altLang="en-US" i="1" dirty="0" smtClean="0">
                <a:latin typeface="Courier New" pitchFamily="49" charset="0"/>
              </a:rPr>
              <a:t>table2.column_name</a:t>
            </a:r>
            <a:endParaRPr lang="en-US" altLang="en-US" dirty="0" smtClean="0">
              <a:latin typeface="Times" pitchFamily="18" charset="0"/>
            </a:endParaRPr>
          </a:p>
          <a:p>
            <a:pPr lvl="2" eaLnBrk="1" hangingPunct="1">
              <a:lnSpc>
                <a:spcPct val="90000"/>
              </a:lnSpc>
              <a:spcBef>
                <a:spcPct val="35000"/>
              </a:spcBef>
              <a:buFontTx/>
              <a:buNone/>
            </a:pPr>
            <a:r>
              <a:rPr lang="en-US" altLang="en-US" i="1" dirty="0" smtClean="0">
                <a:latin typeface="Courier New" pitchFamily="49" charset="0"/>
              </a:rPr>
              <a:t>LEFT/RIGHT/FULL OUTER </a:t>
            </a:r>
            <a:r>
              <a:rPr lang="en-US" altLang="en-US" dirty="0" smtClean="0"/>
              <a:t>is used</a:t>
            </a:r>
            <a:r>
              <a:rPr lang="en-US" altLang="en-US" i="1" dirty="0" smtClean="0">
                <a:latin typeface="Courier New" pitchFamily="49" charset="0"/>
              </a:rPr>
              <a:t> </a:t>
            </a:r>
            <a:r>
              <a:rPr lang="en-US" altLang="en-US" dirty="0" smtClean="0"/>
              <a:t>to perform outer joins</a:t>
            </a:r>
          </a:p>
          <a:p>
            <a:pPr lvl="2" eaLnBrk="1" hangingPunct="1">
              <a:lnSpc>
                <a:spcPct val="90000"/>
              </a:lnSpc>
              <a:spcBef>
                <a:spcPct val="35000"/>
              </a:spcBef>
              <a:buFontTx/>
              <a:buNone/>
            </a:pPr>
            <a:r>
              <a:rPr lang="en-US" altLang="en-US" dirty="0" smtClean="0">
                <a:latin typeface="Courier New" pitchFamily="49" charset="0"/>
              </a:rPr>
              <a:t>CROSS JOIN</a:t>
            </a:r>
            <a:r>
              <a:rPr lang="en-US" altLang="en-US" dirty="0" smtClean="0"/>
              <a:t> </a:t>
            </a:r>
            <a:r>
              <a:rPr lang="en-US" altLang="en-US" dirty="0" smtClean="0">
                <a:latin typeface="Times" pitchFamily="18" charset="0"/>
              </a:rPr>
              <a:t>returns a Cartesian product from the two tables</a:t>
            </a:r>
            <a:endParaRPr lang="en-US" altLang="en-US" i="1" dirty="0" smtClean="0">
              <a:latin typeface="Times" pitchFamily="18" charset="0"/>
            </a:endParaRPr>
          </a:p>
          <a:p>
            <a:pPr lvl="1" eaLnBrk="1" hangingPunct="1"/>
            <a:r>
              <a:rPr lang="en-US" altLang="en-US" dirty="0" smtClean="0"/>
              <a:t>For more information, see “</a:t>
            </a:r>
            <a:r>
              <a:rPr lang="en-US" altLang="en-US" dirty="0" smtClean="0">
                <a:latin typeface="Courier New" pitchFamily="49" charset="0"/>
              </a:rPr>
              <a:t>SELECT</a:t>
            </a:r>
            <a:r>
              <a:rPr lang="en-US" altLang="en-US" dirty="0" smtClean="0"/>
              <a:t>” in </a:t>
            </a:r>
            <a:r>
              <a:rPr lang="en-US" altLang="en-US" i="1" dirty="0" smtClean="0"/>
              <a:t>Oracle SQL Reference.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ChangeArrowheads="1"/>
          </p:cNvSpPr>
          <p:nvPr/>
        </p:nvSpPr>
        <p:spPr bwMode="auto">
          <a:xfrm>
            <a:off x="3849547" y="-1698"/>
            <a:ext cx="2948129"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2371" name="Rectangle 3"/>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42374" name="Rectangle 6"/>
          <p:cNvSpPr>
            <a:spLocks noGrp="1" noRot="1" noChangeAspect="1" noChangeArrowheads="1" noTextEdit="1"/>
          </p:cNvSpPr>
          <p:nvPr>
            <p:ph type="sldImg"/>
          </p:nvPr>
        </p:nvSpPr>
        <p:spPr>
          <a:ln/>
        </p:spPr>
      </p:sp>
      <p:sp>
        <p:nvSpPr>
          <p:cNvPr id="442375" name="Rectangle 7"/>
          <p:cNvSpPr>
            <a:spLocks noGrp="1" noChangeArrowheads="1"/>
          </p:cNvSpPr>
          <p:nvPr>
            <p:ph type="body" idx="1"/>
          </p:nvPr>
        </p:nvSpPr>
        <p:spPr/>
        <p:txBody>
          <a:bodyPr/>
          <a:lstStyle/>
          <a:p>
            <a:r>
              <a:rPr lang="en-US" altLang="en-US"/>
              <a:t>Using the </a:t>
            </a:r>
            <a:r>
              <a:rPr lang="en-US" altLang="en-US">
                <a:latin typeface="Courier New" pitchFamily="49" charset="0"/>
              </a:rPr>
              <a:t>TO_NUMBER</a:t>
            </a:r>
            <a:r>
              <a:rPr lang="en-US" altLang="en-US"/>
              <a:t> and </a:t>
            </a:r>
            <a:r>
              <a:rPr lang="en-US" altLang="en-US">
                <a:latin typeface="Courier New" pitchFamily="49" charset="0"/>
              </a:rPr>
              <a:t>TO_DATE</a:t>
            </a:r>
            <a:r>
              <a:rPr lang="en-US" altLang="en-US"/>
              <a:t> Functions</a:t>
            </a:r>
          </a:p>
          <a:p>
            <a:pPr lvl="1"/>
            <a:r>
              <a:rPr lang="en-US" altLang="en-US">
                <a:solidFill>
                  <a:schemeClr val="tx1"/>
                </a:solidFill>
              </a:rPr>
              <a:t>You may want to convert a character string to either a number or a date. To accomplish this task, use the </a:t>
            </a:r>
            <a:r>
              <a:rPr lang="en-US" altLang="en-US">
                <a:solidFill>
                  <a:schemeClr val="tx1"/>
                </a:solidFill>
                <a:latin typeface="Courier New" pitchFamily="49" charset="0"/>
              </a:rPr>
              <a:t>TO_NUMBER</a:t>
            </a:r>
            <a:r>
              <a:rPr lang="en-US" altLang="en-US">
                <a:solidFill>
                  <a:schemeClr val="tx1"/>
                </a:solidFill>
              </a:rPr>
              <a:t> or </a:t>
            </a:r>
            <a:r>
              <a:rPr lang="en-US" altLang="en-US">
                <a:solidFill>
                  <a:schemeClr val="tx1"/>
                </a:solidFill>
                <a:latin typeface="Courier New" pitchFamily="49" charset="0"/>
              </a:rPr>
              <a:t>TO_DATE</a:t>
            </a:r>
            <a:r>
              <a:rPr lang="en-US" altLang="en-US">
                <a:solidFill>
                  <a:schemeClr val="tx1"/>
                </a:solidFill>
              </a:rPr>
              <a:t> functions. The format model that you choose is based on the previously demonstrated format elements.</a:t>
            </a:r>
          </a:p>
          <a:p>
            <a:pPr lvl="1"/>
            <a:r>
              <a:rPr lang="en-US" altLang="en-US">
                <a:solidFill>
                  <a:schemeClr val="tx1"/>
                </a:solidFill>
              </a:rPr>
              <a:t>The </a:t>
            </a:r>
            <a:r>
              <a:rPr lang="en-US" altLang="en-US">
                <a:solidFill>
                  <a:schemeClr val="tx1"/>
                </a:solidFill>
                <a:latin typeface="Courier New" pitchFamily="49" charset="0"/>
              </a:rPr>
              <a:t>fx</a:t>
            </a:r>
            <a:r>
              <a:rPr lang="en-US" altLang="en-US">
                <a:solidFill>
                  <a:schemeClr val="tx1"/>
                </a:solidFill>
              </a:rPr>
              <a:t> modifier specifies exact matching for the character argument and date format model of a </a:t>
            </a:r>
            <a:r>
              <a:rPr lang="en-US" altLang="en-US">
                <a:solidFill>
                  <a:schemeClr val="tx1"/>
                </a:solidFill>
                <a:latin typeface="Courier New" pitchFamily="49" charset="0"/>
              </a:rPr>
              <a:t>TO_DATE</a:t>
            </a:r>
            <a:r>
              <a:rPr lang="en-US" altLang="en-US">
                <a:solidFill>
                  <a:schemeClr val="tx1"/>
                </a:solidFill>
              </a:rPr>
              <a:t> function:</a:t>
            </a:r>
          </a:p>
          <a:p>
            <a:pPr lvl="2">
              <a:spcBef>
                <a:spcPct val="10000"/>
              </a:spcBef>
            </a:pPr>
            <a:r>
              <a:rPr lang="en-US" altLang="en-US">
                <a:solidFill>
                  <a:schemeClr val="tx1"/>
                </a:solidFill>
              </a:rPr>
              <a:t>Punctuation and quoted text in the character argument must exactly match (except for case) the corresponding parts</a:t>
            </a:r>
            <a:r>
              <a:rPr lang="en-US" altLang="en-US"/>
              <a:t> of the format model. </a:t>
            </a:r>
          </a:p>
          <a:p>
            <a:pPr lvl="2">
              <a:spcBef>
                <a:spcPct val="10000"/>
              </a:spcBef>
            </a:pPr>
            <a:r>
              <a:rPr lang="en-US" altLang="en-US"/>
              <a:t>The character argument cannot have extra blanks. Without </a:t>
            </a:r>
            <a:r>
              <a:rPr lang="en-US" altLang="en-US">
                <a:latin typeface="Courier New" pitchFamily="49" charset="0"/>
              </a:rPr>
              <a:t>fx</a:t>
            </a:r>
            <a:r>
              <a:rPr lang="en-US" altLang="en-US"/>
              <a:t>, Oracle ignores extra blanks.</a:t>
            </a:r>
          </a:p>
          <a:p>
            <a:pPr lvl="2">
              <a:spcBef>
                <a:spcPct val="10000"/>
              </a:spcBef>
            </a:pPr>
            <a:r>
              <a:rPr lang="en-US" altLang="en-US"/>
              <a:t>Numeric data in the character argument must have the same number of digits as the corresponding element in the format model. Without </a:t>
            </a:r>
            <a:r>
              <a:rPr lang="en-US" altLang="en-US">
                <a:latin typeface="Courier New" pitchFamily="49" charset="0"/>
              </a:rPr>
              <a:t>fx</a:t>
            </a:r>
            <a:r>
              <a:rPr lang="en-US" altLang="en-US"/>
              <a:t>, numbers in the character argument can omit leading zeros.</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ChangeArrowheads="1"/>
          </p:cNvSpPr>
          <p:nvPr/>
        </p:nvSpPr>
        <p:spPr bwMode="auto">
          <a:xfrm>
            <a:off x="3849547" y="-1698"/>
            <a:ext cx="2949673"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32131" name="Rectangle 3"/>
          <p:cNvSpPr>
            <a:spLocks noChangeArrowheads="1"/>
          </p:cNvSpPr>
          <p:nvPr/>
        </p:nvSpPr>
        <p:spPr bwMode="auto">
          <a:xfrm>
            <a:off x="-3086" y="-1698"/>
            <a:ext cx="2945042"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432135" name="Rectangle 7"/>
          <p:cNvSpPr>
            <a:spLocks noGrp="1" noRot="1" noChangeAspect="1" noChangeArrowheads="1" noTextEdit="1"/>
          </p:cNvSpPr>
          <p:nvPr>
            <p:ph type="sldImg"/>
          </p:nvPr>
        </p:nvSpPr>
        <p:spPr>
          <a:ln/>
        </p:spPr>
      </p:sp>
      <p:sp>
        <p:nvSpPr>
          <p:cNvPr id="432136" name="Rectangle 8"/>
          <p:cNvSpPr>
            <a:spLocks noGrp="1" noChangeArrowheads="1"/>
          </p:cNvSpPr>
          <p:nvPr>
            <p:ph type="body" idx="1"/>
          </p:nvPr>
        </p:nvSpPr>
        <p:spPr/>
        <p:txBody>
          <a:bodyPr/>
          <a:lstStyle/>
          <a:p>
            <a:pPr>
              <a:lnSpc>
                <a:spcPct val="80000"/>
              </a:lnSpc>
            </a:pPr>
            <a:r>
              <a:rPr lang="en-US" altLang="en-US"/>
              <a:t>Date Format Elements: Time Formats</a:t>
            </a:r>
          </a:p>
          <a:p>
            <a:pPr lvl="1"/>
            <a:r>
              <a:rPr lang="en-US" altLang="en-US"/>
              <a:t>Use the formats that are listed in the following tables to display time information and literals and to change numerals to spelled numbers.</a:t>
            </a:r>
          </a:p>
        </p:txBody>
      </p:sp>
      <p:graphicFrame>
        <p:nvGraphicFramePr>
          <p:cNvPr id="432133" name="Object 5"/>
          <p:cNvGraphicFramePr>
            <a:graphicFrameLocks/>
          </p:cNvGraphicFramePr>
          <p:nvPr/>
        </p:nvGraphicFramePr>
        <p:xfrm>
          <a:off x="503190" y="6357325"/>
          <a:ext cx="5999674" cy="1956099"/>
        </p:xfrm>
        <a:graphic>
          <a:graphicData uri="http://schemas.openxmlformats.org/presentationml/2006/ole">
            <mc:AlternateContent xmlns:mc="http://schemas.openxmlformats.org/markup-compatibility/2006">
              <mc:Choice xmlns:v="urn:schemas-microsoft-com:vml" Requires="v">
                <p:oleObj spid="_x0000_s10359" name="Document" r:id="rId4" imgW="6310080" imgH="1869840" progId="Word.Document.8">
                  <p:embed/>
                </p:oleObj>
              </mc:Choice>
              <mc:Fallback>
                <p:oleObj name="Document" r:id="rId4" imgW="6310080" imgH="18698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190" y="6357325"/>
                        <a:ext cx="5999674" cy="1956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68643" name="Rectangle 3"/>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68646" name="Rectangle 6"/>
          <p:cNvSpPr>
            <a:spLocks noGrp="1" noRot="1" noChangeAspect="1" noChangeArrowheads="1" noTextEdit="1"/>
          </p:cNvSpPr>
          <p:nvPr>
            <p:ph type="sldImg"/>
          </p:nvPr>
        </p:nvSpPr>
        <p:spPr>
          <a:ln/>
        </p:spPr>
      </p:sp>
      <p:sp>
        <p:nvSpPr>
          <p:cNvPr id="368647" name="Rectangle 7"/>
          <p:cNvSpPr>
            <a:spLocks noGrp="1" noChangeArrowheads="1"/>
          </p:cNvSpPr>
          <p:nvPr>
            <p:ph type="body" idx="1"/>
          </p:nvPr>
        </p:nvSpPr>
        <p:spPr/>
        <p:txBody>
          <a:bodyPr/>
          <a:lstStyle/>
          <a:p>
            <a:r>
              <a:rPr lang="en-US" altLang="en-US"/>
              <a:t>Group Functions</a:t>
            </a:r>
          </a:p>
          <a:p>
            <a:pPr lvl="1"/>
            <a:r>
              <a:rPr lang="en-US" altLang="en-US">
                <a:solidFill>
                  <a:schemeClr val="tx1"/>
                </a:solidFill>
              </a:rPr>
              <a:t>Unlike single-row functions, group functions operate on sets of rows to give one result per group. These sets may comprise the entire table or the table split into groups.</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4" name="Rectangle 6"/>
          <p:cNvSpPr>
            <a:spLocks noGrp="1" noRot="1" noChangeAspect="1" noChangeArrowheads="1" noTextEdit="1"/>
          </p:cNvSpPr>
          <p:nvPr>
            <p:ph type="sldImg"/>
          </p:nvPr>
        </p:nvSpPr>
        <p:spPr>
          <a:ln/>
        </p:spPr>
      </p:sp>
      <p:sp>
        <p:nvSpPr>
          <p:cNvPr id="370695" name="Rectangle 7"/>
          <p:cNvSpPr>
            <a:spLocks noGrp="1" noChangeArrowheads="1"/>
          </p:cNvSpPr>
          <p:nvPr>
            <p:ph type="body" idx="1"/>
          </p:nvPr>
        </p:nvSpPr>
        <p:spPr/>
        <p:txBody>
          <a:bodyPr/>
          <a:lstStyle/>
          <a:p>
            <a:r>
              <a:rPr lang="en-US" altLang="en-US"/>
              <a:t>Types of Group Functions</a:t>
            </a:r>
          </a:p>
          <a:p>
            <a:pPr lvl="1"/>
            <a:r>
              <a:rPr lang="en-US" altLang="en-US"/>
              <a:t>Each of the functions accepts an argument. The following table identifies the options that you can use in the syntax:</a:t>
            </a:r>
          </a:p>
        </p:txBody>
      </p:sp>
      <p:graphicFrame>
        <p:nvGraphicFramePr>
          <p:cNvPr id="370692" name="Object 4"/>
          <p:cNvGraphicFramePr>
            <a:graphicFrameLocks/>
          </p:cNvGraphicFramePr>
          <p:nvPr/>
        </p:nvGraphicFramePr>
        <p:xfrm>
          <a:off x="407490" y="6296197"/>
          <a:ext cx="5871562" cy="2954525"/>
        </p:xfrm>
        <a:graphic>
          <a:graphicData uri="http://schemas.openxmlformats.org/presentationml/2006/ole">
            <mc:AlternateContent xmlns:mc="http://schemas.openxmlformats.org/markup-compatibility/2006">
              <mc:Choice xmlns:v="urn:schemas-microsoft-com:vml" Requires="v">
                <p:oleObj spid="_x0000_s17461" name="Document" r:id="rId4" imgW="6045840" imgH="2763000" progId="Word.Document.8">
                  <p:embed/>
                </p:oleObj>
              </mc:Choice>
              <mc:Fallback>
                <p:oleObj name="Document" r:id="rId4" imgW="6045840" imgH="27630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490" y="6296197"/>
                        <a:ext cx="5871562" cy="29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0693" name="Rectangle 5"/>
          <p:cNvSpPr>
            <a:spLocks noChangeArrowheads="1"/>
          </p:cNvSpPr>
          <p:nvPr/>
        </p:nvSpPr>
        <p:spPr bwMode="auto">
          <a:xfrm>
            <a:off x="723914" y="8702267"/>
            <a:ext cx="180591" cy="633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3848003" y="1"/>
            <a:ext cx="2949672" cy="49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1171" name="Rectangle 3"/>
          <p:cNvSpPr>
            <a:spLocks noChangeArrowheads="1"/>
          </p:cNvSpPr>
          <p:nvPr/>
        </p:nvSpPr>
        <p:spPr bwMode="auto">
          <a:xfrm>
            <a:off x="-1544" y="1"/>
            <a:ext cx="2946586" cy="49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1174" name="Rectangle 6"/>
          <p:cNvSpPr>
            <a:spLocks noGrp="1" noRot="1" noChangeAspect="1" noChangeArrowheads="1" noTextEdit="1"/>
          </p:cNvSpPr>
          <p:nvPr>
            <p:ph type="sldImg"/>
          </p:nvPr>
        </p:nvSpPr>
        <p:spPr>
          <a:ln/>
        </p:spPr>
      </p:sp>
      <p:sp>
        <p:nvSpPr>
          <p:cNvPr id="391175" name="Rectangle 7"/>
          <p:cNvSpPr>
            <a:spLocks noGrp="1" noChangeArrowheads="1"/>
          </p:cNvSpPr>
          <p:nvPr>
            <p:ph type="body" idx="1"/>
          </p:nvPr>
        </p:nvSpPr>
        <p:spPr/>
        <p:txBody>
          <a:bodyPr/>
          <a:lstStyle/>
          <a:p>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r>
              <a:rPr lang="en-US" altLang="en-US" dirty="0">
                <a:solidFill>
                  <a:schemeClr val="tx1"/>
                </a:solidFill>
              </a:rPr>
              <a:t>You can use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to divide the rows in a table into groups. You can then use the group functions to return summary information for each group. </a:t>
            </a:r>
          </a:p>
          <a:p>
            <a:pPr lvl="1"/>
            <a:r>
              <a:rPr lang="en-US" altLang="en-US" dirty="0">
                <a:solidFill>
                  <a:schemeClr val="tx1"/>
                </a:solidFill>
              </a:rPr>
              <a:t>In the syntax:</a:t>
            </a:r>
          </a:p>
          <a:p>
            <a:pPr lvl="2">
              <a:buFontTx/>
              <a:buNone/>
            </a:pPr>
            <a:r>
              <a:rPr lang="en-US" altLang="en-US" i="1" dirty="0" err="1">
                <a:solidFill>
                  <a:schemeClr val="tx1"/>
                </a:solidFill>
                <a:latin typeface="Courier New" pitchFamily="49" charset="0"/>
              </a:rPr>
              <a:t>group_by_expression</a:t>
            </a:r>
            <a:r>
              <a:rPr lang="en-US" altLang="en-US" i="1" dirty="0">
                <a:solidFill>
                  <a:schemeClr val="tx1"/>
                </a:solidFill>
                <a:latin typeface="Courier New" pitchFamily="49" charset="0"/>
              </a:rPr>
              <a:t> 	</a:t>
            </a:r>
            <a:r>
              <a:rPr lang="en-US" altLang="en-US" dirty="0">
                <a:solidFill>
                  <a:schemeClr val="tx1"/>
                </a:solidFill>
              </a:rPr>
              <a:t>specifies columns whose values determine the basis for</a:t>
            </a:r>
            <a:br>
              <a:rPr lang="en-US" altLang="en-US" dirty="0">
                <a:solidFill>
                  <a:schemeClr val="tx1"/>
                </a:solidFill>
              </a:rPr>
            </a:br>
            <a:r>
              <a:rPr lang="en-US" altLang="en-US" dirty="0">
                <a:solidFill>
                  <a:schemeClr val="tx1"/>
                </a:solidFill>
              </a:rPr>
              <a:t>				grouping rows</a:t>
            </a:r>
          </a:p>
          <a:p>
            <a:pPr lvl="1"/>
            <a:r>
              <a:rPr lang="en-US" altLang="en-US" b="1" dirty="0">
                <a:solidFill>
                  <a:schemeClr val="tx1"/>
                </a:solidFill>
              </a:rPr>
              <a:t>Guidelines</a:t>
            </a:r>
          </a:p>
          <a:p>
            <a:pPr lvl="2"/>
            <a:r>
              <a:rPr lang="en-US" altLang="en-US" dirty="0">
                <a:solidFill>
                  <a:schemeClr val="tx1"/>
                </a:solidFill>
              </a:rPr>
              <a:t>If you include a group function in a </a:t>
            </a:r>
            <a:r>
              <a:rPr lang="en-US" altLang="en-US" dirty="0">
                <a:solidFill>
                  <a:schemeClr val="tx1"/>
                </a:solidFill>
                <a:latin typeface="Courier New" pitchFamily="49" charset="0"/>
              </a:rPr>
              <a:t>SELECT</a:t>
            </a:r>
            <a:r>
              <a:rPr lang="en-US" altLang="en-US" dirty="0">
                <a:solidFill>
                  <a:schemeClr val="tx1"/>
                </a:solidFill>
              </a:rPr>
              <a:t> clause, you cannot select individual results as well, </a:t>
            </a:r>
            <a:r>
              <a:rPr lang="en-US" altLang="en-US" i="1" dirty="0">
                <a:solidFill>
                  <a:schemeClr val="tx1"/>
                </a:solidFill>
              </a:rPr>
              <a:t>unless</a:t>
            </a:r>
            <a:r>
              <a:rPr lang="en-US" altLang="en-US" dirty="0">
                <a:solidFill>
                  <a:schemeClr val="tx1"/>
                </a:solidFill>
              </a:rPr>
              <a:t> the individual column appears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You receive an error message if you fail to include the column list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a:t>
            </a:r>
          </a:p>
          <a:p>
            <a:pPr lvl="2"/>
            <a:r>
              <a:rPr lang="en-US" altLang="en-US" dirty="0">
                <a:solidFill>
                  <a:schemeClr val="tx1"/>
                </a:solidFill>
              </a:rPr>
              <a:t>Using a </a:t>
            </a:r>
            <a:r>
              <a:rPr lang="en-US" altLang="en-US" dirty="0">
                <a:solidFill>
                  <a:schemeClr val="tx1"/>
                </a:solidFill>
                <a:latin typeface="Courier New" pitchFamily="49" charset="0"/>
              </a:rPr>
              <a:t>WHERE</a:t>
            </a:r>
            <a:r>
              <a:rPr lang="en-US" altLang="en-US" dirty="0">
                <a:solidFill>
                  <a:schemeClr val="tx1"/>
                </a:solidFill>
              </a:rPr>
              <a:t> clause, you can exclude rows before dividing them into groups.</a:t>
            </a:r>
          </a:p>
          <a:p>
            <a:pPr lvl="2"/>
            <a:r>
              <a:rPr lang="en-US" altLang="en-US" dirty="0">
                <a:solidFill>
                  <a:schemeClr val="tx1"/>
                </a:solidFill>
              </a:rPr>
              <a:t>You must include the </a:t>
            </a:r>
            <a:r>
              <a:rPr lang="en-US" altLang="en-US" i="1" dirty="0">
                <a:solidFill>
                  <a:schemeClr val="tx1"/>
                </a:solidFill>
              </a:rPr>
              <a:t>columns</a:t>
            </a:r>
            <a:r>
              <a:rPr lang="en-US" altLang="en-US" dirty="0">
                <a:solidFill>
                  <a:schemeClr val="tx1"/>
                </a:solidFill>
              </a:rPr>
              <a:t>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a:t>
            </a:r>
          </a:p>
          <a:p>
            <a:pPr lvl="2"/>
            <a:r>
              <a:rPr lang="en-US" altLang="en-US" dirty="0">
                <a:solidFill>
                  <a:schemeClr val="tx1"/>
                </a:solidFill>
              </a:rPr>
              <a:t>You cannot use a column alias in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89123" name="Rectangle 3"/>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89126" name="Rectangle 6"/>
          <p:cNvSpPr>
            <a:spLocks noGrp="1" noRot="1" noChangeAspect="1" noChangeArrowheads="1" noTextEdit="1"/>
          </p:cNvSpPr>
          <p:nvPr>
            <p:ph type="sldImg"/>
          </p:nvPr>
        </p:nvSpPr>
        <p:spPr>
          <a:ln/>
        </p:spPr>
      </p:sp>
      <p:sp>
        <p:nvSpPr>
          <p:cNvPr id="389127" name="Rectangle 7"/>
          <p:cNvSpPr>
            <a:spLocks noGrp="1" noChangeArrowheads="1"/>
          </p:cNvSpPr>
          <p:nvPr>
            <p:ph type="body" idx="1"/>
          </p:nvPr>
        </p:nvSpPr>
        <p:spPr/>
        <p:txBody>
          <a:bodyPr/>
          <a:lstStyle/>
          <a:p>
            <a:r>
              <a:rPr lang="en-US" altLang="en-US"/>
              <a:t>Creating Groups of Data</a:t>
            </a:r>
          </a:p>
          <a:p>
            <a:pPr lvl="1"/>
            <a:r>
              <a:rPr lang="en-US" altLang="en-US">
                <a:solidFill>
                  <a:schemeClr val="tx1"/>
                </a:solidFill>
              </a:rPr>
              <a:t>Until this point in our discussion, all group functions have treated the table as one large group of information. </a:t>
            </a:r>
          </a:p>
          <a:p>
            <a:pPr lvl="1"/>
            <a:r>
              <a:rPr lang="en-US" altLang="en-US">
                <a:solidFill>
                  <a:schemeClr val="tx1"/>
                </a:solidFill>
              </a:rPr>
              <a:t>At times, however, you need to divide the table of information into smaller groups. This can be done by using the </a:t>
            </a:r>
            <a:r>
              <a:rPr lang="en-US" altLang="en-US">
                <a:solidFill>
                  <a:schemeClr val="tx1"/>
                </a:solidFill>
                <a:latin typeface="Courier New" pitchFamily="49" charset="0"/>
              </a:rPr>
              <a:t>GROUP</a:t>
            </a:r>
            <a:r>
              <a:rPr lang="en-US" altLang="en-US">
                <a:solidFill>
                  <a:schemeClr val="tx1"/>
                </a:solidFill>
              </a:rPr>
              <a:t> </a:t>
            </a:r>
            <a:r>
              <a:rPr lang="en-US" altLang="en-US">
                <a:solidFill>
                  <a:schemeClr val="tx1"/>
                </a:solidFill>
                <a:latin typeface="Courier New" pitchFamily="49" charset="0"/>
              </a:rPr>
              <a:t>BY</a:t>
            </a:r>
            <a:r>
              <a:rPr lang="en-US" altLang="en-US">
                <a:solidFill>
                  <a:schemeClr val="tx1"/>
                </a:solidFill>
              </a:rPr>
              <a:t> clause.</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19" name="Rectangle 1027"/>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22" name="Rectangle 1030"/>
          <p:cNvSpPr>
            <a:spLocks noGrp="1" noRot="1" noChangeAspect="1" noChangeArrowheads="1" noTextEdit="1"/>
          </p:cNvSpPr>
          <p:nvPr>
            <p:ph type="sldImg"/>
          </p:nvPr>
        </p:nvSpPr>
        <p:spPr>
          <a:ln/>
        </p:spPr>
      </p:sp>
      <p:sp>
        <p:nvSpPr>
          <p:cNvPr id="393223" name="Rectangle 1031"/>
          <p:cNvSpPr>
            <a:spLocks noGrp="1" noChangeArrowheads="1"/>
          </p:cNvSpPr>
          <p:nvPr>
            <p:ph type="body" idx="1"/>
          </p:nvPr>
        </p:nvSpPr>
        <p:spPr/>
        <p:txBody>
          <a:bodyPr/>
          <a:lstStyle/>
          <a:p>
            <a:r>
              <a:rPr lang="en-US" altLang="en-US" dirty="0"/>
              <a:t>Using the </a:t>
            </a:r>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lnSpc>
                <a:spcPct val="95000"/>
              </a:lnSpc>
            </a:pPr>
            <a:r>
              <a:rPr lang="en-US" altLang="en-US" dirty="0">
                <a:solidFill>
                  <a:schemeClr val="tx1"/>
                </a:solidFill>
              </a:rPr>
              <a:t>When using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make sure that all columns in the </a:t>
            </a:r>
            <a:r>
              <a:rPr lang="en-US" altLang="en-US" dirty="0">
                <a:solidFill>
                  <a:schemeClr val="tx1"/>
                </a:solidFill>
                <a:latin typeface="Courier New" pitchFamily="49" charset="0"/>
              </a:rPr>
              <a:t>SELECT</a:t>
            </a:r>
            <a:r>
              <a:rPr lang="en-US" altLang="en-US" dirty="0">
                <a:solidFill>
                  <a:schemeClr val="tx1"/>
                </a:solidFill>
              </a:rPr>
              <a:t> list that are not group functions are included in the </a:t>
            </a:r>
            <a:r>
              <a:rPr lang="en-US" altLang="en-US" dirty="0">
                <a:solidFill>
                  <a:schemeClr val="tx1"/>
                </a:solidFill>
                <a:latin typeface="Courier New" pitchFamily="49" charset="0"/>
              </a:rPr>
              <a:t>GROUP BY</a:t>
            </a:r>
            <a:r>
              <a:rPr lang="en-US" altLang="en-US" dirty="0">
                <a:solidFill>
                  <a:schemeClr val="tx1"/>
                </a:solidFill>
              </a:rPr>
              <a:t> clause. The example in the slide displays the department number and the average salary for each department. Here is how this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 BY</a:t>
            </a:r>
            <a:r>
              <a:rPr lang="en-US" altLang="en-US" dirty="0">
                <a:solidFill>
                  <a:schemeClr val="tx1"/>
                </a:solidFill>
              </a:rPr>
              <a:t> clause, is evaluated:</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columns to be retrieved, as follows:</a:t>
            </a:r>
          </a:p>
          <a:p>
            <a:pPr lvl="3">
              <a:lnSpc>
                <a:spcPct val="95000"/>
              </a:lnSpc>
            </a:pPr>
            <a:r>
              <a:rPr lang="en-US" altLang="en-US" dirty="0" err="1" smtClean="0">
                <a:solidFill>
                  <a:schemeClr val="tx1"/>
                </a:solidFill>
              </a:rPr>
              <a:t>game_type_id</a:t>
            </a:r>
            <a:r>
              <a:rPr lang="en-US" altLang="en-US" baseline="0" dirty="0" smtClean="0">
                <a:solidFill>
                  <a:schemeClr val="tx1"/>
                </a:solidFill>
              </a:rPr>
              <a:t> </a:t>
            </a:r>
            <a:r>
              <a:rPr lang="en-US" altLang="en-US" dirty="0" smtClean="0">
                <a:solidFill>
                  <a:schemeClr val="tx1"/>
                </a:solidFill>
              </a:rPr>
              <a:t>column </a:t>
            </a:r>
            <a:r>
              <a:rPr lang="en-US" altLang="en-US" dirty="0">
                <a:solidFill>
                  <a:schemeClr val="tx1"/>
                </a:solidFill>
              </a:rPr>
              <a:t>in </a:t>
            </a:r>
            <a:r>
              <a:rPr lang="en-US" altLang="en-US" dirty="0" smtClean="0">
                <a:solidFill>
                  <a:schemeClr val="tx1"/>
                </a:solidFill>
              </a:rPr>
              <a:t>the </a:t>
            </a:r>
            <a:r>
              <a:rPr lang="en-US" altLang="en-US" dirty="0" err="1" smtClean="0">
                <a:solidFill>
                  <a:schemeClr val="tx1"/>
                </a:solidFill>
              </a:rPr>
              <a:t>mm_game</a:t>
            </a:r>
            <a:r>
              <a:rPr lang="en-US" altLang="en-US" baseline="0" dirty="0" smtClean="0">
                <a:solidFill>
                  <a:schemeClr val="tx1"/>
                </a:solidFill>
              </a:rPr>
              <a:t> </a:t>
            </a:r>
            <a:r>
              <a:rPr lang="en-US" altLang="en-US" dirty="0" smtClean="0">
                <a:solidFill>
                  <a:schemeClr val="tx1"/>
                </a:solidFill>
              </a:rPr>
              <a:t> </a:t>
            </a:r>
            <a:r>
              <a:rPr lang="en-US" altLang="en-US" dirty="0">
                <a:solidFill>
                  <a:schemeClr val="tx1"/>
                </a:solidFill>
              </a:rPr>
              <a:t>table</a:t>
            </a:r>
          </a:p>
          <a:p>
            <a:pPr lvl="3">
              <a:lnSpc>
                <a:spcPct val="95000"/>
              </a:lnSpc>
            </a:pPr>
            <a:r>
              <a:rPr lang="en-US" altLang="en-US" dirty="0">
                <a:solidFill>
                  <a:schemeClr val="tx1"/>
                </a:solidFill>
              </a:rPr>
              <a:t>The average </a:t>
            </a:r>
            <a:r>
              <a:rPr lang="en-US" altLang="en-US" dirty="0" smtClean="0">
                <a:solidFill>
                  <a:schemeClr val="tx1"/>
                </a:solidFill>
              </a:rPr>
              <a:t>value</a:t>
            </a:r>
            <a:r>
              <a:rPr lang="en-US" altLang="en-US" baseline="0" dirty="0" smtClean="0">
                <a:solidFill>
                  <a:schemeClr val="tx1"/>
                </a:solidFill>
              </a:rPr>
              <a:t> of all games </a:t>
            </a:r>
            <a:r>
              <a:rPr lang="en-US" altLang="en-US" dirty="0" smtClean="0">
                <a:solidFill>
                  <a:schemeClr val="tx1"/>
                </a:solidFill>
              </a:rPr>
              <a:t>in </a:t>
            </a:r>
            <a:r>
              <a:rPr lang="en-US" altLang="en-US" dirty="0">
                <a:solidFill>
                  <a:schemeClr val="tx1"/>
                </a:solidFill>
              </a:rPr>
              <a:t>the group that you specified in the </a:t>
            </a:r>
            <a:r>
              <a:rPr lang="en-US" altLang="en-US" dirty="0">
                <a:solidFill>
                  <a:schemeClr val="tx1"/>
                </a:solidFill>
                <a:latin typeface="Courier New" pitchFamily="49" charset="0"/>
              </a:rPr>
              <a:t>GROUP BY</a:t>
            </a:r>
            <a:r>
              <a:rPr lang="en-US" altLang="en-US" dirty="0">
                <a:solidFill>
                  <a:schemeClr val="tx1"/>
                </a:solidFill>
              </a:rPr>
              <a:t> clause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smtClean="0">
                <a:solidFill>
                  <a:schemeClr val="tx1"/>
                </a:solidFill>
                <a:latin typeface="Courier New" pitchFamily="49" charset="0"/>
              </a:rPr>
              <a:t>MM_GAMES</a:t>
            </a:r>
            <a:r>
              <a:rPr lang="en-US" altLang="en-US" dirty="0" smtClean="0">
                <a:solidFill>
                  <a:schemeClr val="tx1"/>
                </a:solidFill>
              </a:rPr>
              <a:t> </a:t>
            </a:r>
            <a:r>
              <a:rPr lang="en-US" altLang="en-US" dirty="0">
                <a:solidFill>
                  <a:schemeClr val="tx1"/>
                </a:solidFill>
              </a:rPr>
              <a:t>table.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WHERE</a:t>
            </a:r>
            <a:r>
              <a:rPr lang="en-US" altLang="en-US" dirty="0">
                <a:solidFill>
                  <a:schemeClr val="tx1"/>
                </a:solidFill>
              </a:rPr>
              <a:t> clause specifies the rows to be retrieved. Because there is no </a:t>
            </a:r>
            <a:r>
              <a:rPr lang="en-US" altLang="en-US" dirty="0">
                <a:solidFill>
                  <a:schemeClr val="tx1"/>
                </a:solidFill>
                <a:latin typeface="Courier New" pitchFamily="49" charset="0"/>
              </a:rPr>
              <a:t>WHERE</a:t>
            </a:r>
            <a:r>
              <a:rPr lang="en-US" altLang="en-US" dirty="0">
                <a:solidFill>
                  <a:schemeClr val="tx1"/>
                </a:solidFill>
              </a:rPr>
              <a:t> clause, all rows are retrieved by default. </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GROUP BY</a:t>
            </a:r>
            <a:r>
              <a:rPr lang="en-US" altLang="en-US" dirty="0">
                <a:solidFill>
                  <a:schemeClr val="tx1"/>
                </a:solidFill>
              </a:rPr>
              <a:t> clause specifies how the rows should be grouped. The rows are grouped by department number, so the </a:t>
            </a:r>
            <a:r>
              <a:rPr lang="en-US" altLang="en-US" dirty="0">
                <a:solidFill>
                  <a:schemeClr val="tx1"/>
                </a:solidFill>
                <a:latin typeface="Courier New" pitchFamily="49" charset="0"/>
              </a:rPr>
              <a:t>AVG</a:t>
            </a:r>
            <a:r>
              <a:rPr lang="en-US" altLang="en-US" dirty="0">
                <a:solidFill>
                  <a:schemeClr val="tx1"/>
                </a:solidFill>
              </a:rPr>
              <a:t> function that is applied to the salary column calculates the </a:t>
            </a:r>
            <a:r>
              <a:rPr lang="en-US" altLang="en-US" i="1" dirty="0">
                <a:solidFill>
                  <a:schemeClr val="tx1"/>
                </a:solidFill>
              </a:rPr>
              <a:t>average </a:t>
            </a:r>
            <a:r>
              <a:rPr lang="en-US" altLang="en-US" i="1" dirty="0" smtClean="0">
                <a:solidFill>
                  <a:schemeClr val="tx1"/>
                </a:solidFill>
              </a:rPr>
              <a:t>game value </a:t>
            </a:r>
            <a:r>
              <a:rPr lang="en-US" altLang="en-US" i="1" dirty="0">
                <a:solidFill>
                  <a:schemeClr val="tx1"/>
                </a:solidFill>
              </a:rPr>
              <a:t>for each </a:t>
            </a:r>
            <a:r>
              <a:rPr lang="en-US" altLang="en-US" i="1" dirty="0" smtClean="0">
                <a:solidFill>
                  <a:schemeClr val="tx1"/>
                </a:solidFill>
              </a:rPr>
              <a:t>game type</a:t>
            </a:r>
            <a:endParaRPr lang="en-US" altLang="en-US" dirty="0">
              <a:solidFill>
                <a:schemeClr val="tx1"/>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19" name="Rectangle 1027"/>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22" name="Rectangle 1030"/>
          <p:cNvSpPr>
            <a:spLocks noGrp="1" noRot="1" noChangeAspect="1" noChangeArrowheads="1" noTextEdit="1"/>
          </p:cNvSpPr>
          <p:nvPr>
            <p:ph type="sldImg"/>
          </p:nvPr>
        </p:nvSpPr>
        <p:spPr>
          <a:ln/>
        </p:spPr>
      </p:sp>
      <p:sp>
        <p:nvSpPr>
          <p:cNvPr id="393223" name="Rectangle 1031"/>
          <p:cNvSpPr>
            <a:spLocks noGrp="1" noChangeArrowheads="1"/>
          </p:cNvSpPr>
          <p:nvPr>
            <p:ph type="body" idx="1"/>
          </p:nvPr>
        </p:nvSpPr>
        <p:spPr/>
        <p:txBody>
          <a:bodyPr/>
          <a:lstStyle/>
          <a:p>
            <a:r>
              <a:rPr lang="en-US" altLang="en-US" dirty="0"/>
              <a:t>Using the </a:t>
            </a:r>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lnSpc>
                <a:spcPct val="95000"/>
              </a:lnSpc>
            </a:pPr>
            <a:r>
              <a:rPr lang="en-US" altLang="en-US" dirty="0">
                <a:solidFill>
                  <a:schemeClr val="tx1"/>
                </a:solidFill>
              </a:rPr>
              <a:t>When using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make sure that all columns in the </a:t>
            </a:r>
            <a:r>
              <a:rPr lang="en-US" altLang="en-US" dirty="0">
                <a:solidFill>
                  <a:schemeClr val="tx1"/>
                </a:solidFill>
                <a:latin typeface="Courier New" pitchFamily="49" charset="0"/>
              </a:rPr>
              <a:t>SELECT</a:t>
            </a:r>
            <a:r>
              <a:rPr lang="en-US" altLang="en-US" dirty="0">
                <a:solidFill>
                  <a:schemeClr val="tx1"/>
                </a:solidFill>
              </a:rPr>
              <a:t> list that are not group functions are included in the </a:t>
            </a:r>
            <a:r>
              <a:rPr lang="en-US" altLang="en-US" dirty="0">
                <a:solidFill>
                  <a:schemeClr val="tx1"/>
                </a:solidFill>
                <a:latin typeface="Courier New" pitchFamily="49" charset="0"/>
              </a:rPr>
              <a:t>GROUP BY</a:t>
            </a:r>
            <a:r>
              <a:rPr lang="en-US" altLang="en-US" dirty="0">
                <a:solidFill>
                  <a:schemeClr val="tx1"/>
                </a:solidFill>
              </a:rPr>
              <a:t> clause. The example in the slide displays the department number and the average salary for each department. Here is how this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 BY</a:t>
            </a:r>
            <a:r>
              <a:rPr lang="en-US" altLang="en-US" dirty="0">
                <a:solidFill>
                  <a:schemeClr val="tx1"/>
                </a:solidFill>
              </a:rPr>
              <a:t> clause, is evaluated:</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columns to be retrieved, as follows:</a:t>
            </a:r>
          </a:p>
          <a:p>
            <a:pPr lvl="3">
              <a:lnSpc>
                <a:spcPct val="95000"/>
              </a:lnSpc>
            </a:pPr>
            <a:r>
              <a:rPr lang="en-US" altLang="en-US" dirty="0" err="1" smtClean="0">
                <a:solidFill>
                  <a:schemeClr val="tx1"/>
                </a:solidFill>
              </a:rPr>
              <a:t>game_type_id</a:t>
            </a:r>
            <a:r>
              <a:rPr lang="en-US" altLang="en-US" baseline="0" dirty="0" smtClean="0">
                <a:solidFill>
                  <a:schemeClr val="tx1"/>
                </a:solidFill>
              </a:rPr>
              <a:t> </a:t>
            </a:r>
            <a:r>
              <a:rPr lang="en-US" altLang="en-US" dirty="0" smtClean="0">
                <a:solidFill>
                  <a:schemeClr val="tx1"/>
                </a:solidFill>
              </a:rPr>
              <a:t>column </a:t>
            </a:r>
            <a:r>
              <a:rPr lang="en-US" altLang="en-US" dirty="0">
                <a:solidFill>
                  <a:schemeClr val="tx1"/>
                </a:solidFill>
              </a:rPr>
              <a:t>in </a:t>
            </a:r>
            <a:r>
              <a:rPr lang="en-US" altLang="en-US" dirty="0" smtClean="0">
                <a:solidFill>
                  <a:schemeClr val="tx1"/>
                </a:solidFill>
              </a:rPr>
              <a:t>the </a:t>
            </a:r>
            <a:r>
              <a:rPr lang="en-US" altLang="en-US" dirty="0" err="1" smtClean="0">
                <a:solidFill>
                  <a:schemeClr val="tx1"/>
                </a:solidFill>
              </a:rPr>
              <a:t>mm_game</a:t>
            </a:r>
            <a:r>
              <a:rPr lang="en-US" altLang="en-US" baseline="0" dirty="0" smtClean="0">
                <a:solidFill>
                  <a:schemeClr val="tx1"/>
                </a:solidFill>
              </a:rPr>
              <a:t> </a:t>
            </a:r>
            <a:r>
              <a:rPr lang="en-US" altLang="en-US" dirty="0" smtClean="0">
                <a:solidFill>
                  <a:schemeClr val="tx1"/>
                </a:solidFill>
              </a:rPr>
              <a:t> </a:t>
            </a:r>
            <a:r>
              <a:rPr lang="en-US" altLang="en-US" dirty="0">
                <a:solidFill>
                  <a:schemeClr val="tx1"/>
                </a:solidFill>
              </a:rPr>
              <a:t>table</a:t>
            </a:r>
          </a:p>
          <a:p>
            <a:pPr lvl="3">
              <a:lnSpc>
                <a:spcPct val="95000"/>
              </a:lnSpc>
            </a:pPr>
            <a:r>
              <a:rPr lang="en-US" altLang="en-US" dirty="0">
                <a:solidFill>
                  <a:schemeClr val="tx1"/>
                </a:solidFill>
              </a:rPr>
              <a:t>The average </a:t>
            </a:r>
            <a:r>
              <a:rPr lang="en-US" altLang="en-US" dirty="0" smtClean="0">
                <a:solidFill>
                  <a:schemeClr val="tx1"/>
                </a:solidFill>
              </a:rPr>
              <a:t>value</a:t>
            </a:r>
            <a:r>
              <a:rPr lang="en-US" altLang="en-US" baseline="0" dirty="0" smtClean="0">
                <a:solidFill>
                  <a:schemeClr val="tx1"/>
                </a:solidFill>
              </a:rPr>
              <a:t> of all games </a:t>
            </a:r>
            <a:r>
              <a:rPr lang="en-US" altLang="en-US" dirty="0" smtClean="0">
                <a:solidFill>
                  <a:schemeClr val="tx1"/>
                </a:solidFill>
              </a:rPr>
              <a:t>in </a:t>
            </a:r>
            <a:r>
              <a:rPr lang="en-US" altLang="en-US" dirty="0">
                <a:solidFill>
                  <a:schemeClr val="tx1"/>
                </a:solidFill>
              </a:rPr>
              <a:t>the group that you specified in the </a:t>
            </a:r>
            <a:r>
              <a:rPr lang="en-US" altLang="en-US" dirty="0">
                <a:solidFill>
                  <a:schemeClr val="tx1"/>
                </a:solidFill>
                <a:latin typeface="Courier New" pitchFamily="49" charset="0"/>
              </a:rPr>
              <a:t>GROUP BY</a:t>
            </a:r>
            <a:r>
              <a:rPr lang="en-US" altLang="en-US" dirty="0">
                <a:solidFill>
                  <a:schemeClr val="tx1"/>
                </a:solidFill>
              </a:rPr>
              <a:t> clause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smtClean="0">
                <a:solidFill>
                  <a:schemeClr val="tx1"/>
                </a:solidFill>
                <a:latin typeface="Courier New" pitchFamily="49" charset="0"/>
              </a:rPr>
              <a:t>MM_GAMES</a:t>
            </a:r>
            <a:r>
              <a:rPr lang="en-US" altLang="en-US" dirty="0" smtClean="0">
                <a:solidFill>
                  <a:schemeClr val="tx1"/>
                </a:solidFill>
              </a:rPr>
              <a:t> </a:t>
            </a:r>
            <a:r>
              <a:rPr lang="en-US" altLang="en-US" dirty="0">
                <a:solidFill>
                  <a:schemeClr val="tx1"/>
                </a:solidFill>
              </a:rPr>
              <a:t>table.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WHERE</a:t>
            </a:r>
            <a:r>
              <a:rPr lang="en-US" altLang="en-US" dirty="0">
                <a:solidFill>
                  <a:schemeClr val="tx1"/>
                </a:solidFill>
              </a:rPr>
              <a:t> clause specifies the rows to be retrieved. Because there is no </a:t>
            </a:r>
            <a:r>
              <a:rPr lang="en-US" altLang="en-US" dirty="0">
                <a:solidFill>
                  <a:schemeClr val="tx1"/>
                </a:solidFill>
                <a:latin typeface="Courier New" pitchFamily="49" charset="0"/>
              </a:rPr>
              <a:t>WHERE</a:t>
            </a:r>
            <a:r>
              <a:rPr lang="en-US" altLang="en-US" dirty="0">
                <a:solidFill>
                  <a:schemeClr val="tx1"/>
                </a:solidFill>
              </a:rPr>
              <a:t> clause, all rows are retrieved by default. </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GROUP BY</a:t>
            </a:r>
            <a:r>
              <a:rPr lang="en-US" altLang="en-US" dirty="0">
                <a:solidFill>
                  <a:schemeClr val="tx1"/>
                </a:solidFill>
              </a:rPr>
              <a:t> clause specifies how the rows should be grouped. The rows are grouped by department number, so the </a:t>
            </a:r>
            <a:r>
              <a:rPr lang="en-US" altLang="en-US" dirty="0">
                <a:solidFill>
                  <a:schemeClr val="tx1"/>
                </a:solidFill>
                <a:latin typeface="Courier New" pitchFamily="49" charset="0"/>
              </a:rPr>
              <a:t>AVG</a:t>
            </a:r>
            <a:r>
              <a:rPr lang="en-US" altLang="en-US" dirty="0">
                <a:solidFill>
                  <a:schemeClr val="tx1"/>
                </a:solidFill>
              </a:rPr>
              <a:t> function that is applied to the salary column calculates the </a:t>
            </a:r>
            <a:r>
              <a:rPr lang="en-US" altLang="en-US" i="1" dirty="0">
                <a:solidFill>
                  <a:schemeClr val="tx1"/>
                </a:solidFill>
              </a:rPr>
              <a:t>average </a:t>
            </a:r>
            <a:r>
              <a:rPr lang="en-US" altLang="en-US" i="1" dirty="0" smtClean="0">
                <a:solidFill>
                  <a:schemeClr val="tx1"/>
                </a:solidFill>
              </a:rPr>
              <a:t>game value </a:t>
            </a:r>
            <a:r>
              <a:rPr lang="en-US" altLang="en-US" i="1" dirty="0">
                <a:solidFill>
                  <a:schemeClr val="tx1"/>
                </a:solidFill>
              </a:rPr>
              <a:t>for each </a:t>
            </a:r>
            <a:r>
              <a:rPr lang="en-US" altLang="en-US" i="1" dirty="0" smtClean="0">
                <a:solidFill>
                  <a:schemeClr val="tx1"/>
                </a:solidFill>
              </a:rPr>
              <a:t>game type</a:t>
            </a:r>
            <a:endParaRPr lang="en-US" altLang="en-US" dirty="0">
              <a:solidFill>
                <a:schemeClr val="tx1"/>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19" name="Rectangle 1027"/>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22" name="Rectangle 1030"/>
          <p:cNvSpPr>
            <a:spLocks noGrp="1" noRot="1" noChangeAspect="1" noChangeArrowheads="1" noTextEdit="1"/>
          </p:cNvSpPr>
          <p:nvPr>
            <p:ph type="sldImg"/>
          </p:nvPr>
        </p:nvSpPr>
        <p:spPr>
          <a:ln/>
        </p:spPr>
      </p:sp>
      <p:sp>
        <p:nvSpPr>
          <p:cNvPr id="393223" name="Rectangle 1031"/>
          <p:cNvSpPr>
            <a:spLocks noGrp="1" noChangeArrowheads="1"/>
          </p:cNvSpPr>
          <p:nvPr>
            <p:ph type="body" idx="1"/>
          </p:nvPr>
        </p:nvSpPr>
        <p:spPr/>
        <p:txBody>
          <a:bodyPr/>
          <a:lstStyle/>
          <a:p>
            <a:r>
              <a:rPr lang="en-US" altLang="en-US" dirty="0"/>
              <a:t>Using the </a:t>
            </a:r>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lnSpc>
                <a:spcPct val="95000"/>
              </a:lnSpc>
            </a:pPr>
            <a:r>
              <a:rPr lang="en-US" altLang="en-US" dirty="0">
                <a:solidFill>
                  <a:schemeClr val="tx1"/>
                </a:solidFill>
              </a:rPr>
              <a:t>When using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make sure that all columns in the </a:t>
            </a:r>
            <a:r>
              <a:rPr lang="en-US" altLang="en-US" dirty="0">
                <a:solidFill>
                  <a:schemeClr val="tx1"/>
                </a:solidFill>
                <a:latin typeface="Courier New" pitchFamily="49" charset="0"/>
              </a:rPr>
              <a:t>SELECT</a:t>
            </a:r>
            <a:r>
              <a:rPr lang="en-US" altLang="en-US" dirty="0">
                <a:solidFill>
                  <a:schemeClr val="tx1"/>
                </a:solidFill>
              </a:rPr>
              <a:t> list that are not group functions are included in the </a:t>
            </a:r>
            <a:r>
              <a:rPr lang="en-US" altLang="en-US" dirty="0">
                <a:solidFill>
                  <a:schemeClr val="tx1"/>
                </a:solidFill>
                <a:latin typeface="Courier New" pitchFamily="49" charset="0"/>
              </a:rPr>
              <a:t>GROUP BY</a:t>
            </a:r>
            <a:r>
              <a:rPr lang="en-US" altLang="en-US" dirty="0">
                <a:solidFill>
                  <a:schemeClr val="tx1"/>
                </a:solidFill>
              </a:rPr>
              <a:t> clause. The example in the slide displays the department number and the average salary for each department. Here is how this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 BY</a:t>
            </a:r>
            <a:r>
              <a:rPr lang="en-US" altLang="en-US" dirty="0">
                <a:solidFill>
                  <a:schemeClr val="tx1"/>
                </a:solidFill>
              </a:rPr>
              <a:t> clause, is evaluated:</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columns to be retrieved, as follows:</a:t>
            </a:r>
          </a:p>
          <a:p>
            <a:pPr lvl="3">
              <a:lnSpc>
                <a:spcPct val="95000"/>
              </a:lnSpc>
            </a:pPr>
            <a:r>
              <a:rPr lang="en-US" altLang="en-US" dirty="0" err="1" smtClean="0">
                <a:solidFill>
                  <a:schemeClr val="tx1"/>
                </a:solidFill>
              </a:rPr>
              <a:t>game_type_id</a:t>
            </a:r>
            <a:r>
              <a:rPr lang="en-US" altLang="en-US" baseline="0" dirty="0" smtClean="0">
                <a:solidFill>
                  <a:schemeClr val="tx1"/>
                </a:solidFill>
              </a:rPr>
              <a:t> </a:t>
            </a:r>
            <a:r>
              <a:rPr lang="en-US" altLang="en-US" dirty="0" smtClean="0">
                <a:solidFill>
                  <a:schemeClr val="tx1"/>
                </a:solidFill>
              </a:rPr>
              <a:t>column </a:t>
            </a:r>
            <a:r>
              <a:rPr lang="en-US" altLang="en-US" dirty="0">
                <a:solidFill>
                  <a:schemeClr val="tx1"/>
                </a:solidFill>
              </a:rPr>
              <a:t>in </a:t>
            </a:r>
            <a:r>
              <a:rPr lang="en-US" altLang="en-US" dirty="0" smtClean="0">
                <a:solidFill>
                  <a:schemeClr val="tx1"/>
                </a:solidFill>
              </a:rPr>
              <a:t>the </a:t>
            </a:r>
            <a:r>
              <a:rPr lang="en-US" altLang="en-US" dirty="0" err="1" smtClean="0">
                <a:solidFill>
                  <a:schemeClr val="tx1"/>
                </a:solidFill>
              </a:rPr>
              <a:t>mm_game</a:t>
            </a:r>
            <a:r>
              <a:rPr lang="en-US" altLang="en-US" baseline="0" dirty="0" smtClean="0">
                <a:solidFill>
                  <a:schemeClr val="tx1"/>
                </a:solidFill>
              </a:rPr>
              <a:t> </a:t>
            </a:r>
            <a:r>
              <a:rPr lang="en-US" altLang="en-US" dirty="0" smtClean="0">
                <a:solidFill>
                  <a:schemeClr val="tx1"/>
                </a:solidFill>
              </a:rPr>
              <a:t> </a:t>
            </a:r>
            <a:r>
              <a:rPr lang="en-US" altLang="en-US" dirty="0">
                <a:solidFill>
                  <a:schemeClr val="tx1"/>
                </a:solidFill>
              </a:rPr>
              <a:t>table</a:t>
            </a:r>
          </a:p>
          <a:p>
            <a:pPr lvl="3">
              <a:lnSpc>
                <a:spcPct val="95000"/>
              </a:lnSpc>
            </a:pPr>
            <a:r>
              <a:rPr lang="en-US" altLang="en-US" dirty="0">
                <a:solidFill>
                  <a:schemeClr val="tx1"/>
                </a:solidFill>
              </a:rPr>
              <a:t>The average </a:t>
            </a:r>
            <a:r>
              <a:rPr lang="en-US" altLang="en-US" dirty="0" smtClean="0">
                <a:solidFill>
                  <a:schemeClr val="tx1"/>
                </a:solidFill>
              </a:rPr>
              <a:t>value</a:t>
            </a:r>
            <a:r>
              <a:rPr lang="en-US" altLang="en-US" baseline="0" dirty="0" smtClean="0">
                <a:solidFill>
                  <a:schemeClr val="tx1"/>
                </a:solidFill>
              </a:rPr>
              <a:t> of all games </a:t>
            </a:r>
            <a:r>
              <a:rPr lang="en-US" altLang="en-US" dirty="0" smtClean="0">
                <a:solidFill>
                  <a:schemeClr val="tx1"/>
                </a:solidFill>
              </a:rPr>
              <a:t>in </a:t>
            </a:r>
            <a:r>
              <a:rPr lang="en-US" altLang="en-US" dirty="0">
                <a:solidFill>
                  <a:schemeClr val="tx1"/>
                </a:solidFill>
              </a:rPr>
              <a:t>the group that you specified in the </a:t>
            </a:r>
            <a:r>
              <a:rPr lang="en-US" altLang="en-US" dirty="0">
                <a:solidFill>
                  <a:schemeClr val="tx1"/>
                </a:solidFill>
                <a:latin typeface="Courier New" pitchFamily="49" charset="0"/>
              </a:rPr>
              <a:t>GROUP BY</a:t>
            </a:r>
            <a:r>
              <a:rPr lang="en-US" altLang="en-US" dirty="0">
                <a:solidFill>
                  <a:schemeClr val="tx1"/>
                </a:solidFill>
              </a:rPr>
              <a:t> clause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smtClean="0">
                <a:solidFill>
                  <a:schemeClr val="tx1"/>
                </a:solidFill>
                <a:latin typeface="Courier New" pitchFamily="49" charset="0"/>
              </a:rPr>
              <a:t>MM_GAMES</a:t>
            </a:r>
            <a:r>
              <a:rPr lang="en-US" altLang="en-US" dirty="0" smtClean="0">
                <a:solidFill>
                  <a:schemeClr val="tx1"/>
                </a:solidFill>
              </a:rPr>
              <a:t> </a:t>
            </a:r>
            <a:r>
              <a:rPr lang="en-US" altLang="en-US" dirty="0">
                <a:solidFill>
                  <a:schemeClr val="tx1"/>
                </a:solidFill>
              </a:rPr>
              <a:t>table.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WHERE</a:t>
            </a:r>
            <a:r>
              <a:rPr lang="en-US" altLang="en-US" dirty="0">
                <a:solidFill>
                  <a:schemeClr val="tx1"/>
                </a:solidFill>
              </a:rPr>
              <a:t> clause specifies the rows to be retrieved. Because there is no </a:t>
            </a:r>
            <a:r>
              <a:rPr lang="en-US" altLang="en-US" dirty="0">
                <a:solidFill>
                  <a:schemeClr val="tx1"/>
                </a:solidFill>
                <a:latin typeface="Courier New" pitchFamily="49" charset="0"/>
              </a:rPr>
              <a:t>WHERE</a:t>
            </a:r>
            <a:r>
              <a:rPr lang="en-US" altLang="en-US" dirty="0">
                <a:solidFill>
                  <a:schemeClr val="tx1"/>
                </a:solidFill>
              </a:rPr>
              <a:t> clause, all rows are retrieved by default. </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GROUP BY</a:t>
            </a:r>
            <a:r>
              <a:rPr lang="en-US" altLang="en-US" dirty="0">
                <a:solidFill>
                  <a:schemeClr val="tx1"/>
                </a:solidFill>
              </a:rPr>
              <a:t> clause specifies how the rows should be grouped. The rows are grouped by department number, so the </a:t>
            </a:r>
            <a:r>
              <a:rPr lang="en-US" altLang="en-US" dirty="0">
                <a:solidFill>
                  <a:schemeClr val="tx1"/>
                </a:solidFill>
                <a:latin typeface="Courier New" pitchFamily="49" charset="0"/>
              </a:rPr>
              <a:t>AVG</a:t>
            </a:r>
            <a:r>
              <a:rPr lang="en-US" altLang="en-US" dirty="0">
                <a:solidFill>
                  <a:schemeClr val="tx1"/>
                </a:solidFill>
              </a:rPr>
              <a:t> function that is applied to the salary column calculates the </a:t>
            </a:r>
            <a:r>
              <a:rPr lang="en-US" altLang="en-US" i="1" dirty="0">
                <a:solidFill>
                  <a:schemeClr val="tx1"/>
                </a:solidFill>
              </a:rPr>
              <a:t>average </a:t>
            </a:r>
            <a:r>
              <a:rPr lang="en-US" altLang="en-US" i="1" dirty="0" smtClean="0">
                <a:solidFill>
                  <a:schemeClr val="tx1"/>
                </a:solidFill>
              </a:rPr>
              <a:t>game value </a:t>
            </a:r>
            <a:r>
              <a:rPr lang="en-US" altLang="en-US" i="1" dirty="0">
                <a:solidFill>
                  <a:schemeClr val="tx1"/>
                </a:solidFill>
              </a:rPr>
              <a:t>for each </a:t>
            </a:r>
            <a:r>
              <a:rPr lang="en-US" altLang="en-US" i="1" dirty="0" smtClean="0">
                <a:solidFill>
                  <a:schemeClr val="tx1"/>
                </a:solidFill>
              </a:rPr>
              <a:t>game type</a:t>
            </a:r>
            <a:endParaRPr lang="en-US" altLang="en-US" dirty="0">
              <a:solidFill>
                <a:schemeClr val="tx1"/>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p:cNvSpPr>
            <a:spLocks noChangeArrowheads="1"/>
          </p:cNvSpPr>
          <p:nvPr/>
        </p:nvSpPr>
        <p:spPr bwMode="auto">
          <a:xfrm>
            <a:off x="3849547" y="2"/>
            <a:ext cx="2948129"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19" name="Rectangle 1027"/>
          <p:cNvSpPr>
            <a:spLocks noChangeArrowheads="1"/>
          </p:cNvSpPr>
          <p:nvPr/>
        </p:nvSpPr>
        <p:spPr bwMode="auto">
          <a:xfrm>
            <a:off x="-1543" y="2"/>
            <a:ext cx="2943498" cy="49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93222" name="Rectangle 1030"/>
          <p:cNvSpPr>
            <a:spLocks noGrp="1" noRot="1" noChangeAspect="1" noChangeArrowheads="1" noTextEdit="1"/>
          </p:cNvSpPr>
          <p:nvPr>
            <p:ph type="sldImg"/>
          </p:nvPr>
        </p:nvSpPr>
        <p:spPr>
          <a:ln/>
        </p:spPr>
      </p:sp>
      <p:sp>
        <p:nvSpPr>
          <p:cNvPr id="393223" name="Rectangle 1031"/>
          <p:cNvSpPr>
            <a:spLocks noGrp="1" noChangeArrowheads="1"/>
          </p:cNvSpPr>
          <p:nvPr>
            <p:ph type="body" idx="1"/>
          </p:nvPr>
        </p:nvSpPr>
        <p:spPr/>
        <p:txBody>
          <a:bodyPr/>
          <a:lstStyle/>
          <a:p>
            <a:r>
              <a:rPr lang="en-US" altLang="en-US" dirty="0"/>
              <a:t>Using the </a:t>
            </a:r>
            <a:r>
              <a:rPr lang="en-US" altLang="en-US" dirty="0">
                <a:latin typeface="Courier New" pitchFamily="49" charset="0"/>
              </a:rPr>
              <a:t>GROUP</a:t>
            </a:r>
            <a:r>
              <a:rPr lang="en-US" altLang="en-US" dirty="0">
                <a:latin typeface="Times New Roman" pitchFamily="18" charset="0"/>
              </a:rPr>
              <a:t> </a:t>
            </a:r>
            <a:r>
              <a:rPr lang="en-US" altLang="en-US" dirty="0">
                <a:latin typeface="Courier New" pitchFamily="49" charset="0"/>
              </a:rPr>
              <a:t>BY</a:t>
            </a:r>
            <a:r>
              <a:rPr lang="en-US" altLang="en-US" dirty="0"/>
              <a:t> Clause</a:t>
            </a:r>
          </a:p>
          <a:p>
            <a:pPr lvl="1">
              <a:lnSpc>
                <a:spcPct val="95000"/>
              </a:lnSpc>
            </a:pPr>
            <a:r>
              <a:rPr lang="en-US" altLang="en-US" dirty="0">
                <a:solidFill>
                  <a:schemeClr val="tx1"/>
                </a:solidFill>
              </a:rPr>
              <a:t>When using the </a:t>
            </a:r>
            <a:r>
              <a:rPr lang="en-US" altLang="en-US" dirty="0">
                <a:solidFill>
                  <a:schemeClr val="tx1"/>
                </a:solidFill>
                <a:latin typeface="Courier New" pitchFamily="49" charset="0"/>
              </a:rPr>
              <a:t>GROUP</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make sure that all columns in the </a:t>
            </a:r>
            <a:r>
              <a:rPr lang="en-US" altLang="en-US" dirty="0">
                <a:solidFill>
                  <a:schemeClr val="tx1"/>
                </a:solidFill>
                <a:latin typeface="Courier New" pitchFamily="49" charset="0"/>
              </a:rPr>
              <a:t>SELECT</a:t>
            </a:r>
            <a:r>
              <a:rPr lang="en-US" altLang="en-US" dirty="0">
                <a:solidFill>
                  <a:schemeClr val="tx1"/>
                </a:solidFill>
              </a:rPr>
              <a:t> list that are not group functions are included in the </a:t>
            </a:r>
            <a:r>
              <a:rPr lang="en-US" altLang="en-US" dirty="0">
                <a:solidFill>
                  <a:schemeClr val="tx1"/>
                </a:solidFill>
                <a:latin typeface="Courier New" pitchFamily="49" charset="0"/>
              </a:rPr>
              <a:t>GROUP BY</a:t>
            </a:r>
            <a:r>
              <a:rPr lang="en-US" altLang="en-US" dirty="0">
                <a:solidFill>
                  <a:schemeClr val="tx1"/>
                </a:solidFill>
              </a:rPr>
              <a:t> clause. The example in the slide displays the department number and the average salary for each department. Here is how this </a:t>
            </a:r>
            <a:r>
              <a:rPr lang="en-US" altLang="en-US" dirty="0">
                <a:solidFill>
                  <a:schemeClr val="tx1"/>
                </a:solidFill>
                <a:latin typeface="Courier New" pitchFamily="49" charset="0"/>
              </a:rPr>
              <a:t>SELECT</a:t>
            </a:r>
            <a:r>
              <a:rPr lang="en-US" altLang="en-US" dirty="0">
                <a:solidFill>
                  <a:schemeClr val="tx1"/>
                </a:solidFill>
              </a:rPr>
              <a:t> statement, containing a </a:t>
            </a:r>
            <a:r>
              <a:rPr lang="en-US" altLang="en-US" dirty="0">
                <a:solidFill>
                  <a:schemeClr val="tx1"/>
                </a:solidFill>
                <a:latin typeface="Courier New" pitchFamily="49" charset="0"/>
              </a:rPr>
              <a:t>GROUP BY</a:t>
            </a:r>
            <a:r>
              <a:rPr lang="en-US" altLang="en-US" dirty="0">
                <a:solidFill>
                  <a:schemeClr val="tx1"/>
                </a:solidFill>
              </a:rPr>
              <a:t> clause, is evaluated:</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SELECT</a:t>
            </a:r>
            <a:r>
              <a:rPr lang="en-US" altLang="en-US" dirty="0">
                <a:solidFill>
                  <a:schemeClr val="tx1"/>
                </a:solidFill>
              </a:rPr>
              <a:t> clause specifies the columns to be retrieved, as follows:</a:t>
            </a:r>
          </a:p>
          <a:p>
            <a:pPr lvl="3">
              <a:lnSpc>
                <a:spcPct val="95000"/>
              </a:lnSpc>
            </a:pPr>
            <a:r>
              <a:rPr lang="en-US" altLang="en-US" dirty="0" err="1" smtClean="0">
                <a:solidFill>
                  <a:schemeClr val="tx1"/>
                </a:solidFill>
              </a:rPr>
              <a:t>game_type_id</a:t>
            </a:r>
            <a:r>
              <a:rPr lang="en-US" altLang="en-US" baseline="0" dirty="0" smtClean="0">
                <a:solidFill>
                  <a:schemeClr val="tx1"/>
                </a:solidFill>
              </a:rPr>
              <a:t> </a:t>
            </a:r>
            <a:r>
              <a:rPr lang="en-US" altLang="en-US" dirty="0" smtClean="0">
                <a:solidFill>
                  <a:schemeClr val="tx1"/>
                </a:solidFill>
              </a:rPr>
              <a:t>column </a:t>
            </a:r>
            <a:r>
              <a:rPr lang="en-US" altLang="en-US" dirty="0">
                <a:solidFill>
                  <a:schemeClr val="tx1"/>
                </a:solidFill>
              </a:rPr>
              <a:t>in </a:t>
            </a:r>
            <a:r>
              <a:rPr lang="en-US" altLang="en-US" dirty="0" smtClean="0">
                <a:solidFill>
                  <a:schemeClr val="tx1"/>
                </a:solidFill>
              </a:rPr>
              <a:t>the </a:t>
            </a:r>
            <a:r>
              <a:rPr lang="en-US" altLang="en-US" dirty="0" err="1" smtClean="0">
                <a:solidFill>
                  <a:schemeClr val="tx1"/>
                </a:solidFill>
              </a:rPr>
              <a:t>mm_game</a:t>
            </a:r>
            <a:r>
              <a:rPr lang="en-US" altLang="en-US" baseline="0" dirty="0" smtClean="0">
                <a:solidFill>
                  <a:schemeClr val="tx1"/>
                </a:solidFill>
              </a:rPr>
              <a:t> </a:t>
            </a:r>
            <a:r>
              <a:rPr lang="en-US" altLang="en-US" dirty="0" smtClean="0">
                <a:solidFill>
                  <a:schemeClr val="tx1"/>
                </a:solidFill>
              </a:rPr>
              <a:t> </a:t>
            </a:r>
            <a:r>
              <a:rPr lang="en-US" altLang="en-US" dirty="0">
                <a:solidFill>
                  <a:schemeClr val="tx1"/>
                </a:solidFill>
              </a:rPr>
              <a:t>table</a:t>
            </a:r>
          </a:p>
          <a:p>
            <a:pPr lvl="3">
              <a:lnSpc>
                <a:spcPct val="95000"/>
              </a:lnSpc>
            </a:pPr>
            <a:r>
              <a:rPr lang="en-US" altLang="en-US" dirty="0">
                <a:solidFill>
                  <a:schemeClr val="tx1"/>
                </a:solidFill>
              </a:rPr>
              <a:t>The average </a:t>
            </a:r>
            <a:r>
              <a:rPr lang="en-US" altLang="en-US" dirty="0" smtClean="0">
                <a:solidFill>
                  <a:schemeClr val="tx1"/>
                </a:solidFill>
              </a:rPr>
              <a:t>value</a:t>
            </a:r>
            <a:r>
              <a:rPr lang="en-US" altLang="en-US" baseline="0" dirty="0" smtClean="0">
                <a:solidFill>
                  <a:schemeClr val="tx1"/>
                </a:solidFill>
              </a:rPr>
              <a:t> of all games </a:t>
            </a:r>
            <a:r>
              <a:rPr lang="en-US" altLang="en-US" dirty="0" smtClean="0">
                <a:solidFill>
                  <a:schemeClr val="tx1"/>
                </a:solidFill>
              </a:rPr>
              <a:t>in </a:t>
            </a:r>
            <a:r>
              <a:rPr lang="en-US" altLang="en-US" dirty="0">
                <a:solidFill>
                  <a:schemeClr val="tx1"/>
                </a:solidFill>
              </a:rPr>
              <a:t>the group that you specified in the </a:t>
            </a:r>
            <a:r>
              <a:rPr lang="en-US" altLang="en-US" dirty="0">
                <a:solidFill>
                  <a:schemeClr val="tx1"/>
                </a:solidFill>
                <a:latin typeface="Courier New" pitchFamily="49" charset="0"/>
              </a:rPr>
              <a:t>GROUP BY</a:t>
            </a:r>
            <a:r>
              <a:rPr lang="en-US" altLang="en-US" dirty="0">
                <a:solidFill>
                  <a:schemeClr val="tx1"/>
                </a:solidFill>
              </a:rPr>
              <a:t> clause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FROM</a:t>
            </a:r>
            <a:r>
              <a:rPr lang="en-US" altLang="en-US" dirty="0">
                <a:solidFill>
                  <a:schemeClr val="tx1"/>
                </a:solidFill>
              </a:rPr>
              <a:t> clause specifies the tables that the database must access: the </a:t>
            </a:r>
            <a:r>
              <a:rPr lang="en-US" altLang="en-US" dirty="0" smtClean="0">
                <a:solidFill>
                  <a:schemeClr val="tx1"/>
                </a:solidFill>
                <a:latin typeface="Courier New" pitchFamily="49" charset="0"/>
              </a:rPr>
              <a:t>MM_GAMES</a:t>
            </a:r>
            <a:r>
              <a:rPr lang="en-US" altLang="en-US" dirty="0" smtClean="0">
                <a:solidFill>
                  <a:schemeClr val="tx1"/>
                </a:solidFill>
              </a:rPr>
              <a:t> </a:t>
            </a:r>
            <a:r>
              <a:rPr lang="en-US" altLang="en-US" dirty="0">
                <a:solidFill>
                  <a:schemeClr val="tx1"/>
                </a:solidFill>
              </a:rPr>
              <a:t>table.</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WHERE</a:t>
            </a:r>
            <a:r>
              <a:rPr lang="en-US" altLang="en-US" dirty="0">
                <a:solidFill>
                  <a:schemeClr val="tx1"/>
                </a:solidFill>
              </a:rPr>
              <a:t> clause specifies the rows to be retrieved. Because there is no </a:t>
            </a:r>
            <a:r>
              <a:rPr lang="en-US" altLang="en-US" dirty="0">
                <a:solidFill>
                  <a:schemeClr val="tx1"/>
                </a:solidFill>
                <a:latin typeface="Courier New" pitchFamily="49" charset="0"/>
              </a:rPr>
              <a:t>WHERE</a:t>
            </a:r>
            <a:r>
              <a:rPr lang="en-US" altLang="en-US" dirty="0">
                <a:solidFill>
                  <a:schemeClr val="tx1"/>
                </a:solidFill>
              </a:rPr>
              <a:t> clause, all rows are retrieved by default. </a:t>
            </a:r>
          </a:p>
          <a:p>
            <a:pPr lvl="2">
              <a:lnSpc>
                <a:spcPct val="95000"/>
              </a:lnSpc>
            </a:pPr>
            <a:r>
              <a:rPr lang="en-US" altLang="en-US" dirty="0">
                <a:solidFill>
                  <a:schemeClr val="tx1"/>
                </a:solidFill>
              </a:rPr>
              <a:t>The </a:t>
            </a:r>
            <a:r>
              <a:rPr lang="en-US" altLang="en-US" dirty="0">
                <a:solidFill>
                  <a:schemeClr val="tx1"/>
                </a:solidFill>
                <a:latin typeface="Courier New" pitchFamily="49" charset="0"/>
              </a:rPr>
              <a:t>GROUP BY</a:t>
            </a:r>
            <a:r>
              <a:rPr lang="en-US" altLang="en-US" dirty="0">
                <a:solidFill>
                  <a:schemeClr val="tx1"/>
                </a:solidFill>
              </a:rPr>
              <a:t> clause specifies how the rows should be grouped. The rows are grouped by department number, so the </a:t>
            </a:r>
            <a:r>
              <a:rPr lang="en-US" altLang="en-US" dirty="0">
                <a:solidFill>
                  <a:schemeClr val="tx1"/>
                </a:solidFill>
                <a:latin typeface="Courier New" pitchFamily="49" charset="0"/>
              </a:rPr>
              <a:t>AVG</a:t>
            </a:r>
            <a:r>
              <a:rPr lang="en-US" altLang="en-US" dirty="0">
                <a:solidFill>
                  <a:schemeClr val="tx1"/>
                </a:solidFill>
              </a:rPr>
              <a:t> function that is applied to the salary column calculates the </a:t>
            </a:r>
            <a:r>
              <a:rPr lang="en-US" altLang="en-US" i="1" dirty="0">
                <a:solidFill>
                  <a:schemeClr val="tx1"/>
                </a:solidFill>
              </a:rPr>
              <a:t>average </a:t>
            </a:r>
            <a:r>
              <a:rPr lang="en-US" altLang="en-US" i="1" dirty="0" smtClean="0">
                <a:solidFill>
                  <a:schemeClr val="tx1"/>
                </a:solidFill>
              </a:rPr>
              <a:t>game value </a:t>
            </a:r>
            <a:r>
              <a:rPr lang="en-US" altLang="en-US" i="1" dirty="0">
                <a:solidFill>
                  <a:schemeClr val="tx1"/>
                </a:solidFill>
              </a:rPr>
              <a:t>for each </a:t>
            </a:r>
            <a:r>
              <a:rPr lang="en-US" altLang="en-US" i="1" dirty="0" smtClean="0">
                <a:solidFill>
                  <a:schemeClr val="tx1"/>
                </a:solidFill>
              </a:rPr>
              <a:t>game type</a:t>
            </a:r>
            <a:endParaRPr lang="en-US" altLang="en-US" dirty="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4" name="Rectangle 4"/>
          <p:cNvSpPr>
            <a:spLocks noGrp="1" noRot="1" noChangeAspect="1" noChangeArrowheads="1" noTextEdit="1"/>
          </p:cNvSpPr>
          <p:nvPr>
            <p:ph type="sldImg"/>
          </p:nvPr>
        </p:nvSpPr>
        <p:spPr>
          <a:ln/>
        </p:spPr>
      </p:sp>
      <p:sp>
        <p:nvSpPr>
          <p:cNvPr id="368645" name="Rectangle 5"/>
          <p:cNvSpPr>
            <a:spLocks noGrp="1" noChangeArrowheads="1"/>
          </p:cNvSpPr>
          <p:nvPr>
            <p:ph type="body" idx="1"/>
          </p:nvPr>
        </p:nvSpPr>
        <p:spPr/>
        <p:txBody>
          <a:bodyPr/>
          <a:lstStyle/>
          <a:p>
            <a:r>
              <a:rPr lang="en-US" altLang="en-US" dirty="0"/>
              <a:t>SQL Functions</a:t>
            </a:r>
          </a:p>
          <a:p>
            <a:pPr lvl="1"/>
            <a:r>
              <a:rPr lang="en-US" altLang="en-US" b="1" dirty="0" smtClean="0"/>
              <a:t>Note:</a:t>
            </a:r>
            <a:endParaRPr lang="en-US"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ChangeArrowheads="1"/>
          </p:cNvSpPr>
          <p:nvPr/>
        </p:nvSpPr>
        <p:spPr bwMode="auto">
          <a:xfrm>
            <a:off x="3848003" y="1"/>
            <a:ext cx="2949672" cy="49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4787" name="Rectangle 3"/>
          <p:cNvSpPr>
            <a:spLocks noChangeArrowheads="1"/>
          </p:cNvSpPr>
          <p:nvPr/>
        </p:nvSpPr>
        <p:spPr bwMode="auto">
          <a:xfrm>
            <a:off x="-1544" y="1"/>
            <a:ext cx="2946586" cy="49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4790" name="Rectangle 6"/>
          <p:cNvSpPr>
            <a:spLocks noGrp="1" noRot="1" noChangeAspect="1" noChangeArrowheads="1" noTextEdit="1"/>
          </p:cNvSpPr>
          <p:nvPr>
            <p:ph type="sldImg"/>
          </p:nvPr>
        </p:nvSpPr>
        <p:spPr>
          <a:ln/>
        </p:spPr>
      </p:sp>
      <p:sp>
        <p:nvSpPr>
          <p:cNvPr id="374791" name="Rectangle 7"/>
          <p:cNvSpPr>
            <a:spLocks noGrp="1" noChangeArrowheads="1"/>
          </p:cNvSpPr>
          <p:nvPr>
            <p:ph type="body" idx="1"/>
          </p:nvPr>
        </p:nvSpPr>
        <p:spPr/>
        <p:txBody>
          <a:bodyPr/>
          <a:lstStyle/>
          <a:p>
            <a:r>
              <a:rPr lang="en-US" altLang="en-US" dirty="0"/>
              <a:t>Using the Group Functions</a:t>
            </a:r>
          </a:p>
          <a:p>
            <a:pPr lvl="1"/>
            <a:r>
              <a:rPr lang="en-US" altLang="en-US" dirty="0">
                <a:solidFill>
                  <a:schemeClr val="tx1"/>
                </a:solidFill>
              </a:rPr>
              <a:t>You can use </a:t>
            </a:r>
            <a:r>
              <a:rPr lang="en-US" altLang="en-US" dirty="0">
                <a:solidFill>
                  <a:schemeClr val="tx1"/>
                </a:solidFill>
                <a:latin typeface="Courier New" pitchFamily="49" charset="0"/>
              </a:rPr>
              <a:t>AVG</a:t>
            </a:r>
            <a:r>
              <a:rPr lang="en-US" altLang="en-US" dirty="0">
                <a:solidFill>
                  <a:schemeClr val="tx1"/>
                </a:solidFill>
              </a:rPr>
              <a:t>, </a:t>
            </a:r>
            <a:r>
              <a:rPr lang="en-US" altLang="en-US" dirty="0">
                <a:solidFill>
                  <a:schemeClr val="tx1"/>
                </a:solidFill>
                <a:latin typeface="Courier New" pitchFamily="49" charset="0"/>
              </a:rPr>
              <a:t>SUM</a:t>
            </a:r>
            <a:r>
              <a:rPr lang="en-US" altLang="en-US" dirty="0">
                <a:solidFill>
                  <a:schemeClr val="tx1"/>
                </a:solidFill>
              </a:rPr>
              <a:t>, </a:t>
            </a:r>
            <a:r>
              <a:rPr lang="en-US" altLang="en-US" dirty="0">
                <a:solidFill>
                  <a:schemeClr val="tx1"/>
                </a:solidFill>
                <a:latin typeface="Courier New" pitchFamily="49" charset="0"/>
              </a:rPr>
              <a:t>MIN</a:t>
            </a:r>
            <a:r>
              <a:rPr lang="en-US" altLang="en-US" dirty="0">
                <a:solidFill>
                  <a:schemeClr val="tx1"/>
                </a:solidFill>
              </a:rPr>
              <a:t>, and </a:t>
            </a:r>
            <a:r>
              <a:rPr lang="en-US" altLang="en-US" dirty="0">
                <a:solidFill>
                  <a:schemeClr val="tx1"/>
                </a:solidFill>
                <a:latin typeface="Courier New" pitchFamily="49" charset="0"/>
              </a:rPr>
              <a:t>MAX</a:t>
            </a:r>
            <a:r>
              <a:rPr lang="en-US" altLang="en-US" dirty="0">
                <a:solidFill>
                  <a:schemeClr val="tx1"/>
                </a:solidFill>
              </a:rPr>
              <a:t> functions against columns that can store numeric data.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7" name="Rectangle 1029"/>
          <p:cNvSpPr>
            <a:spLocks noGrp="1" noRot="1" noChangeAspect="1" noChangeArrowheads="1" noTextEdit="1"/>
          </p:cNvSpPr>
          <p:nvPr>
            <p:ph type="sldImg"/>
          </p:nvPr>
        </p:nvSpPr>
        <p:spPr>
          <a:ln/>
        </p:spPr>
      </p:sp>
      <p:sp>
        <p:nvSpPr>
          <p:cNvPr id="376838" name="Rectangle 1030"/>
          <p:cNvSpPr>
            <a:spLocks noGrp="1" noChangeArrowheads="1"/>
          </p:cNvSpPr>
          <p:nvPr>
            <p:ph type="body" idx="1"/>
          </p:nvPr>
        </p:nvSpPr>
        <p:spPr/>
        <p:txBody>
          <a:bodyPr/>
          <a:lstStyle/>
          <a:p>
            <a:r>
              <a:rPr lang="en-US" altLang="en-US" dirty="0"/>
              <a:t>Using the Group Functions (continued)</a:t>
            </a:r>
          </a:p>
          <a:p>
            <a:pPr lvl="1"/>
            <a:r>
              <a:rPr lang="en-US" altLang="en-US" dirty="0">
                <a:solidFill>
                  <a:schemeClr val="tx1"/>
                </a:solidFill>
              </a:rPr>
              <a:t>You can use the </a:t>
            </a:r>
            <a:r>
              <a:rPr lang="en-US" altLang="en-US" dirty="0">
                <a:solidFill>
                  <a:schemeClr val="tx1"/>
                </a:solidFill>
                <a:latin typeface="Courier New" pitchFamily="49" charset="0"/>
              </a:rPr>
              <a:t>MAX</a:t>
            </a:r>
            <a:r>
              <a:rPr lang="en-US" altLang="en-US" dirty="0">
                <a:solidFill>
                  <a:schemeClr val="tx1"/>
                </a:solidFill>
              </a:rPr>
              <a:t> and </a:t>
            </a:r>
            <a:r>
              <a:rPr lang="en-US" altLang="en-US" dirty="0">
                <a:solidFill>
                  <a:schemeClr val="tx1"/>
                </a:solidFill>
                <a:latin typeface="Courier New" pitchFamily="49" charset="0"/>
              </a:rPr>
              <a:t>MIN</a:t>
            </a:r>
            <a:r>
              <a:rPr lang="en-US" altLang="en-US" dirty="0">
                <a:solidFill>
                  <a:schemeClr val="tx1"/>
                </a:solidFill>
              </a:rPr>
              <a:t> functions for numeric, character, and date data types. </a:t>
            </a:r>
            <a:endParaRPr lang="en-US" altLang="en-US" sz="1100" dirty="0">
              <a:latin typeface="Courier New" pitchFamily="49" charset="0"/>
            </a:endParaRPr>
          </a:p>
          <a:p>
            <a:pPr lvl="1">
              <a:spcBef>
                <a:spcPct val="0"/>
              </a:spcBef>
            </a:pPr>
            <a:r>
              <a:rPr lang="en-US" altLang="en-US" dirty="0">
                <a:solidFill>
                  <a:schemeClr val="tx1"/>
                </a:solidFill>
                <a:latin typeface="Courier New" pitchFamily="49" charset="0"/>
              </a:rPr>
              <a:t>   </a:t>
            </a:r>
          </a:p>
          <a:p>
            <a:pPr lvl="1"/>
            <a:endParaRPr lang="en-US" altLang="en-US" b="1" dirty="0">
              <a:solidFill>
                <a:schemeClr val="tx1"/>
              </a:solidFill>
            </a:endParaRPr>
          </a:p>
          <a:p>
            <a:pPr lvl="1"/>
            <a:r>
              <a:rPr lang="en-US" altLang="en-US" b="1" dirty="0">
                <a:solidFill>
                  <a:schemeClr val="tx1"/>
                </a:solidFill>
              </a:rPr>
              <a:t>Note:</a:t>
            </a:r>
            <a:r>
              <a:rPr lang="en-US" altLang="en-US" dirty="0">
                <a:solidFill>
                  <a:schemeClr val="tx1"/>
                </a:solidFill>
              </a:rPr>
              <a:t> The </a:t>
            </a:r>
            <a:r>
              <a:rPr lang="en-US" altLang="en-US" dirty="0">
                <a:solidFill>
                  <a:schemeClr val="tx1"/>
                </a:solidFill>
                <a:latin typeface="Courier New" pitchFamily="49" charset="0"/>
              </a:rPr>
              <a:t>AVG</a:t>
            </a:r>
            <a:r>
              <a:rPr lang="en-US" altLang="en-US" dirty="0">
                <a:solidFill>
                  <a:schemeClr val="tx1"/>
                </a:solidFill>
              </a:rPr>
              <a:t>, </a:t>
            </a:r>
            <a:r>
              <a:rPr lang="en-US" altLang="en-US" dirty="0">
                <a:solidFill>
                  <a:schemeClr val="tx1"/>
                </a:solidFill>
                <a:latin typeface="Courier New" pitchFamily="49" charset="0"/>
              </a:rPr>
              <a:t>SUM</a:t>
            </a:r>
            <a:r>
              <a:rPr lang="en-US" altLang="en-US" dirty="0">
                <a:solidFill>
                  <a:schemeClr val="tx1"/>
                </a:solidFill>
              </a:rPr>
              <a:t>, </a:t>
            </a:r>
            <a:r>
              <a:rPr lang="en-US" altLang="en-US" dirty="0">
                <a:solidFill>
                  <a:schemeClr val="tx1"/>
                </a:solidFill>
                <a:latin typeface="Courier New" pitchFamily="49" charset="0"/>
              </a:rPr>
              <a:t>VARIANCE</a:t>
            </a:r>
            <a:r>
              <a:rPr lang="en-US" altLang="en-US" dirty="0">
                <a:solidFill>
                  <a:schemeClr val="tx1"/>
                </a:solidFill>
              </a:rPr>
              <a:t>, and </a:t>
            </a:r>
            <a:r>
              <a:rPr lang="en-US" altLang="en-US" dirty="0">
                <a:solidFill>
                  <a:schemeClr val="tx1"/>
                </a:solidFill>
                <a:latin typeface="Courier New" pitchFamily="49" charset="0"/>
              </a:rPr>
              <a:t>STDDEV</a:t>
            </a:r>
            <a:r>
              <a:rPr lang="en-US" altLang="en-US" dirty="0">
                <a:solidFill>
                  <a:schemeClr val="tx1"/>
                </a:solidFill>
              </a:rPr>
              <a:t> functions can be used only with numeric data types. </a:t>
            </a:r>
            <a:r>
              <a:rPr lang="en-US" altLang="en-US" dirty="0">
                <a:solidFill>
                  <a:schemeClr val="tx1"/>
                </a:solidFill>
                <a:latin typeface="Courier New" pitchFamily="49" charset="0"/>
              </a:rPr>
              <a:t>MAX</a:t>
            </a:r>
            <a:r>
              <a:rPr lang="en-US" altLang="en-US" dirty="0">
                <a:solidFill>
                  <a:schemeClr val="tx1"/>
                </a:solidFill>
              </a:rPr>
              <a:t> and </a:t>
            </a:r>
            <a:r>
              <a:rPr lang="en-US" altLang="en-US" dirty="0">
                <a:solidFill>
                  <a:schemeClr val="tx1"/>
                </a:solidFill>
                <a:latin typeface="Courier New" pitchFamily="49" charset="0"/>
              </a:rPr>
              <a:t>MIN</a:t>
            </a:r>
            <a:r>
              <a:rPr lang="en-US" altLang="en-US" dirty="0">
                <a:solidFill>
                  <a:schemeClr val="tx1"/>
                </a:solidFill>
              </a:rPr>
              <a:t> cannot be used with </a:t>
            </a:r>
            <a:r>
              <a:rPr lang="en-US" altLang="en-US" dirty="0">
                <a:solidFill>
                  <a:schemeClr val="tx1"/>
                </a:solidFill>
                <a:latin typeface="Courier New" pitchFamily="49" charset="0"/>
              </a:rPr>
              <a:t>LOB</a:t>
            </a:r>
            <a:r>
              <a:rPr lang="en-US" altLang="en-US" dirty="0">
                <a:solidFill>
                  <a:schemeClr val="tx1"/>
                </a:solidFill>
              </a:rPr>
              <a:t> or </a:t>
            </a:r>
            <a:r>
              <a:rPr lang="en-US" altLang="en-US" dirty="0">
                <a:solidFill>
                  <a:schemeClr val="tx1"/>
                </a:solidFill>
                <a:latin typeface="Courier New" pitchFamily="49" charset="0"/>
              </a:rPr>
              <a:t>LONG</a:t>
            </a:r>
            <a:r>
              <a:rPr lang="en-US" altLang="en-US" dirty="0">
                <a:solidFill>
                  <a:schemeClr val="tx1"/>
                </a:solidFill>
              </a:rPr>
              <a:t> data types.</a:t>
            </a:r>
          </a:p>
        </p:txBody>
      </p:sp>
      <p:pic>
        <p:nvPicPr>
          <p:cNvPr id="376836"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40891" y="7172367"/>
            <a:ext cx="5365286" cy="528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7" name="Rectangle 1029"/>
          <p:cNvSpPr>
            <a:spLocks noGrp="1" noRot="1" noChangeAspect="1" noChangeArrowheads="1" noTextEdit="1"/>
          </p:cNvSpPr>
          <p:nvPr>
            <p:ph type="sldImg"/>
          </p:nvPr>
        </p:nvSpPr>
        <p:spPr>
          <a:ln/>
        </p:spPr>
      </p:sp>
      <p:sp>
        <p:nvSpPr>
          <p:cNvPr id="376838" name="Rectangle 1030"/>
          <p:cNvSpPr>
            <a:spLocks noGrp="1" noChangeArrowheads="1"/>
          </p:cNvSpPr>
          <p:nvPr>
            <p:ph type="body" idx="1"/>
          </p:nvPr>
        </p:nvSpPr>
        <p:spPr/>
        <p:txBody>
          <a:bodyPr/>
          <a:lstStyle/>
          <a:p>
            <a:r>
              <a:rPr lang="en-US" altLang="en-US" dirty="0"/>
              <a:t>Using the Group Functions (continued)</a:t>
            </a:r>
          </a:p>
          <a:p>
            <a:pPr lvl="1"/>
            <a:r>
              <a:rPr lang="en-US" altLang="en-US" dirty="0">
                <a:solidFill>
                  <a:schemeClr val="tx1"/>
                </a:solidFill>
              </a:rPr>
              <a:t>You can use the </a:t>
            </a:r>
            <a:r>
              <a:rPr lang="en-US" altLang="en-US" dirty="0">
                <a:solidFill>
                  <a:schemeClr val="tx1"/>
                </a:solidFill>
                <a:latin typeface="Courier New" pitchFamily="49" charset="0"/>
              </a:rPr>
              <a:t>MAX</a:t>
            </a:r>
            <a:r>
              <a:rPr lang="en-US" altLang="en-US" dirty="0">
                <a:solidFill>
                  <a:schemeClr val="tx1"/>
                </a:solidFill>
              </a:rPr>
              <a:t> and </a:t>
            </a:r>
            <a:r>
              <a:rPr lang="en-US" altLang="en-US" dirty="0">
                <a:solidFill>
                  <a:schemeClr val="tx1"/>
                </a:solidFill>
                <a:latin typeface="Courier New" pitchFamily="49" charset="0"/>
              </a:rPr>
              <a:t>MIN</a:t>
            </a:r>
            <a:r>
              <a:rPr lang="en-US" altLang="en-US" dirty="0">
                <a:solidFill>
                  <a:schemeClr val="tx1"/>
                </a:solidFill>
              </a:rPr>
              <a:t> functions for numeric, character, and date data types. </a:t>
            </a:r>
            <a:r>
              <a:rPr lang="en-US" altLang="en-US" dirty="0" smtClean="0">
                <a:solidFill>
                  <a:schemeClr val="tx1"/>
                </a:solidFill>
                <a:latin typeface="Courier New" pitchFamily="49" charset="0"/>
              </a:rPr>
              <a:t>MAX</a:t>
            </a:r>
            <a:r>
              <a:rPr lang="en-US" altLang="en-US" dirty="0" smtClean="0">
                <a:solidFill>
                  <a:schemeClr val="tx1"/>
                </a:solidFill>
              </a:rPr>
              <a:t> </a:t>
            </a:r>
            <a:r>
              <a:rPr lang="en-US" altLang="en-US" dirty="0">
                <a:solidFill>
                  <a:schemeClr val="tx1"/>
                </a:solidFill>
              </a:rPr>
              <a:t>and </a:t>
            </a:r>
            <a:r>
              <a:rPr lang="en-US" altLang="en-US" dirty="0">
                <a:solidFill>
                  <a:schemeClr val="tx1"/>
                </a:solidFill>
                <a:latin typeface="Courier New" pitchFamily="49" charset="0"/>
              </a:rPr>
              <a:t>MIN</a:t>
            </a:r>
            <a:r>
              <a:rPr lang="en-US" altLang="en-US" dirty="0">
                <a:solidFill>
                  <a:schemeClr val="tx1"/>
                </a:solidFill>
              </a:rPr>
              <a:t> cannot be used with </a:t>
            </a:r>
            <a:r>
              <a:rPr lang="en-US" altLang="en-US" dirty="0">
                <a:solidFill>
                  <a:schemeClr val="tx1"/>
                </a:solidFill>
                <a:latin typeface="Courier New" pitchFamily="49" charset="0"/>
              </a:rPr>
              <a:t>LOB</a:t>
            </a:r>
            <a:r>
              <a:rPr lang="en-US" altLang="en-US" dirty="0">
                <a:solidFill>
                  <a:schemeClr val="tx1"/>
                </a:solidFill>
              </a:rPr>
              <a:t> or </a:t>
            </a:r>
            <a:r>
              <a:rPr lang="en-US" altLang="en-US" dirty="0">
                <a:solidFill>
                  <a:schemeClr val="tx1"/>
                </a:solidFill>
                <a:latin typeface="Courier New" pitchFamily="49" charset="0"/>
              </a:rPr>
              <a:t>LONG</a:t>
            </a:r>
            <a:r>
              <a:rPr lang="en-US" altLang="en-US" dirty="0">
                <a:solidFill>
                  <a:schemeClr val="tx1"/>
                </a:solidFill>
              </a:rPr>
              <a:t> data types.</a:t>
            </a:r>
          </a:p>
        </p:txBody>
      </p:sp>
      <p:pic>
        <p:nvPicPr>
          <p:cNvPr id="376836"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40891" y="7172367"/>
            <a:ext cx="5365286" cy="528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Rectangle 4"/>
          <p:cNvSpPr>
            <a:spLocks noGrp="1" noRot="1" noChangeAspect="1" noChangeArrowheads="1" noTextEdit="1"/>
          </p:cNvSpPr>
          <p:nvPr>
            <p:ph type="sldImg"/>
          </p:nvPr>
        </p:nvSpPr>
        <p:spPr>
          <a:ln/>
        </p:spPr>
      </p:sp>
      <p:sp>
        <p:nvSpPr>
          <p:cNvPr id="378885" name="Rectangle 5"/>
          <p:cNvSpPr>
            <a:spLocks noGrp="1" noChangeArrowheads="1"/>
          </p:cNvSpPr>
          <p:nvPr>
            <p:ph type="body" idx="1"/>
          </p:nvPr>
        </p:nvSpPr>
        <p:spPr/>
        <p:txBody>
          <a:bodyPr/>
          <a:lstStyle/>
          <a:p>
            <a:r>
              <a:rPr lang="en-US" altLang="en-US" dirty="0">
                <a:latin typeface="Courier New" pitchFamily="49" charset="0"/>
              </a:rPr>
              <a:t>COUNT</a:t>
            </a:r>
            <a:r>
              <a:rPr lang="en-US" altLang="en-US" dirty="0"/>
              <a:t> Function</a:t>
            </a:r>
          </a:p>
          <a:p>
            <a:pPr lvl="1"/>
            <a:r>
              <a:rPr lang="en-US" altLang="en-US" dirty="0">
                <a:solidFill>
                  <a:schemeClr val="tx1"/>
                </a:solidFill>
              </a:rPr>
              <a:t>The </a:t>
            </a:r>
            <a:r>
              <a:rPr lang="en-US" altLang="en-US" dirty="0">
                <a:solidFill>
                  <a:schemeClr val="tx1"/>
                </a:solidFill>
                <a:latin typeface="Courier New" pitchFamily="49" charset="0"/>
              </a:rPr>
              <a:t>COUNT</a:t>
            </a:r>
            <a:r>
              <a:rPr lang="en-US" altLang="en-US" dirty="0">
                <a:solidFill>
                  <a:schemeClr val="tx1"/>
                </a:solidFill>
              </a:rPr>
              <a:t> function has three formats:</a:t>
            </a:r>
          </a:p>
          <a:p>
            <a:pPr lvl="2">
              <a:buSzPct val="70000"/>
            </a:pPr>
            <a:r>
              <a:rPr lang="en-US" altLang="en-US" dirty="0">
                <a:solidFill>
                  <a:schemeClr val="tx1"/>
                </a:solidFill>
                <a:latin typeface="Courier New" pitchFamily="49" charset="0"/>
              </a:rPr>
              <a:t>COUNT(*) </a:t>
            </a:r>
          </a:p>
          <a:p>
            <a:pPr lvl="2">
              <a:buSzPct val="70000"/>
            </a:pPr>
            <a:r>
              <a:rPr lang="en-US" altLang="en-US" dirty="0">
                <a:solidFill>
                  <a:schemeClr val="tx1"/>
                </a:solidFill>
                <a:latin typeface="Courier New" pitchFamily="49" charset="0"/>
              </a:rPr>
              <a:t>COUNT(</a:t>
            </a:r>
            <a:r>
              <a:rPr lang="en-US" altLang="en-US" i="1" dirty="0" err="1">
                <a:solidFill>
                  <a:schemeClr val="tx1"/>
                </a:solidFill>
                <a:latin typeface="Courier New" pitchFamily="49" charset="0"/>
              </a:rPr>
              <a:t>expr</a:t>
            </a:r>
            <a:r>
              <a:rPr lang="en-US" altLang="en-US" dirty="0">
                <a:solidFill>
                  <a:schemeClr val="tx1"/>
                </a:solidFill>
                <a:latin typeface="Courier New" pitchFamily="49" charset="0"/>
              </a:rPr>
              <a:t>)</a:t>
            </a:r>
          </a:p>
          <a:p>
            <a:pPr lvl="2">
              <a:buSzPct val="70000"/>
            </a:pPr>
            <a:r>
              <a:rPr lang="en-US" altLang="en-US" dirty="0">
                <a:solidFill>
                  <a:schemeClr val="tx1"/>
                </a:solidFill>
                <a:latin typeface="Courier New" pitchFamily="49" charset="0"/>
              </a:rPr>
              <a:t>COUNT(DISTINCT </a:t>
            </a:r>
            <a:r>
              <a:rPr lang="en-US" altLang="en-US" i="1" dirty="0" err="1">
                <a:solidFill>
                  <a:schemeClr val="tx1"/>
                </a:solidFill>
                <a:latin typeface="Courier New" pitchFamily="49" charset="0"/>
              </a:rPr>
              <a:t>expr</a:t>
            </a:r>
            <a:r>
              <a:rPr lang="en-US" altLang="en-US" dirty="0">
                <a:solidFill>
                  <a:schemeClr val="tx1"/>
                </a:solidFill>
                <a:latin typeface="Courier New" pitchFamily="49" charset="0"/>
              </a:rPr>
              <a:t>)</a:t>
            </a:r>
          </a:p>
          <a:p>
            <a:pPr lvl="1"/>
            <a:r>
              <a:rPr lang="en-US" altLang="en-US" dirty="0">
                <a:solidFill>
                  <a:schemeClr val="tx1"/>
                </a:solidFill>
                <a:latin typeface="Courier New" pitchFamily="49" charset="0"/>
              </a:rPr>
              <a:t>COUNT(*)</a:t>
            </a:r>
            <a:r>
              <a:rPr lang="en-US" altLang="en-US" dirty="0">
                <a:solidFill>
                  <a:schemeClr val="tx1"/>
                </a:solidFill>
              </a:rPr>
              <a:t> returns the number of rows in a table that satisfy the criteria of the </a:t>
            </a:r>
            <a:r>
              <a:rPr lang="en-US" altLang="en-US" dirty="0">
                <a:solidFill>
                  <a:schemeClr val="tx1"/>
                </a:solidFill>
                <a:latin typeface="Courier New" pitchFamily="49" charset="0"/>
              </a:rPr>
              <a:t>SELECT</a:t>
            </a:r>
            <a:r>
              <a:rPr lang="en-US" altLang="en-US" dirty="0">
                <a:solidFill>
                  <a:schemeClr val="tx1"/>
                </a:solidFill>
              </a:rPr>
              <a:t> statement, including duplicate rows and rows containing null values in any of the columns. If a </a:t>
            </a:r>
            <a:r>
              <a:rPr lang="en-US" altLang="en-US" dirty="0">
                <a:solidFill>
                  <a:schemeClr val="tx1"/>
                </a:solidFill>
                <a:latin typeface="Courier New" pitchFamily="49" charset="0"/>
              </a:rPr>
              <a:t>WHERE</a:t>
            </a:r>
            <a:r>
              <a:rPr lang="en-US" altLang="en-US" dirty="0">
                <a:solidFill>
                  <a:schemeClr val="tx1"/>
                </a:solidFill>
              </a:rPr>
              <a:t> clause is included in the </a:t>
            </a:r>
            <a:r>
              <a:rPr lang="en-US" altLang="en-US" dirty="0">
                <a:solidFill>
                  <a:schemeClr val="tx1"/>
                </a:solidFill>
                <a:latin typeface="Courier New" pitchFamily="49" charset="0"/>
              </a:rPr>
              <a:t>SELECT</a:t>
            </a:r>
            <a:r>
              <a:rPr lang="en-US" altLang="en-US" dirty="0">
                <a:solidFill>
                  <a:schemeClr val="tx1"/>
                </a:solidFill>
              </a:rPr>
              <a:t> statement, </a:t>
            </a:r>
            <a:r>
              <a:rPr lang="en-US" altLang="en-US" dirty="0">
                <a:solidFill>
                  <a:schemeClr val="tx1"/>
                </a:solidFill>
                <a:latin typeface="Courier New" pitchFamily="49" charset="0"/>
              </a:rPr>
              <a:t>COUNT(*)</a:t>
            </a:r>
            <a:r>
              <a:rPr lang="en-US" altLang="en-US" dirty="0">
                <a:solidFill>
                  <a:schemeClr val="tx1"/>
                </a:solidFill>
              </a:rPr>
              <a:t> returns the number of rows that satisfy the condition in the </a:t>
            </a:r>
            <a:r>
              <a:rPr lang="en-US" altLang="en-US" dirty="0">
                <a:solidFill>
                  <a:schemeClr val="tx1"/>
                </a:solidFill>
                <a:latin typeface="Courier New" pitchFamily="49" charset="0"/>
              </a:rPr>
              <a:t>WHERE</a:t>
            </a:r>
            <a:r>
              <a:rPr lang="en-US" altLang="en-US" dirty="0">
                <a:solidFill>
                  <a:schemeClr val="tx1"/>
                </a:solidFill>
              </a:rPr>
              <a:t> clause. </a:t>
            </a:r>
          </a:p>
          <a:p>
            <a:pPr lvl="1"/>
            <a:r>
              <a:rPr lang="en-US" altLang="en-US" dirty="0">
                <a:solidFill>
                  <a:schemeClr val="tx1"/>
                </a:solidFill>
              </a:rPr>
              <a:t>In contrast, </a:t>
            </a:r>
            <a:r>
              <a:rPr lang="en-US" altLang="en-US" dirty="0">
                <a:solidFill>
                  <a:schemeClr val="tx1"/>
                </a:solidFill>
                <a:latin typeface="Courier New" pitchFamily="49" charset="0"/>
              </a:rPr>
              <a:t>COUNT(</a:t>
            </a:r>
            <a:r>
              <a:rPr lang="en-US" altLang="en-US" i="1" dirty="0" err="1">
                <a:solidFill>
                  <a:schemeClr val="tx1"/>
                </a:solidFill>
                <a:latin typeface="Courier New" pitchFamily="49" charset="0"/>
              </a:rPr>
              <a:t>expr</a:t>
            </a:r>
            <a:r>
              <a:rPr lang="en-US" altLang="en-US" dirty="0">
                <a:solidFill>
                  <a:schemeClr val="tx1"/>
                </a:solidFill>
                <a:latin typeface="Courier New" pitchFamily="49" charset="0"/>
              </a:rPr>
              <a:t>)</a:t>
            </a:r>
            <a:r>
              <a:rPr lang="en-US" altLang="en-US" dirty="0">
                <a:solidFill>
                  <a:schemeClr val="tx1"/>
                </a:solidFill>
              </a:rPr>
              <a:t> returns the number of non-null values that are in the column identified by </a:t>
            </a:r>
            <a:r>
              <a:rPr lang="en-US" altLang="en-US" i="1" dirty="0" err="1">
                <a:solidFill>
                  <a:schemeClr val="tx1"/>
                </a:solidFill>
                <a:latin typeface="Courier New" pitchFamily="49" charset="0"/>
              </a:rPr>
              <a:t>expr</a:t>
            </a:r>
            <a:r>
              <a:rPr lang="en-US" altLang="en-US" dirty="0">
                <a:solidFill>
                  <a:schemeClr val="tx1"/>
                </a:solidFill>
              </a:rPr>
              <a:t>. </a:t>
            </a:r>
          </a:p>
          <a:p>
            <a:pPr lvl="1"/>
            <a:r>
              <a:rPr lang="en-US" altLang="en-US" dirty="0">
                <a:solidFill>
                  <a:schemeClr val="tx1"/>
                </a:solidFill>
                <a:latin typeface="Courier New" pitchFamily="49" charset="0"/>
              </a:rPr>
              <a:t>COUNT(DISTINCT </a:t>
            </a:r>
            <a:r>
              <a:rPr lang="en-US" altLang="en-US" i="1" dirty="0" err="1">
                <a:solidFill>
                  <a:schemeClr val="tx1"/>
                </a:solidFill>
                <a:latin typeface="Courier New" pitchFamily="49" charset="0"/>
              </a:rPr>
              <a:t>expr</a:t>
            </a:r>
            <a:r>
              <a:rPr lang="en-US" altLang="en-US" dirty="0">
                <a:solidFill>
                  <a:schemeClr val="tx1"/>
                </a:solidFill>
                <a:latin typeface="Courier New" pitchFamily="49" charset="0"/>
              </a:rPr>
              <a:t>)</a:t>
            </a:r>
            <a:r>
              <a:rPr lang="en-US" altLang="en-US" dirty="0">
                <a:solidFill>
                  <a:schemeClr val="tx1"/>
                </a:solidFill>
              </a:rPr>
              <a:t> returns the number of unique, non-null values that are in the column identified by </a:t>
            </a:r>
            <a:r>
              <a:rPr lang="en-US" altLang="en-US" i="1" dirty="0" err="1">
                <a:solidFill>
                  <a:schemeClr val="tx1"/>
                </a:solidFill>
                <a:latin typeface="Courier New" pitchFamily="49" charset="0"/>
              </a:rPr>
              <a:t>expr</a:t>
            </a:r>
            <a:r>
              <a:rPr lang="en-US" altLang="en-US" dirty="0">
                <a:solidFill>
                  <a:schemeClr val="tx1"/>
                </a:solidFill>
              </a:rPr>
              <a:t>.</a:t>
            </a:r>
          </a:p>
          <a:p>
            <a:pPr lvl="1"/>
            <a:r>
              <a:rPr lang="en-US" altLang="en-US" b="1" dirty="0">
                <a:solidFill>
                  <a:schemeClr val="tx1"/>
                </a:solidFill>
              </a:rPr>
              <a:t>Examples</a:t>
            </a:r>
          </a:p>
          <a:p>
            <a:pPr lvl="2">
              <a:buFontTx/>
              <a:buNone/>
            </a:pPr>
            <a:r>
              <a:rPr lang="en-US" altLang="en-US" dirty="0">
                <a:solidFill>
                  <a:schemeClr val="tx1"/>
                </a:solidFill>
              </a:rPr>
              <a:t>1.	The slide example displays the </a:t>
            </a:r>
            <a:r>
              <a:rPr lang="en-US" altLang="en-US" dirty="0" smtClean="0">
                <a:solidFill>
                  <a:schemeClr val="tx1"/>
                </a:solidFill>
              </a:rPr>
              <a:t>number of games with an</a:t>
            </a:r>
            <a:r>
              <a:rPr lang="en-US" altLang="en-US" baseline="0" dirty="0" smtClean="0">
                <a:solidFill>
                  <a:schemeClr val="tx1"/>
                </a:solidFill>
              </a:rPr>
              <a:t> a in their title</a:t>
            </a:r>
            <a:endParaRPr lang="en-US" altLang="en-US" dirty="0">
              <a:solidFill>
                <a:schemeClr val="tx1"/>
              </a:solidFill>
            </a:endParaRPr>
          </a:p>
          <a:p>
            <a:pPr lvl="2">
              <a:buFontTx/>
              <a:buNone/>
            </a:pPr>
            <a:r>
              <a:rPr lang="en-US" altLang="en-US" dirty="0">
                <a:solidFill>
                  <a:schemeClr val="tx1"/>
                </a:solidFill>
              </a:rPr>
              <a:t>2.	The slide example displays the number of </a:t>
            </a:r>
            <a:r>
              <a:rPr lang="en-US" altLang="en-US" dirty="0" smtClean="0">
                <a:solidFill>
                  <a:schemeClr val="tx1"/>
                </a:solidFill>
              </a:rPr>
              <a:t>members</a:t>
            </a:r>
            <a:r>
              <a:rPr lang="en-US" altLang="en-US" baseline="0" dirty="0" smtClean="0">
                <a:solidFill>
                  <a:schemeClr val="tx1"/>
                </a:solidFill>
              </a:rPr>
              <a:t> signed up to the mailing list (nulls are not counted)</a:t>
            </a:r>
            <a:endParaRPr lang="en-US" altLang="en-US" dirty="0">
              <a:solidFill>
                <a:schemeClr val="tx1"/>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8" name="Rectangle 4"/>
          <p:cNvSpPr>
            <a:spLocks noGrp="1" noRot="1" noChangeAspect="1" noChangeArrowheads="1" noTextEdit="1"/>
          </p:cNvSpPr>
          <p:nvPr>
            <p:ph type="sldImg"/>
          </p:nvPr>
        </p:nvSpPr>
        <p:spPr>
          <a:ln/>
        </p:spPr>
      </p:sp>
      <p:sp>
        <p:nvSpPr>
          <p:cNvPr id="385029" name="Rectangle 5"/>
          <p:cNvSpPr>
            <a:spLocks noGrp="1" noChangeArrowheads="1"/>
          </p:cNvSpPr>
          <p:nvPr>
            <p:ph type="body" idx="1"/>
          </p:nvPr>
        </p:nvSpPr>
        <p:spPr/>
        <p:txBody>
          <a:bodyPr/>
          <a:lstStyle/>
          <a:p>
            <a:r>
              <a:rPr lang="en-US" altLang="en-US" dirty="0"/>
              <a:t>Group Functions and Null Values </a:t>
            </a:r>
          </a:p>
          <a:p>
            <a:pPr lvl="1"/>
            <a:r>
              <a:rPr lang="en-US" altLang="en-US" dirty="0">
                <a:solidFill>
                  <a:schemeClr val="tx1"/>
                </a:solidFill>
              </a:rPr>
              <a:t>All group functions ignore null values in the column. </a:t>
            </a:r>
          </a:p>
          <a:p>
            <a:pPr lvl="1"/>
            <a:r>
              <a:rPr lang="en-US" altLang="en-US" dirty="0">
                <a:solidFill>
                  <a:schemeClr val="tx1"/>
                </a:solidFill>
              </a:rPr>
              <a:t>The </a:t>
            </a:r>
            <a:r>
              <a:rPr lang="en-US" altLang="en-US" dirty="0">
                <a:solidFill>
                  <a:schemeClr val="tx1"/>
                </a:solidFill>
                <a:latin typeface="Courier New" pitchFamily="49" charset="0"/>
              </a:rPr>
              <a:t>NVL</a:t>
            </a:r>
            <a:r>
              <a:rPr lang="en-US" altLang="en-US" dirty="0">
                <a:solidFill>
                  <a:schemeClr val="tx1"/>
                </a:solidFill>
              </a:rPr>
              <a:t> function forces group functions to include null values. </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0" name="Rectangle 4"/>
          <p:cNvSpPr>
            <a:spLocks noGrp="1" noRot="1" noChangeAspect="1" noChangeArrowheads="1" noTextEdit="1"/>
          </p:cNvSpPr>
          <p:nvPr>
            <p:ph type="sldImg"/>
          </p:nvPr>
        </p:nvSpPr>
        <p:spPr>
          <a:ln/>
        </p:spPr>
      </p:sp>
      <p:sp>
        <p:nvSpPr>
          <p:cNvPr id="382981" name="Rectangle 5"/>
          <p:cNvSpPr>
            <a:spLocks noGrp="1" noChangeArrowheads="1"/>
          </p:cNvSpPr>
          <p:nvPr>
            <p:ph type="body" idx="1"/>
          </p:nvPr>
        </p:nvSpPr>
        <p:spPr/>
        <p:txBody>
          <a:bodyPr/>
          <a:lstStyle/>
          <a:p>
            <a:r>
              <a:rPr lang="en-US" altLang="en-US" dirty="0">
                <a:latin typeface="Courier New" pitchFamily="49" charset="0"/>
              </a:rPr>
              <a:t>DISTINCT</a:t>
            </a:r>
            <a:r>
              <a:rPr lang="en-US" altLang="en-US" dirty="0"/>
              <a:t> Keyword</a:t>
            </a:r>
          </a:p>
          <a:p>
            <a:pPr lvl="1"/>
            <a:r>
              <a:rPr lang="en-US" altLang="en-US" dirty="0">
                <a:solidFill>
                  <a:schemeClr val="tx1"/>
                </a:solidFill>
              </a:rPr>
              <a:t>Use the </a:t>
            </a:r>
            <a:r>
              <a:rPr lang="en-US" altLang="en-US" dirty="0">
                <a:solidFill>
                  <a:schemeClr val="tx1"/>
                </a:solidFill>
                <a:latin typeface="Courier New" pitchFamily="49" charset="0"/>
              </a:rPr>
              <a:t>DISTINCT</a:t>
            </a:r>
            <a:r>
              <a:rPr lang="en-US" altLang="en-US" dirty="0">
                <a:solidFill>
                  <a:schemeClr val="tx1"/>
                </a:solidFill>
              </a:rPr>
              <a:t> keyword to suppress the counting of any duplicate values in a column</a:t>
            </a:r>
            <a:r>
              <a:rPr lang="en-US" altLang="en-US" dirty="0" smtClean="0">
                <a:solidFill>
                  <a:schemeClr val="tx1"/>
                </a:solidFill>
              </a:rPr>
              <a:t>.</a:t>
            </a:r>
            <a:endParaRPr lang="en-US" altLang="en-US" dirty="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ChangeArrowheads="1"/>
          </p:cNvSpPr>
          <p:nvPr/>
        </p:nvSpPr>
        <p:spPr bwMode="auto">
          <a:xfrm>
            <a:off x="-1543" y="-1698"/>
            <a:ext cx="2943498" cy="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solidFill>
                <a:prstClr val="black"/>
              </a:solidFill>
            </a:endParaRPr>
          </a:p>
        </p:txBody>
      </p:sp>
      <p:sp>
        <p:nvSpPr>
          <p:cNvPr id="370693" name="Rectangle 5"/>
          <p:cNvSpPr>
            <a:spLocks noGrp="1" noRot="1" noChangeAspect="1" noChangeArrowheads="1" noTextEdit="1"/>
          </p:cNvSpPr>
          <p:nvPr>
            <p:ph type="sldImg"/>
          </p:nvPr>
        </p:nvSpPr>
        <p:spPr>
          <a:ln/>
        </p:spPr>
      </p:sp>
      <p:sp>
        <p:nvSpPr>
          <p:cNvPr id="370694" name="Rectangle 6"/>
          <p:cNvSpPr>
            <a:spLocks noGrp="1" noChangeArrowheads="1"/>
          </p:cNvSpPr>
          <p:nvPr>
            <p:ph type="body" idx="1"/>
          </p:nvPr>
        </p:nvSpPr>
        <p:spPr/>
        <p:txBody>
          <a:bodyPr/>
          <a:lstStyle/>
          <a:p>
            <a:r>
              <a:rPr lang="en-US" altLang="en-US"/>
              <a:t>SQL Functions (continued)</a:t>
            </a:r>
          </a:p>
          <a:p>
            <a:pPr lvl="1"/>
            <a:r>
              <a:rPr lang="en-US" altLang="en-US">
                <a:solidFill>
                  <a:schemeClr val="tx1"/>
                </a:solidFill>
              </a:rPr>
              <a:t>There are two types of functions:</a:t>
            </a:r>
          </a:p>
          <a:p>
            <a:pPr lvl="2">
              <a:buClr>
                <a:schemeClr val="tx1"/>
              </a:buClr>
            </a:pPr>
            <a:r>
              <a:rPr lang="en-US" altLang="en-US">
                <a:solidFill>
                  <a:schemeClr val="tx1"/>
                </a:solidFill>
              </a:rPr>
              <a:t>Single-row functions</a:t>
            </a:r>
          </a:p>
          <a:p>
            <a:pPr lvl="2">
              <a:buClr>
                <a:schemeClr val="tx1"/>
              </a:buClr>
            </a:pPr>
            <a:r>
              <a:rPr lang="en-US" altLang="en-US">
                <a:solidFill>
                  <a:schemeClr val="tx1"/>
                </a:solidFill>
              </a:rPr>
              <a:t>Multiple-row functions</a:t>
            </a:r>
          </a:p>
          <a:p>
            <a:pPr lvl="1"/>
            <a:r>
              <a:rPr lang="en-US" altLang="en-US" b="1">
                <a:solidFill>
                  <a:schemeClr val="tx1"/>
                </a:solidFill>
              </a:rPr>
              <a:t>Single-Row Functions</a:t>
            </a:r>
          </a:p>
          <a:p>
            <a:pPr lvl="1"/>
            <a:r>
              <a:rPr lang="en-US" altLang="en-US">
                <a:solidFill>
                  <a:schemeClr val="tx1"/>
                </a:solidFill>
              </a:rPr>
              <a:t>These functions operate on single rows only and return one result per row. There are different types of single-row functions. This lesson covers the following ones:</a:t>
            </a:r>
          </a:p>
          <a:p>
            <a:pPr lvl="2">
              <a:buClr>
                <a:schemeClr val="tx1"/>
              </a:buClr>
            </a:pPr>
            <a:r>
              <a:rPr lang="en-US" altLang="en-US">
                <a:solidFill>
                  <a:schemeClr val="tx1"/>
                </a:solidFill>
              </a:rPr>
              <a:t>Character</a:t>
            </a:r>
          </a:p>
          <a:p>
            <a:pPr lvl="2">
              <a:buClr>
                <a:schemeClr val="tx1"/>
              </a:buClr>
            </a:pPr>
            <a:r>
              <a:rPr lang="en-US" altLang="en-US">
                <a:solidFill>
                  <a:schemeClr val="tx1"/>
                </a:solidFill>
              </a:rPr>
              <a:t>Number</a:t>
            </a:r>
          </a:p>
          <a:p>
            <a:pPr lvl="2">
              <a:buClr>
                <a:schemeClr val="tx1"/>
              </a:buClr>
            </a:pPr>
            <a:r>
              <a:rPr lang="en-US" altLang="en-US">
                <a:solidFill>
                  <a:schemeClr val="tx1"/>
                </a:solidFill>
              </a:rPr>
              <a:t>Date</a:t>
            </a:r>
          </a:p>
          <a:p>
            <a:pPr lvl="2">
              <a:buClr>
                <a:schemeClr val="tx1"/>
              </a:buClr>
            </a:pPr>
            <a:r>
              <a:rPr lang="en-US" altLang="en-US">
                <a:solidFill>
                  <a:schemeClr val="tx1"/>
                </a:solidFill>
              </a:rPr>
              <a:t>Conversion</a:t>
            </a:r>
          </a:p>
          <a:p>
            <a:pPr lvl="2">
              <a:buClr>
                <a:schemeClr val="tx1"/>
              </a:buClr>
            </a:pPr>
            <a:r>
              <a:rPr lang="en-US" altLang="en-US">
                <a:solidFill>
                  <a:schemeClr val="tx1"/>
                </a:solidFill>
              </a:rPr>
              <a:t>General</a:t>
            </a:r>
          </a:p>
          <a:p>
            <a:pPr lvl="1"/>
            <a:r>
              <a:rPr lang="en-US" altLang="en-US" b="1"/>
              <a:t>Multiple-Row Functions</a:t>
            </a:r>
          </a:p>
          <a:p>
            <a:pPr lvl="1"/>
            <a:r>
              <a:rPr lang="en-US" altLang="en-US"/>
              <a:t>Functions can manipulate groups of rows to give one result per group of rows. These functions are also known as </a:t>
            </a:r>
            <a:r>
              <a:rPr lang="en-US" altLang="en-US" i="1"/>
              <a:t>group functions</a:t>
            </a:r>
            <a:r>
              <a:rPr lang="en-US" altLang="en-US"/>
              <a:t> (covered in a later lesson).</a:t>
            </a:r>
          </a:p>
          <a:p>
            <a:pPr lvl="1"/>
            <a:r>
              <a:rPr lang="en-US" altLang="en-US" b="1"/>
              <a:t>Note:</a:t>
            </a:r>
            <a:r>
              <a:rPr lang="en-US" altLang="en-US"/>
              <a:t> For more information and a complete list of available functions and their syntax, see </a:t>
            </a:r>
            <a:r>
              <a:rPr lang="en-US" altLang="en-US" i="1"/>
              <a:t>Oracle SQL Reference</a:t>
            </a:r>
            <a:r>
              <a:rPr lang="en-US" altLang="en-US"/>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0" name="Rectangle 4"/>
          <p:cNvSpPr>
            <a:spLocks noGrp="1" noRot="1" noChangeAspect="1" noChangeArrowheads="1" noTextEdit="1"/>
          </p:cNvSpPr>
          <p:nvPr>
            <p:ph type="sldImg"/>
          </p:nvPr>
        </p:nvSpPr>
        <p:spPr>
          <a:ln/>
        </p:spPr>
      </p:sp>
      <p:sp>
        <p:nvSpPr>
          <p:cNvPr id="372741" name="Rectangle 5"/>
          <p:cNvSpPr>
            <a:spLocks noGrp="1" noChangeArrowheads="1"/>
          </p:cNvSpPr>
          <p:nvPr>
            <p:ph type="body" idx="1"/>
          </p:nvPr>
        </p:nvSpPr>
        <p:spPr/>
        <p:txBody>
          <a:bodyPr/>
          <a:lstStyle/>
          <a:p>
            <a:pPr>
              <a:lnSpc>
                <a:spcPct val="95000"/>
              </a:lnSpc>
            </a:pPr>
            <a:r>
              <a:rPr lang="en-US" altLang="en-US" dirty="0"/>
              <a:t>Single-Row Functions</a:t>
            </a:r>
          </a:p>
          <a:p>
            <a:pPr lvl="1">
              <a:lnSpc>
                <a:spcPct val="95000"/>
              </a:lnSpc>
            </a:pPr>
            <a:r>
              <a:rPr lang="en-US" altLang="en-US" dirty="0"/>
              <a:t>Single-row functions</a:t>
            </a:r>
            <a:r>
              <a:rPr lang="en-US" altLang="en-US" dirty="0">
                <a:solidFill>
                  <a:srgbClr val="FC0128"/>
                </a:solidFill>
              </a:rPr>
              <a:t> </a:t>
            </a:r>
            <a:r>
              <a:rPr lang="en-US" altLang="en-US" dirty="0"/>
              <a:t>are used to manipulate data items. </a:t>
            </a:r>
            <a:r>
              <a:rPr lang="en-US" altLang="en-US" dirty="0">
                <a:solidFill>
                  <a:schemeClr val="tx1"/>
                </a:solidFill>
              </a:rPr>
              <a:t>They accept one or more arguments and return one value for each row that is returned by the query. An argument can be one of the following:</a:t>
            </a:r>
          </a:p>
          <a:p>
            <a:pPr lvl="2">
              <a:lnSpc>
                <a:spcPct val="95000"/>
              </a:lnSpc>
            </a:pPr>
            <a:r>
              <a:rPr lang="en-US" altLang="en-US" dirty="0"/>
              <a:t>User-supplied constant</a:t>
            </a:r>
          </a:p>
          <a:p>
            <a:pPr lvl="2">
              <a:lnSpc>
                <a:spcPct val="95000"/>
              </a:lnSpc>
            </a:pPr>
            <a:r>
              <a:rPr lang="en-US" altLang="en-US" dirty="0"/>
              <a:t>Variable value </a:t>
            </a:r>
          </a:p>
          <a:p>
            <a:pPr lvl="2">
              <a:lnSpc>
                <a:spcPct val="95000"/>
              </a:lnSpc>
            </a:pPr>
            <a:r>
              <a:rPr lang="en-US" altLang="en-US" dirty="0"/>
              <a:t>Column name</a:t>
            </a:r>
          </a:p>
          <a:p>
            <a:pPr lvl="2">
              <a:lnSpc>
                <a:spcPct val="95000"/>
              </a:lnSpc>
            </a:pPr>
            <a:r>
              <a:rPr lang="en-US" altLang="en-US" dirty="0"/>
              <a:t>Expression</a:t>
            </a:r>
          </a:p>
          <a:p>
            <a:pPr lvl="1"/>
            <a:r>
              <a:rPr lang="en-US" altLang="en-US" dirty="0"/>
              <a:t>Features of single-row functions include:</a:t>
            </a:r>
          </a:p>
          <a:p>
            <a:pPr lvl="2">
              <a:lnSpc>
                <a:spcPct val="95000"/>
              </a:lnSpc>
            </a:pPr>
            <a:r>
              <a:rPr lang="en-US" altLang="en-US" dirty="0"/>
              <a:t>Acting on each row that is returned in the query</a:t>
            </a:r>
          </a:p>
          <a:p>
            <a:pPr lvl="2">
              <a:lnSpc>
                <a:spcPct val="95000"/>
              </a:lnSpc>
            </a:pPr>
            <a:r>
              <a:rPr lang="en-US" altLang="en-US" dirty="0"/>
              <a:t>Returning one result per row</a:t>
            </a:r>
          </a:p>
          <a:p>
            <a:pPr lvl="2">
              <a:lnSpc>
                <a:spcPct val="95000"/>
              </a:lnSpc>
            </a:pPr>
            <a:r>
              <a:rPr lang="en-US" altLang="en-US" dirty="0"/>
              <a:t>Possibly returning a data value of a different type than the one that is referenced</a:t>
            </a:r>
          </a:p>
          <a:p>
            <a:pPr lvl="2">
              <a:lnSpc>
                <a:spcPct val="95000"/>
              </a:lnSpc>
            </a:pPr>
            <a:r>
              <a:rPr lang="en-US" altLang="en-US" dirty="0"/>
              <a:t>Possibly expecting one or more arguments</a:t>
            </a:r>
          </a:p>
          <a:p>
            <a:pPr lvl="2">
              <a:lnSpc>
                <a:spcPct val="95000"/>
              </a:lnSpc>
            </a:pPr>
            <a:r>
              <a:rPr lang="en-US" altLang="en-US" dirty="0"/>
              <a:t>Can be used in </a:t>
            </a:r>
            <a:r>
              <a:rPr lang="en-US" altLang="en-US" dirty="0">
                <a:latin typeface="Courier New" pitchFamily="49" charset="0"/>
              </a:rPr>
              <a:t>SELECT</a:t>
            </a:r>
            <a:r>
              <a:rPr lang="en-US" altLang="en-US" dirty="0"/>
              <a:t>, </a:t>
            </a:r>
            <a:r>
              <a:rPr lang="en-US" altLang="en-US" dirty="0">
                <a:latin typeface="Courier New" pitchFamily="49" charset="0"/>
              </a:rPr>
              <a:t>WHERE</a:t>
            </a:r>
            <a:r>
              <a:rPr lang="en-US" altLang="en-US" dirty="0"/>
              <a:t>, and </a:t>
            </a:r>
            <a:r>
              <a:rPr lang="en-US" altLang="en-US" dirty="0">
                <a:latin typeface="Courier New" pitchFamily="49" charset="0"/>
              </a:rPr>
              <a:t>ORDER BY</a:t>
            </a:r>
            <a:r>
              <a:rPr lang="en-US" altLang="en-US" dirty="0"/>
              <a:t> clauses; can be nested</a:t>
            </a:r>
          </a:p>
          <a:p>
            <a:pPr lvl="1">
              <a:lnSpc>
                <a:spcPct val="95000"/>
              </a:lnSpc>
            </a:pPr>
            <a:r>
              <a:rPr lang="en-US" altLang="en-US" dirty="0"/>
              <a:t>In the syntax:</a:t>
            </a:r>
          </a:p>
          <a:p>
            <a:pPr lvl="2" algn="just">
              <a:lnSpc>
                <a:spcPct val="95000"/>
              </a:lnSpc>
              <a:buFontTx/>
              <a:buNone/>
            </a:pPr>
            <a:r>
              <a:rPr lang="en-US" altLang="en-US" i="1" dirty="0" err="1">
                <a:latin typeface="Courier New" pitchFamily="49" charset="0"/>
              </a:rPr>
              <a:t>function_name</a:t>
            </a:r>
            <a:r>
              <a:rPr lang="en-US" altLang="en-US" dirty="0">
                <a:latin typeface="Times" pitchFamily="18" charset="0"/>
              </a:rPr>
              <a:t>	is the name of the function</a:t>
            </a:r>
          </a:p>
          <a:p>
            <a:pPr lvl="2" algn="just">
              <a:lnSpc>
                <a:spcPct val="95000"/>
              </a:lnSpc>
              <a:buFontTx/>
              <a:buNone/>
            </a:pPr>
            <a:r>
              <a:rPr lang="en-US" altLang="en-US" i="1" dirty="0">
                <a:latin typeface="Courier New" pitchFamily="49" charset="0"/>
              </a:rPr>
              <a:t>arg1, arg2		</a:t>
            </a:r>
            <a:r>
              <a:rPr lang="en-US" altLang="en-US" dirty="0">
                <a:latin typeface="Times" pitchFamily="18" charset="0"/>
              </a:rPr>
              <a:t>is any argument to be used by the function. This can be 				represented by a column name or expression.</a:t>
            </a:r>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F29FB32-2D45-442C-BACB-550D51BC69F6}" type="datetimeFigureOut">
              <a:rPr lang="en-IE" smtClean="0">
                <a:solidFill>
                  <a:srgbClr val="464653"/>
                </a:solidFill>
              </a:rPr>
              <a:pPr/>
              <a:t>12/10/2017</a:t>
            </a:fld>
            <a:endParaRPr lang="en-IE">
              <a:solidFill>
                <a:srgbClr val="464653"/>
              </a:solidFill>
            </a:endParaRPr>
          </a:p>
        </p:txBody>
      </p:sp>
      <p:sp>
        <p:nvSpPr>
          <p:cNvPr id="17" name="Footer Placeholder 16"/>
          <p:cNvSpPr>
            <a:spLocks noGrp="1"/>
          </p:cNvSpPr>
          <p:nvPr>
            <p:ph type="ftr" sz="quarter" idx="11"/>
          </p:nvPr>
        </p:nvSpPr>
        <p:spPr>
          <a:xfrm>
            <a:off x="2898648" y="6355080"/>
            <a:ext cx="3474720" cy="365760"/>
          </a:xfrm>
        </p:spPr>
        <p:txBody>
          <a:bodyPr/>
          <a:lstStyle/>
          <a:p>
            <a:endParaRPr lang="en-IE">
              <a:solidFill>
                <a:srgbClr val="464653"/>
              </a:solidFill>
            </a:endParaRPr>
          </a:p>
        </p:txBody>
      </p:sp>
      <p:sp>
        <p:nvSpPr>
          <p:cNvPr id="29" name="Slide Number Placeholder 28"/>
          <p:cNvSpPr>
            <a:spLocks noGrp="1"/>
          </p:cNvSpPr>
          <p:nvPr>
            <p:ph type="sldNum" sz="quarter" idx="12"/>
          </p:nvPr>
        </p:nvSpPr>
        <p:spPr>
          <a:xfrm>
            <a:off x="1216152" y="6355080"/>
            <a:ext cx="1219200" cy="365760"/>
          </a:xfrm>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29FB32-2D45-442C-BACB-550D51BC69F6}" type="datetimeFigureOut">
              <a:rPr lang="en-IE" smtClean="0">
                <a:solidFill>
                  <a:srgbClr val="464653"/>
                </a:solidFill>
              </a:rPr>
              <a:pPr/>
              <a:t>12/10/2017</a:t>
            </a:fld>
            <a:endParaRPr lang="en-IE">
              <a:solidFill>
                <a:srgbClr val="464653"/>
              </a:solidFill>
            </a:endParaRPr>
          </a:p>
        </p:txBody>
      </p:sp>
      <p:sp>
        <p:nvSpPr>
          <p:cNvPr id="5" name="Footer Placeholder 4"/>
          <p:cNvSpPr>
            <a:spLocks noGrp="1"/>
          </p:cNvSpPr>
          <p:nvPr>
            <p:ph type="ftr" sz="quarter" idx="11"/>
          </p:nvPr>
        </p:nvSpPr>
        <p:spPr/>
        <p:txBody>
          <a:bodyPr/>
          <a:lstStyle/>
          <a:p>
            <a:endParaRPr lang="en-IE">
              <a:solidFill>
                <a:srgbClr val="464653"/>
              </a:solidFill>
            </a:endParaRPr>
          </a:p>
        </p:txBody>
      </p:sp>
      <p:sp>
        <p:nvSpPr>
          <p:cNvPr id="6" name="Slide Number Placeholder 5"/>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29FB32-2D45-442C-BACB-550D51BC69F6}" type="datetimeFigureOut">
              <a:rPr lang="en-IE" smtClean="0">
                <a:solidFill>
                  <a:srgbClr val="464653"/>
                </a:solidFill>
              </a:rPr>
              <a:pPr/>
              <a:t>12/10/2017</a:t>
            </a:fld>
            <a:endParaRPr lang="en-IE">
              <a:solidFill>
                <a:srgbClr val="464653"/>
              </a:solidFill>
            </a:endParaRPr>
          </a:p>
        </p:txBody>
      </p:sp>
      <p:sp>
        <p:nvSpPr>
          <p:cNvPr id="5" name="Footer Placeholder 4"/>
          <p:cNvSpPr>
            <a:spLocks noGrp="1"/>
          </p:cNvSpPr>
          <p:nvPr>
            <p:ph type="ftr" sz="quarter" idx="11"/>
          </p:nvPr>
        </p:nvSpPr>
        <p:spPr/>
        <p:txBody>
          <a:bodyPr/>
          <a:lstStyle/>
          <a:p>
            <a:endParaRPr lang="en-IE">
              <a:solidFill>
                <a:srgbClr val="464653"/>
              </a:solidFill>
            </a:endParaRPr>
          </a:p>
        </p:txBody>
      </p:sp>
      <p:sp>
        <p:nvSpPr>
          <p:cNvPr id="6" name="Slide Number Placeholder 5"/>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F29FB32-2D45-442C-BACB-550D51BC69F6}" type="datetimeFigureOut">
              <a:rPr lang="en-IE" smtClean="0">
                <a:solidFill>
                  <a:srgbClr val="464653"/>
                </a:solidFill>
              </a:rPr>
              <a:pPr/>
              <a:t>12/10/2017</a:t>
            </a:fld>
            <a:endParaRPr lang="en-IE">
              <a:solidFill>
                <a:srgbClr val="464653"/>
              </a:solidFill>
            </a:endParaRPr>
          </a:p>
        </p:txBody>
      </p:sp>
      <p:sp>
        <p:nvSpPr>
          <p:cNvPr id="5" name="Footer Placeholder 4"/>
          <p:cNvSpPr>
            <a:spLocks noGrp="1"/>
          </p:cNvSpPr>
          <p:nvPr>
            <p:ph type="ftr" sz="quarter" idx="11"/>
          </p:nvPr>
        </p:nvSpPr>
        <p:spPr/>
        <p:txBody>
          <a:bodyPr/>
          <a:lstStyle/>
          <a:p>
            <a:endParaRPr lang="en-IE">
              <a:solidFill>
                <a:srgbClr val="464653"/>
              </a:solidFill>
            </a:endParaRPr>
          </a:p>
        </p:txBody>
      </p:sp>
      <p:sp>
        <p:nvSpPr>
          <p:cNvPr id="6" name="Slide Number Placeholder 5"/>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F29FB32-2D45-442C-BACB-550D51BC69F6}" type="datetimeFigureOut">
              <a:rPr lang="en-IE" smtClean="0">
                <a:solidFill>
                  <a:srgbClr val="DDE9EC"/>
                </a:solidFill>
              </a:rPr>
              <a:pPr/>
              <a:t>12/10/2017</a:t>
            </a:fld>
            <a:endParaRPr lang="en-IE">
              <a:solidFill>
                <a:srgbClr val="DDE9EC"/>
              </a:solidFill>
            </a:endParaRPr>
          </a:p>
        </p:txBody>
      </p:sp>
      <p:sp>
        <p:nvSpPr>
          <p:cNvPr id="5" name="Footer Placeholder 4"/>
          <p:cNvSpPr>
            <a:spLocks noGrp="1"/>
          </p:cNvSpPr>
          <p:nvPr>
            <p:ph type="ftr" sz="quarter" idx="11"/>
          </p:nvPr>
        </p:nvSpPr>
        <p:spPr>
          <a:xfrm>
            <a:off x="2898648" y="6355080"/>
            <a:ext cx="3474720" cy="365760"/>
          </a:xfrm>
        </p:spPr>
        <p:txBody>
          <a:bodyPr/>
          <a:lstStyle/>
          <a:p>
            <a:endParaRPr lang="en-IE">
              <a:solidFill>
                <a:srgbClr val="DDE9EC"/>
              </a:solidFill>
            </a:endParaRPr>
          </a:p>
        </p:txBody>
      </p:sp>
      <p:sp>
        <p:nvSpPr>
          <p:cNvPr id="6" name="Slide Number Placeholder 5"/>
          <p:cNvSpPr>
            <a:spLocks noGrp="1"/>
          </p:cNvSpPr>
          <p:nvPr>
            <p:ph type="sldNum" sz="quarter" idx="12"/>
          </p:nvPr>
        </p:nvSpPr>
        <p:spPr>
          <a:xfrm>
            <a:off x="1069848" y="6355080"/>
            <a:ext cx="1520952" cy="365760"/>
          </a:xfrm>
        </p:spPr>
        <p:txBody>
          <a:bodyPr/>
          <a:lstStyle/>
          <a:p>
            <a:fld id="{04B1E2B6-6F1E-4B9D-B2E3-61D6FF214250}" type="slidenum">
              <a:rPr lang="en-IE" smtClean="0">
                <a:solidFill>
                  <a:srgbClr val="DDE9EC"/>
                </a:solidFill>
              </a:rPr>
              <a:pPr/>
              <a:t>‹#›</a:t>
            </a:fld>
            <a:endParaRPr lang="en-IE">
              <a:solidFill>
                <a:srgbClr val="DDE9EC"/>
              </a:solidFill>
            </a:endParaRP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F29FB32-2D45-442C-BACB-550D51BC69F6}" type="datetimeFigureOut">
              <a:rPr lang="en-IE" smtClean="0">
                <a:solidFill>
                  <a:srgbClr val="464653"/>
                </a:solidFill>
              </a:rPr>
              <a:pPr/>
              <a:t>12/10/2017</a:t>
            </a:fld>
            <a:endParaRPr lang="en-IE">
              <a:solidFill>
                <a:srgbClr val="464653"/>
              </a:solidFill>
            </a:endParaRPr>
          </a:p>
        </p:txBody>
      </p:sp>
      <p:sp>
        <p:nvSpPr>
          <p:cNvPr id="6" name="Footer Placeholder 5"/>
          <p:cNvSpPr>
            <a:spLocks noGrp="1"/>
          </p:cNvSpPr>
          <p:nvPr>
            <p:ph type="ftr" sz="quarter" idx="11"/>
          </p:nvPr>
        </p:nvSpPr>
        <p:spPr/>
        <p:txBody>
          <a:bodyPr/>
          <a:lstStyle/>
          <a:p>
            <a:endParaRPr lang="en-IE">
              <a:solidFill>
                <a:srgbClr val="464653"/>
              </a:solidFill>
            </a:endParaRPr>
          </a:p>
        </p:txBody>
      </p:sp>
      <p:sp>
        <p:nvSpPr>
          <p:cNvPr id="7" name="Slide Number Placeholder 6"/>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F29FB32-2D45-442C-BACB-550D51BC69F6}" type="datetimeFigureOut">
              <a:rPr lang="en-IE" smtClean="0">
                <a:solidFill>
                  <a:srgbClr val="464653"/>
                </a:solidFill>
              </a:rPr>
              <a:pPr/>
              <a:t>12/10/2017</a:t>
            </a:fld>
            <a:endParaRPr lang="en-IE">
              <a:solidFill>
                <a:srgbClr val="464653"/>
              </a:solidFill>
            </a:endParaRPr>
          </a:p>
        </p:txBody>
      </p:sp>
      <p:sp>
        <p:nvSpPr>
          <p:cNvPr id="8" name="Footer Placeholder 7"/>
          <p:cNvSpPr>
            <a:spLocks noGrp="1"/>
          </p:cNvSpPr>
          <p:nvPr>
            <p:ph type="ftr" sz="quarter" idx="11"/>
          </p:nvPr>
        </p:nvSpPr>
        <p:spPr/>
        <p:txBody>
          <a:bodyPr/>
          <a:lstStyle/>
          <a:p>
            <a:endParaRPr lang="en-IE">
              <a:solidFill>
                <a:srgbClr val="464653"/>
              </a:solidFill>
            </a:endParaRPr>
          </a:p>
        </p:txBody>
      </p:sp>
      <p:sp>
        <p:nvSpPr>
          <p:cNvPr id="9" name="Slide Number Placeholder 8"/>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F29FB32-2D45-442C-BACB-550D51BC69F6}" type="datetimeFigureOut">
              <a:rPr lang="en-IE" smtClean="0">
                <a:solidFill>
                  <a:srgbClr val="464653"/>
                </a:solidFill>
              </a:rPr>
              <a:pPr/>
              <a:t>12/10/2017</a:t>
            </a:fld>
            <a:endParaRPr lang="en-IE">
              <a:solidFill>
                <a:srgbClr val="464653"/>
              </a:solidFill>
            </a:endParaRPr>
          </a:p>
        </p:txBody>
      </p:sp>
      <p:sp>
        <p:nvSpPr>
          <p:cNvPr id="4" name="Footer Placeholder 3"/>
          <p:cNvSpPr>
            <a:spLocks noGrp="1"/>
          </p:cNvSpPr>
          <p:nvPr>
            <p:ph type="ftr" sz="quarter" idx="11"/>
          </p:nvPr>
        </p:nvSpPr>
        <p:spPr/>
        <p:txBody>
          <a:bodyPr/>
          <a:lstStyle/>
          <a:p>
            <a:endParaRPr lang="en-IE">
              <a:solidFill>
                <a:srgbClr val="464653"/>
              </a:solidFill>
            </a:endParaRPr>
          </a:p>
        </p:txBody>
      </p:sp>
      <p:sp>
        <p:nvSpPr>
          <p:cNvPr id="5" name="Slide Number Placeholder 4"/>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9FB32-2D45-442C-BACB-550D51BC69F6}" type="datetimeFigureOut">
              <a:rPr lang="en-IE" smtClean="0">
                <a:solidFill>
                  <a:srgbClr val="464653"/>
                </a:solidFill>
              </a:rPr>
              <a:pPr/>
              <a:t>12/10/2017</a:t>
            </a:fld>
            <a:endParaRPr lang="en-IE">
              <a:solidFill>
                <a:srgbClr val="464653"/>
              </a:solidFill>
            </a:endParaRPr>
          </a:p>
        </p:txBody>
      </p:sp>
      <p:sp>
        <p:nvSpPr>
          <p:cNvPr id="3" name="Footer Placeholder 2"/>
          <p:cNvSpPr>
            <a:spLocks noGrp="1"/>
          </p:cNvSpPr>
          <p:nvPr>
            <p:ph type="ftr" sz="quarter" idx="11"/>
          </p:nvPr>
        </p:nvSpPr>
        <p:spPr/>
        <p:txBody>
          <a:bodyPr/>
          <a:lstStyle/>
          <a:p>
            <a:endParaRPr lang="en-IE">
              <a:solidFill>
                <a:srgbClr val="464653"/>
              </a:solidFill>
            </a:endParaRPr>
          </a:p>
        </p:txBody>
      </p:sp>
      <p:sp>
        <p:nvSpPr>
          <p:cNvPr id="4" name="Slide Number Placeholder 3"/>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F29FB32-2D45-442C-BACB-550D51BC69F6}" type="datetimeFigureOut">
              <a:rPr lang="en-IE" smtClean="0">
                <a:solidFill>
                  <a:srgbClr val="464653"/>
                </a:solidFill>
              </a:rPr>
              <a:pPr/>
              <a:t>12/10/2017</a:t>
            </a:fld>
            <a:endParaRPr lang="en-IE">
              <a:solidFill>
                <a:srgbClr val="464653"/>
              </a:solidFill>
            </a:endParaRPr>
          </a:p>
        </p:txBody>
      </p:sp>
      <p:sp>
        <p:nvSpPr>
          <p:cNvPr id="6" name="Footer Placeholder 5"/>
          <p:cNvSpPr>
            <a:spLocks noGrp="1"/>
          </p:cNvSpPr>
          <p:nvPr>
            <p:ph type="ftr" sz="quarter" idx="11"/>
          </p:nvPr>
        </p:nvSpPr>
        <p:spPr/>
        <p:txBody>
          <a:bodyPr/>
          <a:lstStyle/>
          <a:p>
            <a:endParaRPr lang="en-IE">
              <a:solidFill>
                <a:srgbClr val="464653"/>
              </a:solidFill>
            </a:endParaRPr>
          </a:p>
        </p:txBody>
      </p:sp>
      <p:sp>
        <p:nvSpPr>
          <p:cNvPr id="7" name="Slide Number Placeholder 6"/>
          <p:cNvSpPr>
            <a:spLocks noGrp="1"/>
          </p:cNvSpPr>
          <p:nvPr>
            <p:ph type="sldNum" sz="quarter" idx="12"/>
          </p:nvPr>
        </p:nvSpPr>
        <p:spPr/>
        <p:txBody>
          <a:bodyPr/>
          <a:lstStyle/>
          <a:p>
            <a:fld id="{04B1E2B6-6F1E-4B9D-B2E3-61D6FF214250}" type="slidenum">
              <a:rPr lang="en-IE" smtClean="0">
                <a:solidFill>
                  <a:srgbClr val="464653"/>
                </a:solidFill>
              </a:rPr>
              <a:pPr/>
              <a:t>‹#›</a:t>
            </a:fld>
            <a:endParaRPr lang="en-IE">
              <a:solidFill>
                <a:srgbClr val="464653"/>
              </a:solidFill>
            </a:endParaRP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F29FB32-2D45-442C-BACB-550D51BC69F6}" type="datetimeFigureOut">
              <a:rPr lang="en-IE" smtClean="0">
                <a:solidFill>
                  <a:srgbClr val="DDE9EC"/>
                </a:solidFill>
              </a:rPr>
              <a:pPr/>
              <a:t>12/10/2017</a:t>
            </a:fld>
            <a:endParaRPr lang="en-IE">
              <a:solidFill>
                <a:srgbClr val="DDE9EC"/>
              </a:solidFill>
            </a:endParaRPr>
          </a:p>
        </p:txBody>
      </p:sp>
      <p:sp>
        <p:nvSpPr>
          <p:cNvPr id="6" name="Footer Placeholder 5"/>
          <p:cNvSpPr>
            <a:spLocks noGrp="1"/>
          </p:cNvSpPr>
          <p:nvPr>
            <p:ph type="ftr" sz="quarter" idx="11"/>
          </p:nvPr>
        </p:nvSpPr>
        <p:spPr/>
        <p:txBody>
          <a:bodyPr/>
          <a:lstStyle/>
          <a:p>
            <a:endParaRPr lang="en-IE">
              <a:solidFill>
                <a:srgbClr val="DDE9EC"/>
              </a:solidFill>
            </a:endParaRPr>
          </a:p>
        </p:txBody>
      </p:sp>
      <p:sp>
        <p:nvSpPr>
          <p:cNvPr id="7" name="Slide Number Placeholder 6"/>
          <p:cNvSpPr>
            <a:spLocks noGrp="1"/>
          </p:cNvSpPr>
          <p:nvPr>
            <p:ph type="sldNum" sz="quarter" idx="12"/>
          </p:nvPr>
        </p:nvSpPr>
        <p:spPr/>
        <p:txBody>
          <a:bodyPr/>
          <a:lstStyle/>
          <a:p>
            <a:fld id="{04B1E2B6-6F1E-4B9D-B2E3-61D6FF214250}" type="slidenum">
              <a:rPr lang="en-IE" smtClean="0">
                <a:solidFill>
                  <a:srgbClr val="DDE9EC"/>
                </a:solidFill>
              </a:rPr>
              <a:pPr/>
              <a:t>‹#›</a:t>
            </a:fld>
            <a:endParaRPr lang="en-IE">
              <a:solidFill>
                <a:srgbClr val="DDE9EC"/>
              </a:solidFill>
            </a:endParaRP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F29FB32-2D45-442C-BACB-550D51BC69F6}" type="datetimeFigureOut">
              <a:rPr lang="en-IE" smtClean="0">
                <a:solidFill>
                  <a:srgbClr val="464653"/>
                </a:solidFill>
              </a:rPr>
              <a:pPr/>
              <a:t>12/10/2017</a:t>
            </a:fld>
            <a:endParaRPr lang="en-IE">
              <a:solidFill>
                <a:srgbClr val="464653"/>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a:solidFill>
                <a:srgbClr val="464653"/>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4B1E2B6-6F1E-4B9D-B2E3-61D6FF214250}" type="slidenum">
              <a:rPr lang="en-IE" smtClean="0">
                <a:solidFill>
                  <a:srgbClr val="464653"/>
                </a:solidFill>
              </a:rPr>
              <a:pPr/>
              <a:t>‹#›</a:t>
            </a:fld>
            <a:endParaRPr lang="en-IE">
              <a:solidFill>
                <a:srgbClr val="464653"/>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package" Target="../embeddings/Microsoft_Excel_Worksheet4.xlsx"/><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8.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slideLayout" Target="../slideLayouts/slideLayout8.xml"/><Relationship Id="rId1" Type="http://schemas.openxmlformats.org/officeDocument/2006/relationships/vmlDrawing" Target="../drawings/vmlDrawing5.v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Excel_Worksheet1.xlsx"/></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5.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More on Joins</a:t>
            </a:r>
            <a:endParaRPr lang="en-IE" dirty="0"/>
          </a:p>
        </p:txBody>
      </p:sp>
      <p:sp>
        <p:nvSpPr>
          <p:cNvPr id="3" name="Subtitle 2"/>
          <p:cNvSpPr>
            <a:spLocks noGrp="1"/>
          </p:cNvSpPr>
          <p:nvPr>
            <p:ph type="subTitle" idx="1"/>
          </p:nvPr>
        </p:nvSpPr>
        <p:spPr/>
        <p:txBody>
          <a:bodyPr/>
          <a:lstStyle/>
          <a:p>
            <a:r>
              <a:rPr lang="en-IE" dirty="0" smtClean="0"/>
              <a:t>Data Manipulation Language</a:t>
            </a:r>
            <a:endParaRPr lang="en-IE" dirty="0"/>
          </a:p>
        </p:txBody>
      </p:sp>
    </p:spTree>
    <p:extLst>
      <p:ext uri="{BB962C8B-B14F-4D97-AF65-F5344CB8AC3E}">
        <p14:creationId xmlns:p14="http://schemas.microsoft.com/office/powerpoint/2010/main" val="2791044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Natural Join</a:t>
            </a:r>
            <a:endParaRPr lang="en-IE" dirty="0"/>
          </a:p>
        </p:txBody>
      </p:sp>
      <p:sp>
        <p:nvSpPr>
          <p:cNvPr id="3" name="Text Placeholder 2"/>
          <p:cNvSpPr>
            <a:spLocks noGrp="1"/>
          </p:cNvSpPr>
          <p:nvPr>
            <p:ph type="body" idx="2"/>
          </p:nvPr>
        </p:nvSpPr>
        <p:spPr/>
        <p:txBody>
          <a:bodyPr/>
          <a:lstStyle/>
          <a:p>
            <a:r>
              <a:rPr lang="en-GB" dirty="0" smtClean="0"/>
              <a:t>Select * from sandwich natural join provider;</a:t>
            </a:r>
          </a:p>
          <a:p>
            <a:endParaRPr lang="en-GB" dirty="0" smtClean="0"/>
          </a:p>
          <a:p>
            <a:r>
              <a:rPr lang="en-GB" dirty="0" smtClean="0"/>
              <a:t>Result</a:t>
            </a:r>
          </a:p>
          <a:p>
            <a:r>
              <a:rPr lang="en-IE" dirty="0" smtClean="0"/>
              <a:t>No matches found!</a:t>
            </a:r>
          </a:p>
          <a:p>
            <a:endParaRPr lang="en-IE" dirty="0" smtClean="0"/>
          </a:p>
        </p:txBody>
      </p:sp>
      <p:sp>
        <p:nvSpPr>
          <p:cNvPr id="4" name="Content Placeholder 3"/>
          <p:cNvSpPr>
            <a:spLocks noGrp="1"/>
          </p:cNvSpPr>
          <p:nvPr>
            <p:ph sz="quarter" idx="1"/>
          </p:nvPr>
        </p:nvSpPr>
        <p:spPr/>
        <p:txBody>
          <a:bodyPr/>
          <a:lstStyle/>
          <a:p>
            <a:r>
              <a:rPr lang="en-GB" sz="2000" dirty="0" smtClean="0"/>
              <a:t>The natural join tried to join on </a:t>
            </a:r>
            <a:r>
              <a:rPr lang="en-GB" sz="2000" dirty="0" err="1" smtClean="0"/>
              <a:t>prov_id</a:t>
            </a:r>
            <a:r>
              <a:rPr lang="en-GB" sz="2000" dirty="0" smtClean="0"/>
              <a:t> and </a:t>
            </a:r>
            <a:r>
              <a:rPr lang="en-GB" sz="2000" dirty="0" err="1" smtClean="0"/>
              <a:t>sname</a:t>
            </a:r>
            <a:r>
              <a:rPr lang="en-GB" sz="2000" dirty="0" smtClean="0"/>
              <a:t> </a:t>
            </a:r>
          </a:p>
          <a:p>
            <a:r>
              <a:rPr lang="en-GB" sz="2000" dirty="0" smtClean="0"/>
              <a:t>There are no rows that have the same entry in both columns i.e. no row in sandwich that has </a:t>
            </a:r>
            <a:r>
              <a:rPr lang="en-GB" sz="2000" dirty="0" err="1" smtClean="0"/>
              <a:t>prov_id</a:t>
            </a:r>
            <a:r>
              <a:rPr lang="en-GB" sz="2000" dirty="0" smtClean="0"/>
              <a:t> and </a:t>
            </a:r>
            <a:r>
              <a:rPr lang="en-GB" sz="2000" dirty="0" err="1" smtClean="0"/>
              <a:t>sname</a:t>
            </a:r>
            <a:r>
              <a:rPr lang="en-GB" sz="2000" dirty="0" smtClean="0"/>
              <a:t> matching a row in provider that has same values for these columns.</a:t>
            </a:r>
            <a:endParaRPr lang="en-IE" sz="2000" dirty="0"/>
          </a:p>
        </p:txBody>
      </p:sp>
      <p:graphicFrame>
        <p:nvGraphicFramePr>
          <p:cNvPr id="5" name="Content Placeholder 9"/>
          <p:cNvGraphicFramePr>
            <a:graphicFrameLocks/>
          </p:cNvGraphicFramePr>
          <p:nvPr>
            <p:extLst>
              <p:ext uri="{D42A27DB-BD31-4B8C-83A1-F6EECF244321}">
                <p14:modId xmlns:p14="http://schemas.microsoft.com/office/powerpoint/2010/main" val="3058970890"/>
              </p:ext>
            </p:extLst>
          </p:nvPr>
        </p:nvGraphicFramePr>
        <p:xfrm>
          <a:off x="402590" y="2461668"/>
          <a:ext cx="4896543" cy="1872210"/>
        </p:xfrm>
        <a:graphic>
          <a:graphicData uri="http://schemas.openxmlformats.org/drawingml/2006/table">
            <a:tbl>
              <a:tblPr/>
              <a:tblGrid>
                <a:gridCol w="1080376"/>
                <a:gridCol w="1934221"/>
                <a:gridCol w="801570"/>
                <a:gridCol w="1080376"/>
              </a:tblGrid>
              <a:tr h="374442">
                <a:tc gridSpan="4">
                  <a:txBody>
                    <a:bodyPr/>
                    <a:lstStyle/>
                    <a:p>
                      <a:pPr algn="ctr" fontAlgn="b"/>
                      <a:r>
                        <a:rPr lang="en-IE" sz="1800" b="1" i="0" u="none" strike="noStrike" baseline="0" dirty="0">
                          <a:solidFill>
                            <a:srgbClr val="FFFFFF"/>
                          </a:solidFill>
                          <a:latin typeface="Calibri"/>
                        </a:rPr>
                        <a:t>Sandwich Table Contents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IE"/>
                    </a:p>
                  </a:txBody>
                  <a:tcPr/>
                </a:tc>
                <a:tc hMerge="1">
                  <a:txBody>
                    <a:bodyPr/>
                    <a:lstStyle/>
                    <a:p>
                      <a:endParaRPr lang="en-IE"/>
                    </a:p>
                  </a:txBody>
                  <a:tcPr/>
                </a:tc>
                <a:tc hMerge="1">
                  <a:txBody>
                    <a:bodyPr/>
                    <a:lstStyle/>
                    <a:p>
                      <a:endParaRPr lang="en-IE"/>
                    </a:p>
                  </a:txBody>
                  <a:tcPr/>
                </a:tc>
              </a:tr>
              <a:tr h="374442">
                <a:tc>
                  <a:txBody>
                    <a:bodyPr/>
                    <a:lstStyle/>
                    <a:p>
                      <a:pPr algn="l" fontAlgn="b"/>
                      <a:r>
                        <a:rPr lang="en-IE" sz="1800" b="0" i="0" u="none" strike="noStrike" baseline="0">
                          <a:solidFill>
                            <a:srgbClr val="000000"/>
                          </a:solidFill>
                          <a:latin typeface="Calibri"/>
                        </a:rPr>
                        <a:t>SAND_ID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a:solidFill>
                            <a:srgbClr val="000000"/>
                          </a:solidFill>
                          <a:latin typeface="Calibri"/>
                        </a:rPr>
                        <a:t>SNAME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a:solidFill>
                            <a:srgbClr val="000000"/>
                          </a:solidFill>
                          <a:latin typeface="Calibri"/>
                        </a:rPr>
                        <a:t>SCOST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a:solidFill>
                            <a:srgbClr val="000000"/>
                          </a:solidFill>
                          <a:latin typeface="Calibri"/>
                        </a:rPr>
                        <a:t>PROV_ID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4442">
                <a:tc>
                  <a:txBody>
                    <a:bodyPr/>
                    <a:lstStyle/>
                    <a:p>
                      <a:pPr algn="l" fontAlgn="b"/>
                      <a:r>
                        <a:rPr lang="en-IE" sz="1800" b="0" i="0" u="none" strike="noStrike" baseline="0" dirty="0">
                          <a:solidFill>
                            <a:srgbClr val="000000"/>
                          </a:solidFill>
                          <a:latin typeface="Calibri"/>
                        </a:rPr>
                        <a:t>BLTW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BLT on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4442">
                <a:tc>
                  <a:txBody>
                    <a:bodyPr/>
                    <a:lstStyle/>
                    <a:p>
                      <a:pPr algn="l" fontAlgn="b"/>
                      <a:r>
                        <a:rPr lang="en-IE" sz="1800" b="0" i="0" u="none" strike="noStrike" baseline="0">
                          <a:solidFill>
                            <a:srgbClr val="000000"/>
                          </a:solidFill>
                          <a:latin typeface="Calibri"/>
                        </a:rPr>
                        <a:t>BLTB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BLT on Brown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4442">
                <a:tc>
                  <a:txBody>
                    <a:bodyPr/>
                    <a:lstStyle/>
                    <a:p>
                      <a:pPr algn="l" fontAlgn="b"/>
                      <a:r>
                        <a:rPr lang="en-IE" sz="1800" b="0" i="0" u="none" strike="noStrike" baseline="0">
                          <a:solidFill>
                            <a:srgbClr val="000000"/>
                          </a:solidFill>
                          <a:latin typeface="Calibri"/>
                        </a:rPr>
                        <a:t>JMBO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a:solidFill>
                            <a:srgbClr val="000000"/>
                          </a:solidFill>
                          <a:latin typeface="Calibri"/>
                        </a:rPr>
                        <a:t>Jumbo Sandwich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a:solidFill>
                            <a:srgbClr val="000000"/>
                          </a:solidFill>
                          <a:latin typeface="Calibri"/>
                        </a:rPr>
                        <a:t>€6.50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2156724226"/>
              </p:ext>
            </p:extLst>
          </p:nvPr>
        </p:nvGraphicFramePr>
        <p:xfrm>
          <a:off x="333008" y="4509996"/>
          <a:ext cx="5138948" cy="1821171"/>
        </p:xfrm>
        <a:graphic>
          <a:graphicData uri="http://schemas.openxmlformats.org/presentationml/2006/ole">
            <mc:AlternateContent xmlns:mc="http://schemas.openxmlformats.org/markup-compatibility/2006">
              <mc:Choice xmlns:v="urn:schemas-microsoft-com:vml" Requires="v">
                <p:oleObj spid="_x0000_s24654" name="Worksheet" r:id="rId3" imgW="2714549" imgH="961949" progId="Excel.Sheet.12">
                  <p:embed/>
                </p:oleObj>
              </mc:Choice>
              <mc:Fallback>
                <p:oleObj name="Worksheet" r:id="rId3" imgW="2714549" imgH="961949" progId="Excel.Shee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08" y="4509996"/>
                        <a:ext cx="5138948" cy="1821171"/>
                      </a:xfrm>
                      <a:prstGeom prst="rect">
                        <a:avLst/>
                      </a:prstGeom>
                      <a:noFill/>
                      <a:ln>
                        <a:noFill/>
                      </a:ln>
                      <a:effectLst/>
                      <a:extLst/>
                    </p:spPr>
                  </p:pic>
                </p:oleObj>
              </mc:Fallback>
            </mc:AlternateContent>
          </a:graphicData>
        </a:graphic>
      </p:graphicFrame>
      <p:graphicFrame>
        <p:nvGraphicFramePr>
          <p:cNvPr id="7" name="Object 6"/>
          <p:cNvGraphicFramePr>
            <a:graphicFrameLocks noGrp="1" noChangeAspect="1"/>
          </p:cNvGraphicFramePr>
          <p:nvPr>
            <p:extLst>
              <p:ext uri="{D42A27DB-BD31-4B8C-83A1-F6EECF244321}">
                <p14:modId xmlns:p14="http://schemas.microsoft.com/office/powerpoint/2010/main" val="1902330455"/>
              </p:ext>
            </p:extLst>
          </p:nvPr>
        </p:nvGraphicFramePr>
        <p:xfrm>
          <a:off x="6086475" y="4027488"/>
          <a:ext cx="3057525" cy="457200"/>
        </p:xfrm>
        <a:graphic>
          <a:graphicData uri="http://schemas.openxmlformats.org/presentationml/2006/ole">
            <mc:AlternateContent xmlns:mc="http://schemas.openxmlformats.org/markup-compatibility/2006">
              <mc:Choice xmlns:v="urn:schemas-microsoft-com:vml" Requires="v">
                <p:oleObj spid="_x0000_s24655" name="Worksheet" r:id="rId5" imgW="3057449" imgH="457200" progId="Excel.Sheet.12">
                  <p:embed/>
                </p:oleObj>
              </mc:Choice>
              <mc:Fallback>
                <p:oleObj name="Worksheet" r:id="rId5" imgW="3057449" imgH="457200" progId="Excel.Sheet.12">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6475" y="4027488"/>
                        <a:ext cx="305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4586681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23" name="Rectangle 15"/>
          <p:cNvSpPr>
            <a:spLocks noChangeArrowheads="1"/>
          </p:cNvSpPr>
          <p:nvPr/>
        </p:nvSpPr>
        <p:spPr bwMode="blackGray">
          <a:xfrm>
            <a:off x="876300" y="2619375"/>
            <a:ext cx="7262813" cy="1313681"/>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'The lowest value game is worth ' || </a:t>
            </a:r>
          </a:p>
          <a:p>
            <a:pPr eaLnBrk="0" hangingPunct="0">
              <a:buClrTx/>
              <a:buFontTx/>
              <a:buNone/>
            </a:pPr>
            <a:r>
              <a:rPr lang="en-IE" altLang="en-US" sz="1800" dirty="0">
                <a:solidFill>
                  <a:srgbClr val="000000"/>
                </a:solidFill>
                <a:latin typeface="Courier New" pitchFamily="49" charset="0"/>
              </a:rPr>
              <a:t>MIN(</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 ||</a:t>
            </a:r>
          </a:p>
          <a:p>
            <a:pPr eaLnBrk="0" hangingPunct="0">
              <a:buClrTx/>
              <a:buFontTx/>
              <a:buNone/>
            </a:pPr>
            <a:r>
              <a:rPr lang="en-IE" altLang="en-US" sz="1800" dirty="0">
                <a:solidFill>
                  <a:srgbClr val="000000"/>
                </a:solidFill>
                <a:latin typeface="Courier New" pitchFamily="49" charset="0"/>
              </a:rPr>
              <a:t>' and the highest is worth '||</a:t>
            </a:r>
          </a:p>
          <a:p>
            <a:pPr eaLnBrk="0" hangingPunct="0">
              <a:buClrTx/>
              <a:buFontTx/>
              <a:buNone/>
            </a:pPr>
            <a:r>
              <a:rPr lang="en-IE" altLang="en-US" sz="1800" dirty="0">
                <a:solidFill>
                  <a:srgbClr val="000000"/>
                </a:solidFill>
                <a:latin typeface="Courier New" pitchFamily="49" charset="0"/>
              </a:rPr>
              <a:t>MAX(</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 as "Game Price Range"</a:t>
            </a: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endParaRPr lang="en-US" altLang="en-US" sz="1800" dirty="0">
              <a:solidFill>
                <a:srgbClr val="000000"/>
              </a:solidFill>
              <a:latin typeface="Courier New" pitchFamily="49" charset="0"/>
            </a:endParaRPr>
          </a:p>
        </p:txBody>
      </p:sp>
      <p:sp>
        <p:nvSpPr>
          <p:cNvPr id="375821" name="Rectangle 13"/>
          <p:cNvSpPr>
            <a:spLocks noGrp="1" noChangeArrowheads="1"/>
          </p:cNvSpPr>
          <p:nvPr>
            <p:ph type="title"/>
          </p:nvPr>
        </p:nvSpPr>
        <p:spPr/>
        <p:txBody>
          <a:bodyPr/>
          <a:lstStyle/>
          <a:p>
            <a:r>
              <a:rPr lang="en-US" altLang="en-US"/>
              <a:t>Using the </a:t>
            </a:r>
            <a:r>
              <a:rPr lang="en-US" altLang="en-US">
                <a:latin typeface="Courier New" pitchFamily="49" charset="0"/>
              </a:rPr>
              <a:t>MIN</a:t>
            </a:r>
            <a:r>
              <a:rPr lang="en-US" altLang="en-US"/>
              <a:t> and </a:t>
            </a:r>
            <a:r>
              <a:rPr lang="en-US" altLang="en-US">
                <a:latin typeface="Courier New" pitchFamily="49" charset="0"/>
              </a:rPr>
              <a:t>MAX</a:t>
            </a:r>
            <a:r>
              <a:rPr lang="en-US" altLang="en-US"/>
              <a:t> Functions</a:t>
            </a:r>
          </a:p>
        </p:txBody>
      </p:sp>
      <p:sp>
        <p:nvSpPr>
          <p:cNvPr id="375822" name="Rectangle 14"/>
          <p:cNvSpPr>
            <a:spLocks noGrp="1" noChangeArrowheads="1"/>
          </p:cNvSpPr>
          <p:nvPr>
            <p:ph sz="quarter" idx="1"/>
          </p:nvPr>
        </p:nvSpPr>
        <p:spPr>
          <a:xfrm>
            <a:off x="863600" y="1816100"/>
            <a:ext cx="7366000" cy="695325"/>
          </a:xfrm>
        </p:spPr>
        <p:txBody>
          <a:bodyPr>
            <a:normAutofit fontScale="92500" lnSpcReduction="20000"/>
          </a:bodyPr>
          <a:lstStyle/>
          <a:p>
            <a:r>
              <a:rPr lang="en-US" altLang="en-US"/>
              <a:t>You can use </a:t>
            </a:r>
            <a:r>
              <a:rPr lang="en-US" altLang="en-US">
                <a:latin typeface="Courier New" pitchFamily="49" charset="0"/>
              </a:rPr>
              <a:t>MIN</a:t>
            </a:r>
            <a:r>
              <a:rPr lang="en-US" altLang="en-US"/>
              <a:t> and </a:t>
            </a:r>
            <a:r>
              <a:rPr lang="en-US" altLang="en-US">
                <a:latin typeface="Courier New" pitchFamily="49" charset="0"/>
              </a:rPr>
              <a:t>MAX</a:t>
            </a:r>
            <a:r>
              <a:rPr lang="en-US" altLang="en-US"/>
              <a:t> for numeric, character, and date data types.</a:t>
            </a:r>
          </a:p>
        </p:txBody>
      </p:sp>
      <p:sp>
        <p:nvSpPr>
          <p:cNvPr id="375815" name="Rectangle 7"/>
          <p:cNvSpPr>
            <a:spLocks noChangeArrowheads="1"/>
          </p:cNvSpPr>
          <p:nvPr/>
        </p:nvSpPr>
        <p:spPr bwMode="auto">
          <a:xfrm>
            <a:off x="881047" y="2852799"/>
            <a:ext cx="2255540" cy="2794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Rectangle 7"/>
          <p:cNvSpPr>
            <a:spLocks noChangeArrowheads="1"/>
          </p:cNvSpPr>
          <p:nvPr/>
        </p:nvSpPr>
        <p:spPr bwMode="auto">
          <a:xfrm>
            <a:off x="899592" y="3429000"/>
            <a:ext cx="2255540" cy="2794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 name="TextBox 1"/>
          <p:cNvSpPr txBox="1"/>
          <p:nvPr/>
        </p:nvSpPr>
        <p:spPr>
          <a:xfrm>
            <a:off x="7020272" y="4149080"/>
            <a:ext cx="1872208" cy="646331"/>
          </a:xfrm>
          <a:prstGeom prst="rect">
            <a:avLst/>
          </a:prstGeom>
          <a:noFill/>
        </p:spPr>
        <p:txBody>
          <a:bodyPr wrap="square" rtlCol="0">
            <a:spAutoFit/>
          </a:bodyPr>
          <a:lstStyle/>
          <a:p>
            <a:r>
              <a:rPr lang="en-IE" dirty="0" smtClean="0"/>
              <a:t>Renamed in output</a:t>
            </a:r>
            <a:endParaRPr lang="en-IE" dirty="0"/>
          </a:p>
        </p:txBody>
      </p:sp>
      <p:cxnSp>
        <p:nvCxnSpPr>
          <p:cNvPr id="4" name="Straight Arrow Connector 3"/>
          <p:cNvCxnSpPr/>
          <p:nvPr/>
        </p:nvCxnSpPr>
        <p:spPr>
          <a:xfrm flipH="1" flipV="1">
            <a:off x="5292080" y="3708400"/>
            <a:ext cx="2448272" cy="5846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519186"/>
            <a:ext cx="4452937"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2383684"/>
      </p:ext>
    </p:extLst>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23" name="Rectangle 15"/>
          <p:cNvSpPr>
            <a:spLocks noChangeArrowheads="1"/>
          </p:cNvSpPr>
          <p:nvPr/>
        </p:nvSpPr>
        <p:spPr bwMode="blackGray">
          <a:xfrm>
            <a:off x="876300" y="2619375"/>
            <a:ext cx="7262813" cy="652463"/>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US" altLang="en-US" sz="1800" dirty="0">
                <a:latin typeface="Courier New" pitchFamily="49" charset="0"/>
              </a:rPr>
              <a:t> SELECT </a:t>
            </a:r>
            <a:r>
              <a:rPr lang="en-US" altLang="en-US" sz="1800" dirty="0" smtClean="0">
                <a:latin typeface="Courier New" pitchFamily="49" charset="0"/>
              </a:rPr>
              <a:t>MIN(</a:t>
            </a:r>
            <a:r>
              <a:rPr lang="en-US" altLang="en-US" sz="1800" dirty="0" err="1" smtClean="0">
                <a:latin typeface="Courier New" pitchFamily="49" charset="0"/>
              </a:rPr>
              <a:t>lastname</a:t>
            </a:r>
            <a:r>
              <a:rPr lang="en-US" altLang="en-US" sz="1800" dirty="0" smtClean="0">
                <a:latin typeface="Courier New" pitchFamily="49" charset="0"/>
              </a:rPr>
              <a:t>), MAX(</a:t>
            </a:r>
            <a:r>
              <a:rPr lang="en-US" altLang="en-US" sz="1800" dirty="0" err="1" smtClean="0">
                <a:latin typeface="Courier New" pitchFamily="49" charset="0"/>
              </a:rPr>
              <a:t>lastname</a:t>
            </a:r>
            <a:r>
              <a:rPr lang="en-US" altLang="en-US" sz="1800" dirty="0" smtClean="0">
                <a:latin typeface="Courier New" pitchFamily="49" charset="0"/>
              </a:rPr>
              <a:t>)</a:t>
            </a:r>
            <a:endParaRPr lang="en-US" altLang="en-US" sz="1800" dirty="0">
              <a:latin typeface="Courier New" pitchFamily="49" charset="0"/>
            </a:endParaRPr>
          </a:p>
          <a:p>
            <a:r>
              <a:rPr lang="en-US" altLang="en-US" sz="1800" dirty="0">
                <a:latin typeface="Courier New" pitchFamily="49" charset="0"/>
              </a:rPr>
              <a:t>  FROM   </a:t>
            </a:r>
            <a:r>
              <a:rPr lang="en-US" altLang="en-US" sz="1800" dirty="0" err="1" smtClean="0">
                <a:latin typeface="Courier New" pitchFamily="49" charset="0"/>
              </a:rPr>
              <a:t>mm_customer</a:t>
            </a:r>
            <a:r>
              <a:rPr lang="en-US" altLang="en-US" sz="1800" dirty="0" smtClean="0">
                <a:latin typeface="Courier New" pitchFamily="49" charset="0"/>
              </a:rPr>
              <a:t>;</a:t>
            </a:r>
            <a:endParaRPr lang="en-US" altLang="en-US" sz="3200" dirty="0">
              <a:solidFill>
                <a:srgbClr val="000000"/>
              </a:solidFill>
              <a:latin typeface="Courier New" pitchFamily="49" charset="0"/>
            </a:endParaRPr>
          </a:p>
        </p:txBody>
      </p:sp>
      <p:sp>
        <p:nvSpPr>
          <p:cNvPr id="375821" name="Rectangle 13"/>
          <p:cNvSpPr>
            <a:spLocks noGrp="1" noChangeArrowheads="1"/>
          </p:cNvSpPr>
          <p:nvPr>
            <p:ph type="title"/>
          </p:nvPr>
        </p:nvSpPr>
        <p:spPr/>
        <p:txBody>
          <a:bodyPr/>
          <a:lstStyle/>
          <a:p>
            <a:r>
              <a:rPr lang="en-US" altLang="en-US"/>
              <a:t>Using the </a:t>
            </a:r>
            <a:r>
              <a:rPr lang="en-US" altLang="en-US">
                <a:latin typeface="Courier New" pitchFamily="49" charset="0"/>
              </a:rPr>
              <a:t>MIN</a:t>
            </a:r>
            <a:r>
              <a:rPr lang="en-US" altLang="en-US"/>
              <a:t> and </a:t>
            </a:r>
            <a:r>
              <a:rPr lang="en-US" altLang="en-US">
                <a:latin typeface="Courier New" pitchFamily="49" charset="0"/>
              </a:rPr>
              <a:t>MAX</a:t>
            </a:r>
            <a:r>
              <a:rPr lang="en-US" altLang="en-US"/>
              <a:t> Functions</a:t>
            </a:r>
          </a:p>
        </p:txBody>
      </p:sp>
      <p:sp>
        <p:nvSpPr>
          <p:cNvPr id="375822" name="Rectangle 14"/>
          <p:cNvSpPr>
            <a:spLocks noGrp="1" noChangeArrowheads="1"/>
          </p:cNvSpPr>
          <p:nvPr>
            <p:ph sz="quarter" idx="1"/>
          </p:nvPr>
        </p:nvSpPr>
        <p:spPr>
          <a:xfrm>
            <a:off x="863600" y="1816100"/>
            <a:ext cx="7366000" cy="695325"/>
          </a:xfrm>
        </p:spPr>
        <p:txBody>
          <a:bodyPr>
            <a:normAutofit fontScale="92500" lnSpcReduction="20000"/>
          </a:bodyPr>
          <a:lstStyle/>
          <a:p>
            <a:r>
              <a:rPr lang="en-US" altLang="en-US"/>
              <a:t>You can use </a:t>
            </a:r>
            <a:r>
              <a:rPr lang="en-US" altLang="en-US">
                <a:latin typeface="Courier New" pitchFamily="49" charset="0"/>
              </a:rPr>
              <a:t>MIN</a:t>
            </a:r>
            <a:r>
              <a:rPr lang="en-US" altLang="en-US"/>
              <a:t> and </a:t>
            </a:r>
            <a:r>
              <a:rPr lang="en-US" altLang="en-US">
                <a:latin typeface="Courier New" pitchFamily="49" charset="0"/>
              </a:rPr>
              <a:t>MAX</a:t>
            </a:r>
            <a:r>
              <a:rPr lang="en-US" altLang="en-US"/>
              <a:t> for numeric, character, and date data types.</a:t>
            </a:r>
          </a:p>
        </p:txBody>
      </p:sp>
      <p:sp>
        <p:nvSpPr>
          <p:cNvPr id="375815" name="Rectangle 7"/>
          <p:cNvSpPr>
            <a:spLocks noChangeArrowheads="1"/>
          </p:cNvSpPr>
          <p:nvPr/>
        </p:nvSpPr>
        <p:spPr bwMode="auto">
          <a:xfrm>
            <a:off x="2038772" y="2662238"/>
            <a:ext cx="3973388" cy="2794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 name="TextBox 1"/>
          <p:cNvSpPr txBox="1"/>
          <p:nvPr/>
        </p:nvSpPr>
        <p:spPr>
          <a:xfrm>
            <a:off x="993775" y="4437112"/>
            <a:ext cx="7083425" cy="646331"/>
          </a:xfrm>
          <a:prstGeom prst="rect">
            <a:avLst/>
          </a:prstGeom>
          <a:noFill/>
        </p:spPr>
        <p:txBody>
          <a:bodyPr wrap="square" rtlCol="0">
            <a:spAutoFit/>
          </a:bodyPr>
          <a:lstStyle/>
          <a:p>
            <a:pPr marL="0" lvl="1"/>
            <a:r>
              <a:rPr lang="en-US" altLang="en-US" dirty="0" smtClean="0"/>
              <a:t>Displays the </a:t>
            </a:r>
            <a:r>
              <a:rPr lang="en-US" altLang="en-US" dirty="0" smtClean="0"/>
              <a:t>customer  </a:t>
            </a:r>
            <a:r>
              <a:rPr lang="en-US" altLang="en-US" dirty="0" smtClean="0"/>
              <a:t>last </a:t>
            </a:r>
            <a:r>
              <a:rPr lang="en-US" altLang="en-US" dirty="0"/>
              <a:t>name that is first and the </a:t>
            </a:r>
            <a:r>
              <a:rPr lang="en-US" altLang="en-US" dirty="0" smtClean="0"/>
              <a:t>member </a:t>
            </a:r>
            <a:r>
              <a:rPr lang="en-US" altLang="en-US" dirty="0"/>
              <a:t>last name that is last in an alphabetized list of all </a:t>
            </a:r>
            <a:r>
              <a:rPr lang="en-US" altLang="en-US" dirty="0" smtClean="0"/>
              <a:t>members</a:t>
            </a:r>
            <a:endParaRPr lang="en-I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7" y="3573016"/>
            <a:ext cx="32464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4712866"/>
      </p:ext>
    </p:extLst>
  </p:cSld>
  <p:clrMapOvr>
    <a:masterClrMapping/>
  </p:clrMapOvr>
  <p:transition spd="slow"/>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4" name="Rectangle 8"/>
          <p:cNvSpPr>
            <a:spLocks noGrp="1" noChangeArrowheads="1"/>
          </p:cNvSpPr>
          <p:nvPr>
            <p:ph type="title"/>
          </p:nvPr>
        </p:nvSpPr>
        <p:spPr/>
        <p:txBody>
          <a:bodyPr/>
          <a:lstStyle/>
          <a:p>
            <a:r>
              <a:rPr lang="en-US" altLang="en-US"/>
              <a:t>Using the </a:t>
            </a:r>
            <a:r>
              <a:rPr lang="en-US" altLang="en-US">
                <a:latin typeface="Courier New" pitchFamily="49" charset="0"/>
              </a:rPr>
              <a:t>COUNT</a:t>
            </a:r>
            <a:r>
              <a:rPr lang="en-US" altLang="en-US"/>
              <a:t> Function</a:t>
            </a:r>
          </a:p>
        </p:txBody>
      </p:sp>
      <p:sp>
        <p:nvSpPr>
          <p:cNvPr id="377865" name="Rectangle 9"/>
          <p:cNvSpPr>
            <a:spLocks noGrp="1" noChangeArrowheads="1"/>
          </p:cNvSpPr>
          <p:nvPr>
            <p:ph sz="quarter" idx="1"/>
          </p:nvPr>
        </p:nvSpPr>
        <p:spPr>
          <a:xfrm>
            <a:off x="863600" y="1628800"/>
            <a:ext cx="7366000" cy="3292450"/>
          </a:xfrm>
        </p:spPr>
        <p:txBody>
          <a:bodyPr>
            <a:normAutofit/>
          </a:bodyPr>
          <a:lstStyle/>
          <a:p>
            <a:r>
              <a:rPr lang="en-US" altLang="en-US" dirty="0">
                <a:latin typeface="Courier New" pitchFamily="49" charset="0"/>
              </a:rPr>
              <a:t>COUNT(*)</a:t>
            </a:r>
            <a:r>
              <a:rPr lang="en-US" altLang="en-US" dirty="0"/>
              <a:t> returns the number of rows in a table:</a:t>
            </a:r>
          </a:p>
          <a:p>
            <a:endParaRPr lang="en-US" altLang="en-US" dirty="0"/>
          </a:p>
          <a:p>
            <a:endParaRPr lang="en-US" altLang="en-US" dirty="0"/>
          </a:p>
          <a:p>
            <a:endParaRPr lang="en-US" altLang="en-US" dirty="0"/>
          </a:p>
          <a:p>
            <a:endParaRPr lang="en-US" altLang="en-US" dirty="0"/>
          </a:p>
          <a:p>
            <a:r>
              <a:rPr lang="en-US" altLang="en-US" dirty="0">
                <a:latin typeface="Courier New" pitchFamily="49" charset="0"/>
              </a:rPr>
              <a:t>COUNT(</a:t>
            </a:r>
            <a:r>
              <a:rPr lang="en-US" altLang="en-US" i="1" dirty="0" err="1">
                <a:latin typeface="Courier New" pitchFamily="49" charset="0"/>
              </a:rPr>
              <a:t>expr</a:t>
            </a:r>
            <a:r>
              <a:rPr lang="en-US" altLang="en-US" dirty="0">
                <a:latin typeface="Courier New" pitchFamily="49" charset="0"/>
              </a:rPr>
              <a:t>)</a:t>
            </a:r>
            <a:r>
              <a:rPr lang="en-US" altLang="en-US" dirty="0"/>
              <a:t> returns the number of rows with non-null values for the </a:t>
            </a:r>
            <a:r>
              <a:rPr lang="en-US" altLang="en-US" i="1" dirty="0" err="1">
                <a:latin typeface="Courier New" pitchFamily="49" charset="0"/>
              </a:rPr>
              <a:t>expr</a:t>
            </a:r>
            <a:r>
              <a:rPr lang="en-US" altLang="en-US" dirty="0"/>
              <a:t>:</a:t>
            </a:r>
          </a:p>
          <a:p>
            <a:endParaRPr lang="en-US" altLang="en-US" dirty="0"/>
          </a:p>
        </p:txBody>
      </p:sp>
      <p:sp>
        <p:nvSpPr>
          <p:cNvPr id="377875" name="Rectangle 19"/>
          <p:cNvSpPr>
            <a:spLocks noChangeArrowheads="1"/>
          </p:cNvSpPr>
          <p:nvPr/>
        </p:nvSpPr>
        <p:spPr bwMode="blackGray">
          <a:xfrm>
            <a:off x="866775" y="5175250"/>
            <a:ext cx="7277100" cy="944563"/>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a:t>
            </a:r>
            <a:r>
              <a:rPr lang="en-US" altLang="en-US" sz="1800" dirty="0" smtClean="0">
                <a:solidFill>
                  <a:srgbClr val="000000"/>
                </a:solidFill>
                <a:latin typeface="Courier New" pitchFamily="49" charset="0"/>
              </a:rPr>
              <a:t>COUNT(</a:t>
            </a:r>
            <a:r>
              <a:rPr lang="en-US" altLang="en-US" sz="1800" dirty="0" err="1" smtClean="0">
                <a:solidFill>
                  <a:srgbClr val="000000"/>
                </a:solidFill>
                <a:latin typeface="Courier New" pitchFamily="49" charset="0"/>
              </a:rPr>
              <a:t>return_date</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FROM   </a:t>
            </a:r>
            <a:r>
              <a:rPr lang="en-US" altLang="en-US" sz="1800" dirty="0" err="1" smtClean="0">
                <a:solidFill>
                  <a:srgbClr val="000000"/>
                </a:solidFill>
                <a:latin typeface="Courier New" pitchFamily="49" charset="0"/>
              </a:rPr>
              <a:t>mm_rental</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377874" name="Rectangle 18"/>
          <p:cNvSpPr>
            <a:spLocks noChangeArrowheads="1"/>
          </p:cNvSpPr>
          <p:nvPr/>
        </p:nvSpPr>
        <p:spPr bwMode="blackGray">
          <a:xfrm>
            <a:off x="855010" y="2195513"/>
            <a:ext cx="7277100" cy="944562"/>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COUNT(*)</a:t>
            </a: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game_title</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like '%a%';</a:t>
            </a:r>
            <a:endParaRPr lang="en-US" altLang="en-US" sz="1800" dirty="0">
              <a:solidFill>
                <a:srgbClr val="000000"/>
              </a:solidFill>
              <a:latin typeface="Courier New" pitchFamily="49" charset="0"/>
            </a:endParaRPr>
          </a:p>
        </p:txBody>
      </p:sp>
      <p:sp>
        <p:nvSpPr>
          <p:cNvPr id="377863" name="Rectangle 7"/>
          <p:cNvSpPr>
            <a:spLocks noChangeArrowheads="1"/>
          </p:cNvSpPr>
          <p:nvPr/>
        </p:nvSpPr>
        <p:spPr bwMode="auto">
          <a:xfrm>
            <a:off x="1833563" y="2195513"/>
            <a:ext cx="1209675" cy="3175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77869" name="Rectangle 13"/>
          <p:cNvSpPr>
            <a:spLocks noChangeArrowheads="1"/>
          </p:cNvSpPr>
          <p:nvPr/>
        </p:nvSpPr>
        <p:spPr bwMode="auto">
          <a:xfrm>
            <a:off x="1815041" y="5375711"/>
            <a:ext cx="3477039" cy="27182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77870" name="Oval 14"/>
          <p:cNvSpPr>
            <a:spLocks noChangeArrowheads="1"/>
          </p:cNvSpPr>
          <p:nvPr/>
        </p:nvSpPr>
        <p:spPr bwMode="blackWhite">
          <a:xfrm>
            <a:off x="215900" y="2362200"/>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a:solidFill>
                  <a:schemeClr val="bg2"/>
                </a:solidFill>
                <a:latin typeface="Arial" charset="0"/>
              </a:rPr>
              <a:t>1</a:t>
            </a:r>
          </a:p>
        </p:txBody>
      </p:sp>
      <p:sp>
        <p:nvSpPr>
          <p:cNvPr id="377871" name="Oval 15"/>
          <p:cNvSpPr>
            <a:spLocks noChangeArrowheads="1"/>
          </p:cNvSpPr>
          <p:nvPr/>
        </p:nvSpPr>
        <p:spPr bwMode="blackWhite">
          <a:xfrm>
            <a:off x="209550" y="536098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a:solidFill>
                  <a:schemeClr val="bg2"/>
                </a:solidFill>
                <a:latin typeface="Arial" charset="0"/>
              </a:rPr>
              <a:t>2</a:t>
            </a:r>
          </a:p>
        </p:txBody>
      </p:sp>
    </p:spTree>
    <p:extLst>
      <p:ext uri="{BB962C8B-B14F-4D97-AF65-F5344CB8AC3E}">
        <p14:creationId xmlns:p14="http://schemas.microsoft.com/office/powerpoint/2010/main" val="764918252"/>
      </p:ext>
    </p:extLst>
  </p:cSld>
  <p:clrMapOvr>
    <a:masterClrMapping/>
  </p:clrMapOvr>
  <p:transition spd="slow"/>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10" name="Rectangle 10"/>
          <p:cNvSpPr>
            <a:spLocks noGrp="1" noChangeArrowheads="1"/>
          </p:cNvSpPr>
          <p:nvPr>
            <p:ph type="title"/>
          </p:nvPr>
        </p:nvSpPr>
        <p:spPr/>
        <p:txBody>
          <a:bodyPr/>
          <a:lstStyle/>
          <a:p>
            <a:r>
              <a:rPr lang="en-US" altLang="en-US"/>
              <a:t>Group Functions and Null Values</a:t>
            </a:r>
          </a:p>
        </p:txBody>
      </p:sp>
      <p:sp>
        <p:nvSpPr>
          <p:cNvPr id="384011" name="Rectangle 11"/>
          <p:cNvSpPr>
            <a:spLocks noGrp="1" noChangeArrowheads="1"/>
          </p:cNvSpPr>
          <p:nvPr>
            <p:ph sz="quarter" idx="1"/>
          </p:nvPr>
        </p:nvSpPr>
        <p:spPr>
          <a:xfrm>
            <a:off x="863600" y="1816100"/>
            <a:ext cx="7366000" cy="2703513"/>
          </a:xfrm>
        </p:spPr>
        <p:txBody>
          <a:bodyPr>
            <a:normAutofit fontScale="92500" lnSpcReduction="10000"/>
          </a:bodyPr>
          <a:lstStyle/>
          <a:p>
            <a:r>
              <a:rPr lang="en-US" altLang="en-US" dirty="0"/>
              <a:t>Group functions ignore null values in the column:</a:t>
            </a:r>
          </a:p>
          <a:p>
            <a:pPr lvl="1"/>
            <a:endParaRPr lang="en-US" altLang="en-US" dirty="0"/>
          </a:p>
          <a:p>
            <a:pPr lvl="1"/>
            <a:endParaRPr lang="en-US" altLang="en-US" dirty="0"/>
          </a:p>
          <a:p>
            <a:pPr lvl="1"/>
            <a:endParaRPr lang="en-US" altLang="en-US" dirty="0"/>
          </a:p>
          <a:p>
            <a:pPr lvl="1"/>
            <a:endParaRPr lang="en-US" altLang="en-US" dirty="0"/>
          </a:p>
          <a:p>
            <a:r>
              <a:rPr lang="en-US" altLang="en-US" dirty="0"/>
              <a:t>The </a:t>
            </a:r>
            <a:r>
              <a:rPr lang="en-US" altLang="en-US" dirty="0">
                <a:latin typeface="Courier New" pitchFamily="49" charset="0"/>
              </a:rPr>
              <a:t>NVL</a:t>
            </a:r>
            <a:r>
              <a:rPr lang="en-US" altLang="en-US" dirty="0"/>
              <a:t> function forces group functions to include null values:</a:t>
            </a:r>
          </a:p>
        </p:txBody>
      </p:sp>
      <p:sp>
        <p:nvSpPr>
          <p:cNvPr id="384019" name="Rectangle 19"/>
          <p:cNvSpPr>
            <a:spLocks noChangeArrowheads="1"/>
          </p:cNvSpPr>
          <p:nvPr/>
        </p:nvSpPr>
        <p:spPr bwMode="blackGray">
          <a:xfrm>
            <a:off x="866775" y="2286000"/>
            <a:ext cx="7277100" cy="6858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a:t>
            </a:r>
            <a:r>
              <a:rPr lang="en-US" altLang="en-US" sz="1800" dirty="0" smtClean="0">
                <a:solidFill>
                  <a:srgbClr val="000000"/>
                </a:solidFill>
                <a:latin typeface="Courier New" pitchFamily="49" charset="0"/>
              </a:rPr>
              <a:t>MAX(</a:t>
            </a:r>
            <a:r>
              <a:rPr lang="en-US" altLang="en-US" sz="1800" dirty="0" err="1" smtClean="0">
                <a:solidFill>
                  <a:srgbClr val="000000"/>
                </a:solidFill>
                <a:latin typeface="Courier New" pitchFamily="49" charset="0"/>
              </a:rPr>
              <a:t>return_date</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FROM   </a:t>
            </a:r>
            <a:r>
              <a:rPr lang="en-US" altLang="en-US" sz="1800" dirty="0" smtClean="0">
                <a:solidFill>
                  <a:srgbClr val="000000"/>
                </a:solidFill>
                <a:latin typeface="Courier New" pitchFamily="49" charset="0"/>
              </a:rPr>
              <a:t>MM_RENTAL;</a:t>
            </a:r>
            <a:endParaRPr lang="en-US" altLang="en-US" sz="1800" dirty="0">
              <a:solidFill>
                <a:srgbClr val="000000"/>
              </a:solidFill>
              <a:latin typeface="Courier New" pitchFamily="49" charset="0"/>
            </a:endParaRPr>
          </a:p>
        </p:txBody>
      </p:sp>
      <p:sp>
        <p:nvSpPr>
          <p:cNvPr id="384020" name="Rectangle 20"/>
          <p:cNvSpPr>
            <a:spLocks noChangeArrowheads="1"/>
          </p:cNvSpPr>
          <p:nvPr/>
        </p:nvSpPr>
        <p:spPr bwMode="blackGray">
          <a:xfrm>
            <a:off x="866775" y="4543425"/>
            <a:ext cx="7277100" cy="6858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a:t>
            </a:r>
            <a:r>
              <a:rPr lang="en-US" altLang="en-US" sz="1800" dirty="0" smtClean="0">
                <a:solidFill>
                  <a:srgbClr val="000000"/>
                </a:solidFill>
                <a:latin typeface="Courier New" pitchFamily="49" charset="0"/>
              </a:rPr>
              <a:t>MAX(NVL(return_date,checkout_date+7</a:t>
            </a:r>
            <a:r>
              <a:rPr lang="en-US" altLang="en-US" sz="1800" dirty="0">
                <a:solidFill>
                  <a:srgbClr val="000000"/>
                </a:solidFill>
                <a:latin typeface="Courier New" pitchFamily="49" charset="0"/>
              </a:rPr>
              <a:t>))</a:t>
            </a:r>
          </a:p>
          <a:p>
            <a:pPr eaLnBrk="0" hangingPunct="0">
              <a:buClrTx/>
              <a:buFontTx/>
              <a:buNone/>
            </a:pPr>
            <a:r>
              <a:rPr lang="en-US" altLang="en-US" sz="1800" dirty="0">
                <a:solidFill>
                  <a:srgbClr val="000000"/>
                </a:solidFill>
                <a:latin typeface="Courier New" pitchFamily="49" charset="0"/>
              </a:rPr>
              <a:t>FROM   MM_RENTAL;</a:t>
            </a:r>
          </a:p>
        </p:txBody>
      </p:sp>
      <p:sp>
        <p:nvSpPr>
          <p:cNvPr id="384007" name="Rectangle 7"/>
          <p:cNvSpPr>
            <a:spLocks noChangeArrowheads="1"/>
          </p:cNvSpPr>
          <p:nvPr/>
        </p:nvSpPr>
        <p:spPr bwMode="auto">
          <a:xfrm>
            <a:off x="1882775" y="2365375"/>
            <a:ext cx="2730500" cy="280988"/>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84015" name="Rectangle 15"/>
          <p:cNvSpPr>
            <a:spLocks noChangeArrowheads="1"/>
          </p:cNvSpPr>
          <p:nvPr/>
        </p:nvSpPr>
        <p:spPr bwMode="auto">
          <a:xfrm>
            <a:off x="1871663" y="4603750"/>
            <a:ext cx="5364633" cy="280988"/>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84021" name="Oval 21"/>
          <p:cNvSpPr>
            <a:spLocks noChangeArrowheads="1"/>
          </p:cNvSpPr>
          <p:nvPr/>
        </p:nvSpPr>
        <p:spPr bwMode="blackWhite">
          <a:xfrm>
            <a:off x="215900" y="2362200"/>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a:solidFill>
                  <a:schemeClr val="bg2"/>
                </a:solidFill>
                <a:latin typeface="Arial" charset="0"/>
              </a:rPr>
              <a:t>1</a:t>
            </a:r>
          </a:p>
        </p:txBody>
      </p:sp>
      <p:sp>
        <p:nvSpPr>
          <p:cNvPr id="384022" name="Oval 22"/>
          <p:cNvSpPr>
            <a:spLocks noChangeArrowheads="1"/>
          </p:cNvSpPr>
          <p:nvPr/>
        </p:nvSpPr>
        <p:spPr bwMode="blackWhite">
          <a:xfrm>
            <a:off x="209550" y="470058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buClrTx/>
              <a:buFontTx/>
              <a:buNone/>
            </a:pPr>
            <a:r>
              <a:rPr lang="en-US" altLang="en-US">
                <a:solidFill>
                  <a:schemeClr val="bg2"/>
                </a:solidFill>
                <a:latin typeface="Arial" charset="0"/>
              </a:rPr>
              <a:t>2</a:t>
            </a:r>
          </a:p>
        </p:txBody>
      </p:sp>
    </p:spTree>
    <p:extLst>
      <p:ext uri="{BB962C8B-B14F-4D97-AF65-F5344CB8AC3E}">
        <p14:creationId xmlns:p14="http://schemas.microsoft.com/office/powerpoint/2010/main" val="639700136"/>
      </p:ext>
    </p:extLst>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62" name="Rectangle 10"/>
          <p:cNvSpPr>
            <a:spLocks noChangeArrowheads="1"/>
          </p:cNvSpPr>
          <p:nvPr/>
        </p:nvSpPr>
        <p:spPr bwMode="blackGray">
          <a:xfrm>
            <a:off x="866775" y="3214688"/>
            <a:ext cx="7277100" cy="6858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COUNT(DISTINCT </a:t>
            </a:r>
            <a:r>
              <a:rPr lang="en-US" altLang="en-US" sz="1800" dirty="0" err="1" smtClean="0">
                <a:solidFill>
                  <a:srgbClr val="000000"/>
                </a:solidFill>
                <a:latin typeface="Courier New" pitchFamily="49" charset="0"/>
              </a:rPr>
              <a:t>game_type_id</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FROM   </a:t>
            </a:r>
            <a:r>
              <a:rPr lang="en-US" altLang="en-US" sz="1800" dirty="0" err="1" smtClean="0">
                <a:solidFill>
                  <a:srgbClr val="000000"/>
                </a:solidFill>
                <a:latin typeface="Courier New" pitchFamily="49" charset="0"/>
              </a:rPr>
              <a:t>mm_game</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381960" name="Rectangle 8"/>
          <p:cNvSpPr>
            <a:spLocks noGrp="1" noChangeArrowheads="1"/>
          </p:cNvSpPr>
          <p:nvPr>
            <p:ph type="title"/>
          </p:nvPr>
        </p:nvSpPr>
        <p:spPr/>
        <p:txBody>
          <a:bodyPr/>
          <a:lstStyle/>
          <a:p>
            <a:r>
              <a:rPr lang="en-US" altLang="en-US"/>
              <a:t>Using the </a:t>
            </a:r>
            <a:r>
              <a:rPr lang="en-US" altLang="en-US">
                <a:latin typeface="Courier New" pitchFamily="49" charset="0"/>
              </a:rPr>
              <a:t>DISTINCT</a:t>
            </a:r>
            <a:r>
              <a:rPr lang="en-US" altLang="en-US"/>
              <a:t> Keyword</a:t>
            </a:r>
          </a:p>
        </p:txBody>
      </p:sp>
      <p:sp>
        <p:nvSpPr>
          <p:cNvPr id="381961" name="Rectangle 9"/>
          <p:cNvSpPr>
            <a:spLocks noGrp="1" noChangeArrowheads="1"/>
          </p:cNvSpPr>
          <p:nvPr>
            <p:ph sz="quarter" idx="1"/>
          </p:nvPr>
        </p:nvSpPr>
        <p:spPr>
          <a:xfrm>
            <a:off x="863600" y="1816100"/>
            <a:ext cx="7366000" cy="1365250"/>
          </a:xfrm>
        </p:spPr>
        <p:txBody>
          <a:bodyPr>
            <a:normAutofit lnSpcReduction="10000"/>
          </a:bodyPr>
          <a:lstStyle/>
          <a:p>
            <a:pPr lvl="1">
              <a:spcBef>
                <a:spcPct val="0"/>
              </a:spcBef>
            </a:pPr>
            <a:r>
              <a:rPr lang="en-US" altLang="en-US" dirty="0">
                <a:latin typeface="Courier New" pitchFamily="49" charset="0"/>
              </a:rPr>
              <a:t>COUNT(DISTINCT expr)</a:t>
            </a:r>
            <a:r>
              <a:rPr lang="en-US" altLang="en-US" dirty="0"/>
              <a:t> returns the number of distinct non-null values of the </a:t>
            </a:r>
            <a:r>
              <a:rPr lang="en-US" altLang="en-US" i="1" dirty="0">
                <a:latin typeface="Courier New" pitchFamily="49" charset="0"/>
              </a:rPr>
              <a:t>expr</a:t>
            </a:r>
            <a:r>
              <a:rPr lang="en-US" altLang="en-US" dirty="0"/>
              <a:t>.</a:t>
            </a:r>
          </a:p>
          <a:p>
            <a:pPr lvl="1">
              <a:spcBef>
                <a:spcPct val="0"/>
              </a:spcBef>
            </a:pPr>
            <a:r>
              <a:rPr lang="en-US" altLang="en-US" dirty="0"/>
              <a:t>To display the number of distinct </a:t>
            </a:r>
            <a:r>
              <a:rPr lang="en-US" altLang="en-US" dirty="0" smtClean="0"/>
              <a:t>categories in </a:t>
            </a:r>
            <a:r>
              <a:rPr lang="en-US" altLang="en-US" dirty="0"/>
              <a:t>the </a:t>
            </a:r>
            <a:r>
              <a:rPr lang="en-US" altLang="en-US" dirty="0" smtClean="0">
                <a:latin typeface="Courier New" pitchFamily="49" charset="0"/>
              </a:rPr>
              <a:t>MM_GAME</a:t>
            </a:r>
            <a:r>
              <a:rPr lang="en-US" altLang="en-US" dirty="0" smtClean="0"/>
              <a:t> </a:t>
            </a:r>
            <a:r>
              <a:rPr lang="en-US" altLang="en-US" dirty="0"/>
              <a:t>table:</a:t>
            </a:r>
          </a:p>
        </p:txBody>
      </p:sp>
      <p:sp>
        <p:nvSpPr>
          <p:cNvPr id="381959" name="Rectangle 7"/>
          <p:cNvSpPr>
            <a:spLocks noChangeArrowheads="1"/>
          </p:cNvSpPr>
          <p:nvPr/>
        </p:nvSpPr>
        <p:spPr bwMode="auto">
          <a:xfrm>
            <a:off x="1862138" y="3275013"/>
            <a:ext cx="4060825" cy="280987"/>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 name="TextBox 1"/>
          <p:cNvSpPr txBox="1"/>
          <p:nvPr/>
        </p:nvSpPr>
        <p:spPr>
          <a:xfrm>
            <a:off x="1187624" y="5229200"/>
            <a:ext cx="6336704" cy="923330"/>
          </a:xfrm>
          <a:prstGeom prst="rect">
            <a:avLst/>
          </a:prstGeom>
          <a:noFill/>
        </p:spPr>
        <p:txBody>
          <a:bodyPr wrap="square" rtlCol="0">
            <a:spAutoFit/>
          </a:bodyPr>
          <a:lstStyle/>
          <a:p>
            <a:r>
              <a:rPr lang="en-IE" dirty="0" smtClean="0"/>
              <a:t>This as you would expect returns 5 – there is at least one game of each type in the game table and there are 5 categories in the </a:t>
            </a:r>
            <a:r>
              <a:rPr lang="en-IE" dirty="0" err="1" smtClean="0"/>
              <a:t>game_type</a:t>
            </a:r>
            <a:r>
              <a:rPr lang="en-IE" dirty="0" smtClean="0"/>
              <a:t> table</a:t>
            </a:r>
            <a:endParaRPr lang="en-IE" dirty="0"/>
          </a:p>
        </p:txBody>
      </p:sp>
    </p:spTree>
    <p:extLst>
      <p:ext uri="{BB962C8B-B14F-4D97-AF65-F5344CB8AC3E}">
        <p14:creationId xmlns:p14="http://schemas.microsoft.com/office/powerpoint/2010/main" val="2862693023"/>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Tutorial Part 5</a:t>
            </a:r>
            <a:endParaRPr lang="en-IE" dirty="0"/>
          </a:p>
        </p:txBody>
      </p:sp>
      <p:sp>
        <p:nvSpPr>
          <p:cNvPr id="3" name="Content Placeholder 2"/>
          <p:cNvSpPr>
            <a:spLocks noGrp="1"/>
          </p:cNvSpPr>
          <p:nvPr>
            <p:ph sz="quarter" idx="1"/>
          </p:nvPr>
        </p:nvSpPr>
        <p:spPr/>
        <p:txBody>
          <a:bodyPr/>
          <a:lstStyle/>
          <a:p>
            <a:r>
              <a:rPr lang="en-IE" dirty="0" smtClean="0"/>
              <a:t>L6-Tut5-Func.pdf</a:t>
            </a:r>
          </a:p>
          <a:p>
            <a:r>
              <a:rPr lang="en-IE" dirty="0" smtClean="0"/>
              <a:t>L6-Tut5-Func-template.sql</a:t>
            </a:r>
            <a:endParaRPr lang="en-IE" dirty="0"/>
          </a:p>
        </p:txBody>
      </p:sp>
    </p:spTree>
    <p:extLst>
      <p:ext uri="{BB962C8B-B14F-4D97-AF65-F5344CB8AC3E}">
        <p14:creationId xmlns:p14="http://schemas.microsoft.com/office/powerpoint/2010/main" val="1082334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Natural Join</a:t>
            </a:r>
            <a:endParaRPr lang="en-IE" dirty="0"/>
          </a:p>
        </p:txBody>
      </p:sp>
      <p:sp>
        <p:nvSpPr>
          <p:cNvPr id="3" name="Text Placeholder 2"/>
          <p:cNvSpPr>
            <a:spLocks noGrp="1"/>
          </p:cNvSpPr>
          <p:nvPr>
            <p:ph type="body" idx="2"/>
          </p:nvPr>
        </p:nvSpPr>
        <p:spPr>
          <a:xfrm>
            <a:off x="6355080" y="1219200"/>
            <a:ext cx="2514600" cy="4843463"/>
          </a:xfrm>
        </p:spPr>
        <p:txBody>
          <a:bodyPr/>
          <a:lstStyle/>
          <a:p>
            <a:r>
              <a:rPr lang="en-GB" sz="2000" dirty="0" smtClean="0"/>
              <a:t>Select * from sandwich natural join provider;</a:t>
            </a:r>
          </a:p>
          <a:p>
            <a:r>
              <a:rPr lang="en-IE" sz="2000" dirty="0" smtClean="0"/>
              <a:t>No matches found!</a:t>
            </a:r>
          </a:p>
          <a:p>
            <a:r>
              <a:rPr lang="en-IE" sz="2000" dirty="0" smtClean="0"/>
              <a:t>Why Not?</a:t>
            </a:r>
          </a:p>
          <a:p>
            <a:r>
              <a:rPr lang="en-IE" sz="2000" dirty="0" smtClean="0"/>
              <a:t>Yes there is a  match on SNAME but for that row the value of PROV_ID is different (42 does not match with 22)</a:t>
            </a:r>
          </a:p>
          <a:p>
            <a:endParaRPr lang="en-IE" dirty="0" smtClean="0"/>
          </a:p>
        </p:txBody>
      </p:sp>
      <p:sp>
        <p:nvSpPr>
          <p:cNvPr id="4" name="Content Placeholder 3"/>
          <p:cNvSpPr>
            <a:spLocks noGrp="1"/>
          </p:cNvSpPr>
          <p:nvPr>
            <p:ph sz="quarter" idx="1"/>
          </p:nvPr>
        </p:nvSpPr>
        <p:spPr/>
        <p:txBody>
          <a:bodyPr/>
          <a:lstStyle/>
          <a:p>
            <a:r>
              <a:rPr lang="en-GB" sz="2000" dirty="0" smtClean="0"/>
              <a:t>The natural join tried to join on </a:t>
            </a:r>
            <a:r>
              <a:rPr lang="en-GB" sz="2000" dirty="0" err="1" smtClean="0"/>
              <a:t>prov_id</a:t>
            </a:r>
            <a:r>
              <a:rPr lang="en-GB" sz="2000" dirty="0" smtClean="0"/>
              <a:t> and </a:t>
            </a:r>
            <a:r>
              <a:rPr lang="en-GB" sz="2000" dirty="0" err="1" smtClean="0"/>
              <a:t>sname</a:t>
            </a:r>
            <a:r>
              <a:rPr lang="en-GB" sz="2000" dirty="0" smtClean="0"/>
              <a:t> </a:t>
            </a:r>
          </a:p>
          <a:p>
            <a:r>
              <a:rPr lang="en-GB" sz="2000" dirty="0" smtClean="0"/>
              <a:t>There are no rows that have the same entry in both columns i.e. no row in sandwich that has </a:t>
            </a:r>
            <a:r>
              <a:rPr lang="en-GB" sz="2000" dirty="0" err="1" smtClean="0"/>
              <a:t>prov_id</a:t>
            </a:r>
            <a:r>
              <a:rPr lang="en-GB" sz="2000" dirty="0" smtClean="0"/>
              <a:t> and </a:t>
            </a:r>
            <a:r>
              <a:rPr lang="en-GB" sz="2000" dirty="0" err="1" smtClean="0"/>
              <a:t>sname</a:t>
            </a:r>
            <a:r>
              <a:rPr lang="en-GB" sz="2000" dirty="0" smtClean="0"/>
              <a:t> matching a row in provider that has same values for these columns.</a:t>
            </a:r>
            <a:endParaRPr lang="en-IE" sz="2000" dirty="0"/>
          </a:p>
        </p:txBody>
      </p:sp>
      <p:graphicFrame>
        <p:nvGraphicFramePr>
          <p:cNvPr id="5" name="Content Placeholder 9"/>
          <p:cNvGraphicFramePr>
            <a:graphicFrameLocks/>
          </p:cNvGraphicFramePr>
          <p:nvPr>
            <p:extLst>
              <p:ext uri="{D42A27DB-BD31-4B8C-83A1-F6EECF244321}">
                <p14:modId xmlns:p14="http://schemas.microsoft.com/office/powerpoint/2010/main" val="1392666741"/>
              </p:ext>
            </p:extLst>
          </p:nvPr>
        </p:nvGraphicFramePr>
        <p:xfrm>
          <a:off x="402590" y="2461668"/>
          <a:ext cx="4896543" cy="1872210"/>
        </p:xfrm>
        <a:graphic>
          <a:graphicData uri="http://schemas.openxmlformats.org/drawingml/2006/table">
            <a:tbl>
              <a:tblPr/>
              <a:tblGrid>
                <a:gridCol w="1080376"/>
                <a:gridCol w="1934221"/>
                <a:gridCol w="801570"/>
                <a:gridCol w="1080376"/>
              </a:tblGrid>
              <a:tr h="374442">
                <a:tc gridSpan="4">
                  <a:txBody>
                    <a:bodyPr/>
                    <a:lstStyle/>
                    <a:p>
                      <a:pPr algn="ctr" fontAlgn="b"/>
                      <a:r>
                        <a:rPr lang="en-IE" sz="1800" b="1" i="0" u="none" strike="noStrike" baseline="0" dirty="0">
                          <a:solidFill>
                            <a:srgbClr val="FFFFFF"/>
                          </a:solidFill>
                          <a:latin typeface="Calibri"/>
                        </a:rPr>
                        <a:t>Sandwich Table Contents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IE"/>
                    </a:p>
                  </a:txBody>
                  <a:tcPr/>
                </a:tc>
                <a:tc hMerge="1">
                  <a:txBody>
                    <a:bodyPr/>
                    <a:lstStyle/>
                    <a:p>
                      <a:endParaRPr lang="en-IE"/>
                    </a:p>
                  </a:txBody>
                  <a:tcPr/>
                </a:tc>
                <a:tc hMerge="1">
                  <a:txBody>
                    <a:bodyPr/>
                    <a:lstStyle/>
                    <a:p>
                      <a:endParaRPr lang="en-IE"/>
                    </a:p>
                  </a:txBody>
                  <a:tcPr/>
                </a:tc>
              </a:tr>
              <a:tr h="374442">
                <a:tc>
                  <a:txBody>
                    <a:bodyPr/>
                    <a:lstStyle/>
                    <a:p>
                      <a:pPr algn="l" fontAlgn="b"/>
                      <a:r>
                        <a:rPr lang="en-IE" sz="1800" b="0" i="0" u="none" strike="noStrike" baseline="0">
                          <a:solidFill>
                            <a:srgbClr val="000000"/>
                          </a:solidFill>
                          <a:latin typeface="Calibri"/>
                        </a:rPr>
                        <a:t>SAND_ID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a:solidFill>
                            <a:srgbClr val="000000"/>
                          </a:solidFill>
                          <a:latin typeface="Calibri"/>
                        </a:rPr>
                        <a:t>SNAME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a:solidFill>
                            <a:srgbClr val="000000"/>
                          </a:solidFill>
                          <a:latin typeface="Calibri"/>
                        </a:rPr>
                        <a:t>SCOST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a:solidFill>
                            <a:srgbClr val="000000"/>
                          </a:solidFill>
                          <a:latin typeface="Calibri"/>
                        </a:rPr>
                        <a:t>PROV_ID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4442">
                <a:tc>
                  <a:txBody>
                    <a:bodyPr/>
                    <a:lstStyle/>
                    <a:p>
                      <a:pPr algn="l" fontAlgn="b"/>
                      <a:r>
                        <a:rPr lang="en-IE" sz="1800" b="0" i="0" u="none" strike="noStrike" baseline="0" dirty="0">
                          <a:solidFill>
                            <a:srgbClr val="000000"/>
                          </a:solidFill>
                          <a:latin typeface="Calibri"/>
                        </a:rPr>
                        <a:t>BLTW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BLT on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4442">
                <a:tc>
                  <a:txBody>
                    <a:bodyPr/>
                    <a:lstStyle/>
                    <a:p>
                      <a:pPr algn="l" fontAlgn="b"/>
                      <a:r>
                        <a:rPr lang="en-IE" sz="1800" b="0" i="0" u="none" strike="noStrike" baseline="0">
                          <a:solidFill>
                            <a:srgbClr val="000000"/>
                          </a:solidFill>
                          <a:latin typeface="Calibri"/>
                        </a:rPr>
                        <a:t>BLTB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BLT on Brown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4442">
                <a:tc>
                  <a:txBody>
                    <a:bodyPr/>
                    <a:lstStyle/>
                    <a:p>
                      <a:pPr algn="l" fontAlgn="b"/>
                      <a:r>
                        <a:rPr lang="en-IE" sz="1800" b="0" i="0" u="none" strike="noStrike" baseline="0">
                          <a:solidFill>
                            <a:srgbClr val="000000"/>
                          </a:solidFill>
                          <a:latin typeface="Calibri"/>
                        </a:rPr>
                        <a:t>JMBO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Jumbo Sandwich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a:solidFill>
                            <a:srgbClr val="000000"/>
                          </a:solidFill>
                          <a:latin typeface="Calibri"/>
                        </a:rPr>
                        <a:t>€6.50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1992902702"/>
              </p:ext>
            </p:extLst>
          </p:nvPr>
        </p:nvGraphicFramePr>
        <p:xfrm>
          <a:off x="333008" y="4509996"/>
          <a:ext cx="5138948" cy="1821171"/>
        </p:xfrm>
        <a:graphic>
          <a:graphicData uri="http://schemas.openxmlformats.org/presentationml/2006/ole">
            <mc:AlternateContent xmlns:mc="http://schemas.openxmlformats.org/markup-compatibility/2006">
              <mc:Choice xmlns:v="urn:schemas-microsoft-com:vml" Requires="v">
                <p:oleObj spid="_x0000_s25640" name="Worksheet" r:id="rId3" imgW="2714549" imgH="961949" progId="Excel.Sheet.12">
                  <p:embed/>
                </p:oleObj>
              </mc:Choice>
              <mc:Fallback>
                <p:oleObj name="Worksheet" r:id="rId3" imgW="2714549" imgH="961949" progId="Excel.Shee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08" y="4509996"/>
                        <a:ext cx="5138948" cy="1821171"/>
                      </a:xfrm>
                      <a:prstGeom prst="rect">
                        <a:avLst/>
                      </a:prstGeom>
                      <a:noFill/>
                      <a:ln>
                        <a:noFill/>
                      </a:ln>
                      <a:effectLst/>
                      <a:extLst/>
                    </p:spPr>
                  </p:pic>
                </p:oleObj>
              </mc:Fallback>
            </mc:AlternateContent>
          </a:graphicData>
        </a:graphic>
      </p:graphicFrame>
      <p:sp>
        <p:nvSpPr>
          <p:cNvPr id="8" name="Rectangle 7"/>
          <p:cNvSpPr/>
          <p:nvPr/>
        </p:nvSpPr>
        <p:spPr>
          <a:xfrm>
            <a:off x="142240" y="3931920"/>
            <a:ext cx="5405120" cy="406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264160" y="5252720"/>
            <a:ext cx="5405120" cy="3352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4856480" y="4064000"/>
            <a:ext cx="568960" cy="2743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944880" y="5313680"/>
            <a:ext cx="568960" cy="2743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802257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Join USING (Inner Join, </a:t>
            </a:r>
            <a:r>
              <a:rPr lang="en-GB" dirty="0" err="1" smtClean="0"/>
              <a:t>Equi</a:t>
            </a:r>
            <a:r>
              <a:rPr lang="en-GB" dirty="0" smtClean="0"/>
              <a:t> Join)</a:t>
            </a:r>
            <a:endParaRPr lang="en-IE" dirty="0"/>
          </a:p>
        </p:txBody>
      </p:sp>
      <p:sp>
        <p:nvSpPr>
          <p:cNvPr id="3" name="Content Placeholder 2"/>
          <p:cNvSpPr>
            <a:spLocks noGrp="1"/>
          </p:cNvSpPr>
          <p:nvPr>
            <p:ph sz="half" idx="1"/>
          </p:nvPr>
        </p:nvSpPr>
        <p:spPr>
          <a:xfrm>
            <a:off x="457200" y="1920085"/>
            <a:ext cx="8291264" cy="572811"/>
          </a:xfrm>
        </p:spPr>
        <p:txBody>
          <a:bodyPr>
            <a:noAutofit/>
          </a:bodyPr>
          <a:lstStyle/>
          <a:p>
            <a:pPr>
              <a:buNone/>
            </a:pPr>
            <a:r>
              <a:rPr lang="en-GB" sz="2000" b="1" dirty="0" smtClean="0">
                <a:latin typeface="Courier New" panose="02070309020205020404" pitchFamily="49" charset="0"/>
                <a:cs typeface="Courier New" panose="02070309020205020404" pitchFamily="49" charset="0"/>
              </a:rPr>
              <a:t>Select * </a:t>
            </a:r>
          </a:p>
          <a:p>
            <a:pPr>
              <a:buNone/>
            </a:pPr>
            <a:r>
              <a:rPr lang="en-GB" sz="2000" b="1" dirty="0" smtClean="0">
                <a:latin typeface="Courier New" panose="02070309020205020404" pitchFamily="49" charset="0"/>
                <a:cs typeface="Courier New" panose="02070309020205020404" pitchFamily="49" charset="0"/>
              </a:rPr>
              <a:t>from sandwich</a:t>
            </a:r>
          </a:p>
          <a:p>
            <a:pPr>
              <a:buNone/>
            </a:pPr>
            <a:r>
              <a:rPr lang="en-GB" sz="2000" b="1" dirty="0" smtClean="0">
                <a:latin typeface="Courier New" panose="02070309020205020404" pitchFamily="49" charset="0"/>
                <a:cs typeface="Courier New" panose="02070309020205020404" pitchFamily="49" charset="0"/>
              </a:rPr>
              <a:t>join provider using (</a:t>
            </a:r>
            <a:r>
              <a:rPr lang="en-GB" sz="2000" b="1" dirty="0" err="1" smtClean="0">
                <a:latin typeface="Courier New" panose="02070309020205020404" pitchFamily="49" charset="0"/>
                <a:cs typeface="Courier New" panose="02070309020205020404" pitchFamily="49" charset="0"/>
              </a:rPr>
              <a:t>prov_id</a:t>
            </a:r>
            <a:r>
              <a:rPr lang="en-GB" sz="2000" b="1" dirty="0" smtClean="0">
                <a:latin typeface="Courier New" panose="02070309020205020404" pitchFamily="49" charset="0"/>
                <a:cs typeface="Courier New" panose="02070309020205020404" pitchFamily="49" charset="0"/>
              </a:rPr>
              <a:t>);</a:t>
            </a:r>
            <a:endParaRPr lang="en-IE" sz="2000" b="1" dirty="0">
              <a:latin typeface="Courier New" panose="02070309020205020404" pitchFamily="49" charset="0"/>
              <a:cs typeface="Courier New" panose="02070309020205020404" pitchFamily="49" charset="0"/>
            </a:endParaRP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10589723"/>
              </p:ext>
            </p:extLst>
          </p:nvPr>
        </p:nvGraphicFramePr>
        <p:xfrm>
          <a:off x="323528" y="3911600"/>
          <a:ext cx="8363275" cy="2176388"/>
        </p:xfrm>
        <a:graphic>
          <a:graphicData uri="http://schemas.openxmlformats.org/drawingml/2006/table">
            <a:tbl>
              <a:tblPr firstRow="1" bandRow="1">
                <a:tableStyleId>{5C22544A-7EE6-4342-B048-85BDC9FD1C3A}</a:tableStyleId>
              </a:tblPr>
              <a:tblGrid>
                <a:gridCol w="1182502"/>
                <a:gridCol w="1330544"/>
                <a:gridCol w="2096655"/>
                <a:gridCol w="934916"/>
                <a:gridCol w="1368152"/>
                <a:gridCol w="1450506"/>
              </a:tblGrid>
              <a:tr h="1050533">
                <a:tc>
                  <a:txBody>
                    <a:bodyPr/>
                    <a:lstStyle/>
                    <a:p>
                      <a:pPr algn="l" fontAlgn="b"/>
                      <a:r>
                        <a:rPr lang="en-IE" sz="2400" b="0" i="0" u="none" strike="noStrike" dirty="0">
                          <a:solidFill>
                            <a:srgbClr val="000000"/>
                          </a:solidFill>
                          <a:latin typeface="Calibri"/>
                        </a:rPr>
                        <a:t>PROV_ID</a:t>
                      </a:r>
                    </a:p>
                  </a:txBody>
                  <a:tcPr marL="9525" marR="9525" marT="9525" marB="0" anchor="b"/>
                </a:tc>
                <a:tc>
                  <a:txBody>
                    <a:bodyPr/>
                    <a:lstStyle/>
                    <a:p>
                      <a:pPr algn="l" fontAlgn="b"/>
                      <a:r>
                        <a:rPr lang="en-IE" sz="2400" b="0" i="0" u="none" strike="noStrike" dirty="0">
                          <a:solidFill>
                            <a:srgbClr val="000000"/>
                          </a:solidFill>
                          <a:latin typeface="Calibri"/>
                        </a:rPr>
                        <a:t>SAND_ID</a:t>
                      </a:r>
                    </a:p>
                  </a:txBody>
                  <a:tcPr marL="9525" marR="9525" marT="9525" marB="0" anchor="b"/>
                </a:tc>
                <a:tc>
                  <a:txBody>
                    <a:bodyPr/>
                    <a:lstStyle/>
                    <a:p>
                      <a:pPr algn="l" fontAlgn="b"/>
                      <a:r>
                        <a:rPr lang="en-IE" sz="2400" b="0" i="0" u="none" strike="noStrike" dirty="0">
                          <a:solidFill>
                            <a:srgbClr val="000000"/>
                          </a:solidFill>
                          <a:latin typeface="Calibri"/>
                        </a:rPr>
                        <a:t>SNAME</a:t>
                      </a:r>
                    </a:p>
                  </a:txBody>
                  <a:tcPr marL="9525" marR="9525" marT="9525" marB="0" anchor="b"/>
                </a:tc>
                <a:tc>
                  <a:txBody>
                    <a:bodyPr/>
                    <a:lstStyle/>
                    <a:p>
                      <a:pPr algn="l" fontAlgn="b"/>
                      <a:r>
                        <a:rPr lang="en-IE" sz="2400" b="0" i="0" u="none" strike="noStrike" dirty="0">
                          <a:solidFill>
                            <a:srgbClr val="000000"/>
                          </a:solidFill>
                          <a:latin typeface="Calibri"/>
                        </a:rPr>
                        <a:t>SCOST</a:t>
                      </a:r>
                    </a:p>
                  </a:txBody>
                  <a:tcPr marL="9525" marR="9525" marT="9525" marB="0" anchor="b"/>
                </a:tc>
                <a:tc>
                  <a:txBody>
                    <a:bodyPr/>
                    <a:lstStyle/>
                    <a:p>
                      <a:pPr algn="l" fontAlgn="b"/>
                      <a:r>
                        <a:rPr lang="en-IE" sz="2400" b="0" i="0" u="none" strike="noStrike" dirty="0">
                          <a:solidFill>
                            <a:srgbClr val="000000"/>
                          </a:solidFill>
                          <a:latin typeface="Calibri"/>
                        </a:rPr>
                        <a:t>SNAME_1</a:t>
                      </a:r>
                    </a:p>
                  </a:txBody>
                  <a:tcPr marL="9525" marR="9525" marT="9525" marB="0" anchor="b"/>
                </a:tc>
                <a:tc>
                  <a:txBody>
                    <a:bodyPr/>
                    <a:lstStyle/>
                    <a:p>
                      <a:pPr algn="l" fontAlgn="b"/>
                      <a:r>
                        <a:rPr lang="en-IE" sz="2400" b="0" i="0" u="none" strike="noStrike" dirty="0" smtClean="0">
                          <a:solidFill>
                            <a:srgbClr val="000000"/>
                          </a:solidFill>
                          <a:latin typeface="Calibri"/>
                        </a:rPr>
                        <a:t>AMOUNT</a:t>
                      </a:r>
                      <a:br>
                        <a:rPr lang="en-IE" sz="2400" b="0" i="0" u="none" strike="noStrike" dirty="0" smtClean="0">
                          <a:solidFill>
                            <a:srgbClr val="000000"/>
                          </a:solidFill>
                          <a:latin typeface="Calibri"/>
                        </a:rPr>
                      </a:br>
                      <a:r>
                        <a:rPr lang="en-IE" sz="2400" b="0" i="0" u="none" strike="noStrike" dirty="0" smtClean="0">
                          <a:solidFill>
                            <a:srgbClr val="000000"/>
                          </a:solidFill>
                          <a:latin typeface="Calibri"/>
                        </a:rPr>
                        <a:t>_</a:t>
                      </a:r>
                      <a:r>
                        <a:rPr lang="en-IE" sz="2400" b="0" i="0" u="none" strike="noStrike" dirty="0">
                          <a:solidFill>
                            <a:srgbClr val="000000"/>
                          </a:solidFill>
                          <a:latin typeface="Calibri"/>
                        </a:rPr>
                        <a:t>OWED</a:t>
                      </a:r>
                    </a:p>
                  </a:txBody>
                  <a:tcPr marL="9525" marR="9525" marT="9525" marB="0" anchor="b"/>
                </a:tc>
              </a:tr>
              <a:tr h="370840">
                <a:tc>
                  <a:txBody>
                    <a:bodyPr/>
                    <a:lstStyle/>
                    <a:p>
                      <a:pPr algn="r" fontAlgn="b"/>
                      <a:r>
                        <a:rPr lang="en-IE" sz="2400" b="0" i="0" u="none" strike="noStrike">
                          <a:solidFill>
                            <a:srgbClr val="000000"/>
                          </a:solidFill>
                          <a:latin typeface="Calibri"/>
                        </a:rPr>
                        <a:t>23</a:t>
                      </a:r>
                    </a:p>
                  </a:txBody>
                  <a:tcPr marL="9525" marR="9525" marT="9525" marB="0" anchor="b"/>
                </a:tc>
                <a:tc>
                  <a:txBody>
                    <a:bodyPr/>
                    <a:lstStyle/>
                    <a:p>
                      <a:pPr algn="l" fontAlgn="b"/>
                      <a:r>
                        <a:rPr lang="en-IE" sz="2400" b="0" i="0" u="none" strike="noStrike">
                          <a:solidFill>
                            <a:srgbClr val="000000"/>
                          </a:solidFill>
                          <a:latin typeface="Calibri"/>
                        </a:rPr>
                        <a:t>BLTW</a:t>
                      </a:r>
                    </a:p>
                  </a:txBody>
                  <a:tcPr marL="9525" marR="9525" marT="9525" marB="0" anchor="b"/>
                </a:tc>
                <a:tc>
                  <a:txBody>
                    <a:bodyPr/>
                    <a:lstStyle/>
                    <a:p>
                      <a:pPr algn="l" fontAlgn="b"/>
                      <a:r>
                        <a:rPr lang="en-IE" sz="2400" b="0" i="0" u="none" strike="noStrike">
                          <a:solidFill>
                            <a:srgbClr val="000000"/>
                          </a:solidFill>
                          <a:latin typeface="Calibri"/>
                        </a:rPr>
                        <a:t>BLT on White</a:t>
                      </a:r>
                    </a:p>
                  </a:txBody>
                  <a:tcPr marL="9525" marR="9525" marT="9525" marB="0" anchor="b"/>
                </a:tc>
                <a:tc>
                  <a:txBody>
                    <a:bodyPr/>
                    <a:lstStyle/>
                    <a:p>
                      <a:pPr algn="r" fontAlgn="b"/>
                      <a:r>
                        <a:rPr lang="en-IE" sz="2400" b="0" i="0" u="none" strike="noStrike">
                          <a:solidFill>
                            <a:srgbClr val="000000"/>
                          </a:solidFill>
                          <a:latin typeface="Calibri"/>
                        </a:rPr>
                        <a:t>€3.50</a:t>
                      </a:r>
                    </a:p>
                  </a:txBody>
                  <a:tcPr marL="9525" marR="9525" marT="9525" marB="0" anchor="b"/>
                </a:tc>
                <a:tc>
                  <a:txBody>
                    <a:bodyPr/>
                    <a:lstStyle/>
                    <a:p>
                      <a:pPr algn="l" fontAlgn="b"/>
                      <a:r>
                        <a:rPr lang="en-IE" sz="2400" b="0" i="0" u="none" strike="noStrike">
                          <a:solidFill>
                            <a:srgbClr val="000000"/>
                          </a:solidFill>
                          <a:latin typeface="Calibri"/>
                        </a:rPr>
                        <a:t>O'Brien's</a:t>
                      </a:r>
                    </a:p>
                  </a:txBody>
                  <a:tcPr marL="9525" marR="9525" marT="9525" marB="0" anchor="b"/>
                </a:tc>
                <a:tc>
                  <a:txBody>
                    <a:bodyPr/>
                    <a:lstStyle/>
                    <a:p>
                      <a:pPr algn="r" fontAlgn="b"/>
                      <a:r>
                        <a:rPr lang="en-IE" sz="2400" b="0" i="0" u="none" strike="noStrike" dirty="0">
                          <a:solidFill>
                            <a:srgbClr val="000000"/>
                          </a:solidFill>
                          <a:latin typeface="Calibri"/>
                        </a:rPr>
                        <a:t>€540.00</a:t>
                      </a:r>
                    </a:p>
                  </a:txBody>
                  <a:tcPr marL="9525" marR="9525" marT="9525" marB="0" anchor="b"/>
                </a:tc>
              </a:tr>
              <a:tr h="370840">
                <a:tc>
                  <a:txBody>
                    <a:bodyPr/>
                    <a:lstStyle/>
                    <a:p>
                      <a:pPr algn="r" fontAlgn="b"/>
                      <a:r>
                        <a:rPr lang="en-IE" sz="2400" b="0" i="0" u="none" strike="noStrike">
                          <a:solidFill>
                            <a:srgbClr val="000000"/>
                          </a:solidFill>
                          <a:latin typeface="Calibri"/>
                        </a:rPr>
                        <a:t>23</a:t>
                      </a:r>
                    </a:p>
                  </a:txBody>
                  <a:tcPr marL="9525" marR="9525" marT="9525" marB="0" anchor="b"/>
                </a:tc>
                <a:tc>
                  <a:txBody>
                    <a:bodyPr/>
                    <a:lstStyle/>
                    <a:p>
                      <a:pPr algn="l" fontAlgn="b"/>
                      <a:r>
                        <a:rPr lang="en-IE" sz="2400" b="0" i="0" u="none" strike="noStrike">
                          <a:solidFill>
                            <a:srgbClr val="000000"/>
                          </a:solidFill>
                          <a:latin typeface="Calibri"/>
                        </a:rPr>
                        <a:t>BLTB</a:t>
                      </a:r>
                    </a:p>
                  </a:txBody>
                  <a:tcPr marL="9525" marR="9525" marT="9525" marB="0" anchor="b"/>
                </a:tc>
                <a:tc>
                  <a:txBody>
                    <a:bodyPr/>
                    <a:lstStyle/>
                    <a:p>
                      <a:pPr algn="l" fontAlgn="b"/>
                      <a:r>
                        <a:rPr lang="en-IE" sz="2400" b="0" i="0" u="none" strike="noStrike">
                          <a:solidFill>
                            <a:srgbClr val="000000"/>
                          </a:solidFill>
                          <a:latin typeface="Calibri"/>
                        </a:rPr>
                        <a:t>BLT on Brown</a:t>
                      </a:r>
                    </a:p>
                  </a:txBody>
                  <a:tcPr marL="9525" marR="9525" marT="9525" marB="0" anchor="b"/>
                </a:tc>
                <a:tc>
                  <a:txBody>
                    <a:bodyPr/>
                    <a:lstStyle/>
                    <a:p>
                      <a:pPr algn="r" fontAlgn="b"/>
                      <a:r>
                        <a:rPr lang="en-IE" sz="2400" b="0" i="0" u="none" strike="noStrike">
                          <a:solidFill>
                            <a:srgbClr val="000000"/>
                          </a:solidFill>
                          <a:latin typeface="Calibri"/>
                        </a:rPr>
                        <a:t>€3.50</a:t>
                      </a:r>
                    </a:p>
                  </a:txBody>
                  <a:tcPr marL="9525" marR="9525" marT="9525" marB="0" anchor="b"/>
                </a:tc>
                <a:tc>
                  <a:txBody>
                    <a:bodyPr/>
                    <a:lstStyle/>
                    <a:p>
                      <a:pPr algn="l" fontAlgn="b"/>
                      <a:r>
                        <a:rPr lang="en-IE" sz="2400" b="0" i="0" u="none" strike="noStrike">
                          <a:solidFill>
                            <a:srgbClr val="000000"/>
                          </a:solidFill>
                          <a:latin typeface="Calibri"/>
                        </a:rPr>
                        <a:t>O'Brien's</a:t>
                      </a:r>
                    </a:p>
                  </a:txBody>
                  <a:tcPr marL="9525" marR="9525" marT="9525" marB="0" anchor="b"/>
                </a:tc>
                <a:tc>
                  <a:txBody>
                    <a:bodyPr/>
                    <a:lstStyle/>
                    <a:p>
                      <a:pPr algn="r" fontAlgn="b"/>
                      <a:r>
                        <a:rPr lang="en-IE" sz="2400" b="0" i="0" u="none" strike="noStrike" dirty="0">
                          <a:solidFill>
                            <a:srgbClr val="000000"/>
                          </a:solidFill>
                          <a:latin typeface="Calibri"/>
                        </a:rPr>
                        <a:t>€540.00</a:t>
                      </a:r>
                    </a:p>
                  </a:txBody>
                  <a:tcPr marL="9525" marR="9525" marT="9525" marB="0" anchor="b"/>
                </a:tc>
              </a:tr>
              <a:tr h="370840">
                <a:tc>
                  <a:txBody>
                    <a:bodyPr/>
                    <a:lstStyle/>
                    <a:p>
                      <a:pPr algn="r" fontAlgn="b"/>
                      <a:r>
                        <a:rPr lang="en-IE" sz="2400" b="0" i="0" u="none" strike="noStrike" dirty="0">
                          <a:solidFill>
                            <a:srgbClr val="000000"/>
                          </a:solidFill>
                          <a:latin typeface="Calibri"/>
                        </a:rPr>
                        <a:t>42</a:t>
                      </a:r>
                    </a:p>
                  </a:txBody>
                  <a:tcPr marL="9525" marR="9525" marT="9525" marB="0" anchor="b"/>
                </a:tc>
                <a:tc>
                  <a:txBody>
                    <a:bodyPr/>
                    <a:lstStyle/>
                    <a:p>
                      <a:pPr algn="l" fontAlgn="b"/>
                      <a:r>
                        <a:rPr lang="en-IE" sz="2400" b="0" i="0" u="none" strike="noStrike">
                          <a:solidFill>
                            <a:srgbClr val="000000"/>
                          </a:solidFill>
                          <a:latin typeface="Calibri"/>
                        </a:rPr>
                        <a:t>JMBO</a:t>
                      </a:r>
                    </a:p>
                  </a:txBody>
                  <a:tcPr marL="9525" marR="9525" marT="9525" marB="0" anchor="b"/>
                </a:tc>
                <a:tc>
                  <a:txBody>
                    <a:bodyPr/>
                    <a:lstStyle/>
                    <a:p>
                      <a:pPr algn="l" fontAlgn="b"/>
                      <a:r>
                        <a:rPr lang="en-IE" sz="2400" b="0" i="0" u="none" strike="noStrike">
                          <a:solidFill>
                            <a:srgbClr val="000000"/>
                          </a:solidFill>
                          <a:latin typeface="Calibri"/>
                        </a:rPr>
                        <a:t>Jumbo Sandwich</a:t>
                      </a:r>
                    </a:p>
                  </a:txBody>
                  <a:tcPr marL="9525" marR="9525" marT="9525" marB="0" anchor="b"/>
                </a:tc>
                <a:tc>
                  <a:txBody>
                    <a:bodyPr/>
                    <a:lstStyle/>
                    <a:p>
                      <a:pPr algn="r" fontAlgn="b"/>
                      <a:r>
                        <a:rPr lang="en-IE" sz="2400" b="0" i="0" u="none" strike="noStrike">
                          <a:solidFill>
                            <a:srgbClr val="000000"/>
                          </a:solidFill>
                          <a:latin typeface="Calibri"/>
                        </a:rPr>
                        <a:t>€6.50</a:t>
                      </a:r>
                    </a:p>
                  </a:txBody>
                  <a:tcPr marL="9525" marR="9525" marT="9525" marB="0" anchor="b"/>
                </a:tc>
                <a:tc>
                  <a:txBody>
                    <a:bodyPr/>
                    <a:lstStyle/>
                    <a:p>
                      <a:pPr algn="l" fontAlgn="b"/>
                      <a:r>
                        <a:rPr lang="en-IE" sz="2400" b="0" i="0" u="none" strike="noStrike">
                          <a:solidFill>
                            <a:srgbClr val="000000"/>
                          </a:solidFill>
                          <a:latin typeface="Calibri"/>
                        </a:rPr>
                        <a:t>Spar</a:t>
                      </a:r>
                    </a:p>
                  </a:txBody>
                  <a:tcPr marL="9525" marR="9525" marT="9525" marB="0" anchor="b"/>
                </a:tc>
                <a:tc>
                  <a:txBody>
                    <a:bodyPr/>
                    <a:lstStyle/>
                    <a:p>
                      <a:pPr algn="r" fontAlgn="b"/>
                      <a:r>
                        <a:rPr lang="en-IE" sz="2400" b="0" i="0" u="none" strike="noStrike" dirty="0">
                          <a:solidFill>
                            <a:srgbClr val="000000"/>
                          </a:solidFill>
                          <a:latin typeface="Calibri"/>
                        </a:rPr>
                        <a:t>€84.57</a:t>
                      </a:r>
                    </a:p>
                  </a:txBody>
                  <a:tcPr marL="9525" marR="9525" marT="9525" marB="0" anchor="b"/>
                </a:tc>
              </a:tr>
            </a:tbl>
          </a:graphicData>
        </a:graphic>
      </p:graphicFrame>
      <p:sp>
        <p:nvSpPr>
          <p:cNvPr id="4" name="TextBox 3"/>
          <p:cNvSpPr txBox="1"/>
          <p:nvPr/>
        </p:nvSpPr>
        <p:spPr>
          <a:xfrm>
            <a:off x="0" y="1320800"/>
            <a:ext cx="9029700" cy="461665"/>
          </a:xfrm>
          <a:prstGeom prst="rect">
            <a:avLst/>
          </a:prstGeom>
          <a:noFill/>
        </p:spPr>
        <p:txBody>
          <a:bodyPr wrap="square" rtlCol="0">
            <a:spAutoFit/>
          </a:bodyPr>
          <a:lstStyle/>
          <a:p>
            <a:pPr algn="l"/>
            <a:r>
              <a:rPr lang="en-IE" sz="2400" dirty="0" smtClean="0">
                <a:latin typeface="+mn-lt"/>
              </a:rPr>
              <a:t>Columns have same name and </a:t>
            </a:r>
            <a:r>
              <a:rPr lang="en-IE" sz="2400" dirty="0" err="1" smtClean="0">
                <a:latin typeface="+mn-lt"/>
              </a:rPr>
              <a:t>datatype</a:t>
            </a:r>
            <a:r>
              <a:rPr lang="en-IE" sz="2400" dirty="0" smtClean="0">
                <a:latin typeface="+mn-lt"/>
              </a:rPr>
              <a:t> in both tables</a:t>
            </a:r>
            <a:endParaRPr lang="en-IE" sz="2400" dirty="0">
              <a:latin typeface="+mn-lt"/>
            </a:endParaRPr>
          </a:p>
        </p:txBody>
      </p:sp>
    </p:spTree>
    <p:extLst>
      <p:ext uri="{BB962C8B-B14F-4D97-AF65-F5344CB8AC3E}">
        <p14:creationId xmlns:p14="http://schemas.microsoft.com/office/powerpoint/2010/main" val="3459219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Join ON (Inner Join, </a:t>
            </a:r>
            <a:r>
              <a:rPr lang="en-GB" dirty="0" err="1" smtClean="0"/>
              <a:t>Equi</a:t>
            </a:r>
            <a:r>
              <a:rPr lang="en-GB" dirty="0" smtClean="0"/>
              <a:t> Join)</a:t>
            </a:r>
            <a:endParaRPr lang="en-IE" dirty="0"/>
          </a:p>
        </p:txBody>
      </p:sp>
      <p:sp>
        <p:nvSpPr>
          <p:cNvPr id="6" name="Content Placeholder 5"/>
          <p:cNvSpPr>
            <a:spLocks noGrp="1"/>
          </p:cNvSpPr>
          <p:nvPr>
            <p:ph sz="quarter" idx="1"/>
          </p:nvPr>
        </p:nvSpPr>
        <p:spPr/>
        <p:txBody>
          <a:bodyPr/>
          <a:lstStyle/>
          <a:p>
            <a:r>
              <a:rPr lang="en-IE" sz="2400" dirty="0"/>
              <a:t>Suppose we introduce a second sandwich table, corporate sandwich. </a:t>
            </a:r>
            <a:endParaRPr lang="en-IE" sz="2400" dirty="0" smtClean="0"/>
          </a:p>
          <a:p>
            <a:r>
              <a:rPr lang="en-IE" sz="2400" dirty="0" smtClean="0"/>
              <a:t>We charge a little bit less for some of these because we do bulk orders.</a:t>
            </a:r>
            <a:endParaRPr lang="en-IE" sz="2400" dirty="0"/>
          </a:p>
          <a:p>
            <a:r>
              <a:rPr lang="en-IE" sz="2400" dirty="0"/>
              <a:t>Has same basic structure but different column names</a:t>
            </a:r>
            <a:r>
              <a:rPr lang="en-IE" sz="2400" dirty="0" smtClean="0"/>
              <a:t>.</a:t>
            </a:r>
          </a:p>
          <a:p>
            <a:r>
              <a:rPr lang="en-IE" sz="2400" dirty="0" err="1" smtClean="0"/>
              <a:t>Csandwich</a:t>
            </a:r>
            <a:r>
              <a:rPr lang="en-IE" sz="2400" dirty="0" smtClean="0"/>
              <a:t>=(</a:t>
            </a:r>
            <a:r>
              <a:rPr lang="en-IE" sz="2400" u="sng" dirty="0" err="1" smtClean="0"/>
              <a:t>Csand_id</a:t>
            </a:r>
            <a:r>
              <a:rPr lang="en-IE" sz="2400" dirty="0" err="1" smtClean="0"/>
              <a:t>,Csname</a:t>
            </a:r>
            <a:r>
              <a:rPr lang="en-IE" sz="2400" dirty="0" smtClean="0"/>
              <a:t>, </a:t>
            </a:r>
            <a:r>
              <a:rPr lang="en-IE" sz="2400" dirty="0" err="1" smtClean="0"/>
              <a:t>Cscost,Cprov_id</a:t>
            </a:r>
            <a:r>
              <a:rPr lang="en-IE" sz="2400" dirty="0" smtClean="0"/>
              <a:t>)</a:t>
            </a:r>
          </a:p>
          <a:p>
            <a:pPr marL="0" indent="0">
              <a:buNone/>
            </a:pPr>
            <a:endParaRPr lang="en-IE" sz="2400" dirty="0"/>
          </a:p>
        </p:txBody>
      </p:sp>
      <p:graphicFrame>
        <p:nvGraphicFramePr>
          <p:cNvPr id="7" name="Content Placeholder 9"/>
          <p:cNvGraphicFramePr>
            <a:graphicFrameLocks/>
          </p:cNvGraphicFramePr>
          <p:nvPr>
            <p:extLst>
              <p:ext uri="{D42A27DB-BD31-4B8C-83A1-F6EECF244321}">
                <p14:modId xmlns:p14="http://schemas.microsoft.com/office/powerpoint/2010/main" val="1037134866"/>
              </p:ext>
            </p:extLst>
          </p:nvPr>
        </p:nvGraphicFramePr>
        <p:xfrm>
          <a:off x="646430" y="3884068"/>
          <a:ext cx="4896543" cy="1872210"/>
        </p:xfrm>
        <a:graphic>
          <a:graphicData uri="http://schemas.openxmlformats.org/drawingml/2006/table">
            <a:tbl>
              <a:tblPr/>
              <a:tblGrid>
                <a:gridCol w="1080376"/>
                <a:gridCol w="1934221"/>
                <a:gridCol w="801570"/>
                <a:gridCol w="1080376"/>
              </a:tblGrid>
              <a:tr h="374442">
                <a:tc gridSpan="4">
                  <a:txBody>
                    <a:bodyPr/>
                    <a:lstStyle/>
                    <a:p>
                      <a:pPr algn="ctr" fontAlgn="b"/>
                      <a:r>
                        <a:rPr lang="en-IE" sz="1800" b="1" i="0" u="none" strike="noStrike" baseline="0" dirty="0" err="1" smtClean="0">
                          <a:solidFill>
                            <a:srgbClr val="FFFFFF"/>
                          </a:solidFill>
                          <a:latin typeface="Calibri"/>
                        </a:rPr>
                        <a:t>CSandwich</a:t>
                      </a:r>
                      <a:r>
                        <a:rPr lang="en-IE" sz="1800" b="1" i="0" u="none" strike="noStrike" baseline="0" dirty="0" smtClean="0">
                          <a:solidFill>
                            <a:srgbClr val="FFFFFF"/>
                          </a:solidFill>
                          <a:latin typeface="Calibri"/>
                        </a:rPr>
                        <a:t> </a:t>
                      </a:r>
                      <a:r>
                        <a:rPr lang="en-IE" sz="1800" b="1" i="0" u="none" strike="noStrike" baseline="0" dirty="0">
                          <a:solidFill>
                            <a:srgbClr val="FFFFFF"/>
                          </a:solidFill>
                          <a:latin typeface="Calibri"/>
                        </a:rPr>
                        <a:t>Table Contents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IE"/>
                    </a:p>
                  </a:txBody>
                  <a:tcPr/>
                </a:tc>
                <a:tc hMerge="1">
                  <a:txBody>
                    <a:bodyPr/>
                    <a:lstStyle/>
                    <a:p>
                      <a:endParaRPr lang="en-IE"/>
                    </a:p>
                  </a:txBody>
                  <a:tcPr/>
                </a:tc>
                <a:tc hMerge="1">
                  <a:txBody>
                    <a:bodyPr/>
                    <a:lstStyle/>
                    <a:p>
                      <a:endParaRPr lang="en-IE"/>
                    </a:p>
                  </a:txBody>
                  <a:tcPr/>
                </a:tc>
              </a:tr>
              <a:tr h="374442">
                <a:tc>
                  <a:txBody>
                    <a:bodyPr/>
                    <a:lstStyle/>
                    <a:p>
                      <a:pPr algn="l" fontAlgn="b"/>
                      <a:r>
                        <a:rPr lang="en-IE" sz="1800" b="0" i="0" u="none" strike="noStrike" baseline="0" dirty="0" smtClean="0">
                          <a:solidFill>
                            <a:srgbClr val="000000"/>
                          </a:solidFill>
                          <a:latin typeface="Calibri"/>
                        </a:rPr>
                        <a:t>CSAND_ID</a:t>
                      </a:r>
                      <a:endParaRPr lang="en-IE" sz="1800" b="0" i="0" u="none" strike="noStrike" baseline="0"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smtClean="0">
                          <a:solidFill>
                            <a:srgbClr val="000000"/>
                          </a:solidFill>
                          <a:latin typeface="Calibri"/>
                        </a:rPr>
                        <a:t>CSNAME</a:t>
                      </a:r>
                      <a:endParaRPr lang="en-IE" sz="1800" b="0" i="0" u="none" strike="noStrike" baseline="0"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smtClean="0">
                          <a:solidFill>
                            <a:srgbClr val="000000"/>
                          </a:solidFill>
                          <a:latin typeface="Calibri"/>
                        </a:rPr>
                        <a:t>CSCOST</a:t>
                      </a:r>
                      <a:endParaRPr lang="en-IE" sz="1800" b="0" i="0" u="none" strike="noStrike" baseline="0"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smtClean="0">
                          <a:solidFill>
                            <a:srgbClr val="000000"/>
                          </a:solidFill>
                          <a:latin typeface="Calibri"/>
                        </a:rPr>
                        <a:t>CPROV_ID</a:t>
                      </a:r>
                      <a:endParaRPr lang="en-IE" sz="1800" b="0" i="0" u="none" strike="noStrike" baseline="0"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4442">
                <a:tc>
                  <a:txBody>
                    <a:bodyPr/>
                    <a:lstStyle/>
                    <a:p>
                      <a:pPr algn="l" fontAlgn="b"/>
                      <a:r>
                        <a:rPr lang="en-IE" sz="1800" b="0" i="0" u="none" strike="noStrike" baseline="0" dirty="0">
                          <a:solidFill>
                            <a:srgbClr val="000000"/>
                          </a:solidFill>
                          <a:latin typeface="Calibri"/>
                        </a:rPr>
                        <a:t>BLTW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BLT on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smtClean="0">
                          <a:solidFill>
                            <a:srgbClr val="000000"/>
                          </a:solidFill>
                          <a:latin typeface="Calibri"/>
                        </a:rPr>
                        <a:t>€2.50</a:t>
                      </a:r>
                      <a:endParaRPr lang="en-IE" sz="1800" b="0" i="0" u="none" strike="noStrike" baseline="0"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4442">
                <a:tc>
                  <a:txBody>
                    <a:bodyPr/>
                    <a:lstStyle/>
                    <a:p>
                      <a:pPr algn="l" fontAlgn="b"/>
                      <a:r>
                        <a:rPr lang="en-IE" sz="1800" b="0" i="0" u="none" strike="noStrike" baseline="0">
                          <a:solidFill>
                            <a:srgbClr val="000000"/>
                          </a:solidFill>
                          <a:latin typeface="Calibri"/>
                        </a:rPr>
                        <a:t>BLTB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BLT on Brown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smtClean="0">
                          <a:solidFill>
                            <a:srgbClr val="000000"/>
                          </a:solidFill>
                          <a:latin typeface="Calibri"/>
                        </a:rPr>
                        <a:t>€2.50</a:t>
                      </a:r>
                      <a:endParaRPr lang="en-IE" sz="1800" b="0" i="0" u="none" strike="noStrike" baseline="0"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4442">
                <a:tc>
                  <a:txBody>
                    <a:bodyPr/>
                    <a:lstStyle/>
                    <a:p>
                      <a:pPr algn="l" fontAlgn="b"/>
                      <a:r>
                        <a:rPr lang="en-IE" sz="1800" b="0" i="0" u="none" strike="noStrike" baseline="0">
                          <a:solidFill>
                            <a:srgbClr val="000000"/>
                          </a:solidFill>
                          <a:latin typeface="Calibri"/>
                        </a:rPr>
                        <a:t>JMBO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a:solidFill>
                            <a:srgbClr val="000000"/>
                          </a:solidFill>
                          <a:latin typeface="Calibri"/>
                        </a:rPr>
                        <a:t>Jumbo Sandwich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smtClean="0">
                          <a:solidFill>
                            <a:srgbClr val="000000"/>
                          </a:solidFill>
                          <a:latin typeface="Calibri"/>
                        </a:rPr>
                        <a:t>€6.50</a:t>
                      </a:r>
                      <a:endParaRPr lang="en-IE" sz="1800" b="0" i="0" u="none" strike="noStrike" baseline="0"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9737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Join ON (Inner Join, </a:t>
            </a:r>
            <a:r>
              <a:rPr lang="en-GB" dirty="0" err="1" smtClean="0"/>
              <a:t>Equi</a:t>
            </a:r>
            <a:r>
              <a:rPr lang="en-GB" dirty="0" smtClean="0"/>
              <a:t> Join)</a:t>
            </a:r>
            <a:endParaRPr lang="en-IE" dirty="0"/>
          </a:p>
        </p:txBody>
      </p:sp>
      <p:sp>
        <p:nvSpPr>
          <p:cNvPr id="5" name="Text Placeholder 4"/>
          <p:cNvSpPr>
            <a:spLocks noGrp="1"/>
          </p:cNvSpPr>
          <p:nvPr>
            <p:ph type="body" idx="2"/>
          </p:nvPr>
        </p:nvSpPr>
        <p:spPr/>
        <p:txBody>
          <a:bodyPr>
            <a:normAutofit/>
          </a:bodyPr>
          <a:lstStyle/>
          <a:p>
            <a:r>
              <a:rPr lang="en-IE" sz="2000" dirty="0" smtClean="0"/>
              <a:t>There is no common column between these tables.</a:t>
            </a:r>
          </a:p>
          <a:p>
            <a:r>
              <a:rPr lang="en-IE" sz="2000" dirty="0" smtClean="0"/>
              <a:t>The column we are interested in is CPROV_ID in the </a:t>
            </a:r>
            <a:r>
              <a:rPr lang="en-IE" sz="2000" dirty="0" err="1" smtClean="0"/>
              <a:t>Csandwich</a:t>
            </a:r>
            <a:r>
              <a:rPr lang="en-IE" sz="2000" dirty="0" smtClean="0"/>
              <a:t> table and PROV_ID in the Provider table</a:t>
            </a:r>
          </a:p>
        </p:txBody>
      </p:sp>
      <p:sp>
        <p:nvSpPr>
          <p:cNvPr id="6" name="Content Placeholder 5"/>
          <p:cNvSpPr>
            <a:spLocks noGrp="1"/>
          </p:cNvSpPr>
          <p:nvPr>
            <p:ph sz="quarter" idx="1"/>
          </p:nvPr>
        </p:nvSpPr>
        <p:spPr/>
        <p:txBody>
          <a:bodyPr/>
          <a:lstStyle/>
          <a:p>
            <a:r>
              <a:rPr lang="en-IE" sz="2400" dirty="0"/>
              <a:t>Suppose we </a:t>
            </a:r>
            <a:r>
              <a:rPr lang="en-IE" sz="2400" dirty="0" smtClean="0"/>
              <a:t>want to join between this </a:t>
            </a:r>
            <a:r>
              <a:rPr lang="en-IE" sz="2400" dirty="0" err="1" smtClean="0"/>
              <a:t>Csandwich</a:t>
            </a:r>
            <a:r>
              <a:rPr lang="en-IE" sz="2400" dirty="0" smtClean="0"/>
              <a:t> table and the Provider Table?</a:t>
            </a:r>
          </a:p>
          <a:p>
            <a:pPr marL="0" indent="0">
              <a:buNone/>
            </a:pPr>
            <a:endParaRPr lang="en-IE" sz="2400" dirty="0"/>
          </a:p>
        </p:txBody>
      </p:sp>
      <p:graphicFrame>
        <p:nvGraphicFramePr>
          <p:cNvPr id="7" name="Content Placeholder 9"/>
          <p:cNvGraphicFramePr>
            <a:graphicFrameLocks/>
          </p:cNvGraphicFramePr>
          <p:nvPr>
            <p:extLst>
              <p:ext uri="{D42A27DB-BD31-4B8C-83A1-F6EECF244321}">
                <p14:modId xmlns:p14="http://schemas.microsoft.com/office/powerpoint/2010/main" val="2492326898"/>
              </p:ext>
            </p:extLst>
          </p:nvPr>
        </p:nvGraphicFramePr>
        <p:xfrm>
          <a:off x="514350" y="1476148"/>
          <a:ext cx="4896543" cy="1872210"/>
        </p:xfrm>
        <a:graphic>
          <a:graphicData uri="http://schemas.openxmlformats.org/drawingml/2006/table">
            <a:tbl>
              <a:tblPr/>
              <a:tblGrid>
                <a:gridCol w="1080376"/>
                <a:gridCol w="1934221"/>
                <a:gridCol w="801570"/>
                <a:gridCol w="1080376"/>
              </a:tblGrid>
              <a:tr h="374442">
                <a:tc gridSpan="4">
                  <a:txBody>
                    <a:bodyPr/>
                    <a:lstStyle/>
                    <a:p>
                      <a:pPr algn="ctr" fontAlgn="b"/>
                      <a:r>
                        <a:rPr lang="en-IE" sz="1800" b="1" i="0" u="none" strike="noStrike" baseline="0" dirty="0" err="1" smtClean="0">
                          <a:solidFill>
                            <a:srgbClr val="FFFFFF"/>
                          </a:solidFill>
                          <a:latin typeface="Calibri"/>
                        </a:rPr>
                        <a:t>CSandwich</a:t>
                      </a:r>
                      <a:r>
                        <a:rPr lang="en-IE" sz="1800" b="1" i="0" u="none" strike="noStrike" baseline="0" dirty="0" smtClean="0">
                          <a:solidFill>
                            <a:srgbClr val="FFFFFF"/>
                          </a:solidFill>
                          <a:latin typeface="Calibri"/>
                        </a:rPr>
                        <a:t> </a:t>
                      </a:r>
                      <a:r>
                        <a:rPr lang="en-IE" sz="1800" b="1" i="0" u="none" strike="noStrike" baseline="0" dirty="0">
                          <a:solidFill>
                            <a:srgbClr val="FFFFFF"/>
                          </a:solidFill>
                          <a:latin typeface="Calibri"/>
                        </a:rPr>
                        <a:t>Table Contents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IE"/>
                    </a:p>
                  </a:txBody>
                  <a:tcPr/>
                </a:tc>
                <a:tc hMerge="1">
                  <a:txBody>
                    <a:bodyPr/>
                    <a:lstStyle/>
                    <a:p>
                      <a:endParaRPr lang="en-IE"/>
                    </a:p>
                  </a:txBody>
                  <a:tcPr/>
                </a:tc>
                <a:tc hMerge="1">
                  <a:txBody>
                    <a:bodyPr/>
                    <a:lstStyle/>
                    <a:p>
                      <a:endParaRPr lang="en-IE"/>
                    </a:p>
                  </a:txBody>
                  <a:tcPr/>
                </a:tc>
              </a:tr>
              <a:tr h="374442">
                <a:tc>
                  <a:txBody>
                    <a:bodyPr/>
                    <a:lstStyle/>
                    <a:p>
                      <a:pPr algn="l" fontAlgn="b"/>
                      <a:r>
                        <a:rPr lang="en-IE" sz="1800" b="0" i="0" u="none" strike="noStrike" baseline="0" dirty="0" smtClean="0">
                          <a:solidFill>
                            <a:srgbClr val="000000"/>
                          </a:solidFill>
                          <a:latin typeface="Calibri"/>
                        </a:rPr>
                        <a:t>CSAND_ID</a:t>
                      </a:r>
                      <a:endParaRPr lang="en-IE" sz="1800" b="0" i="0" u="none" strike="noStrike" baseline="0"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smtClean="0">
                          <a:solidFill>
                            <a:srgbClr val="000000"/>
                          </a:solidFill>
                          <a:latin typeface="Calibri"/>
                        </a:rPr>
                        <a:t>CSNAME</a:t>
                      </a:r>
                      <a:endParaRPr lang="en-IE" sz="1800" b="0" i="0" u="none" strike="noStrike" baseline="0"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smtClean="0">
                          <a:solidFill>
                            <a:srgbClr val="000000"/>
                          </a:solidFill>
                          <a:latin typeface="Calibri"/>
                        </a:rPr>
                        <a:t>CSCOST</a:t>
                      </a:r>
                      <a:endParaRPr lang="en-IE" sz="1800" b="0" i="0" u="none" strike="noStrike" baseline="0"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smtClean="0">
                          <a:solidFill>
                            <a:srgbClr val="000000"/>
                          </a:solidFill>
                          <a:latin typeface="Calibri"/>
                        </a:rPr>
                        <a:t>CPROV_ID</a:t>
                      </a:r>
                      <a:endParaRPr lang="en-IE" sz="1800" b="0" i="0" u="none" strike="noStrike" baseline="0"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4442">
                <a:tc>
                  <a:txBody>
                    <a:bodyPr/>
                    <a:lstStyle/>
                    <a:p>
                      <a:pPr algn="l" fontAlgn="b"/>
                      <a:r>
                        <a:rPr lang="en-IE" sz="1800" b="0" i="0" u="none" strike="noStrike" baseline="0" dirty="0">
                          <a:solidFill>
                            <a:srgbClr val="000000"/>
                          </a:solidFill>
                          <a:latin typeface="Calibri"/>
                        </a:rPr>
                        <a:t>BLTW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BLT on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4442">
                <a:tc>
                  <a:txBody>
                    <a:bodyPr/>
                    <a:lstStyle/>
                    <a:p>
                      <a:pPr algn="l" fontAlgn="b"/>
                      <a:r>
                        <a:rPr lang="en-IE" sz="1800" b="0" i="0" u="none" strike="noStrike" baseline="0">
                          <a:solidFill>
                            <a:srgbClr val="000000"/>
                          </a:solidFill>
                          <a:latin typeface="Calibri"/>
                        </a:rPr>
                        <a:t>BLTB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dirty="0">
                          <a:solidFill>
                            <a:srgbClr val="000000"/>
                          </a:solidFill>
                          <a:latin typeface="Calibri"/>
                        </a:rPr>
                        <a:t>BLT on Brown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4442">
                <a:tc>
                  <a:txBody>
                    <a:bodyPr/>
                    <a:lstStyle/>
                    <a:p>
                      <a:pPr algn="l" fontAlgn="b"/>
                      <a:r>
                        <a:rPr lang="en-IE" sz="1800" b="0" i="0" u="none" strike="noStrike" baseline="0">
                          <a:solidFill>
                            <a:srgbClr val="000000"/>
                          </a:solidFill>
                          <a:latin typeface="Calibri"/>
                        </a:rPr>
                        <a:t>JMBO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1800" b="0" i="0" u="none" strike="noStrike" baseline="0">
                          <a:solidFill>
                            <a:srgbClr val="000000"/>
                          </a:solidFill>
                          <a:latin typeface="Calibri"/>
                        </a:rPr>
                        <a:t>Jumbo Sandwich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a:solidFill>
                            <a:srgbClr val="000000"/>
                          </a:solidFill>
                          <a:latin typeface="Calibri"/>
                        </a:rPr>
                        <a:t>€6.50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1800" b="0" i="0" u="none" strike="noStrike" baseline="0" dirty="0">
                          <a:solidFill>
                            <a:srgbClr val="000000"/>
                          </a:solidFill>
                          <a:latin typeface="Calibri"/>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43677323"/>
              </p:ext>
            </p:extLst>
          </p:nvPr>
        </p:nvGraphicFramePr>
        <p:xfrm>
          <a:off x="384175" y="3870008"/>
          <a:ext cx="5138738" cy="1820862"/>
        </p:xfrm>
        <a:graphic>
          <a:graphicData uri="http://schemas.openxmlformats.org/presentationml/2006/ole">
            <mc:AlternateContent xmlns:mc="http://schemas.openxmlformats.org/markup-compatibility/2006">
              <mc:Choice xmlns:v="urn:schemas-microsoft-com:vml" Requires="v">
                <p:oleObj spid="_x0000_s26664" name="Worksheet" r:id="rId3" imgW="2714549" imgH="961949" progId="Excel.Sheet.12">
                  <p:embed/>
                </p:oleObj>
              </mc:Choice>
              <mc:Fallback>
                <p:oleObj name="Worksheet" r:id="rId3" imgW="2714549" imgH="961949" progId="Excel.Shee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75" y="3870008"/>
                        <a:ext cx="5138738"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96084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Join ON (Inner Join, </a:t>
            </a:r>
            <a:r>
              <a:rPr lang="en-GB" dirty="0" err="1" smtClean="0"/>
              <a:t>Equi</a:t>
            </a:r>
            <a:r>
              <a:rPr lang="en-GB" dirty="0" smtClean="0"/>
              <a:t> Join)</a:t>
            </a:r>
            <a:br>
              <a:rPr lang="en-GB" dirty="0" smtClean="0"/>
            </a:br>
            <a:r>
              <a:rPr lang="en-GB" dirty="0" smtClean="0"/>
              <a:t>No common column</a:t>
            </a:r>
            <a:endParaRPr lang="en-IE" dirty="0"/>
          </a:p>
        </p:txBody>
      </p:sp>
      <p:sp>
        <p:nvSpPr>
          <p:cNvPr id="3" name="Content Placeholder 2"/>
          <p:cNvSpPr>
            <a:spLocks noGrp="1"/>
          </p:cNvSpPr>
          <p:nvPr>
            <p:ph sz="half" idx="1"/>
          </p:nvPr>
        </p:nvSpPr>
        <p:spPr>
          <a:xfrm>
            <a:off x="172720" y="1467965"/>
            <a:ext cx="3952240" cy="2540155"/>
          </a:xfrm>
        </p:spPr>
        <p:txBody>
          <a:bodyPr>
            <a:normAutofit lnSpcReduction="10000"/>
          </a:bodyPr>
          <a:lstStyle/>
          <a:p>
            <a:pPr>
              <a:buNone/>
            </a:pPr>
            <a:r>
              <a:rPr lang="en-GB" b="1" dirty="0" smtClean="0">
                <a:latin typeface="Courier" pitchFamily="49" charset="0"/>
              </a:rPr>
              <a:t>Select </a:t>
            </a:r>
            <a:r>
              <a:rPr lang="en-GB" b="1" dirty="0" err="1" smtClean="0">
                <a:latin typeface="Courier" pitchFamily="49" charset="0"/>
              </a:rPr>
              <a:t>Csname</a:t>
            </a:r>
            <a:r>
              <a:rPr lang="en-GB" b="1" dirty="0" smtClean="0">
                <a:latin typeface="Courier" pitchFamily="49" charset="0"/>
              </a:rPr>
              <a:t>, </a:t>
            </a:r>
            <a:r>
              <a:rPr lang="en-GB" b="1" dirty="0" err="1" smtClean="0">
                <a:latin typeface="Courier" pitchFamily="49" charset="0"/>
              </a:rPr>
              <a:t>Sname</a:t>
            </a:r>
            <a:endParaRPr lang="en-GB" b="1" dirty="0" smtClean="0">
              <a:latin typeface="Courier" pitchFamily="49" charset="0"/>
            </a:endParaRPr>
          </a:p>
          <a:p>
            <a:pPr>
              <a:buNone/>
            </a:pPr>
            <a:r>
              <a:rPr lang="en-GB" b="1" dirty="0" smtClean="0">
                <a:latin typeface="Courier" pitchFamily="49" charset="0"/>
              </a:rPr>
              <a:t>from </a:t>
            </a:r>
            <a:r>
              <a:rPr lang="en-GB" b="1" dirty="0" err="1">
                <a:latin typeface="Courier" pitchFamily="49" charset="0"/>
              </a:rPr>
              <a:t>C</a:t>
            </a:r>
            <a:r>
              <a:rPr lang="en-GB" b="1" dirty="0" err="1" smtClean="0">
                <a:latin typeface="Courier" pitchFamily="49" charset="0"/>
              </a:rPr>
              <a:t>sandwich</a:t>
            </a:r>
            <a:endParaRPr lang="en-GB" b="1" dirty="0" smtClean="0">
              <a:latin typeface="Courier" pitchFamily="49" charset="0"/>
            </a:endParaRPr>
          </a:p>
          <a:p>
            <a:pPr>
              <a:buNone/>
            </a:pPr>
            <a:r>
              <a:rPr lang="en-GB" b="1" dirty="0" smtClean="0">
                <a:latin typeface="Courier" pitchFamily="49" charset="0"/>
              </a:rPr>
              <a:t>join provider on (</a:t>
            </a:r>
            <a:r>
              <a:rPr lang="en-GB" b="1" dirty="0" err="1" smtClean="0">
                <a:latin typeface="Courier" pitchFamily="49" charset="0"/>
              </a:rPr>
              <a:t>cprov_id</a:t>
            </a:r>
            <a:r>
              <a:rPr lang="en-GB" b="1" dirty="0" smtClean="0">
                <a:latin typeface="Courier" pitchFamily="49" charset="0"/>
              </a:rPr>
              <a:t> = </a:t>
            </a:r>
            <a:r>
              <a:rPr lang="en-GB" b="1" dirty="0" err="1" smtClean="0">
                <a:latin typeface="Courier" pitchFamily="49" charset="0"/>
              </a:rPr>
              <a:t>prov_id</a:t>
            </a:r>
            <a:r>
              <a:rPr lang="en-GB" b="1" dirty="0" smtClean="0">
                <a:latin typeface="Courier" pitchFamily="49" charset="0"/>
              </a:rPr>
              <a:t>);</a:t>
            </a:r>
            <a:endParaRPr lang="en-IE" b="1" dirty="0">
              <a:latin typeface="Courier" pitchFamily="49" charset="0"/>
            </a:endParaRPr>
          </a:p>
        </p:txBody>
      </p:sp>
      <p:sp>
        <p:nvSpPr>
          <p:cNvPr id="6" name="Content Placeholder 5"/>
          <p:cNvSpPr>
            <a:spLocks noGrp="1"/>
          </p:cNvSpPr>
          <p:nvPr>
            <p:ph sz="quarter" idx="2"/>
          </p:nvPr>
        </p:nvSpPr>
        <p:spPr/>
        <p:txBody>
          <a:bodyPr>
            <a:normAutofit lnSpcReduction="10000"/>
          </a:bodyPr>
          <a:lstStyle/>
          <a:p>
            <a:r>
              <a:rPr lang="en-IE" sz="2400" dirty="0" smtClean="0"/>
              <a:t>Can’t say </a:t>
            </a:r>
            <a:r>
              <a:rPr lang="en-IE" sz="2400" b="1" dirty="0" smtClean="0"/>
              <a:t>using</a:t>
            </a:r>
            <a:r>
              <a:rPr lang="en-IE" sz="2400" dirty="0" smtClean="0"/>
              <a:t> because names of columns are different</a:t>
            </a:r>
          </a:p>
          <a:p>
            <a:r>
              <a:rPr lang="en-IE" sz="2400" dirty="0" smtClean="0"/>
              <a:t>So use </a:t>
            </a:r>
            <a:r>
              <a:rPr lang="en-IE" sz="2400" b="1" dirty="0" smtClean="0"/>
              <a:t>on</a:t>
            </a:r>
            <a:r>
              <a:rPr lang="en-IE" sz="2400" dirty="0" smtClean="0"/>
              <a:t> and identify columns join should use</a:t>
            </a:r>
            <a:endParaRPr lang="en-IE" sz="2400" dirty="0"/>
          </a:p>
          <a:p>
            <a:endParaRPr lang="en-IE" sz="2400" dirty="0"/>
          </a:p>
        </p:txBody>
      </p:sp>
    </p:spTree>
    <p:extLst>
      <p:ext uri="{BB962C8B-B14F-4D97-AF65-F5344CB8AC3E}">
        <p14:creationId xmlns:p14="http://schemas.microsoft.com/office/powerpoint/2010/main" val="9764365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Non-</a:t>
            </a:r>
            <a:r>
              <a:rPr lang="en-IE" dirty="0" err="1" smtClean="0"/>
              <a:t>Equi</a:t>
            </a:r>
            <a:r>
              <a:rPr lang="en-IE" dirty="0" smtClean="0"/>
              <a:t> Join</a:t>
            </a:r>
            <a:endParaRPr lang="en-IE" dirty="0"/>
          </a:p>
        </p:txBody>
      </p:sp>
      <p:sp>
        <p:nvSpPr>
          <p:cNvPr id="6" name="Content Placeholder 5"/>
          <p:cNvSpPr>
            <a:spLocks noGrp="1"/>
          </p:cNvSpPr>
          <p:nvPr>
            <p:ph sz="quarter" idx="1"/>
          </p:nvPr>
        </p:nvSpPr>
        <p:spPr/>
        <p:txBody>
          <a:bodyPr/>
          <a:lstStyle/>
          <a:p>
            <a:r>
              <a:rPr lang="en-IE" dirty="0"/>
              <a:t>The SQL NON EQUI JOIN uses comparison operator instead of the equal sign like &gt;, &lt;, &gt;=, &lt;= along with conditions</a:t>
            </a:r>
            <a:r>
              <a:rPr lang="en-IE" dirty="0" smtClean="0"/>
              <a:t>.</a:t>
            </a:r>
          </a:p>
        </p:txBody>
      </p:sp>
      <p:sp>
        <p:nvSpPr>
          <p:cNvPr id="2" name="TextBox 1"/>
          <p:cNvSpPr txBox="1"/>
          <p:nvPr/>
        </p:nvSpPr>
        <p:spPr>
          <a:xfrm>
            <a:off x="193040" y="2773680"/>
            <a:ext cx="8219440" cy="1643527"/>
          </a:xfrm>
          <a:prstGeom prst="rect">
            <a:avLst/>
          </a:prstGeom>
          <a:solidFill>
            <a:srgbClr val="FFCC99"/>
          </a:solidFill>
          <a:ln>
            <a:solidFill>
              <a:schemeClr val="tx1"/>
            </a:solidFill>
          </a:ln>
        </p:spPr>
        <p:txBody>
          <a:bodyPr wrap="square" rtlCol="0">
            <a:spAutoFit/>
          </a:bodyPr>
          <a:lstStyle/>
          <a:p>
            <a:pPr marL="0" indent="0" algn="l">
              <a:buNone/>
            </a:pPr>
            <a:r>
              <a:rPr lang="en-IE" dirty="0">
                <a:latin typeface="Courier New" panose="02070309020205020404" pitchFamily="49" charset="0"/>
                <a:cs typeface="Courier New" panose="02070309020205020404" pitchFamily="49" charset="0"/>
              </a:rPr>
              <a:t>SELECT * </a:t>
            </a:r>
          </a:p>
          <a:p>
            <a:pPr marL="0" indent="0" algn="l">
              <a:buNone/>
            </a:pPr>
            <a:r>
              <a:rPr lang="en-IE" dirty="0">
                <a:latin typeface="Courier New" panose="02070309020205020404" pitchFamily="49" charset="0"/>
                <a:cs typeface="Courier New" panose="02070309020205020404" pitchFamily="49" charset="0"/>
              </a:rPr>
              <a:t>FROM table_name1</a:t>
            </a:r>
          </a:p>
          <a:p>
            <a:pPr marL="0" indent="0" algn="l">
              <a:buNone/>
            </a:pPr>
            <a:r>
              <a:rPr lang="en-IE" dirty="0">
                <a:latin typeface="Courier New" panose="02070309020205020404" pitchFamily="49" charset="0"/>
                <a:cs typeface="Courier New" panose="02070309020205020404" pitchFamily="49" charset="0"/>
              </a:rPr>
              <a:t>JOIN  table 2 ON table_name1.column [&gt; |  &lt; |  &gt;= | &lt;= ] table_name2.column;</a:t>
            </a:r>
          </a:p>
          <a:p>
            <a:pPr algn="l"/>
            <a:endParaRPr lang="en-IE"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612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Table Aliases</a:t>
            </a:r>
            <a:endParaRPr lang="en-IE" dirty="0"/>
          </a:p>
        </p:txBody>
      </p:sp>
      <p:sp>
        <p:nvSpPr>
          <p:cNvPr id="3" name="Content Placeholder 2"/>
          <p:cNvSpPr>
            <a:spLocks noGrp="1"/>
          </p:cNvSpPr>
          <p:nvPr>
            <p:ph sz="quarter" idx="1"/>
          </p:nvPr>
        </p:nvSpPr>
        <p:spPr/>
        <p:txBody>
          <a:bodyPr/>
          <a:lstStyle/>
          <a:p>
            <a:r>
              <a:rPr lang="en-IE" dirty="0"/>
              <a:t>SQL aliases are used to give a table, or a column in a table, a temporary name.</a:t>
            </a:r>
          </a:p>
          <a:p>
            <a:r>
              <a:rPr lang="en-IE" dirty="0" smtClean="0"/>
              <a:t>Table aliases are used to identify clearly in a query which table each column comes from.</a:t>
            </a:r>
            <a:endParaRPr lang="en-IE" dirty="0"/>
          </a:p>
          <a:p>
            <a:r>
              <a:rPr lang="en-IE" dirty="0" smtClean="0"/>
              <a:t>Column aliases </a:t>
            </a:r>
            <a:r>
              <a:rPr lang="en-IE" dirty="0"/>
              <a:t>are often used to make column names more </a:t>
            </a:r>
            <a:r>
              <a:rPr lang="en-IE" dirty="0" smtClean="0"/>
              <a:t>readable in the output.</a:t>
            </a:r>
            <a:endParaRPr lang="en-IE" dirty="0"/>
          </a:p>
          <a:p>
            <a:pPr marL="0" indent="0">
              <a:buNone/>
            </a:pPr>
            <a:endParaRPr lang="en-IE" dirty="0"/>
          </a:p>
          <a:p>
            <a:r>
              <a:rPr lang="en-IE" dirty="0"/>
              <a:t>An alias only exists for the duration of the query.</a:t>
            </a:r>
          </a:p>
        </p:txBody>
      </p:sp>
    </p:spTree>
    <p:extLst>
      <p:ext uri="{BB962C8B-B14F-4D97-AF65-F5344CB8AC3E}">
        <p14:creationId xmlns:p14="http://schemas.microsoft.com/office/powerpoint/2010/main" val="947152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Join Non </a:t>
            </a:r>
            <a:r>
              <a:rPr lang="en-GB" dirty="0" err="1" smtClean="0"/>
              <a:t>Equi</a:t>
            </a:r>
            <a:r>
              <a:rPr lang="en-GB" dirty="0" smtClean="0"/>
              <a:t> Join</a:t>
            </a:r>
            <a:endParaRPr lang="en-IE" dirty="0"/>
          </a:p>
        </p:txBody>
      </p:sp>
      <p:sp>
        <p:nvSpPr>
          <p:cNvPr id="3" name="Content Placeholder 2"/>
          <p:cNvSpPr>
            <a:spLocks noGrp="1"/>
          </p:cNvSpPr>
          <p:nvPr>
            <p:ph sz="half" idx="1"/>
          </p:nvPr>
        </p:nvSpPr>
        <p:spPr>
          <a:xfrm>
            <a:off x="439420" y="1475585"/>
            <a:ext cx="3952240" cy="3779675"/>
          </a:xfrm>
        </p:spPr>
        <p:txBody>
          <a:bodyPr>
            <a:normAutofit fontScale="92500"/>
          </a:bodyPr>
          <a:lstStyle/>
          <a:p>
            <a:pPr>
              <a:buNone/>
            </a:pPr>
            <a:endParaRPr lang="en-GB" b="1" dirty="0">
              <a:latin typeface="Courier" pitchFamily="49" charset="0"/>
            </a:endParaRPr>
          </a:p>
          <a:p>
            <a:pPr>
              <a:buNone/>
            </a:pPr>
            <a:r>
              <a:rPr lang="en-GB" b="1" dirty="0">
                <a:latin typeface="Courier" pitchFamily="49" charset="0"/>
              </a:rPr>
              <a:t>Select </a:t>
            </a:r>
            <a:r>
              <a:rPr lang="en-GB" b="1" dirty="0" err="1">
                <a:latin typeface="Courier" pitchFamily="49" charset="0"/>
              </a:rPr>
              <a:t>s.sname</a:t>
            </a:r>
            <a:r>
              <a:rPr lang="en-GB" b="1" dirty="0">
                <a:latin typeface="Courier" pitchFamily="49" charset="0"/>
              </a:rPr>
              <a:t>, </a:t>
            </a:r>
            <a:r>
              <a:rPr lang="en-GB" b="1" dirty="0" err="1">
                <a:latin typeface="Courier" pitchFamily="49" charset="0"/>
              </a:rPr>
              <a:t>p.csname</a:t>
            </a:r>
            <a:r>
              <a:rPr lang="en-GB" b="1" dirty="0">
                <a:latin typeface="Courier" pitchFamily="49" charset="0"/>
              </a:rPr>
              <a:t>, </a:t>
            </a:r>
            <a:r>
              <a:rPr lang="en-GB" b="1" dirty="0" err="1">
                <a:latin typeface="Courier" pitchFamily="49" charset="0"/>
              </a:rPr>
              <a:t>s.scost</a:t>
            </a:r>
            <a:r>
              <a:rPr lang="en-GB" b="1" dirty="0">
                <a:latin typeface="Courier" pitchFamily="49" charset="0"/>
              </a:rPr>
              <a:t>, </a:t>
            </a:r>
            <a:r>
              <a:rPr lang="en-GB" b="1" dirty="0" err="1">
                <a:latin typeface="Courier" pitchFamily="49" charset="0"/>
              </a:rPr>
              <a:t>p.cscost</a:t>
            </a:r>
            <a:endParaRPr lang="en-GB" b="1" dirty="0">
              <a:latin typeface="Courier" pitchFamily="49" charset="0"/>
            </a:endParaRPr>
          </a:p>
          <a:p>
            <a:pPr>
              <a:buNone/>
            </a:pPr>
            <a:r>
              <a:rPr lang="en-GB" b="1" dirty="0">
                <a:latin typeface="Courier" pitchFamily="49" charset="0"/>
              </a:rPr>
              <a:t>from sandwich s</a:t>
            </a:r>
          </a:p>
          <a:p>
            <a:pPr>
              <a:buNone/>
            </a:pPr>
            <a:r>
              <a:rPr lang="en-GB" b="1" dirty="0">
                <a:latin typeface="Courier" pitchFamily="49" charset="0"/>
              </a:rPr>
              <a:t>join </a:t>
            </a:r>
            <a:r>
              <a:rPr lang="en-GB" b="1" dirty="0" err="1">
                <a:latin typeface="Courier" pitchFamily="49" charset="0"/>
              </a:rPr>
              <a:t>csandwich</a:t>
            </a:r>
            <a:r>
              <a:rPr lang="en-GB" b="1" dirty="0">
                <a:latin typeface="Courier" pitchFamily="49" charset="0"/>
              </a:rPr>
              <a:t> p on (</a:t>
            </a:r>
            <a:r>
              <a:rPr lang="en-GB" b="1" dirty="0" err="1">
                <a:latin typeface="Courier" pitchFamily="49" charset="0"/>
              </a:rPr>
              <a:t>s.scost</a:t>
            </a:r>
            <a:r>
              <a:rPr lang="en-GB" b="1" dirty="0">
                <a:latin typeface="Courier" pitchFamily="49" charset="0"/>
              </a:rPr>
              <a:t> </a:t>
            </a:r>
            <a:r>
              <a:rPr lang="en-GB" b="1" dirty="0" smtClean="0">
                <a:latin typeface="Courier" pitchFamily="49" charset="0"/>
              </a:rPr>
              <a:t>&gt; </a:t>
            </a:r>
            <a:r>
              <a:rPr lang="en-GB" b="1" dirty="0" err="1" smtClean="0">
                <a:latin typeface="Courier" pitchFamily="49" charset="0"/>
              </a:rPr>
              <a:t>p.cscost</a:t>
            </a:r>
            <a:r>
              <a:rPr lang="en-GB" b="1" dirty="0" smtClean="0">
                <a:latin typeface="Courier" pitchFamily="49" charset="0"/>
              </a:rPr>
              <a:t> and </a:t>
            </a:r>
            <a:r>
              <a:rPr lang="en-GB" b="1" dirty="0" err="1" smtClean="0">
                <a:latin typeface="Courier" pitchFamily="49" charset="0"/>
              </a:rPr>
              <a:t>p.csname</a:t>
            </a:r>
            <a:r>
              <a:rPr lang="en-GB" b="1" dirty="0" smtClean="0">
                <a:latin typeface="Courier" pitchFamily="49" charset="0"/>
              </a:rPr>
              <a:t> &lt;&gt; </a:t>
            </a:r>
            <a:r>
              <a:rPr lang="en-GB" b="1" dirty="0" err="1" smtClean="0">
                <a:latin typeface="Courier" pitchFamily="49" charset="0"/>
              </a:rPr>
              <a:t>s.sname</a:t>
            </a:r>
            <a:r>
              <a:rPr lang="en-GB" b="1" dirty="0" smtClean="0">
                <a:latin typeface="Courier" pitchFamily="49" charset="0"/>
              </a:rPr>
              <a:t>);</a:t>
            </a:r>
            <a:endParaRPr lang="en-IE" b="1" dirty="0">
              <a:latin typeface="Courier" pitchFamily="49" charset="0"/>
            </a:endParaRPr>
          </a:p>
        </p:txBody>
      </p:sp>
      <p:sp>
        <p:nvSpPr>
          <p:cNvPr id="6" name="Content Placeholder 5"/>
          <p:cNvSpPr>
            <a:spLocks noGrp="1"/>
          </p:cNvSpPr>
          <p:nvPr>
            <p:ph sz="quarter" idx="2"/>
          </p:nvPr>
        </p:nvSpPr>
        <p:spPr/>
        <p:txBody>
          <a:bodyPr>
            <a:normAutofit fontScale="92500"/>
          </a:bodyPr>
          <a:lstStyle/>
          <a:p>
            <a:r>
              <a:rPr lang="en-IE" sz="2400" dirty="0"/>
              <a:t>Suppose we </a:t>
            </a:r>
            <a:r>
              <a:rPr lang="en-IE" sz="2400" dirty="0" smtClean="0"/>
              <a:t>want to find out the sandwiches which have different names and different prices in the sandwich and corporate sandwich table (cost more in sandwich)</a:t>
            </a:r>
            <a:endParaRPr lang="en-IE" sz="2400" dirty="0"/>
          </a:p>
          <a:p>
            <a:r>
              <a:rPr lang="en-IE" sz="2400" dirty="0" smtClean="0"/>
              <a:t>Returns </a:t>
            </a:r>
            <a:r>
              <a:rPr lang="en-IE" sz="2400" dirty="0"/>
              <a:t>all combinations of </a:t>
            </a:r>
            <a:r>
              <a:rPr lang="en-IE" sz="2400" dirty="0" smtClean="0"/>
              <a:t>rows from</a:t>
            </a:r>
            <a:r>
              <a:rPr lang="en-IE" sz="2400" dirty="0"/>
              <a:t> </a:t>
            </a:r>
            <a:r>
              <a:rPr lang="en-IE" sz="2400" dirty="0" smtClean="0"/>
              <a:t>sandwich</a:t>
            </a:r>
            <a:r>
              <a:rPr lang="en-IE" sz="2400" dirty="0"/>
              <a:t> and </a:t>
            </a:r>
            <a:r>
              <a:rPr lang="en-IE" sz="2400" dirty="0" smtClean="0"/>
              <a:t>corporate sandwich</a:t>
            </a:r>
            <a:r>
              <a:rPr lang="en-IE" sz="2400" dirty="0"/>
              <a:t> </a:t>
            </a:r>
            <a:r>
              <a:rPr lang="en-IE" sz="2400" dirty="0" smtClean="0"/>
              <a:t>where </a:t>
            </a:r>
            <a:r>
              <a:rPr lang="en-IE" sz="2400" dirty="0"/>
              <a:t>the value of </a:t>
            </a:r>
            <a:r>
              <a:rPr lang="en-IE" sz="2400" dirty="0" err="1" smtClean="0"/>
              <a:t>s.cost</a:t>
            </a:r>
            <a:r>
              <a:rPr lang="en-IE" sz="2400" dirty="0" smtClean="0"/>
              <a:t> in sandwich</a:t>
            </a:r>
            <a:r>
              <a:rPr lang="en-IE" sz="2400" dirty="0"/>
              <a:t> is greater than the value of </a:t>
            </a:r>
            <a:r>
              <a:rPr lang="en-IE" sz="2400" dirty="0" err="1" smtClean="0"/>
              <a:t>scost</a:t>
            </a:r>
            <a:r>
              <a:rPr lang="en-IE" sz="2400" dirty="0" smtClean="0"/>
              <a:t> in corporate sandwich</a:t>
            </a:r>
            <a:endParaRPr lang="en-IE" sz="2400" dirty="0"/>
          </a:p>
        </p:txBody>
      </p:sp>
    </p:spTree>
    <p:extLst>
      <p:ext uri="{BB962C8B-B14F-4D97-AF65-F5344CB8AC3E}">
        <p14:creationId xmlns:p14="http://schemas.microsoft.com/office/powerpoint/2010/main" val="14281313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Join Non </a:t>
            </a:r>
            <a:r>
              <a:rPr lang="en-GB" dirty="0" err="1" smtClean="0"/>
              <a:t>Equi</a:t>
            </a:r>
            <a:r>
              <a:rPr lang="en-GB" dirty="0" smtClean="0"/>
              <a:t> Join</a:t>
            </a:r>
            <a:endParaRPr lang="en-IE" dirty="0"/>
          </a:p>
        </p:txBody>
      </p:sp>
      <p:sp>
        <p:nvSpPr>
          <p:cNvPr id="4" name="Content Placeholder 3"/>
          <p:cNvSpPr>
            <a:spLocks noGrp="1"/>
          </p:cNvSpPr>
          <p:nvPr>
            <p:ph sz="quarter" idx="1"/>
          </p:nvPr>
        </p:nvSpPr>
        <p:spPr/>
        <p:txBody>
          <a:bodyPr/>
          <a:lstStyle/>
          <a:p>
            <a:pPr>
              <a:buNone/>
            </a:pPr>
            <a:r>
              <a:rPr lang="en-GB" b="1" dirty="0">
                <a:latin typeface="Courier" pitchFamily="49" charset="0"/>
              </a:rPr>
              <a:t>Select </a:t>
            </a:r>
            <a:r>
              <a:rPr lang="en-GB" b="1" dirty="0" err="1">
                <a:latin typeface="Courier" pitchFamily="49" charset="0"/>
              </a:rPr>
              <a:t>s.sname</a:t>
            </a:r>
            <a:r>
              <a:rPr lang="en-GB" b="1" dirty="0">
                <a:latin typeface="Courier" pitchFamily="49" charset="0"/>
              </a:rPr>
              <a:t>, </a:t>
            </a:r>
            <a:r>
              <a:rPr lang="en-GB" b="1" dirty="0" err="1">
                <a:latin typeface="Courier" pitchFamily="49" charset="0"/>
              </a:rPr>
              <a:t>p.csname</a:t>
            </a:r>
            <a:r>
              <a:rPr lang="en-GB" b="1" dirty="0">
                <a:latin typeface="Courier" pitchFamily="49" charset="0"/>
              </a:rPr>
              <a:t>, </a:t>
            </a:r>
            <a:r>
              <a:rPr lang="en-GB" b="1" dirty="0" err="1">
                <a:latin typeface="Courier" pitchFamily="49" charset="0"/>
              </a:rPr>
              <a:t>s.scost</a:t>
            </a:r>
            <a:r>
              <a:rPr lang="en-GB" b="1" dirty="0">
                <a:latin typeface="Courier" pitchFamily="49" charset="0"/>
              </a:rPr>
              <a:t>, </a:t>
            </a:r>
            <a:r>
              <a:rPr lang="en-GB" b="1" dirty="0" err="1">
                <a:latin typeface="Courier" pitchFamily="49" charset="0"/>
              </a:rPr>
              <a:t>p.cscost</a:t>
            </a:r>
            <a:endParaRPr lang="en-GB" b="1" dirty="0">
              <a:latin typeface="Courier" pitchFamily="49" charset="0"/>
            </a:endParaRPr>
          </a:p>
          <a:p>
            <a:pPr>
              <a:buNone/>
            </a:pPr>
            <a:r>
              <a:rPr lang="en-GB" b="1" dirty="0">
                <a:latin typeface="Courier" pitchFamily="49" charset="0"/>
              </a:rPr>
              <a:t>from sandwich s</a:t>
            </a:r>
          </a:p>
          <a:p>
            <a:pPr>
              <a:buNone/>
            </a:pPr>
            <a:r>
              <a:rPr lang="en-GB" b="1" dirty="0">
                <a:latin typeface="Courier" pitchFamily="49" charset="0"/>
              </a:rPr>
              <a:t>join </a:t>
            </a:r>
            <a:r>
              <a:rPr lang="en-GB" b="1" dirty="0" err="1">
                <a:latin typeface="Courier" pitchFamily="49" charset="0"/>
              </a:rPr>
              <a:t>csandwich</a:t>
            </a:r>
            <a:r>
              <a:rPr lang="en-GB" b="1" dirty="0">
                <a:latin typeface="Courier" pitchFamily="49" charset="0"/>
              </a:rPr>
              <a:t> p on (</a:t>
            </a:r>
            <a:r>
              <a:rPr lang="en-GB" b="1" dirty="0" err="1">
                <a:latin typeface="Courier" pitchFamily="49" charset="0"/>
              </a:rPr>
              <a:t>s.scost</a:t>
            </a:r>
            <a:r>
              <a:rPr lang="en-GB" b="1" dirty="0">
                <a:latin typeface="Courier" pitchFamily="49" charset="0"/>
              </a:rPr>
              <a:t> &gt; </a:t>
            </a:r>
            <a:r>
              <a:rPr lang="en-GB" b="1" dirty="0" err="1" smtClean="0">
                <a:latin typeface="Courier" pitchFamily="49" charset="0"/>
              </a:rPr>
              <a:t>p.cscost</a:t>
            </a:r>
            <a:r>
              <a:rPr lang="en-GB" b="1" dirty="0" smtClean="0">
                <a:latin typeface="Courier" pitchFamily="49" charset="0"/>
              </a:rPr>
              <a:t> and </a:t>
            </a:r>
            <a:r>
              <a:rPr lang="en-GB" b="1" dirty="0" err="1" smtClean="0">
                <a:latin typeface="Courier" pitchFamily="49" charset="0"/>
              </a:rPr>
              <a:t>p.csname</a:t>
            </a:r>
            <a:r>
              <a:rPr lang="en-GB" b="1" dirty="0" smtClean="0">
                <a:latin typeface="Courier" pitchFamily="49" charset="0"/>
              </a:rPr>
              <a:t> &lt;&gt; </a:t>
            </a:r>
            <a:r>
              <a:rPr lang="en-GB" b="1" dirty="0" err="1" smtClean="0">
                <a:latin typeface="Courier" pitchFamily="49" charset="0"/>
              </a:rPr>
              <a:t>s.sname</a:t>
            </a:r>
            <a:r>
              <a:rPr lang="en-GB" b="1" dirty="0" smtClean="0">
                <a:latin typeface="Courier" pitchFamily="49" charset="0"/>
              </a:rPr>
              <a:t>);</a:t>
            </a:r>
            <a:endParaRPr lang="en-IE" b="1" dirty="0">
              <a:latin typeface="Courier" pitchFamily="49" charset="0"/>
            </a:endParaRPr>
          </a:p>
          <a:p>
            <a:endParaRPr lang="en-IE" dirty="0"/>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789040"/>
            <a:ext cx="3963987" cy="1303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4622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 – Two tables</a:t>
            </a:r>
            <a:endParaRPr lang="en-IE" dirty="0"/>
          </a:p>
        </p:txBody>
      </p:sp>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4925" y="2924944"/>
            <a:ext cx="3992563" cy="2697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1520" y="1412776"/>
            <a:ext cx="9073008" cy="1200329"/>
          </a:xfrm>
          <a:prstGeom prst="rect">
            <a:avLst/>
          </a:prstGeom>
          <a:noFill/>
        </p:spPr>
        <p:txBody>
          <a:bodyPr wrap="square" rtlCol="0">
            <a:spAutoFit/>
          </a:bodyPr>
          <a:lstStyle/>
          <a:p>
            <a:pPr algn="l"/>
            <a:r>
              <a:rPr lang="en-IE" sz="2400" b="0" dirty="0" smtClean="0"/>
              <a:t>Return the set </a:t>
            </a:r>
            <a:r>
              <a:rPr lang="en-IE" sz="2400" b="0" dirty="0"/>
              <a:t>of </a:t>
            </a:r>
            <a:r>
              <a:rPr lang="en-IE" sz="2400" b="0" dirty="0" smtClean="0"/>
              <a:t>rows with data values </a:t>
            </a:r>
            <a:r>
              <a:rPr lang="en-IE" sz="2400" b="0" dirty="0"/>
              <a:t>that match in both Table A and Table </a:t>
            </a:r>
            <a:r>
              <a:rPr lang="en-IE" sz="2400" b="0" dirty="0" smtClean="0"/>
              <a:t>B</a:t>
            </a:r>
          </a:p>
          <a:p>
            <a:pPr algn="l"/>
            <a:r>
              <a:rPr lang="en-IE" sz="2400" dirty="0" smtClean="0"/>
              <a:t>Depends on select statement</a:t>
            </a:r>
            <a:endParaRPr lang="en-IE" sz="2400" dirty="0"/>
          </a:p>
        </p:txBody>
      </p:sp>
      <p:sp>
        <p:nvSpPr>
          <p:cNvPr id="3" name="TextBox 2"/>
          <p:cNvSpPr txBox="1"/>
          <p:nvPr/>
        </p:nvSpPr>
        <p:spPr>
          <a:xfrm>
            <a:off x="3923928" y="4128795"/>
            <a:ext cx="1101844" cy="523220"/>
          </a:xfrm>
          <a:prstGeom prst="rect">
            <a:avLst/>
          </a:prstGeom>
          <a:noFill/>
        </p:spPr>
        <p:txBody>
          <a:bodyPr wrap="square" rtlCol="0">
            <a:spAutoFit/>
          </a:bodyPr>
          <a:lstStyle/>
          <a:p>
            <a:pPr algn="ctr"/>
            <a:r>
              <a:rPr lang="en-IE" sz="1400" dirty="0" smtClean="0"/>
              <a:t>Matching</a:t>
            </a:r>
          </a:p>
          <a:p>
            <a:pPr algn="ctr"/>
            <a:r>
              <a:rPr lang="en-IE" sz="1400" dirty="0" smtClean="0"/>
              <a:t>Rows</a:t>
            </a:r>
            <a:endParaRPr lang="en-IE" sz="1400" dirty="0"/>
          </a:p>
        </p:txBody>
      </p:sp>
    </p:spTree>
    <p:extLst>
      <p:ext uri="{BB962C8B-B14F-4D97-AF65-F5344CB8AC3E}">
        <p14:creationId xmlns:p14="http://schemas.microsoft.com/office/powerpoint/2010/main" val="1061828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title"/>
          </p:nvPr>
        </p:nvSpPr>
        <p:spPr/>
        <p:txBody>
          <a:bodyPr/>
          <a:lstStyle/>
          <a:p>
            <a:r>
              <a:rPr lang="en-US" altLang="en-US" dirty="0" smtClean="0"/>
              <a:t>Joining Tables Using SQL:1999 Syntax</a:t>
            </a:r>
          </a:p>
        </p:txBody>
      </p:sp>
      <p:sp>
        <p:nvSpPr>
          <p:cNvPr id="15363" name="Rectangle 8"/>
          <p:cNvSpPr>
            <a:spLocks noGrp="1" noChangeArrowheads="1"/>
          </p:cNvSpPr>
          <p:nvPr>
            <p:ph sz="quarter" idx="1"/>
          </p:nvPr>
        </p:nvSpPr>
        <p:spPr>
          <a:xfrm>
            <a:off x="457200" y="1219200"/>
            <a:ext cx="8229600" cy="4937125"/>
          </a:xfrm>
        </p:spPr>
        <p:txBody>
          <a:bodyPr/>
          <a:lstStyle/>
          <a:p>
            <a:r>
              <a:rPr lang="en-US" altLang="en-US" dirty="0" smtClean="0"/>
              <a:t>Use a join to query data from more than one table:</a:t>
            </a:r>
          </a:p>
        </p:txBody>
      </p:sp>
      <p:sp>
        <p:nvSpPr>
          <p:cNvPr id="15364" name="Rectangle 4"/>
          <p:cNvSpPr>
            <a:spLocks noChangeArrowheads="1"/>
          </p:cNvSpPr>
          <p:nvPr/>
        </p:nvSpPr>
        <p:spPr bwMode="blackGray">
          <a:xfrm>
            <a:off x="866775" y="2395538"/>
            <a:ext cx="7286625" cy="2519362"/>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ts val="600"/>
              </a:spcBef>
              <a:buClr>
                <a:schemeClr val="accent1"/>
              </a:buClr>
              <a:buSzPct val="76000"/>
              <a:buFont typeface="Wingdings 3" pitchFamily="18" charset="2"/>
              <a:buChar char=""/>
              <a:tabLst>
                <a:tab pos="1200150" algn="l"/>
              </a:tabLst>
              <a:defRPr sz="2600">
                <a:solidFill>
                  <a:schemeClr val="tx1"/>
                </a:solidFill>
                <a:latin typeface="Gill Sans MT" pitchFamily="34" charset="0"/>
              </a:defRPr>
            </a:lvl1pPr>
            <a:lvl2pPr marL="547688" indent="-273050" algn="l">
              <a:spcBef>
                <a:spcPts val="500"/>
              </a:spcBef>
              <a:buClr>
                <a:schemeClr val="accent2"/>
              </a:buClr>
              <a:buSzPct val="76000"/>
              <a:buFont typeface="Wingdings 3" pitchFamily="18" charset="2"/>
              <a:buChar char=""/>
              <a:tabLst>
                <a:tab pos="1200150" algn="l"/>
              </a:tabLst>
              <a:defRPr sz="2300">
                <a:solidFill>
                  <a:schemeClr val="tx2"/>
                </a:solidFill>
                <a:latin typeface="Gill Sans MT" pitchFamily="34" charset="0"/>
              </a:defRPr>
            </a:lvl2pPr>
            <a:lvl3pPr marL="822325" indent="-228600" algn="l">
              <a:spcBef>
                <a:spcPts val="500"/>
              </a:spcBef>
              <a:buClr>
                <a:srgbClr val="BCBCBC"/>
              </a:buClr>
              <a:buSzPct val="76000"/>
              <a:buFont typeface="Wingdings 3" pitchFamily="18" charset="2"/>
              <a:buChar char=""/>
              <a:tabLst>
                <a:tab pos="1200150" algn="l"/>
              </a:tabLst>
              <a:defRPr sz="2000">
                <a:solidFill>
                  <a:schemeClr val="tx1"/>
                </a:solidFill>
                <a:latin typeface="Gill Sans MT" pitchFamily="34" charset="0"/>
              </a:defRPr>
            </a:lvl3pPr>
            <a:lvl4pPr marL="1096963" indent="-228600" algn="l">
              <a:spcBef>
                <a:spcPts val="400"/>
              </a:spcBef>
              <a:buClr>
                <a:srgbClr val="8BA2B4"/>
              </a:buClr>
              <a:buSzPct val="70000"/>
              <a:buFont typeface="Wingdings" pitchFamily="2" charset="2"/>
              <a:buChar char=""/>
              <a:tabLst>
                <a:tab pos="1200150" algn="l"/>
              </a:tabLst>
              <a:defRPr>
                <a:solidFill>
                  <a:schemeClr val="tx1"/>
                </a:solidFill>
                <a:latin typeface="Gill Sans MT" pitchFamily="34" charset="0"/>
              </a:defRPr>
            </a:lvl4pPr>
            <a:lvl5pPr marL="1371600" indent="-228600" algn="l">
              <a:spcBef>
                <a:spcPts val="300"/>
              </a:spcBef>
              <a:buClr>
                <a:schemeClr val="accent2"/>
              </a:buClr>
              <a:buSzPct val="70000"/>
              <a:buFont typeface="Wingdings" pitchFamily="2" charset="2"/>
              <a:buChar char=""/>
              <a:tabLst>
                <a:tab pos="1200150" algn="l"/>
              </a:tabLst>
              <a:defRPr sz="1600">
                <a:solidFill>
                  <a:schemeClr val="tx1"/>
                </a:solidFill>
                <a:latin typeface="Gill Sans MT" pitchFamily="34" charset="0"/>
              </a:defRPr>
            </a:lvl5pPr>
            <a:lvl6pPr marL="18288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6pPr>
            <a:lvl7pPr marL="22860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7pPr>
            <a:lvl8pPr marL="27432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8pPr>
            <a:lvl9pPr marL="32004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9pPr>
          </a:lstStyle>
          <a:p>
            <a:pPr eaLnBrk="0" hangingPunct="0">
              <a:spcBef>
                <a:spcPct val="0"/>
              </a:spcBef>
              <a:buClrTx/>
              <a:buSzTx/>
              <a:buFontTx/>
              <a:buNone/>
            </a:pPr>
            <a:r>
              <a:rPr lang="en-US" altLang="en-US" sz="1800" dirty="0">
                <a:solidFill>
                  <a:srgbClr val="000000"/>
                </a:solidFill>
                <a:latin typeface="Courier New" pitchFamily="49" charset="0"/>
              </a:rPr>
              <a:t>SELECT	</a:t>
            </a:r>
            <a:r>
              <a:rPr lang="en-US" altLang="en-US" sz="1800" i="1" dirty="0">
                <a:solidFill>
                  <a:srgbClr val="000000"/>
                </a:solidFill>
                <a:latin typeface="Courier New" pitchFamily="49" charset="0"/>
              </a:rPr>
              <a:t>table1.column, table2.column</a:t>
            </a:r>
            <a:endParaRPr lang="en-US" altLang="en-US" sz="1800" dirty="0">
              <a:solidFill>
                <a:srgbClr val="000000"/>
              </a:solidFill>
              <a:latin typeface="Courier New" pitchFamily="49" charset="0"/>
            </a:endParaRPr>
          </a:p>
          <a:p>
            <a:pPr eaLnBrk="0" hangingPunct="0">
              <a:spcBef>
                <a:spcPct val="0"/>
              </a:spcBef>
              <a:buClrTx/>
              <a:buSzTx/>
              <a:buFontTx/>
              <a:buNone/>
            </a:pPr>
            <a:r>
              <a:rPr lang="en-US" altLang="en-US" sz="1800" dirty="0">
                <a:solidFill>
                  <a:srgbClr val="000000"/>
                </a:solidFill>
                <a:latin typeface="Courier New" pitchFamily="49" charset="0"/>
              </a:rPr>
              <a:t>FROM	</a:t>
            </a:r>
            <a:r>
              <a:rPr lang="en-US" altLang="en-US" sz="1800" i="1" dirty="0">
                <a:solidFill>
                  <a:srgbClr val="000000"/>
                </a:solidFill>
                <a:latin typeface="Courier New" pitchFamily="49" charset="0"/>
              </a:rPr>
              <a:t>table1</a:t>
            </a:r>
            <a:endParaRPr lang="en-US" altLang="en-US" sz="1800" dirty="0">
              <a:solidFill>
                <a:srgbClr val="000000"/>
              </a:solidFill>
              <a:latin typeface="Courier New" pitchFamily="49" charset="0"/>
            </a:endParaRPr>
          </a:p>
          <a:p>
            <a:pPr eaLnBrk="0" hangingPunct="0">
              <a:spcBef>
                <a:spcPct val="0"/>
              </a:spcBef>
              <a:buClrTx/>
              <a:buSzTx/>
              <a:buFontTx/>
              <a:buNone/>
            </a:pPr>
            <a:r>
              <a:rPr lang="en-US" altLang="en-US" sz="1800" dirty="0">
                <a:solidFill>
                  <a:srgbClr val="000000"/>
                </a:solidFill>
                <a:latin typeface="Courier New" pitchFamily="49" charset="0"/>
              </a:rPr>
              <a:t>[NATURAL 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USING (</a:t>
            </a:r>
            <a:r>
              <a:rPr lang="en-US" altLang="en-US" sz="1800" i="1" dirty="0" err="1">
                <a:solidFill>
                  <a:srgbClr val="000000"/>
                </a:solidFill>
                <a:latin typeface="Courier New" pitchFamily="49" charset="0"/>
              </a:rPr>
              <a:t>column_name</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  ON (</a:t>
            </a:r>
            <a:r>
              <a:rPr lang="en-US" altLang="en-US" sz="1800" i="1" dirty="0">
                <a:solidFill>
                  <a:srgbClr val="000000"/>
                </a:solidFill>
                <a:latin typeface="Courier New" pitchFamily="49" charset="0"/>
              </a:rPr>
              <a:t>table1.column_name</a:t>
            </a:r>
            <a:r>
              <a:rPr lang="en-US" altLang="en-US" sz="1800" dirty="0">
                <a:solidFill>
                  <a:srgbClr val="000000"/>
                </a:solidFill>
                <a:latin typeface="Courier New" pitchFamily="49" charset="0"/>
              </a:rPr>
              <a:t> = </a:t>
            </a:r>
            <a:r>
              <a:rPr lang="en-US" altLang="en-US" sz="1800" i="1" dirty="0">
                <a:solidFill>
                  <a:srgbClr val="000000"/>
                </a:solidFill>
                <a:latin typeface="Courier New" pitchFamily="49" charset="0"/>
              </a:rPr>
              <a:t>table2.column_name</a:t>
            </a:r>
            <a:r>
              <a:rPr lang="en-US" altLang="en-US" sz="1800" dirty="0">
                <a:solidFill>
                  <a:srgbClr val="000000"/>
                </a:solidFill>
                <a:latin typeface="Courier New" pitchFamily="49" charset="0"/>
              </a:rPr>
              <a:t>)]|</a:t>
            </a:r>
          </a:p>
          <a:p>
            <a:pPr eaLnBrk="0" hangingPunct="0">
              <a:spcBef>
                <a:spcPct val="0"/>
              </a:spcBef>
              <a:buClrTx/>
              <a:buSzTx/>
              <a:buFontTx/>
              <a:buNone/>
            </a:pPr>
            <a:r>
              <a:rPr lang="en-US" altLang="en-US" sz="1800" dirty="0">
                <a:solidFill>
                  <a:srgbClr val="000000"/>
                </a:solidFill>
                <a:latin typeface="Courier New" pitchFamily="49" charset="0"/>
              </a:rPr>
              <a:t>[LEFT|RIGHT|FULL OUTER 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  ON (</a:t>
            </a:r>
            <a:r>
              <a:rPr lang="en-US" altLang="en-US" sz="1800" i="1" dirty="0">
                <a:solidFill>
                  <a:srgbClr val="000000"/>
                </a:solidFill>
                <a:latin typeface="Courier New" pitchFamily="49" charset="0"/>
              </a:rPr>
              <a:t>table1.column_name</a:t>
            </a:r>
            <a:r>
              <a:rPr lang="en-US" altLang="en-US" sz="1800" dirty="0">
                <a:solidFill>
                  <a:srgbClr val="000000"/>
                </a:solidFill>
                <a:latin typeface="Courier New" pitchFamily="49" charset="0"/>
              </a:rPr>
              <a:t> = </a:t>
            </a:r>
            <a:r>
              <a:rPr lang="en-US" altLang="en-US" sz="1800" i="1" dirty="0">
                <a:solidFill>
                  <a:srgbClr val="000000"/>
                </a:solidFill>
                <a:latin typeface="Courier New" pitchFamily="49" charset="0"/>
              </a:rPr>
              <a:t>table2.column_name</a:t>
            </a:r>
            <a:r>
              <a:rPr lang="en-US" altLang="en-US" sz="1800" dirty="0">
                <a:solidFill>
                  <a:srgbClr val="000000"/>
                </a:solidFill>
                <a:latin typeface="Courier New" pitchFamily="49" charset="0"/>
              </a:rPr>
              <a:t>)]|</a:t>
            </a:r>
          </a:p>
          <a:p>
            <a:pPr eaLnBrk="0" hangingPunct="0">
              <a:spcBef>
                <a:spcPct val="0"/>
              </a:spcBef>
              <a:buClrTx/>
              <a:buSzTx/>
              <a:buFontTx/>
              <a:buNone/>
            </a:pPr>
            <a:r>
              <a:rPr lang="en-US" altLang="en-US" sz="1800" dirty="0">
                <a:solidFill>
                  <a:srgbClr val="000000"/>
                </a:solidFill>
                <a:latin typeface="Courier New" pitchFamily="49" charset="0"/>
              </a:rPr>
              <a:t>[CROSS 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a:t>
            </a:r>
          </a:p>
        </p:txBody>
      </p:sp>
      <p:sp>
        <p:nvSpPr>
          <p:cNvPr id="2" name="TextBox 1"/>
          <p:cNvSpPr txBox="1"/>
          <p:nvPr/>
        </p:nvSpPr>
        <p:spPr>
          <a:xfrm>
            <a:off x="457200" y="5130800"/>
            <a:ext cx="8382000" cy="1200329"/>
          </a:xfrm>
          <a:prstGeom prst="rect">
            <a:avLst/>
          </a:prstGeom>
          <a:noFill/>
        </p:spPr>
        <p:txBody>
          <a:bodyPr wrap="square" rtlCol="0">
            <a:spAutoFit/>
          </a:bodyPr>
          <a:lstStyle/>
          <a:p>
            <a:r>
              <a:rPr lang="en-IE" sz="2400" dirty="0"/>
              <a:t>An instruction to a database to combine data from more than one table.</a:t>
            </a:r>
          </a:p>
          <a:p>
            <a:endParaRPr lang="en-IE" sz="2400" dirty="0"/>
          </a:p>
        </p:txBody>
      </p:sp>
    </p:spTree>
    <p:extLst>
      <p:ext uri="{BB962C8B-B14F-4D97-AF65-F5344CB8AC3E}">
        <p14:creationId xmlns:p14="http://schemas.microsoft.com/office/powerpoint/2010/main" val="297208781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title"/>
          </p:nvPr>
        </p:nvSpPr>
        <p:spPr/>
        <p:txBody>
          <a:bodyPr/>
          <a:lstStyle/>
          <a:p>
            <a:r>
              <a:rPr lang="en-US" altLang="en-US" dirty="0" smtClean="0"/>
              <a:t>Joining Tables Using SQL:1999 Syntax</a:t>
            </a:r>
          </a:p>
        </p:txBody>
      </p:sp>
      <p:sp>
        <p:nvSpPr>
          <p:cNvPr id="15363" name="Rectangle 8"/>
          <p:cNvSpPr>
            <a:spLocks noGrp="1" noChangeArrowheads="1"/>
          </p:cNvSpPr>
          <p:nvPr>
            <p:ph sz="quarter" idx="1"/>
          </p:nvPr>
        </p:nvSpPr>
        <p:spPr>
          <a:xfrm>
            <a:off x="457200" y="1219200"/>
            <a:ext cx="8229600" cy="4937125"/>
          </a:xfrm>
        </p:spPr>
        <p:txBody>
          <a:bodyPr/>
          <a:lstStyle/>
          <a:p>
            <a:r>
              <a:rPr lang="en-US" altLang="en-US" dirty="0" smtClean="0"/>
              <a:t>Use a join to query data from more than one table:</a:t>
            </a:r>
          </a:p>
        </p:txBody>
      </p:sp>
      <p:sp>
        <p:nvSpPr>
          <p:cNvPr id="15364" name="Rectangle 4"/>
          <p:cNvSpPr>
            <a:spLocks noChangeArrowheads="1"/>
          </p:cNvSpPr>
          <p:nvPr/>
        </p:nvSpPr>
        <p:spPr bwMode="blackGray">
          <a:xfrm>
            <a:off x="866775" y="2395538"/>
            <a:ext cx="7286625" cy="2519362"/>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ts val="600"/>
              </a:spcBef>
              <a:buClr>
                <a:schemeClr val="accent1"/>
              </a:buClr>
              <a:buSzPct val="76000"/>
              <a:buFont typeface="Wingdings 3" pitchFamily="18" charset="2"/>
              <a:buChar char=""/>
              <a:tabLst>
                <a:tab pos="1200150" algn="l"/>
              </a:tabLst>
              <a:defRPr sz="2600">
                <a:solidFill>
                  <a:schemeClr val="tx1"/>
                </a:solidFill>
                <a:latin typeface="Gill Sans MT" pitchFamily="34" charset="0"/>
              </a:defRPr>
            </a:lvl1pPr>
            <a:lvl2pPr marL="547688" indent="-273050" algn="l">
              <a:spcBef>
                <a:spcPts val="500"/>
              </a:spcBef>
              <a:buClr>
                <a:schemeClr val="accent2"/>
              </a:buClr>
              <a:buSzPct val="76000"/>
              <a:buFont typeface="Wingdings 3" pitchFamily="18" charset="2"/>
              <a:buChar char=""/>
              <a:tabLst>
                <a:tab pos="1200150" algn="l"/>
              </a:tabLst>
              <a:defRPr sz="2300">
                <a:solidFill>
                  <a:schemeClr val="tx2"/>
                </a:solidFill>
                <a:latin typeface="Gill Sans MT" pitchFamily="34" charset="0"/>
              </a:defRPr>
            </a:lvl2pPr>
            <a:lvl3pPr marL="822325" indent="-228600" algn="l">
              <a:spcBef>
                <a:spcPts val="500"/>
              </a:spcBef>
              <a:buClr>
                <a:srgbClr val="BCBCBC"/>
              </a:buClr>
              <a:buSzPct val="76000"/>
              <a:buFont typeface="Wingdings 3" pitchFamily="18" charset="2"/>
              <a:buChar char=""/>
              <a:tabLst>
                <a:tab pos="1200150" algn="l"/>
              </a:tabLst>
              <a:defRPr sz="2000">
                <a:solidFill>
                  <a:schemeClr val="tx1"/>
                </a:solidFill>
                <a:latin typeface="Gill Sans MT" pitchFamily="34" charset="0"/>
              </a:defRPr>
            </a:lvl3pPr>
            <a:lvl4pPr marL="1096963" indent="-228600" algn="l">
              <a:spcBef>
                <a:spcPts val="400"/>
              </a:spcBef>
              <a:buClr>
                <a:srgbClr val="8BA2B4"/>
              </a:buClr>
              <a:buSzPct val="70000"/>
              <a:buFont typeface="Wingdings" pitchFamily="2" charset="2"/>
              <a:buChar char=""/>
              <a:tabLst>
                <a:tab pos="1200150" algn="l"/>
              </a:tabLst>
              <a:defRPr>
                <a:solidFill>
                  <a:schemeClr val="tx1"/>
                </a:solidFill>
                <a:latin typeface="Gill Sans MT" pitchFamily="34" charset="0"/>
              </a:defRPr>
            </a:lvl4pPr>
            <a:lvl5pPr marL="1371600" indent="-228600" algn="l">
              <a:spcBef>
                <a:spcPts val="300"/>
              </a:spcBef>
              <a:buClr>
                <a:schemeClr val="accent2"/>
              </a:buClr>
              <a:buSzPct val="70000"/>
              <a:buFont typeface="Wingdings" pitchFamily="2" charset="2"/>
              <a:buChar char=""/>
              <a:tabLst>
                <a:tab pos="1200150" algn="l"/>
              </a:tabLst>
              <a:defRPr sz="1600">
                <a:solidFill>
                  <a:schemeClr val="tx1"/>
                </a:solidFill>
                <a:latin typeface="Gill Sans MT" pitchFamily="34" charset="0"/>
              </a:defRPr>
            </a:lvl5pPr>
            <a:lvl6pPr marL="18288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6pPr>
            <a:lvl7pPr marL="22860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7pPr>
            <a:lvl8pPr marL="27432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8pPr>
            <a:lvl9pPr marL="32004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9pPr>
          </a:lstStyle>
          <a:p>
            <a:pPr eaLnBrk="0" hangingPunct="0">
              <a:spcBef>
                <a:spcPct val="0"/>
              </a:spcBef>
              <a:buClrTx/>
              <a:buSzTx/>
              <a:buFontTx/>
              <a:buNone/>
            </a:pPr>
            <a:r>
              <a:rPr lang="en-US" altLang="en-US" sz="1800" dirty="0">
                <a:solidFill>
                  <a:srgbClr val="000000"/>
                </a:solidFill>
                <a:latin typeface="Courier New" pitchFamily="49" charset="0"/>
              </a:rPr>
              <a:t>SELECT	</a:t>
            </a:r>
            <a:r>
              <a:rPr lang="en-US" altLang="en-US" sz="1800" i="1" dirty="0">
                <a:solidFill>
                  <a:srgbClr val="000000"/>
                </a:solidFill>
                <a:latin typeface="Courier New" pitchFamily="49" charset="0"/>
              </a:rPr>
              <a:t>table1.column, table2.column</a:t>
            </a:r>
            <a:endParaRPr lang="en-US" altLang="en-US" sz="1800" dirty="0">
              <a:solidFill>
                <a:srgbClr val="000000"/>
              </a:solidFill>
              <a:latin typeface="Courier New" pitchFamily="49" charset="0"/>
            </a:endParaRPr>
          </a:p>
          <a:p>
            <a:pPr eaLnBrk="0" hangingPunct="0">
              <a:spcBef>
                <a:spcPct val="0"/>
              </a:spcBef>
              <a:buClrTx/>
              <a:buSzTx/>
              <a:buFontTx/>
              <a:buNone/>
            </a:pPr>
            <a:r>
              <a:rPr lang="en-US" altLang="en-US" sz="1800" dirty="0">
                <a:solidFill>
                  <a:srgbClr val="000000"/>
                </a:solidFill>
                <a:latin typeface="Courier New" pitchFamily="49" charset="0"/>
              </a:rPr>
              <a:t>FROM	</a:t>
            </a:r>
            <a:r>
              <a:rPr lang="en-US" altLang="en-US" sz="1800" i="1" dirty="0">
                <a:solidFill>
                  <a:srgbClr val="000000"/>
                </a:solidFill>
                <a:latin typeface="Courier New" pitchFamily="49" charset="0"/>
              </a:rPr>
              <a:t>table1</a:t>
            </a:r>
            <a:endParaRPr lang="en-US" altLang="en-US" sz="1800" dirty="0">
              <a:solidFill>
                <a:srgbClr val="000000"/>
              </a:solidFill>
              <a:latin typeface="Courier New" pitchFamily="49" charset="0"/>
            </a:endParaRPr>
          </a:p>
          <a:p>
            <a:pPr eaLnBrk="0" hangingPunct="0">
              <a:spcBef>
                <a:spcPct val="0"/>
              </a:spcBef>
              <a:buClrTx/>
              <a:buSzTx/>
              <a:buFontTx/>
              <a:buNone/>
            </a:pPr>
            <a:r>
              <a:rPr lang="en-US" altLang="en-US" sz="1800" dirty="0">
                <a:solidFill>
                  <a:srgbClr val="000000"/>
                </a:solidFill>
                <a:latin typeface="Courier New" pitchFamily="49" charset="0"/>
              </a:rPr>
              <a:t>[NATURAL 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USING (</a:t>
            </a:r>
            <a:r>
              <a:rPr lang="en-US" altLang="en-US" sz="1800" i="1" dirty="0" err="1">
                <a:solidFill>
                  <a:srgbClr val="000000"/>
                </a:solidFill>
                <a:latin typeface="Courier New" pitchFamily="49" charset="0"/>
              </a:rPr>
              <a:t>column_name</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  ON (</a:t>
            </a:r>
            <a:r>
              <a:rPr lang="en-US" altLang="en-US" sz="1800" i="1" dirty="0">
                <a:solidFill>
                  <a:srgbClr val="000000"/>
                </a:solidFill>
                <a:latin typeface="Courier New" pitchFamily="49" charset="0"/>
              </a:rPr>
              <a:t>table1.column_name</a:t>
            </a:r>
            <a:r>
              <a:rPr lang="en-US" altLang="en-US" sz="1800" dirty="0">
                <a:solidFill>
                  <a:srgbClr val="000000"/>
                </a:solidFill>
                <a:latin typeface="Courier New" pitchFamily="49" charset="0"/>
              </a:rPr>
              <a:t> = </a:t>
            </a:r>
            <a:r>
              <a:rPr lang="en-US" altLang="en-US" sz="1800" i="1" dirty="0">
                <a:solidFill>
                  <a:srgbClr val="000000"/>
                </a:solidFill>
                <a:latin typeface="Courier New" pitchFamily="49" charset="0"/>
              </a:rPr>
              <a:t>table2.column_name</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2" name="Rectangle 1"/>
          <p:cNvSpPr/>
          <p:nvPr/>
        </p:nvSpPr>
        <p:spPr>
          <a:xfrm>
            <a:off x="345440" y="3289424"/>
            <a:ext cx="8229600" cy="355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TextBox 2"/>
          <p:cNvSpPr txBox="1"/>
          <p:nvPr/>
        </p:nvSpPr>
        <p:spPr>
          <a:xfrm>
            <a:off x="0" y="5080000"/>
            <a:ext cx="9215120" cy="978729"/>
          </a:xfrm>
          <a:prstGeom prst="rect">
            <a:avLst/>
          </a:prstGeom>
          <a:noFill/>
        </p:spPr>
        <p:txBody>
          <a:bodyPr wrap="square" rtlCol="0">
            <a:spAutoFit/>
          </a:bodyPr>
          <a:lstStyle/>
          <a:p>
            <a:pPr marL="0" lvl="2"/>
            <a:r>
              <a:rPr lang="en-US" altLang="en-US" dirty="0">
                <a:latin typeface="Courier New" pitchFamily="49" charset="0"/>
              </a:rPr>
              <a:t>NATURAL JOIN</a:t>
            </a:r>
            <a:r>
              <a:rPr lang="en-US" altLang="en-US" dirty="0"/>
              <a:t> </a:t>
            </a:r>
            <a:r>
              <a:rPr lang="en-US" altLang="en-US" dirty="0">
                <a:latin typeface="Times" pitchFamily="18" charset="0"/>
              </a:rPr>
              <a:t>joins two tables based on the same column name </a:t>
            </a:r>
            <a:endParaRPr lang="en-IE" altLang="en-US" dirty="0" smtClean="0"/>
          </a:p>
          <a:p>
            <a:pPr marL="0" lvl="2"/>
            <a:r>
              <a:rPr lang="en-IE" altLang="en-US" dirty="0" smtClean="0">
                <a:latin typeface="Times" pitchFamily="18" charset="0"/>
              </a:rPr>
              <a:t>You don’t specify the name of the column, Oracle will match on ALL columns that have the same name in both tables</a:t>
            </a:r>
            <a:endParaRPr lang="en-US" altLang="en-US" dirty="0">
              <a:latin typeface="Times" pitchFamily="18" charset="0"/>
            </a:endParaRPr>
          </a:p>
        </p:txBody>
      </p:sp>
    </p:spTree>
    <p:extLst>
      <p:ext uri="{BB962C8B-B14F-4D97-AF65-F5344CB8AC3E}">
        <p14:creationId xmlns:p14="http://schemas.microsoft.com/office/powerpoint/2010/main" val="6798478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title"/>
          </p:nvPr>
        </p:nvSpPr>
        <p:spPr/>
        <p:txBody>
          <a:bodyPr/>
          <a:lstStyle/>
          <a:p>
            <a:r>
              <a:rPr lang="en-US" altLang="en-US" dirty="0" smtClean="0"/>
              <a:t>Joining Tables Using SQL:1999 Syntax</a:t>
            </a:r>
          </a:p>
        </p:txBody>
      </p:sp>
      <p:sp>
        <p:nvSpPr>
          <p:cNvPr id="15363" name="Rectangle 8"/>
          <p:cNvSpPr>
            <a:spLocks noGrp="1" noChangeArrowheads="1"/>
          </p:cNvSpPr>
          <p:nvPr>
            <p:ph sz="quarter" idx="1"/>
          </p:nvPr>
        </p:nvSpPr>
        <p:spPr>
          <a:xfrm>
            <a:off x="457200" y="1219200"/>
            <a:ext cx="8229600" cy="4937125"/>
          </a:xfrm>
        </p:spPr>
        <p:txBody>
          <a:bodyPr/>
          <a:lstStyle/>
          <a:p>
            <a:r>
              <a:rPr lang="en-US" altLang="en-US" dirty="0" smtClean="0"/>
              <a:t>Use a join to query data from more than one table:</a:t>
            </a:r>
          </a:p>
        </p:txBody>
      </p:sp>
      <p:sp>
        <p:nvSpPr>
          <p:cNvPr id="15364" name="Rectangle 4"/>
          <p:cNvSpPr>
            <a:spLocks noChangeArrowheads="1"/>
          </p:cNvSpPr>
          <p:nvPr/>
        </p:nvSpPr>
        <p:spPr bwMode="blackGray">
          <a:xfrm>
            <a:off x="866775" y="2395538"/>
            <a:ext cx="7286625" cy="2519362"/>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ts val="600"/>
              </a:spcBef>
              <a:buClr>
                <a:schemeClr val="accent1"/>
              </a:buClr>
              <a:buSzPct val="76000"/>
              <a:buFont typeface="Wingdings 3" pitchFamily="18" charset="2"/>
              <a:buChar char=""/>
              <a:tabLst>
                <a:tab pos="1200150" algn="l"/>
              </a:tabLst>
              <a:defRPr sz="2600">
                <a:solidFill>
                  <a:schemeClr val="tx1"/>
                </a:solidFill>
                <a:latin typeface="Gill Sans MT" pitchFamily="34" charset="0"/>
              </a:defRPr>
            </a:lvl1pPr>
            <a:lvl2pPr marL="547688" indent="-273050" algn="l">
              <a:spcBef>
                <a:spcPts val="500"/>
              </a:spcBef>
              <a:buClr>
                <a:schemeClr val="accent2"/>
              </a:buClr>
              <a:buSzPct val="76000"/>
              <a:buFont typeface="Wingdings 3" pitchFamily="18" charset="2"/>
              <a:buChar char=""/>
              <a:tabLst>
                <a:tab pos="1200150" algn="l"/>
              </a:tabLst>
              <a:defRPr sz="2300">
                <a:solidFill>
                  <a:schemeClr val="tx2"/>
                </a:solidFill>
                <a:latin typeface="Gill Sans MT" pitchFamily="34" charset="0"/>
              </a:defRPr>
            </a:lvl2pPr>
            <a:lvl3pPr marL="822325" indent="-228600" algn="l">
              <a:spcBef>
                <a:spcPts val="500"/>
              </a:spcBef>
              <a:buClr>
                <a:srgbClr val="BCBCBC"/>
              </a:buClr>
              <a:buSzPct val="76000"/>
              <a:buFont typeface="Wingdings 3" pitchFamily="18" charset="2"/>
              <a:buChar char=""/>
              <a:tabLst>
                <a:tab pos="1200150" algn="l"/>
              </a:tabLst>
              <a:defRPr sz="2000">
                <a:solidFill>
                  <a:schemeClr val="tx1"/>
                </a:solidFill>
                <a:latin typeface="Gill Sans MT" pitchFamily="34" charset="0"/>
              </a:defRPr>
            </a:lvl3pPr>
            <a:lvl4pPr marL="1096963" indent="-228600" algn="l">
              <a:spcBef>
                <a:spcPts val="400"/>
              </a:spcBef>
              <a:buClr>
                <a:srgbClr val="8BA2B4"/>
              </a:buClr>
              <a:buSzPct val="70000"/>
              <a:buFont typeface="Wingdings" pitchFamily="2" charset="2"/>
              <a:buChar char=""/>
              <a:tabLst>
                <a:tab pos="1200150" algn="l"/>
              </a:tabLst>
              <a:defRPr>
                <a:solidFill>
                  <a:schemeClr val="tx1"/>
                </a:solidFill>
                <a:latin typeface="Gill Sans MT" pitchFamily="34" charset="0"/>
              </a:defRPr>
            </a:lvl4pPr>
            <a:lvl5pPr marL="1371600" indent="-228600" algn="l">
              <a:spcBef>
                <a:spcPts val="300"/>
              </a:spcBef>
              <a:buClr>
                <a:schemeClr val="accent2"/>
              </a:buClr>
              <a:buSzPct val="70000"/>
              <a:buFont typeface="Wingdings" pitchFamily="2" charset="2"/>
              <a:buChar char=""/>
              <a:tabLst>
                <a:tab pos="1200150" algn="l"/>
              </a:tabLst>
              <a:defRPr sz="1600">
                <a:solidFill>
                  <a:schemeClr val="tx1"/>
                </a:solidFill>
                <a:latin typeface="Gill Sans MT" pitchFamily="34" charset="0"/>
              </a:defRPr>
            </a:lvl5pPr>
            <a:lvl6pPr marL="18288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6pPr>
            <a:lvl7pPr marL="22860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7pPr>
            <a:lvl8pPr marL="27432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8pPr>
            <a:lvl9pPr marL="32004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9pPr>
          </a:lstStyle>
          <a:p>
            <a:pPr eaLnBrk="0" hangingPunct="0">
              <a:spcBef>
                <a:spcPct val="0"/>
              </a:spcBef>
              <a:buClrTx/>
              <a:buSzTx/>
              <a:buFontTx/>
              <a:buNone/>
            </a:pPr>
            <a:r>
              <a:rPr lang="en-US" altLang="en-US" sz="1800" dirty="0">
                <a:solidFill>
                  <a:srgbClr val="000000"/>
                </a:solidFill>
                <a:latin typeface="Courier New" pitchFamily="49" charset="0"/>
              </a:rPr>
              <a:t>SELECT	</a:t>
            </a:r>
            <a:r>
              <a:rPr lang="en-US" altLang="en-US" sz="1800" i="1" dirty="0">
                <a:solidFill>
                  <a:srgbClr val="000000"/>
                </a:solidFill>
                <a:latin typeface="Courier New" pitchFamily="49" charset="0"/>
              </a:rPr>
              <a:t>table1.column, table2.column</a:t>
            </a:r>
            <a:endParaRPr lang="en-US" altLang="en-US" sz="1800" dirty="0">
              <a:solidFill>
                <a:srgbClr val="000000"/>
              </a:solidFill>
              <a:latin typeface="Courier New" pitchFamily="49" charset="0"/>
            </a:endParaRPr>
          </a:p>
          <a:p>
            <a:pPr eaLnBrk="0" hangingPunct="0">
              <a:spcBef>
                <a:spcPct val="0"/>
              </a:spcBef>
              <a:buClrTx/>
              <a:buSzTx/>
              <a:buFontTx/>
              <a:buNone/>
            </a:pPr>
            <a:r>
              <a:rPr lang="en-US" altLang="en-US" sz="1800" dirty="0">
                <a:solidFill>
                  <a:srgbClr val="000000"/>
                </a:solidFill>
                <a:latin typeface="Courier New" pitchFamily="49" charset="0"/>
              </a:rPr>
              <a:t>FROM	</a:t>
            </a:r>
            <a:r>
              <a:rPr lang="en-US" altLang="en-US" sz="1800" i="1" dirty="0">
                <a:solidFill>
                  <a:srgbClr val="000000"/>
                </a:solidFill>
                <a:latin typeface="Courier New" pitchFamily="49" charset="0"/>
              </a:rPr>
              <a:t>table1</a:t>
            </a:r>
            <a:endParaRPr lang="en-US" altLang="en-US" sz="1800" dirty="0">
              <a:solidFill>
                <a:srgbClr val="000000"/>
              </a:solidFill>
              <a:latin typeface="Courier New" pitchFamily="49" charset="0"/>
            </a:endParaRPr>
          </a:p>
          <a:p>
            <a:pPr eaLnBrk="0" hangingPunct="0">
              <a:spcBef>
                <a:spcPct val="0"/>
              </a:spcBef>
              <a:buClrTx/>
              <a:buSzTx/>
              <a:buFontTx/>
              <a:buNone/>
            </a:pPr>
            <a:r>
              <a:rPr lang="en-US" altLang="en-US" sz="1800" dirty="0">
                <a:solidFill>
                  <a:srgbClr val="000000"/>
                </a:solidFill>
                <a:latin typeface="Courier New" pitchFamily="49" charset="0"/>
              </a:rPr>
              <a:t>[NATURAL 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USING (</a:t>
            </a:r>
            <a:r>
              <a:rPr lang="en-US" altLang="en-US" sz="1800" i="1" dirty="0" err="1">
                <a:solidFill>
                  <a:srgbClr val="000000"/>
                </a:solidFill>
                <a:latin typeface="Courier New" pitchFamily="49" charset="0"/>
              </a:rPr>
              <a:t>column_name</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  ON (</a:t>
            </a:r>
            <a:r>
              <a:rPr lang="en-US" altLang="en-US" sz="1800" i="1" dirty="0">
                <a:solidFill>
                  <a:srgbClr val="000000"/>
                </a:solidFill>
                <a:latin typeface="Courier New" pitchFamily="49" charset="0"/>
              </a:rPr>
              <a:t>table1.column_name</a:t>
            </a:r>
            <a:r>
              <a:rPr lang="en-US" altLang="en-US" sz="1800" dirty="0">
                <a:solidFill>
                  <a:srgbClr val="000000"/>
                </a:solidFill>
                <a:latin typeface="Courier New" pitchFamily="49" charset="0"/>
              </a:rPr>
              <a:t> = </a:t>
            </a:r>
            <a:r>
              <a:rPr lang="en-US" altLang="en-US" sz="1800" i="1" dirty="0">
                <a:solidFill>
                  <a:srgbClr val="000000"/>
                </a:solidFill>
                <a:latin typeface="Courier New" pitchFamily="49" charset="0"/>
              </a:rPr>
              <a:t>table2.column_name</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2" name="Rectangle 1"/>
          <p:cNvSpPr/>
          <p:nvPr/>
        </p:nvSpPr>
        <p:spPr>
          <a:xfrm>
            <a:off x="345440" y="3649464"/>
            <a:ext cx="8229600" cy="355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TextBox 2"/>
          <p:cNvSpPr txBox="1"/>
          <p:nvPr/>
        </p:nvSpPr>
        <p:spPr>
          <a:xfrm>
            <a:off x="0" y="5080000"/>
            <a:ext cx="9215120" cy="590931"/>
          </a:xfrm>
          <a:prstGeom prst="rect">
            <a:avLst/>
          </a:prstGeom>
          <a:noFill/>
        </p:spPr>
        <p:txBody>
          <a:bodyPr wrap="square" rtlCol="0">
            <a:spAutoFit/>
          </a:bodyPr>
          <a:lstStyle/>
          <a:p>
            <a:pPr lvl="2" eaLnBrk="1" hangingPunct="1">
              <a:lnSpc>
                <a:spcPct val="90000"/>
              </a:lnSpc>
              <a:spcBef>
                <a:spcPct val="35000"/>
              </a:spcBef>
              <a:buFontTx/>
              <a:buNone/>
            </a:pPr>
            <a:r>
              <a:rPr lang="en-US" altLang="en-US" dirty="0">
                <a:latin typeface="Courier New" pitchFamily="49" charset="0"/>
              </a:rPr>
              <a:t>JOIN</a:t>
            </a:r>
            <a:r>
              <a:rPr lang="en-US" altLang="en-US" i="1" dirty="0">
                <a:latin typeface="Courier New" pitchFamily="49" charset="0"/>
              </a:rPr>
              <a:t> table </a:t>
            </a:r>
            <a:r>
              <a:rPr lang="en-US" altLang="en-US" dirty="0">
                <a:latin typeface="Courier New" pitchFamily="49" charset="0"/>
              </a:rPr>
              <a:t>USING </a:t>
            </a:r>
            <a:r>
              <a:rPr lang="en-US" altLang="en-US" i="1" dirty="0" err="1">
                <a:latin typeface="Courier New" pitchFamily="49" charset="0"/>
              </a:rPr>
              <a:t>column_name</a:t>
            </a:r>
            <a:r>
              <a:rPr lang="en-US" altLang="en-US" dirty="0"/>
              <a:t> </a:t>
            </a:r>
            <a:r>
              <a:rPr lang="en-US" altLang="en-US" dirty="0">
                <a:latin typeface="Times" pitchFamily="18" charset="0"/>
              </a:rPr>
              <a:t>performs an equijoin based on the column name </a:t>
            </a:r>
            <a:r>
              <a:rPr lang="en-US" altLang="en-US" dirty="0" smtClean="0">
                <a:latin typeface="Times" pitchFamily="18" charset="0"/>
              </a:rPr>
              <a:t>but the column must be of the same datatype</a:t>
            </a:r>
            <a:endParaRPr lang="en-US" altLang="en-US" dirty="0">
              <a:latin typeface="Times" pitchFamily="18" charset="0"/>
            </a:endParaRPr>
          </a:p>
        </p:txBody>
      </p:sp>
    </p:spTree>
    <p:extLst>
      <p:ext uri="{BB962C8B-B14F-4D97-AF65-F5344CB8AC3E}">
        <p14:creationId xmlns:p14="http://schemas.microsoft.com/office/powerpoint/2010/main" val="382066275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title"/>
          </p:nvPr>
        </p:nvSpPr>
        <p:spPr/>
        <p:txBody>
          <a:bodyPr/>
          <a:lstStyle/>
          <a:p>
            <a:r>
              <a:rPr lang="en-US" altLang="en-US" dirty="0" smtClean="0"/>
              <a:t>Joining Tables Using SQL:1999 Syntax</a:t>
            </a:r>
          </a:p>
        </p:txBody>
      </p:sp>
      <p:sp>
        <p:nvSpPr>
          <p:cNvPr id="15363" name="Rectangle 8"/>
          <p:cNvSpPr>
            <a:spLocks noGrp="1" noChangeArrowheads="1"/>
          </p:cNvSpPr>
          <p:nvPr>
            <p:ph sz="quarter" idx="1"/>
          </p:nvPr>
        </p:nvSpPr>
        <p:spPr>
          <a:xfrm>
            <a:off x="457200" y="1219200"/>
            <a:ext cx="8229600" cy="4937125"/>
          </a:xfrm>
        </p:spPr>
        <p:txBody>
          <a:bodyPr/>
          <a:lstStyle/>
          <a:p>
            <a:r>
              <a:rPr lang="en-US" altLang="en-US" dirty="0" smtClean="0"/>
              <a:t>Use a join to query data from more than one table:</a:t>
            </a:r>
          </a:p>
        </p:txBody>
      </p:sp>
      <p:sp>
        <p:nvSpPr>
          <p:cNvPr id="15364" name="Rectangle 4"/>
          <p:cNvSpPr>
            <a:spLocks noChangeArrowheads="1"/>
          </p:cNvSpPr>
          <p:nvPr/>
        </p:nvSpPr>
        <p:spPr bwMode="blackGray">
          <a:xfrm>
            <a:off x="866775" y="1844824"/>
            <a:ext cx="7286625" cy="2519362"/>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ts val="600"/>
              </a:spcBef>
              <a:buClr>
                <a:schemeClr val="accent1"/>
              </a:buClr>
              <a:buSzPct val="76000"/>
              <a:buFont typeface="Wingdings 3" pitchFamily="18" charset="2"/>
              <a:buChar char=""/>
              <a:tabLst>
                <a:tab pos="1200150" algn="l"/>
              </a:tabLst>
              <a:defRPr sz="2600">
                <a:solidFill>
                  <a:schemeClr val="tx1"/>
                </a:solidFill>
                <a:latin typeface="Gill Sans MT" pitchFamily="34" charset="0"/>
              </a:defRPr>
            </a:lvl1pPr>
            <a:lvl2pPr marL="547688" indent="-273050" algn="l">
              <a:spcBef>
                <a:spcPts val="500"/>
              </a:spcBef>
              <a:buClr>
                <a:schemeClr val="accent2"/>
              </a:buClr>
              <a:buSzPct val="76000"/>
              <a:buFont typeface="Wingdings 3" pitchFamily="18" charset="2"/>
              <a:buChar char=""/>
              <a:tabLst>
                <a:tab pos="1200150" algn="l"/>
              </a:tabLst>
              <a:defRPr sz="2300">
                <a:solidFill>
                  <a:schemeClr val="tx2"/>
                </a:solidFill>
                <a:latin typeface="Gill Sans MT" pitchFamily="34" charset="0"/>
              </a:defRPr>
            </a:lvl2pPr>
            <a:lvl3pPr marL="822325" indent="-228600" algn="l">
              <a:spcBef>
                <a:spcPts val="500"/>
              </a:spcBef>
              <a:buClr>
                <a:srgbClr val="BCBCBC"/>
              </a:buClr>
              <a:buSzPct val="76000"/>
              <a:buFont typeface="Wingdings 3" pitchFamily="18" charset="2"/>
              <a:buChar char=""/>
              <a:tabLst>
                <a:tab pos="1200150" algn="l"/>
              </a:tabLst>
              <a:defRPr sz="2000">
                <a:solidFill>
                  <a:schemeClr val="tx1"/>
                </a:solidFill>
                <a:latin typeface="Gill Sans MT" pitchFamily="34" charset="0"/>
              </a:defRPr>
            </a:lvl3pPr>
            <a:lvl4pPr marL="1096963" indent="-228600" algn="l">
              <a:spcBef>
                <a:spcPts val="400"/>
              </a:spcBef>
              <a:buClr>
                <a:srgbClr val="8BA2B4"/>
              </a:buClr>
              <a:buSzPct val="70000"/>
              <a:buFont typeface="Wingdings" pitchFamily="2" charset="2"/>
              <a:buChar char=""/>
              <a:tabLst>
                <a:tab pos="1200150" algn="l"/>
              </a:tabLst>
              <a:defRPr>
                <a:solidFill>
                  <a:schemeClr val="tx1"/>
                </a:solidFill>
                <a:latin typeface="Gill Sans MT" pitchFamily="34" charset="0"/>
              </a:defRPr>
            </a:lvl4pPr>
            <a:lvl5pPr marL="1371600" indent="-228600" algn="l">
              <a:spcBef>
                <a:spcPts val="300"/>
              </a:spcBef>
              <a:buClr>
                <a:schemeClr val="accent2"/>
              </a:buClr>
              <a:buSzPct val="70000"/>
              <a:buFont typeface="Wingdings" pitchFamily="2" charset="2"/>
              <a:buChar char=""/>
              <a:tabLst>
                <a:tab pos="1200150" algn="l"/>
              </a:tabLst>
              <a:defRPr sz="1600">
                <a:solidFill>
                  <a:schemeClr val="tx1"/>
                </a:solidFill>
                <a:latin typeface="Gill Sans MT" pitchFamily="34" charset="0"/>
              </a:defRPr>
            </a:lvl5pPr>
            <a:lvl6pPr marL="18288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6pPr>
            <a:lvl7pPr marL="22860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7pPr>
            <a:lvl8pPr marL="27432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8pPr>
            <a:lvl9pPr marL="3200400" indent="-228600" fontAlgn="base">
              <a:spcBef>
                <a:spcPts val="300"/>
              </a:spcBef>
              <a:spcAft>
                <a:spcPct val="0"/>
              </a:spcAft>
              <a:buClr>
                <a:schemeClr val="accent2"/>
              </a:buClr>
              <a:buSzPct val="70000"/>
              <a:buFont typeface="Wingdings" pitchFamily="2" charset="2"/>
              <a:buChar char=""/>
              <a:tabLst>
                <a:tab pos="1200150" algn="l"/>
              </a:tabLst>
              <a:defRPr sz="1600">
                <a:solidFill>
                  <a:schemeClr val="tx1"/>
                </a:solidFill>
                <a:latin typeface="Gill Sans MT" pitchFamily="34" charset="0"/>
              </a:defRPr>
            </a:lvl9pPr>
          </a:lstStyle>
          <a:p>
            <a:pPr eaLnBrk="0" hangingPunct="0">
              <a:spcBef>
                <a:spcPct val="0"/>
              </a:spcBef>
              <a:buClrTx/>
              <a:buSzTx/>
              <a:buFontTx/>
              <a:buNone/>
            </a:pPr>
            <a:r>
              <a:rPr lang="en-US" altLang="en-US" sz="1800" dirty="0">
                <a:solidFill>
                  <a:srgbClr val="000000"/>
                </a:solidFill>
                <a:latin typeface="Courier New" pitchFamily="49" charset="0"/>
              </a:rPr>
              <a:t>SELECT	</a:t>
            </a:r>
            <a:r>
              <a:rPr lang="en-US" altLang="en-US" sz="1800" i="1" dirty="0">
                <a:solidFill>
                  <a:srgbClr val="000000"/>
                </a:solidFill>
                <a:latin typeface="Courier New" pitchFamily="49" charset="0"/>
              </a:rPr>
              <a:t>table1.column, table2.column</a:t>
            </a:r>
            <a:endParaRPr lang="en-US" altLang="en-US" sz="1800" dirty="0">
              <a:solidFill>
                <a:srgbClr val="000000"/>
              </a:solidFill>
              <a:latin typeface="Courier New" pitchFamily="49" charset="0"/>
            </a:endParaRPr>
          </a:p>
          <a:p>
            <a:pPr eaLnBrk="0" hangingPunct="0">
              <a:spcBef>
                <a:spcPct val="0"/>
              </a:spcBef>
              <a:buClrTx/>
              <a:buSzTx/>
              <a:buFontTx/>
              <a:buNone/>
            </a:pPr>
            <a:r>
              <a:rPr lang="en-US" altLang="en-US" sz="1800" dirty="0">
                <a:solidFill>
                  <a:srgbClr val="000000"/>
                </a:solidFill>
                <a:latin typeface="Courier New" pitchFamily="49" charset="0"/>
              </a:rPr>
              <a:t>FROM	</a:t>
            </a:r>
            <a:r>
              <a:rPr lang="en-US" altLang="en-US" sz="1800" i="1" dirty="0">
                <a:solidFill>
                  <a:srgbClr val="000000"/>
                </a:solidFill>
                <a:latin typeface="Courier New" pitchFamily="49" charset="0"/>
              </a:rPr>
              <a:t>table1</a:t>
            </a:r>
            <a:endParaRPr lang="en-US" altLang="en-US" sz="1800" dirty="0">
              <a:solidFill>
                <a:srgbClr val="000000"/>
              </a:solidFill>
              <a:latin typeface="Courier New" pitchFamily="49" charset="0"/>
            </a:endParaRPr>
          </a:p>
          <a:p>
            <a:pPr eaLnBrk="0" hangingPunct="0">
              <a:spcBef>
                <a:spcPct val="0"/>
              </a:spcBef>
              <a:buClrTx/>
              <a:buSzTx/>
              <a:buFontTx/>
              <a:buNone/>
            </a:pPr>
            <a:r>
              <a:rPr lang="en-US" altLang="en-US" sz="1800" dirty="0">
                <a:solidFill>
                  <a:srgbClr val="000000"/>
                </a:solidFill>
                <a:latin typeface="Courier New" pitchFamily="49" charset="0"/>
              </a:rPr>
              <a:t>[NATURAL 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USING (</a:t>
            </a:r>
            <a:r>
              <a:rPr lang="en-US" altLang="en-US" sz="1800" i="1" dirty="0" err="1">
                <a:solidFill>
                  <a:srgbClr val="000000"/>
                </a:solidFill>
                <a:latin typeface="Courier New" pitchFamily="49" charset="0"/>
              </a:rPr>
              <a:t>column_name</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[JOIN </a:t>
            </a:r>
            <a:r>
              <a:rPr lang="en-US" altLang="en-US" sz="1800" i="1" dirty="0">
                <a:solidFill>
                  <a:srgbClr val="000000"/>
                </a:solidFill>
                <a:latin typeface="Courier New" pitchFamily="49" charset="0"/>
              </a:rPr>
              <a:t>table2</a:t>
            </a:r>
            <a:r>
              <a:rPr lang="en-US" altLang="en-US" sz="1800" dirty="0">
                <a:solidFill>
                  <a:srgbClr val="000000"/>
                </a:solidFill>
                <a:latin typeface="Courier New" pitchFamily="49" charset="0"/>
              </a:rPr>
              <a:t> </a:t>
            </a:r>
          </a:p>
          <a:p>
            <a:pPr eaLnBrk="0" hangingPunct="0">
              <a:spcBef>
                <a:spcPct val="0"/>
              </a:spcBef>
              <a:buClrTx/>
              <a:buSzTx/>
              <a:buFontTx/>
              <a:buNone/>
            </a:pPr>
            <a:r>
              <a:rPr lang="en-US" altLang="en-US" sz="1800" dirty="0">
                <a:solidFill>
                  <a:srgbClr val="000000"/>
                </a:solidFill>
                <a:latin typeface="Courier New" pitchFamily="49" charset="0"/>
              </a:rPr>
              <a:t>  ON (</a:t>
            </a:r>
            <a:r>
              <a:rPr lang="en-US" altLang="en-US" sz="1800" i="1" dirty="0">
                <a:solidFill>
                  <a:srgbClr val="000000"/>
                </a:solidFill>
                <a:latin typeface="Courier New" pitchFamily="49" charset="0"/>
              </a:rPr>
              <a:t>table1.column_name</a:t>
            </a:r>
            <a:r>
              <a:rPr lang="en-US" altLang="en-US" sz="1800" dirty="0">
                <a:solidFill>
                  <a:srgbClr val="000000"/>
                </a:solidFill>
                <a:latin typeface="Courier New" pitchFamily="49" charset="0"/>
              </a:rPr>
              <a:t> = </a:t>
            </a:r>
            <a:r>
              <a:rPr lang="en-US" altLang="en-US" sz="1800" i="1" dirty="0">
                <a:solidFill>
                  <a:srgbClr val="000000"/>
                </a:solidFill>
                <a:latin typeface="Courier New" pitchFamily="49" charset="0"/>
              </a:rPr>
              <a:t>table2.column_name</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a:p>
            <a:pPr eaLnBrk="0" hangingPunct="0">
              <a:spcBef>
                <a:spcPct val="0"/>
              </a:spcBef>
              <a:buClrTx/>
              <a:buSzTx/>
              <a:buFontTx/>
              <a:buNone/>
            </a:pPr>
            <a:r>
              <a:rPr lang="en-US" altLang="en-US" sz="1800" dirty="0">
                <a:solidFill>
                  <a:srgbClr val="000000"/>
                </a:solidFill>
                <a:latin typeface="Courier New" pitchFamily="49" charset="0"/>
              </a:rPr>
              <a:t>;</a:t>
            </a:r>
          </a:p>
        </p:txBody>
      </p:sp>
      <p:sp>
        <p:nvSpPr>
          <p:cNvPr id="2" name="Rectangle 1"/>
          <p:cNvSpPr/>
          <p:nvPr/>
        </p:nvSpPr>
        <p:spPr>
          <a:xfrm>
            <a:off x="492760" y="3209920"/>
            <a:ext cx="8229600" cy="579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TextBox 2"/>
          <p:cNvSpPr txBox="1"/>
          <p:nvPr/>
        </p:nvSpPr>
        <p:spPr>
          <a:xfrm>
            <a:off x="0" y="4529286"/>
            <a:ext cx="9215120" cy="1532727"/>
          </a:xfrm>
          <a:prstGeom prst="rect">
            <a:avLst/>
          </a:prstGeom>
          <a:noFill/>
        </p:spPr>
        <p:txBody>
          <a:bodyPr wrap="square" rtlCol="0">
            <a:spAutoFit/>
          </a:bodyPr>
          <a:lstStyle/>
          <a:p>
            <a:pPr lvl="2" eaLnBrk="1" hangingPunct="1">
              <a:lnSpc>
                <a:spcPct val="90000"/>
              </a:lnSpc>
              <a:spcBef>
                <a:spcPct val="35000"/>
              </a:spcBef>
              <a:buFontTx/>
              <a:buNone/>
            </a:pPr>
            <a:r>
              <a:rPr lang="en-US" altLang="en-US" dirty="0">
                <a:latin typeface="Courier New" pitchFamily="49" charset="0"/>
              </a:rPr>
              <a:t>JOIN</a:t>
            </a:r>
            <a:r>
              <a:rPr lang="en-US" altLang="en-US" i="1" dirty="0">
                <a:latin typeface="Courier New" pitchFamily="49" charset="0"/>
              </a:rPr>
              <a:t> table ON table1.column_name</a:t>
            </a:r>
            <a:r>
              <a:rPr lang="en-US" altLang="en-US" dirty="0"/>
              <a:t> </a:t>
            </a:r>
            <a:r>
              <a:rPr lang="en-US" altLang="en-US" dirty="0">
                <a:latin typeface="Times" pitchFamily="18" charset="0"/>
              </a:rPr>
              <a:t>performs an equijoin based on the condition in the </a:t>
            </a:r>
            <a:r>
              <a:rPr lang="en-US" altLang="en-US" dirty="0">
                <a:latin typeface="Courier New" pitchFamily="49" charset="0"/>
              </a:rPr>
              <a:t>ON</a:t>
            </a:r>
            <a:r>
              <a:rPr lang="en-US" altLang="en-US" dirty="0">
                <a:latin typeface="Times" pitchFamily="18" charset="0"/>
              </a:rPr>
              <a:t> clause, </a:t>
            </a:r>
            <a:r>
              <a:rPr lang="en-US" altLang="en-US" dirty="0">
                <a:latin typeface="Courier New" pitchFamily="49" charset="0"/>
              </a:rPr>
              <a:t>= </a:t>
            </a:r>
            <a:r>
              <a:rPr lang="en-US" altLang="en-US" i="1" dirty="0" smtClean="0">
                <a:latin typeface="Courier New" pitchFamily="49" charset="0"/>
              </a:rPr>
              <a:t>table2.column_name</a:t>
            </a:r>
          </a:p>
          <a:p>
            <a:pPr lvl="2" eaLnBrk="1" hangingPunct="1">
              <a:lnSpc>
                <a:spcPct val="90000"/>
              </a:lnSpc>
              <a:spcBef>
                <a:spcPct val="35000"/>
              </a:spcBef>
              <a:buFontTx/>
              <a:buNone/>
            </a:pPr>
            <a:r>
              <a:rPr lang="en-US" altLang="en-US" dirty="0" smtClean="0">
                <a:latin typeface="Courier New" pitchFamily="49" charset="0"/>
              </a:rPr>
              <a:t>You don’t need to prefix with the table name but it can be helpful to know what columns come from where</a:t>
            </a:r>
          </a:p>
          <a:p>
            <a:pPr lvl="2" eaLnBrk="1" hangingPunct="1">
              <a:lnSpc>
                <a:spcPct val="90000"/>
              </a:lnSpc>
              <a:spcBef>
                <a:spcPct val="35000"/>
              </a:spcBef>
              <a:buFontTx/>
              <a:buNone/>
            </a:pPr>
            <a:endParaRPr lang="en-US" altLang="en-US" dirty="0">
              <a:latin typeface="Times" pitchFamily="18" charset="0"/>
            </a:endParaRPr>
          </a:p>
        </p:txBody>
      </p:sp>
    </p:spTree>
    <p:extLst>
      <p:ext uri="{BB962C8B-B14F-4D97-AF65-F5344CB8AC3E}">
        <p14:creationId xmlns:p14="http://schemas.microsoft.com/office/powerpoint/2010/main" val="236562918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E" dirty="0" smtClean="0"/>
              <a:t>Tutorial Part I</a:t>
            </a:r>
            <a:endParaRPr lang="en-IE" dirty="0"/>
          </a:p>
        </p:txBody>
      </p:sp>
      <p:sp>
        <p:nvSpPr>
          <p:cNvPr id="3" name="Content Placeholder 2"/>
          <p:cNvSpPr>
            <a:spLocks noGrp="1"/>
          </p:cNvSpPr>
          <p:nvPr>
            <p:ph sz="quarter" idx="1"/>
          </p:nvPr>
        </p:nvSpPr>
        <p:spPr/>
        <p:txBody>
          <a:bodyPr>
            <a:normAutofit/>
          </a:bodyPr>
          <a:lstStyle/>
          <a:p>
            <a:pPr marL="0" indent="0">
              <a:buNone/>
            </a:pPr>
            <a:r>
              <a:rPr lang="en-IE" dirty="0" smtClean="0"/>
              <a:t>L6-Tut1-Joins.pdf</a:t>
            </a:r>
          </a:p>
          <a:p>
            <a:pPr marL="0" indent="0">
              <a:buNone/>
            </a:pPr>
            <a:r>
              <a:rPr lang="en-IE" dirty="0" smtClean="0"/>
              <a:t>L6-Tut-PT1-Template.sql</a:t>
            </a:r>
          </a:p>
        </p:txBody>
      </p:sp>
    </p:spTree>
    <p:extLst>
      <p:ext uri="{BB962C8B-B14F-4D97-AF65-F5344CB8AC3E}">
        <p14:creationId xmlns:p14="http://schemas.microsoft.com/office/powerpoint/2010/main" val="1796486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SQL Functions</a:t>
            </a:r>
            <a:endParaRPr lang="en-IE" dirty="0"/>
          </a:p>
        </p:txBody>
      </p:sp>
      <p:sp>
        <p:nvSpPr>
          <p:cNvPr id="5" name="Subtitle 4"/>
          <p:cNvSpPr>
            <a:spLocks noGrp="1"/>
          </p:cNvSpPr>
          <p:nvPr>
            <p:ph type="subTitle" idx="1"/>
          </p:nvPr>
        </p:nvSpPr>
        <p:spPr/>
        <p:txBody>
          <a:bodyPr/>
          <a:lstStyle/>
          <a:p>
            <a:r>
              <a:rPr lang="en-IE" dirty="0" smtClean="0"/>
              <a:t>Data Manipulation Language</a:t>
            </a:r>
          </a:p>
        </p:txBody>
      </p:sp>
    </p:spTree>
    <p:extLst>
      <p:ext uri="{BB962C8B-B14F-4D97-AF65-F5344CB8AC3E}">
        <p14:creationId xmlns:p14="http://schemas.microsoft.com/office/powerpoint/2010/main" val="36100561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SQL Functions</a:t>
            </a:r>
            <a:endParaRPr lang="en-IE" dirty="0"/>
          </a:p>
        </p:txBody>
      </p:sp>
      <p:sp>
        <p:nvSpPr>
          <p:cNvPr id="3" name="Content Placeholder 2"/>
          <p:cNvSpPr>
            <a:spLocks noGrp="1"/>
          </p:cNvSpPr>
          <p:nvPr>
            <p:ph sz="quarter" idx="1"/>
          </p:nvPr>
        </p:nvSpPr>
        <p:spPr/>
        <p:txBody>
          <a:bodyPr/>
          <a:lstStyle/>
          <a:p>
            <a:r>
              <a:rPr lang="en-US" altLang="en-US" dirty="0">
                <a:solidFill>
                  <a:schemeClr val="tx1"/>
                </a:solidFill>
              </a:rPr>
              <a:t>Functions are a very powerful feature of SQL. </a:t>
            </a:r>
            <a:endParaRPr lang="en-US" altLang="en-US" dirty="0" smtClean="0">
              <a:solidFill>
                <a:schemeClr val="tx1"/>
              </a:solidFill>
            </a:endParaRPr>
          </a:p>
          <a:p>
            <a:r>
              <a:rPr lang="en-US" altLang="en-US" dirty="0" smtClean="0">
                <a:solidFill>
                  <a:schemeClr val="tx1"/>
                </a:solidFill>
              </a:rPr>
              <a:t>They </a:t>
            </a:r>
            <a:r>
              <a:rPr lang="en-US" altLang="en-US" dirty="0">
                <a:solidFill>
                  <a:schemeClr val="tx1"/>
                </a:solidFill>
              </a:rPr>
              <a:t>can be used to do the following:</a:t>
            </a:r>
          </a:p>
          <a:p>
            <a:pPr lvl="1"/>
            <a:r>
              <a:rPr lang="en-US" altLang="en-US" dirty="0"/>
              <a:t>Perform calculations on data</a:t>
            </a:r>
          </a:p>
          <a:p>
            <a:pPr lvl="1"/>
            <a:r>
              <a:rPr lang="en-US" altLang="en-US" dirty="0"/>
              <a:t>Modify individual data items</a:t>
            </a:r>
          </a:p>
          <a:p>
            <a:pPr lvl="1"/>
            <a:r>
              <a:rPr lang="en-US" altLang="en-US" dirty="0"/>
              <a:t>Manipulate output for groups of rows</a:t>
            </a:r>
          </a:p>
          <a:p>
            <a:pPr lvl="1"/>
            <a:r>
              <a:rPr lang="en-US" altLang="en-US" dirty="0"/>
              <a:t>Format dates and numbers for display</a:t>
            </a:r>
          </a:p>
          <a:p>
            <a:pPr lvl="1"/>
            <a:r>
              <a:rPr lang="en-US" altLang="en-US" dirty="0"/>
              <a:t>Convert column data types</a:t>
            </a:r>
          </a:p>
          <a:p>
            <a:r>
              <a:rPr lang="en-US" altLang="en-US" dirty="0">
                <a:solidFill>
                  <a:schemeClr val="tx1"/>
                </a:solidFill>
              </a:rPr>
              <a:t>SQL functions sometimes take arguments and always return a value.</a:t>
            </a:r>
          </a:p>
          <a:p>
            <a:pPr marL="274320" lvl="1">
              <a:spcBef>
                <a:spcPts val="600"/>
              </a:spcBef>
              <a:buClr>
                <a:schemeClr val="accent1"/>
              </a:buClr>
            </a:pPr>
            <a:r>
              <a:rPr lang="en-US" altLang="en-US" dirty="0"/>
              <a:t>Most of the functions that are described in this lesson are specific to the Oracle version of SQL</a:t>
            </a:r>
            <a:r>
              <a:rPr lang="en-US" altLang="en-US" dirty="0" smtClean="0"/>
              <a:t>.</a:t>
            </a:r>
            <a:endParaRPr lang="en-US" altLang="en-US" dirty="0"/>
          </a:p>
        </p:txBody>
      </p:sp>
    </p:spTree>
    <p:extLst>
      <p:ext uri="{BB962C8B-B14F-4D97-AF65-F5344CB8AC3E}">
        <p14:creationId xmlns:p14="http://schemas.microsoft.com/office/powerpoint/2010/main" val="19063433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40" name="Rectangle 24"/>
          <p:cNvSpPr>
            <a:spLocks noGrp="1" noChangeArrowheads="1"/>
          </p:cNvSpPr>
          <p:nvPr>
            <p:ph type="title"/>
          </p:nvPr>
        </p:nvSpPr>
        <p:spPr/>
        <p:txBody>
          <a:bodyPr/>
          <a:lstStyle/>
          <a:p>
            <a:r>
              <a:rPr lang="en-US" altLang="en-US"/>
              <a:t>SQL Functions</a:t>
            </a:r>
          </a:p>
        </p:txBody>
      </p:sp>
      <p:sp>
        <p:nvSpPr>
          <p:cNvPr id="367619" name="Rectangle 3"/>
          <p:cNvSpPr>
            <a:spLocks noChangeArrowheads="1"/>
          </p:cNvSpPr>
          <p:nvPr/>
        </p:nvSpPr>
        <p:spPr bwMode="blackWhite">
          <a:xfrm>
            <a:off x="3368675" y="2124075"/>
            <a:ext cx="2351088" cy="931863"/>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US" altLang="en-US">
                <a:solidFill>
                  <a:prstClr val="black"/>
                </a:solidFill>
              </a:rPr>
              <a:t>Function</a:t>
            </a:r>
          </a:p>
        </p:txBody>
      </p:sp>
      <p:sp>
        <p:nvSpPr>
          <p:cNvPr id="367621" name="Rectangle 5"/>
          <p:cNvSpPr>
            <a:spLocks noChangeArrowheads="1"/>
          </p:cNvSpPr>
          <p:nvPr/>
        </p:nvSpPr>
        <p:spPr bwMode="auto">
          <a:xfrm>
            <a:off x="1490663" y="1819275"/>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a:solidFill>
                  <a:prstClr val="black"/>
                </a:solidFill>
              </a:rPr>
              <a:t>Input</a:t>
            </a:r>
          </a:p>
        </p:txBody>
      </p:sp>
      <p:sp>
        <p:nvSpPr>
          <p:cNvPr id="367622" name="Freeform 6"/>
          <p:cNvSpPr>
            <a:spLocks/>
          </p:cNvSpPr>
          <p:nvPr/>
        </p:nvSpPr>
        <p:spPr bwMode="auto">
          <a:xfrm>
            <a:off x="1871663" y="2295525"/>
            <a:ext cx="1490662" cy="887413"/>
          </a:xfrm>
          <a:custGeom>
            <a:avLst/>
            <a:gdLst>
              <a:gd name="T0" fmla="*/ 0 w 939"/>
              <a:gd name="T1" fmla="*/ 558 h 559"/>
              <a:gd name="T2" fmla="*/ 0 w 939"/>
              <a:gd name="T3" fmla="*/ 0 h 559"/>
              <a:gd name="T4" fmla="*/ 938 w 939"/>
              <a:gd name="T5" fmla="*/ 0 h 559"/>
            </a:gdLst>
            <a:ahLst/>
            <a:cxnLst>
              <a:cxn ang="0">
                <a:pos x="T0" y="T1"/>
              </a:cxn>
              <a:cxn ang="0">
                <a:pos x="T2" y="T3"/>
              </a:cxn>
              <a:cxn ang="0">
                <a:pos x="T4" y="T5"/>
              </a:cxn>
            </a:cxnLst>
            <a:rect l="0" t="0" r="r" b="b"/>
            <a:pathLst>
              <a:path w="939" h="559">
                <a:moveTo>
                  <a:pt x="0" y="558"/>
                </a:moveTo>
                <a:lnTo>
                  <a:pt x="0" y="0"/>
                </a:lnTo>
                <a:lnTo>
                  <a:pt x="938"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7623" name="Freeform 7"/>
          <p:cNvSpPr>
            <a:spLocks/>
          </p:cNvSpPr>
          <p:nvPr/>
        </p:nvSpPr>
        <p:spPr bwMode="auto">
          <a:xfrm>
            <a:off x="2709863" y="2819400"/>
            <a:ext cx="652462" cy="2078038"/>
          </a:xfrm>
          <a:custGeom>
            <a:avLst/>
            <a:gdLst>
              <a:gd name="T0" fmla="*/ 0 w 411"/>
              <a:gd name="T1" fmla="*/ 1308 h 1309"/>
              <a:gd name="T2" fmla="*/ 0 w 411"/>
              <a:gd name="T3" fmla="*/ 0 h 1309"/>
              <a:gd name="T4" fmla="*/ 410 w 411"/>
              <a:gd name="T5" fmla="*/ 0 h 1309"/>
            </a:gdLst>
            <a:ahLst/>
            <a:cxnLst>
              <a:cxn ang="0">
                <a:pos x="T0" y="T1"/>
              </a:cxn>
              <a:cxn ang="0">
                <a:pos x="T2" y="T3"/>
              </a:cxn>
              <a:cxn ang="0">
                <a:pos x="T4" y="T5"/>
              </a:cxn>
            </a:cxnLst>
            <a:rect l="0" t="0" r="r" b="b"/>
            <a:pathLst>
              <a:path w="411" h="1309">
                <a:moveTo>
                  <a:pt x="0" y="1308"/>
                </a:moveTo>
                <a:lnTo>
                  <a:pt x="0" y="0"/>
                </a:lnTo>
                <a:lnTo>
                  <a:pt x="410"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7624" name="Freeform 8"/>
          <p:cNvSpPr>
            <a:spLocks/>
          </p:cNvSpPr>
          <p:nvPr/>
        </p:nvSpPr>
        <p:spPr bwMode="auto">
          <a:xfrm>
            <a:off x="2290763" y="2552700"/>
            <a:ext cx="1071562" cy="1182688"/>
          </a:xfrm>
          <a:custGeom>
            <a:avLst/>
            <a:gdLst>
              <a:gd name="T0" fmla="*/ 0 w 675"/>
              <a:gd name="T1" fmla="*/ 744 h 745"/>
              <a:gd name="T2" fmla="*/ 0 w 675"/>
              <a:gd name="T3" fmla="*/ 0 h 745"/>
              <a:gd name="T4" fmla="*/ 674 w 675"/>
              <a:gd name="T5" fmla="*/ 0 h 745"/>
            </a:gdLst>
            <a:ahLst/>
            <a:cxnLst>
              <a:cxn ang="0">
                <a:pos x="T0" y="T1"/>
              </a:cxn>
              <a:cxn ang="0">
                <a:pos x="T2" y="T3"/>
              </a:cxn>
              <a:cxn ang="0">
                <a:pos x="T4" y="T5"/>
              </a:cxn>
            </a:cxnLst>
            <a:rect l="0" t="0" r="r" b="b"/>
            <a:pathLst>
              <a:path w="675" h="745">
                <a:moveTo>
                  <a:pt x="0" y="744"/>
                </a:moveTo>
                <a:lnTo>
                  <a:pt x="0" y="0"/>
                </a:lnTo>
                <a:lnTo>
                  <a:pt x="674"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7625" name="Rectangle 9"/>
          <p:cNvSpPr>
            <a:spLocks noChangeArrowheads="1"/>
          </p:cNvSpPr>
          <p:nvPr/>
        </p:nvSpPr>
        <p:spPr bwMode="blackWhite">
          <a:xfrm>
            <a:off x="1233488" y="3024188"/>
            <a:ext cx="890587" cy="527050"/>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arg 1</a:t>
            </a:r>
          </a:p>
        </p:txBody>
      </p:sp>
      <p:sp>
        <p:nvSpPr>
          <p:cNvPr id="367626" name="Rectangle 10"/>
          <p:cNvSpPr>
            <a:spLocks noChangeArrowheads="1"/>
          </p:cNvSpPr>
          <p:nvPr/>
        </p:nvSpPr>
        <p:spPr bwMode="blackWhite">
          <a:xfrm>
            <a:off x="1698625" y="3663950"/>
            <a:ext cx="889000" cy="52546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arg 2</a:t>
            </a:r>
          </a:p>
        </p:txBody>
      </p:sp>
      <p:sp>
        <p:nvSpPr>
          <p:cNvPr id="367627" name="Rectangle 11"/>
          <p:cNvSpPr>
            <a:spLocks noChangeArrowheads="1"/>
          </p:cNvSpPr>
          <p:nvPr/>
        </p:nvSpPr>
        <p:spPr bwMode="blackWhite">
          <a:xfrm>
            <a:off x="2219325" y="4838700"/>
            <a:ext cx="890588" cy="52546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arg n</a:t>
            </a:r>
          </a:p>
        </p:txBody>
      </p:sp>
      <p:grpSp>
        <p:nvGrpSpPr>
          <p:cNvPr id="367628" name="Group 12"/>
          <p:cNvGrpSpPr>
            <a:grpSpLocks/>
          </p:cNvGrpSpPr>
          <p:nvPr/>
        </p:nvGrpSpPr>
        <p:grpSpPr bwMode="auto">
          <a:xfrm>
            <a:off x="2105025" y="4308475"/>
            <a:ext cx="403225" cy="423863"/>
            <a:chOff x="1323" y="2642"/>
            <a:chExt cx="254" cy="267"/>
          </a:xfrm>
        </p:grpSpPr>
        <p:sp>
          <p:nvSpPr>
            <p:cNvPr id="367629" name="Rectangle 13"/>
            <p:cNvSpPr>
              <a:spLocks noChangeArrowheads="1"/>
            </p:cNvSpPr>
            <p:nvPr/>
          </p:nvSpPr>
          <p:spPr bwMode="blackWhite">
            <a:xfrm>
              <a:off x="1323" y="2642"/>
              <a:ext cx="62" cy="74"/>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67630" name="Rectangle 14"/>
            <p:cNvSpPr>
              <a:spLocks noChangeArrowheads="1"/>
            </p:cNvSpPr>
            <p:nvPr/>
          </p:nvSpPr>
          <p:spPr bwMode="blackWhite">
            <a:xfrm>
              <a:off x="1417" y="2737"/>
              <a:ext cx="63" cy="75"/>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67631" name="Rectangle 15"/>
            <p:cNvSpPr>
              <a:spLocks noChangeArrowheads="1"/>
            </p:cNvSpPr>
            <p:nvPr/>
          </p:nvSpPr>
          <p:spPr bwMode="blackWhite">
            <a:xfrm>
              <a:off x="1514" y="2834"/>
              <a:ext cx="63" cy="75"/>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grpSp>
      <p:sp>
        <p:nvSpPr>
          <p:cNvPr id="367632" name="Rectangle 16"/>
          <p:cNvSpPr>
            <a:spLocks noChangeArrowheads="1"/>
          </p:cNvSpPr>
          <p:nvPr/>
        </p:nvSpPr>
        <p:spPr bwMode="auto">
          <a:xfrm>
            <a:off x="3257550" y="3086100"/>
            <a:ext cx="2609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a:solidFill>
                  <a:prstClr val="black"/>
                </a:solidFill>
              </a:rPr>
              <a:t>Function performs action</a:t>
            </a:r>
          </a:p>
        </p:txBody>
      </p:sp>
      <p:sp>
        <p:nvSpPr>
          <p:cNvPr id="367634" name="Freeform 18"/>
          <p:cNvSpPr>
            <a:spLocks/>
          </p:cNvSpPr>
          <p:nvPr/>
        </p:nvSpPr>
        <p:spPr bwMode="auto">
          <a:xfrm>
            <a:off x="5729288" y="2533650"/>
            <a:ext cx="1239837" cy="1262063"/>
          </a:xfrm>
          <a:custGeom>
            <a:avLst/>
            <a:gdLst>
              <a:gd name="T0" fmla="*/ 0 w 781"/>
              <a:gd name="T1" fmla="*/ 0 h 795"/>
              <a:gd name="T2" fmla="*/ 780 w 781"/>
              <a:gd name="T3" fmla="*/ 0 h 795"/>
              <a:gd name="T4" fmla="*/ 780 w 781"/>
              <a:gd name="T5" fmla="*/ 794 h 795"/>
            </a:gdLst>
            <a:ahLst/>
            <a:cxnLst>
              <a:cxn ang="0">
                <a:pos x="T0" y="T1"/>
              </a:cxn>
              <a:cxn ang="0">
                <a:pos x="T2" y="T3"/>
              </a:cxn>
              <a:cxn ang="0">
                <a:pos x="T4" y="T5"/>
              </a:cxn>
            </a:cxnLst>
            <a:rect l="0" t="0" r="r" b="b"/>
            <a:pathLst>
              <a:path w="781" h="795">
                <a:moveTo>
                  <a:pt x="0" y="0"/>
                </a:moveTo>
                <a:lnTo>
                  <a:pt x="780" y="0"/>
                </a:lnTo>
                <a:lnTo>
                  <a:pt x="780" y="794"/>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7635" name="Rectangle 19"/>
          <p:cNvSpPr>
            <a:spLocks noChangeArrowheads="1"/>
          </p:cNvSpPr>
          <p:nvPr/>
        </p:nvSpPr>
        <p:spPr bwMode="auto">
          <a:xfrm>
            <a:off x="6496050" y="1819275"/>
            <a:ext cx="93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a:solidFill>
                  <a:prstClr val="black"/>
                </a:solidFill>
              </a:rPr>
              <a:t>Output</a:t>
            </a:r>
          </a:p>
        </p:txBody>
      </p:sp>
      <p:sp>
        <p:nvSpPr>
          <p:cNvPr id="367636" name="Rectangle 20"/>
          <p:cNvSpPr>
            <a:spLocks noChangeArrowheads="1"/>
          </p:cNvSpPr>
          <p:nvPr/>
        </p:nvSpPr>
        <p:spPr bwMode="blackWhite">
          <a:xfrm>
            <a:off x="6116638" y="3805238"/>
            <a:ext cx="1736725" cy="914400"/>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Result</a:t>
            </a:r>
          </a:p>
          <a:p>
            <a:pPr algn="ctr" eaLnBrk="0" hangingPunct="0"/>
            <a:r>
              <a:rPr lang="en-US" altLang="en-US" sz="1800">
                <a:solidFill>
                  <a:prstClr val="black"/>
                </a:solidFill>
                <a:latin typeface="Arial" charset="0"/>
              </a:rPr>
              <a:t>value</a:t>
            </a:r>
          </a:p>
        </p:txBody>
      </p:sp>
    </p:spTree>
    <p:extLst>
      <p:ext uri="{BB962C8B-B14F-4D97-AF65-F5344CB8AC3E}">
        <p14:creationId xmlns:p14="http://schemas.microsoft.com/office/powerpoint/2010/main" val="3175074416"/>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Line 2"/>
          <p:cNvSpPr>
            <a:spLocks noChangeShapeType="1"/>
          </p:cNvSpPr>
          <p:nvPr/>
        </p:nvSpPr>
        <p:spPr bwMode="auto">
          <a:xfrm flipV="1">
            <a:off x="4552950" y="2770188"/>
            <a:ext cx="0" cy="7969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67" name="Freeform 3"/>
          <p:cNvSpPr>
            <a:spLocks/>
          </p:cNvSpPr>
          <p:nvPr/>
        </p:nvSpPr>
        <p:spPr bwMode="auto">
          <a:xfrm>
            <a:off x="2333625" y="3562350"/>
            <a:ext cx="4392613" cy="534988"/>
          </a:xfrm>
          <a:custGeom>
            <a:avLst/>
            <a:gdLst>
              <a:gd name="T0" fmla="*/ 0 w 2965"/>
              <a:gd name="T1" fmla="*/ 316 h 337"/>
              <a:gd name="T2" fmla="*/ 0 w 2965"/>
              <a:gd name="T3" fmla="*/ 0 h 337"/>
              <a:gd name="T4" fmla="*/ 2964 w 2965"/>
              <a:gd name="T5" fmla="*/ 0 h 337"/>
              <a:gd name="T6" fmla="*/ 2964 w 2965"/>
              <a:gd name="T7" fmla="*/ 148 h 337"/>
              <a:gd name="T8" fmla="*/ 2964 w 2965"/>
              <a:gd name="T9" fmla="*/ 336 h 337"/>
            </a:gdLst>
            <a:ahLst/>
            <a:cxnLst>
              <a:cxn ang="0">
                <a:pos x="T0" y="T1"/>
              </a:cxn>
              <a:cxn ang="0">
                <a:pos x="T2" y="T3"/>
              </a:cxn>
              <a:cxn ang="0">
                <a:pos x="T4" y="T5"/>
              </a:cxn>
              <a:cxn ang="0">
                <a:pos x="T6" y="T7"/>
              </a:cxn>
              <a:cxn ang="0">
                <a:pos x="T8" y="T9"/>
              </a:cxn>
            </a:cxnLst>
            <a:rect l="0" t="0" r="r" b="b"/>
            <a:pathLst>
              <a:path w="2965" h="337">
                <a:moveTo>
                  <a:pt x="0" y="316"/>
                </a:moveTo>
                <a:lnTo>
                  <a:pt x="0" y="0"/>
                </a:lnTo>
                <a:lnTo>
                  <a:pt x="2964" y="0"/>
                </a:lnTo>
                <a:lnTo>
                  <a:pt x="2964" y="148"/>
                </a:lnTo>
                <a:lnTo>
                  <a:pt x="2964" y="33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86" name="Rectangle 22"/>
          <p:cNvSpPr>
            <a:spLocks noGrp="1" noChangeArrowheads="1"/>
          </p:cNvSpPr>
          <p:nvPr>
            <p:ph type="title"/>
          </p:nvPr>
        </p:nvSpPr>
        <p:spPr/>
        <p:txBody>
          <a:bodyPr/>
          <a:lstStyle/>
          <a:p>
            <a:r>
              <a:rPr lang="en-US" altLang="en-US"/>
              <a:t>Two Types of SQL Functions</a:t>
            </a:r>
          </a:p>
        </p:txBody>
      </p:sp>
      <p:sp>
        <p:nvSpPr>
          <p:cNvPr id="369670" name="Rectangle 6"/>
          <p:cNvSpPr>
            <a:spLocks noChangeArrowheads="1"/>
          </p:cNvSpPr>
          <p:nvPr/>
        </p:nvSpPr>
        <p:spPr bwMode="blackWhite">
          <a:xfrm>
            <a:off x="1189038" y="4073525"/>
            <a:ext cx="2284412" cy="920750"/>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solidFill>
                  <a:prstClr val="black"/>
                </a:solidFill>
              </a:rPr>
              <a:t>Single-row </a:t>
            </a:r>
          </a:p>
          <a:p>
            <a:pPr eaLnBrk="0" hangingPunct="0">
              <a:spcBef>
                <a:spcPct val="0"/>
              </a:spcBef>
            </a:pPr>
            <a:r>
              <a:rPr lang="en-US" altLang="en-US">
                <a:solidFill>
                  <a:prstClr val="black"/>
                </a:solidFill>
              </a:rPr>
              <a:t>functions</a:t>
            </a:r>
          </a:p>
        </p:txBody>
      </p:sp>
      <p:sp>
        <p:nvSpPr>
          <p:cNvPr id="369671" name="Rectangle 7"/>
          <p:cNvSpPr>
            <a:spLocks noChangeArrowheads="1"/>
          </p:cNvSpPr>
          <p:nvPr/>
        </p:nvSpPr>
        <p:spPr bwMode="blackWhite">
          <a:xfrm>
            <a:off x="5600700" y="4057650"/>
            <a:ext cx="2263775" cy="95091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solidFill>
                  <a:prstClr val="black"/>
                </a:solidFill>
              </a:rPr>
              <a:t>Multiple-row</a:t>
            </a:r>
          </a:p>
          <a:p>
            <a:pPr eaLnBrk="0" hangingPunct="0">
              <a:spcBef>
                <a:spcPct val="0"/>
              </a:spcBef>
            </a:pPr>
            <a:r>
              <a:rPr lang="en-US" altLang="en-US">
                <a:solidFill>
                  <a:prstClr val="black"/>
                </a:solidFill>
              </a:rPr>
              <a:t>functions</a:t>
            </a:r>
          </a:p>
        </p:txBody>
      </p:sp>
      <p:sp>
        <p:nvSpPr>
          <p:cNvPr id="369673" name="Line 9"/>
          <p:cNvSpPr>
            <a:spLocks noChangeShapeType="1"/>
          </p:cNvSpPr>
          <p:nvPr/>
        </p:nvSpPr>
        <p:spPr bwMode="auto">
          <a:xfrm>
            <a:off x="857250" y="4532313"/>
            <a:ext cx="3429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74" name="Line 10"/>
          <p:cNvSpPr>
            <a:spLocks noChangeShapeType="1"/>
          </p:cNvSpPr>
          <p:nvPr/>
        </p:nvSpPr>
        <p:spPr bwMode="auto">
          <a:xfrm>
            <a:off x="3490913" y="4532313"/>
            <a:ext cx="32385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77" name="Line 13"/>
          <p:cNvSpPr>
            <a:spLocks noChangeShapeType="1"/>
          </p:cNvSpPr>
          <p:nvPr/>
        </p:nvSpPr>
        <p:spPr bwMode="auto">
          <a:xfrm>
            <a:off x="7881938" y="4532313"/>
            <a:ext cx="339725"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grpSp>
        <p:nvGrpSpPr>
          <p:cNvPr id="369685" name="Group 21"/>
          <p:cNvGrpSpPr>
            <a:grpSpLocks/>
          </p:cNvGrpSpPr>
          <p:nvPr/>
        </p:nvGrpSpPr>
        <p:grpSpPr bwMode="auto">
          <a:xfrm>
            <a:off x="5257800" y="4256088"/>
            <a:ext cx="323850" cy="552450"/>
            <a:chOff x="3132" y="2663"/>
            <a:chExt cx="384" cy="348"/>
          </a:xfrm>
        </p:grpSpPr>
        <p:sp>
          <p:nvSpPr>
            <p:cNvPr id="369676" name="Line 12"/>
            <p:cNvSpPr>
              <a:spLocks noChangeShapeType="1"/>
            </p:cNvSpPr>
            <p:nvPr/>
          </p:nvSpPr>
          <p:spPr bwMode="auto">
            <a:xfrm>
              <a:off x="3132" y="2855"/>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78" name="Line 14"/>
            <p:cNvSpPr>
              <a:spLocks noChangeShapeType="1"/>
            </p:cNvSpPr>
            <p:nvPr/>
          </p:nvSpPr>
          <p:spPr bwMode="auto">
            <a:xfrm>
              <a:off x="3132" y="2663"/>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69679" name="Line 15"/>
            <p:cNvSpPr>
              <a:spLocks noChangeShapeType="1"/>
            </p:cNvSpPr>
            <p:nvPr/>
          </p:nvSpPr>
          <p:spPr bwMode="auto">
            <a:xfrm>
              <a:off x="3132" y="3011"/>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grpSp>
      <p:sp>
        <p:nvSpPr>
          <p:cNvPr id="369680" name="Rectangle 16"/>
          <p:cNvSpPr>
            <a:spLocks noChangeArrowheads="1"/>
          </p:cNvSpPr>
          <p:nvPr/>
        </p:nvSpPr>
        <p:spPr bwMode="blackWhite">
          <a:xfrm>
            <a:off x="781050" y="5114925"/>
            <a:ext cx="3100388" cy="487363"/>
          </a:xfrm>
          <a:prstGeom prst="rect">
            <a:avLst/>
          </a:prstGeom>
          <a:noFill/>
          <a:ln>
            <a:noFill/>
          </a:ln>
          <a:effectLst/>
          <a:extLst>
            <a:ext uri="{909E8E84-426E-40DD-AFC4-6F175D3DCCD1}">
              <a14:hiddenFill xmlns:a14="http://schemas.microsoft.com/office/drawing/2010/main">
                <a:solidFill>
                  <a:srgbClr val="FF99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Return one result </a:t>
            </a:r>
          </a:p>
          <a:p>
            <a:pPr algn="ctr" eaLnBrk="0" hangingPunct="0"/>
            <a:r>
              <a:rPr lang="en-US" altLang="en-US" sz="1800">
                <a:solidFill>
                  <a:prstClr val="black"/>
                </a:solidFill>
                <a:latin typeface="Arial" charset="0"/>
              </a:rPr>
              <a:t>per row</a:t>
            </a:r>
          </a:p>
        </p:txBody>
      </p:sp>
      <p:sp>
        <p:nvSpPr>
          <p:cNvPr id="369681" name="Rectangle 17"/>
          <p:cNvSpPr>
            <a:spLocks noChangeArrowheads="1"/>
          </p:cNvSpPr>
          <p:nvPr/>
        </p:nvSpPr>
        <p:spPr bwMode="blackWhite">
          <a:xfrm>
            <a:off x="4973638" y="5114925"/>
            <a:ext cx="3516312" cy="487363"/>
          </a:xfrm>
          <a:prstGeom prst="rect">
            <a:avLst/>
          </a:prstGeom>
          <a:noFill/>
          <a:ln>
            <a:noFill/>
          </a:ln>
          <a:effectLst/>
          <a:extLst>
            <a:ext uri="{909E8E84-426E-40DD-AFC4-6F175D3DCCD1}">
              <a14:hiddenFill xmlns:a14="http://schemas.microsoft.com/office/drawing/2010/main">
                <a:solidFill>
                  <a:srgbClr val="FF99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Return one result </a:t>
            </a:r>
          </a:p>
          <a:p>
            <a:pPr algn="ctr" eaLnBrk="0" hangingPunct="0"/>
            <a:r>
              <a:rPr lang="en-US" altLang="en-US" sz="1800">
                <a:solidFill>
                  <a:prstClr val="black"/>
                </a:solidFill>
                <a:latin typeface="Arial" charset="0"/>
              </a:rPr>
              <a:t>per set of rows</a:t>
            </a:r>
          </a:p>
        </p:txBody>
      </p:sp>
      <p:sp>
        <p:nvSpPr>
          <p:cNvPr id="369684" name="Rectangle 20"/>
          <p:cNvSpPr>
            <a:spLocks noChangeArrowheads="1"/>
          </p:cNvSpPr>
          <p:nvPr/>
        </p:nvSpPr>
        <p:spPr bwMode="blackWhite">
          <a:xfrm>
            <a:off x="3368675" y="2124075"/>
            <a:ext cx="2351088" cy="931863"/>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US" altLang="en-US">
                <a:solidFill>
                  <a:prstClr val="black"/>
                </a:solidFill>
              </a:rPr>
              <a:t>Functions</a:t>
            </a:r>
          </a:p>
        </p:txBody>
      </p:sp>
    </p:spTree>
    <p:extLst>
      <p:ext uri="{BB962C8B-B14F-4D97-AF65-F5344CB8AC3E}">
        <p14:creationId xmlns:p14="http://schemas.microsoft.com/office/powerpoint/2010/main" val="960980915"/>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SQL Functions</a:t>
            </a:r>
          </a:p>
        </p:txBody>
      </p:sp>
      <p:sp>
        <p:nvSpPr>
          <p:cNvPr id="4" name="Date Placeholder 3"/>
          <p:cNvSpPr>
            <a:spLocks noGrp="1"/>
          </p:cNvSpPr>
          <p:nvPr>
            <p:ph type="dt" sz="half" idx="10"/>
          </p:nvPr>
        </p:nvSpPr>
        <p:spPr/>
        <p:txBody>
          <a:bodyPr/>
          <a:lstStyle/>
          <a:p>
            <a:endParaRPr lang="en-US" altLang="en-US">
              <a:solidFill>
                <a:srgbClr val="464653"/>
              </a:solidFill>
            </a:endParaRPr>
          </a:p>
        </p:txBody>
      </p:sp>
      <p:sp>
        <p:nvSpPr>
          <p:cNvPr id="6147" name="Rectangle 3"/>
          <p:cNvSpPr>
            <a:spLocks noGrp="1" noChangeArrowheads="1"/>
          </p:cNvSpPr>
          <p:nvPr>
            <p:ph sz="quarter" idx="1"/>
          </p:nvPr>
        </p:nvSpPr>
        <p:spPr/>
        <p:txBody>
          <a:bodyPr/>
          <a:lstStyle/>
          <a:p>
            <a:r>
              <a:rPr lang="en-US" altLang="en-US" dirty="0"/>
              <a:t>Single-Row </a:t>
            </a:r>
            <a:r>
              <a:rPr lang="en-US" altLang="en-US" dirty="0" smtClean="0"/>
              <a:t>Functions</a:t>
            </a:r>
          </a:p>
          <a:p>
            <a:pPr lvl="1"/>
            <a:r>
              <a:rPr lang="en-US" altLang="en-US" dirty="0"/>
              <a:t>Acts on each row</a:t>
            </a:r>
          </a:p>
          <a:p>
            <a:pPr lvl="1"/>
            <a:r>
              <a:rPr lang="en-US" altLang="en-US" dirty="0"/>
              <a:t>Can accept multiple arguments</a:t>
            </a:r>
          </a:p>
          <a:p>
            <a:pPr lvl="2"/>
            <a:r>
              <a:rPr lang="en-US" altLang="en-US" dirty="0"/>
              <a:t>Column name</a:t>
            </a:r>
          </a:p>
          <a:p>
            <a:pPr lvl="2"/>
            <a:r>
              <a:rPr lang="en-US" altLang="en-US" dirty="0"/>
              <a:t>Variable name</a:t>
            </a:r>
          </a:p>
          <a:p>
            <a:pPr lvl="2"/>
            <a:r>
              <a:rPr lang="en-US" altLang="en-US" dirty="0"/>
              <a:t>Expression</a:t>
            </a:r>
          </a:p>
          <a:p>
            <a:pPr lvl="2"/>
            <a:r>
              <a:rPr lang="en-US" altLang="en-US" dirty="0"/>
              <a:t>Constant</a:t>
            </a:r>
          </a:p>
          <a:p>
            <a:pPr lvl="1"/>
            <a:r>
              <a:rPr lang="en-US" altLang="en-US" dirty="0"/>
              <a:t>Returns a single value for each </a:t>
            </a:r>
            <a:r>
              <a:rPr lang="en-US" altLang="en-US" dirty="0" smtClean="0"/>
              <a:t>row</a:t>
            </a:r>
            <a:endParaRPr lang="en-US" altLang="en-US" dirty="0"/>
          </a:p>
        </p:txBody>
      </p:sp>
    </p:spTree>
    <p:extLst>
      <p:ext uri="{BB962C8B-B14F-4D97-AF65-F5344CB8AC3E}">
        <p14:creationId xmlns:p14="http://schemas.microsoft.com/office/powerpoint/2010/main" val="3147096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Inner Join – Two tables</a:t>
            </a:r>
            <a:endParaRPr lang="en-IE" dirty="0"/>
          </a:p>
        </p:txBody>
      </p:sp>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4925" y="1124744"/>
            <a:ext cx="3992563" cy="2697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504" y="3789040"/>
            <a:ext cx="8947596" cy="2308324"/>
          </a:xfrm>
          <a:prstGeom prst="rect">
            <a:avLst/>
          </a:prstGeom>
          <a:noFill/>
        </p:spPr>
        <p:txBody>
          <a:bodyPr wrap="square" rtlCol="0">
            <a:spAutoFit/>
          </a:bodyPr>
          <a:lstStyle/>
          <a:p>
            <a:pPr marL="285750" indent="-285750" algn="l">
              <a:buFont typeface="Arial" panose="020B0604020202020204" pitchFamily="34" charset="0"/>
              <a:buChar char="•"/>
            </a:pPr>
            <a:r>
              <a:rPr lang="en-IE" sz="2400" b="0" dirty="0" smtClean="0"/>
              <a:t>Can be natural, </a:t>
            </a:r>
            <a:r>
              <a:rPr lang="en-IE" sz="2400" b="0" dirty="0" err="1" smtClean="0"/>
              <a:t>equi</a:t>
            </a:r>
            <a:r>
              <a:rPr lang="en-IE" sz="2400" b="0" dirty="0" smtClean="0"/>
              <a:t> or non-</a:t>
            </a:r>
            <a:r>
              <a:rPr lang="en-IE" sz="2400" b="0" dirty="0" err="1" smtClean="0"/>
              <a:t>equi</a:t>
            </a:r>
            <a:r>
              <a:rPr lang="en-IE" sz="2400" b="0" dirty="0" smtClean="0"/>
              <a:t> join.</a:t>
            </a:r>
          </a:p>
          <a:p>
            <a:pPr marL="285750" indent="-285750" algn="l">
              <a:buFont typeface="Arial" panose="020B0604020202020204" pitchFamily="34" charset="0"/>
              <a:buChar char="•"/>
            </a:pPr>
            <a:r>
              <a:rPr lang="en-IE" sz="2400" b="0" dirty="0" smtClean="0"/>
              <a:t>Difference is the columns you use to join and conditions you place on the join.</a:t>
            </a:r>
          </a:p>
          <a:p>
            <a:pPr marL="285750" indent="-285750" algn="l">
              <a:buFont typeface="Arial" panose="020B0604020202020204" pitchFamily="34" charset="0"/>
              <a:buChar char="•"/>
            </a:pPr>
            <a:r>
              <a:rPr lang="en-IE" sz="2400" b="0" dirty="0" err="1" smtClean="0"/>
              <a:t>Equi</a:t>
            </a:r>
            <a:r>
              <a:rPr lang="en-IE" sz="2400" b="0" dirty="0" smtClean="0"/>
              <a:t> joins depend on referential integrity (even if columns named differently) and equality</a:t>
            </a:r>
          </a:p>
          <a:p>
            <a:pPr marL="285750" indent="-285750" algn="l">
              <a:buFont typeface="Arial" panose="020B0604020202020204" pitchFamily="34" charset="0"/>
              <a:buChar char="•"/>
            </a:pPr>
            <a:r>
              <a:rPr lang="en-IE" sz="2400" b="0" dirty="0" smtClean="0"/>
              <a:t>Non-</a:t>
            </a:r>
            <a:r>
              <a:rPr lang="en-IE" sz="2400" b="0" dirty="0" err="1" smtClean="0"/>
              <a:t>Equi</a:t>
            </a:r>
            <a:r>
              <a:rPr lang="en-IE" sz="2400" b="0" dirty="0" smtClean="0"/>
              <a:t> joins don’t need either referential integrity or equality.</a:t>
            </a:r>
            <a:endParaRPr lang="en-IE" sz="2400" b="0" dirty="0"/>
          </a:p>
        </p:txBody>
      </p:sp>
      <p:sp>
        <p:nvSpPr>
          <p:cNvPr id="3" name="TextBox 2"/>
          <p:cNvSpPr txBox="1"/>
          <p:nvPr/>
        </p:nvSpPr>
        <p:spPr>
          <a:xfrm>
            <a:off x="3923928" y="2328595"/>
            <a:ext cx="1101844" cy="523220"/>
          </a:xfrm>
          <a:prstGeom prst="rect">
            <a:avLst/>
          </a:prstGeom>
          <a:noFill/>
        </p:spPr>
        <p:txBody>
          <a:bodyPr wrap="square" rtlCol="0">
            <a:spAutoFit/>
          </a:bodyPr>
          <a:lstStyle/>
          <a:p>
            <a:pPr algn="ctr"/>
            <a:r>
              <a:rPr lang="en-IE" sz="1400" dirty="0" smtClean="0"/>
              <a:t>Matching</a:t>
            </a:r>
          </a:p>
          <a:p>
            <a:pPr algn="ctr"/>
            <a:r>
              <a:rPr lang="en-IE" sz="1400" dirty="0" smtClean="0"/>
              <a:t>Rows</a:t>
            </a:r>
            <a:endParaRPr lang="en-IE" sz="1400" dirty="0"/>
          </a:p>
        </p:txBody>
      </p:sp>
    </p:spTree>
    <p:extLst>
      <p:ext uri="{BB962C8B-B14F-4D97-AF65-F5344CB8AC3E}">
        <p14:creationId xmlns:p14="http://schemas.microsoft.com/office/powerpoint/2010/main" val="40059658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7" name="Rectangle 5"/>
          <p:cNvSpPr>
            <a:spLocks noGrp="1" noChangeArrowheads="1"/>
          </p:cNvSpPr>
          <p:nvPr>
            <p:ph type="title"/>
          </p:nvPr>
        </p:nvSpPr>
        <p:spPr/>
        <p:txBody>
          <a:bodyPr/>
          <a:lstStyle/>
          <a:p>
            <a:r>
              <a:rPr lang="en-US" altLang="en-US"/>
              <a:t>Single-Row Functions</a:t>
            </a:r>
          </a:p>
        </p:txBody>
      </p:sp>
      <p:sp>
        <p:nvSpPr>
          <p:cNvPr id="371718" name="Rectangle 6"/>
          <p:cNvSpPr>
            <a:spLocks noGrp="1" noChangeArrowheads="1"/>
          </p:cNvSpPr>
          <p:nvPr>
            <p:ph sz="quarter" idx="1"/>
          </p:nvPr>
        </p:nvSpPr>
        <p:spPr/>
        <p:txBody>
          <a:bodyPr>
            <a:normAutofit/>
          </a:bodyPr>
          <a:lstStyle/>
          <a:p>
            <a:r>
              <a:rPr lang="en-US" altLang="en-US" dirty="0"/>
              <a:t>Single-row functions:</a:t>
            </a:r>
          </a:p>
          <a:p>
            <a:pPr lvl="1"/>
            <a:r>
              <a:rPr lang="en-US" altLang="en-US" dirty="0"/>
              <a:t>Manipulate data items</a:t>
            </a:r>
          </a:p>
          <a:p>
            <a:pPr lvl="1"/>
            <a:r>
              <a:rPr lang="en-US" altLang="en-US" dirty="0"/>
              <a:t>Accept arguments and return one value</a:t>
            </a:r>
          </a:p>
          <a:p>
            <a:pPr lvl="1"/>
            <a:r>
              <a:rPr lang="en-US" altLang="en-US" dirty="0"/>
              <a:t>Act on each row that is returned</a:t>
            </a:r>
          </a:p>
          <a:p>
            <a:pPr lvl="1"/>
            <a:r>
              <a:rPr lang="en-US" altLang="en-US" dirty="0"/>
              <a:t>Return one result per row</a:t>
            </a:r>
          </a:p>
          <a:p>
            <a:pPr lvl="1"/>
            <a:r>
              <a:rPr lang="en-US" altLang="en-US" dirty="0"/>
              <a:t>May </a:t>
            </a:r>
            <a:r>
              <a:rPr lang="en-US" altLang="en-US" dirty="0" smtClean="0"/>
              <a:t>return a value of a data type different to that referenced</a:t>
            </a:r>
            <a:endParaRPr lang="en-US" altLang="en-US" dirty="0"/>
          </a:p>
          <a:p>
            <a:pPr lvl="1"/>
            <a:r>
              <a:rPr lang="en-US" altLang="en-US" dirty="0"/>
              <a:t>Can be nested</a:t>
            </a:r>
          </a:p>
          <a:p>
            <a:pPr lvl="1"/>
            <a:r>
              <a:rPr lang="en-US" altLang="en-US" dirty="0"/>
              <a:t>Accept arguments that can be a column or an expression</a:t>
            </a:r>
          </a:p>
        </p:txBody>
      </p:sp>
      <p:sp>
        <p:nvSpPr>
          <p:cNvPr id="371716" name="Rectangle 4"/>
          <p:cNvSpPr>
            <a:spLocks noChangeArrowheads="1"/>
          </p:cNvSpPr>
          <p:nvPr/>
        </p:nvSpPr>
        <p:spPr bwMode="blackGray">
          <a:xfrm>
            <a:off x="683568" y="5726583"/>
            <a:ext cx="7364413" cy="366713"/>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b="1" i="1">
                <a:solidFill>
                  <a:srgbClr val="000000"/>
                </a:solidFill>
                <a:latin typeface="Courier New" pitchFamily="49" charset="0"/>
              </a:rPr>
              <a:t>function_name</a:t>
            </a:r>
            <a:r>
              <a:rPr lang="en-US" altLang="en-US" sz="1800" b="1">
                <a:solidFill>
                  <a:srgbClr val="000000"/>
                </a:solidFill>
                <a:latin typeface="Courier New" pitchFamily="49" charset="0"/>
              </a:rPr>
              <a:t> [(</a:t>
            </a:r>
            <a:r>
              <a:rPr lang="en-US" altLang="en-US" sz="1800" b="1" i="1">
                <a:solidFill>
                  <a:srgbClr val="000000"/>
                </a:solidFill>
                <a:latin typeface="Courier New" pitchFamily="49" charset="0"/>
              </a:rPr>
              <a:t>arg1, arg2,...</a:t>
            </a:r>
            <a:r>
              <a:rPr lang="en-US" altLang="en-US" sz="1800" b="1">
                <a:solidFill>
                  <a:srgbClr val="000000"/>
                </a:solidFill>
                <a:latin typeface="Courier New" pitchFamily="49" charset="0"/>
              </a:rPr>
              <a:t>)]</a:t>
            </a:r>
          </a:p>
        </p:txBody>
      </p:sp>
    </p:spTree>
    <p:extLst>
      <p:ext uri="{BB962C8B-B14F-4D97-AF65-F5344CB8AC3E}">
        <p14:creationId xmlns:p14="http://schemas.microsoft.com/office/powerpoint/2010/main" val="2621406211"/>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7" name="Rectangle 5"/>
          <p:cNvSpPr>
            <a:spLocks noGrp="1" noChangeArrowheads="1"/>
          </p:cNvSpPr>
          <p:nvPr>
            <p:ph type="title"/>
          </p:nvPr>
        </p:nvSpPr>
        <p:spPr/>
        <p:txBody>
          <a:bodyPr/>
          <a:lstStyle/>
          <a:p>
            <a:r>
              <a:rPr lang="en-US" altLang="en-US" smtClean="0"/>
              <a:t>Single-Row Functions</a:t>
            </a:r>
            <a:endParaRPr lang="en-US" altLang="en-US"/>
          </a:p>
        </p:txBody>
      </p:sp>
      <p:sp>
        <p:nvSpPr>
          <p:cNvPr id="2" name="Content Placeholder 1"/>
          <p:cNvSpPr>
            <a:spLocks noGrp="1"/>
          </p:cNvSpPr>
          <p:nvPr>
            <p:ph sz="quarter" idx="1"/>
          </p:nvPr>
        </p:nvSpPr>
        <p:spPr/>
        <p:txBody>
          <a:bodyPr>
            <a:normAutofit/>
          </a:bodyPr>
          <a:lstStyle/>
          <a:p>
            <a:r>
              <a:rPr lang="en-US" altLang="en-US" dirty="0" smtClean="0"/>
              <a:t>An argument can be one of the following:</a:t>
            </a:r>
          </a:p>
          <a:p>
            <a:pPr lvl="1"/>
            <a:r>
              <a:rPr lang="en-US" altLang="en-US" dirty="0" smtClean="0"/>
              <a:t>User-supplied constant</a:t>
            </a:r>
          </a:p>
          <a:p>
            <a:pPr lvl="1"/>
            <a:r>
              <a:rPr lang="en-US" altLang="en-US" dirty="0" smtClean="0"/>
              <a:t>Variable value </a:t>
            </a:r>
          </a:p>
          <a:p>
            <a:pPr lvl="1"/>
            <a:r>
              <a:rPr lang="en-US" altLang="en-US" dirty="0" smtClean="0"/>
              <a:t>Column name</a:t>
            </a:r>
          </a:p>
          <a:p>
            <a:pPr lvl="1"/>
            <a:r>
              <a:rPr lang="en-US" altLang="en-US" dirty="0" smtClean="0"/>
              <a:t>Expression</a:t>
            </a:r>
          </a:p>
          <a:p>
            <a:pPr lvl="1"/>
            <a:endParaRPr lang="en-US" altLang="en-US" dirty="0" smtClean="0"/>
          </a:p>
          <a:p>
            <a:endParaRPr lang="en-IE" dirty="0"/>
          </a:p>
        </p:txBody>
      </p:sp>
      <p:sp>
        <p:nvSpPr>
          <p:cNvPr id="3" name="Content Placeholder 2"/>
          <p:cNvSpPr>
            <a:spLocks noGrp="1"/>
          </p:cNvSpPr>
          <p:nvPr>
            <p:ph sz="quarter" idx="2"/>
          </p:nvPr>
        </p:nvSpPr>
        <p:spPr/>
        <p:txBody>
          <a:bodyPr>
            <a:normAutofit/>
          </a:bodyPr>
          <a:lstStyle/>
          <a:p>
            <a:r>
              <a:rPr lang="en-US" altLang="en-US" dirty="0"/>
              <a:t>Can be used in </a:t>
            </a:r>
          </a:p>
          <a:p>
            <a:pPr lvl="1"/>
            <a:r>
              <a:rPr lang="en-US" altLang="en-US" dirty="0"/>
              <a:t>Select</a:t>
            </a:r>
          </a:p>
          <a:p>
            <a:pPr lvl="1"/>
            <a:r>
              <a:rPr lang="en-US" altLang="en-US" dirty="0"/>
              <a:t>Where</a:t>
            </a:r>
          </a:p>
          <a:p>
            <a:pPr lvl="1"/>
            <a:r>
              <a:rPr lang="en-US" altLang="en-US" dirty="0"/>
              <a:t>Order By</a:t>
            </a:r>
          </a:p>
          <a:p>
            <a:pPr lvl="1"/>
            <a:r>
              <a:rPr lang="en-US" altLang="en-US" dirty="0"/>
              <a:t>Constraint</a:t>
            </a:r>
          </a:p>
          <a:p>
            <a:pPr lvl="1"/>
            <a:r>
              <a:rPr lang="en-US" altLang="en-US" dirty="0"/>
              <a:t>Any where a column name can be used</a:t>
            </a:r>
          </a:p>
          <a:p>
            <a:endParaRPr lang="en-IE" dirty="0"/>
          </a:p>
        </p:txBody>
      </p:sp>
      <p:sp>
        <p:nvSpPr>
          <p:cNvPr id="371716" name="Rectangle 4"/>
          <p:cNvSpPr>
            <a:spLocks noChangeArrowheads="1"/>
          </p:cNvSpPr>
          <p:nvPr/>
        </p:nvSpPr>
        <p:spPr bwMode="blackGray">
          <a:xfrm>
            <a:off x="827584" y="6093296"/>
            <a:ext cx="7364413" cy="366713"/>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b="1" i="1">
                <a:solidFill>
                  <a:srgbClr val="000000"/>
                </a:solidFill>
                <a:latin typeface="Courier New" pitchFamily="49" charset="0"/>
              </a:rPr>
              <a:t>function_name</a:t>
            </a:r>
            <a:r>
              <a:rPr lang="en-US" altLang="en-US" sz="1800" b="1">
                <a:solidFill>
                  <a:srgbClr val="000000"/>
                </a:solidFill>
                <a:latin typeface="Courier New" pitchFamily="49" charset="0"/>
              </a:rPr>
              <a:t> [(</a:t>
            </a:r>
            <a:r>
              <a:rPr lang="en-US" altLang="en-US" sz="1800" b="1" i="1">
                <a:solidFill>
                  <a:srgbClr val="000000"/>
                </a:solidFill>
                <a:latin typeface="Courier New" pitchFamily="49" charset="0"/>
              </a:rPr>
              <a:t>arg1, arg2,...</a:t>
            </a:r>
            <a:r>
              <a:rPr lang="en-US" altLang="en-US" sz="1800" b="1">
                <a:solidFill>
                  <a:srgbClr val="000000"/>
                </a:solidFill>
                <a:latin typeface="Courier New" pitchFamily="49" charset="0"/>
              </a:rPr>
              <a:t>)]</a:t>
            </a:r>
          </a:p>
        </p:txBody>
      </p:sp>
    </p:spTree>
    <p:extLst>
      <p:ext uri="{BB962C8B-B14F-4D97-AF65-F5344CB8AC3E}">
        <p14:creationId xmlns:p14="http://schemas.microsoft.com/office/powerpoint/2010/main" val="1952944206"/>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77" name="Rectangle 17"/>
          <p:cNvSpPr>
            <a:spLocks noGrp="1" noChangeArrowheads="1"/>
          </p:cNvSpPr>
          <p:nvPr>
            <p:ph type="title"/>
          </p:nvPr>
        </p:nvSpPr>
        <p:spPr/>
        <p:txBody>
          <a:bodyPr/>
          <a:lstStyle/>
          <a:p>
            <a:r>
              <a:rPr lang="en-US" altLang="en-US"/>
              <a:t>Single-Row Functions</a:t>
            </a:r>
          </a:p>
        </p:txBody>
      </p:sp>
      <p:sp>
        <p:nvSpPr>
          <p:cNvPr id="373774" name="Line 14"/>
          <p:cNvSpPr>
            <a:spLocks noChangeShapeType="1"/>
          </p:cNvSpPr>
          <p:nvPr/>
        </p:nvSpPr>
        <p:spPr bwMode="auto">
          <a:xfrm>
            <a:off x="3857450" y="3800475"/>
            <a:ext cx="0" cy="10572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IE">
              <a:solidFill>
                <a:prstClr val="black"/>
              </a:solidFill>
            </a:endParaRPr>
          </a:p>
        </p:txBody>
      </p:sp>
      <p:sp>
        <p:nvSpPr>
          <p:cNvPr id="373775" name="Line 15"/>
          <p:cNvSpPr>
            <a:spLocks noChangeShapeType="1"/>
          </p:cNvSpPr>
          <p:nvPr/>
        </p:nvSpPr>
        <p:spPr bwMode="auto">
          <a:xfrm>
            <a:off x="4777506" y="3810000"/>
            <a:ext cx="0" cy="105727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E" dirty="0">
                <a:solidFill>
                  <a:prstClr val="black"/>
                </a:solidFill>
              </a:rPr>
              <a:t>\</a:t>
            </a:r>
          </a:p>
        </p:txBody>
      </p:sp>
      <p:sp>
        <p:nvSpPr>
          <p:cNvPr id="373762" name="Line 2"/>
          <p:cNvSpPr>
            <a:spLocks noChangeShapeType="1"/>
          </p:cNvSpPr>
          <p:nvPr/>
        </p:nvSpPr>
        <p:spPr bwMode="auto">
          <a:xfrm flipV="1">
            <a:off x="4274443" y="2257425"/>
            <a:ext cx="0" cy="14192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73763" name="Line 3"/>
          <p:cNvSpPr>
            <a:spLocks noChangeShapeType="1"/>
          </p:cNvSpPr>
          <p:nvPr/>
        </p:nvSpPr>
        <p:spPr bwMode="auto">
          <a:xfrm flipH="1">
            <a:off x="2843808" y="3438520"/>
            <a:ext cx="1054222" cy="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IE">
              <a:solidFill>
                <a:prstClr val="black"/>
              </a:solidFill>
            </a:endParaRPr>
          </a:p>
        </p:txBody>
      </p:sp>
      <p:sp>
        <p:nvSpPr>
          <p:cNvPr id="373764" name="Line 4"/>
          <p:cNvSpPr>
            <a:spLocks noChangeShapeType="1"/>
          </p:cNvSpPr>
          <p:nvPr/>
        </p:nvSpPr>
        <p:spPr bwMode="auto">
          <a:xfrm flipV="1">
            <a:off x="4549908" y="3435349"/>
            <a:ext cx="1030204" cy="31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IE">
              <a:solidFill>
                <a:prstClr val="black"/>
              </a:solidFill>
            </a:endParaRPr>
          </a:p>
        </p:txBody>
      </p:sp>
      <p:sp>
        <p:nvSpPr>
          <p:cNvPr id="373768" name="Rectangle 8"/>
          <p:cNvSpPr>
            <a:spLocks noChangeArrowheads="1"/>
          </p:cNvSpPr>
          <p:nvPr/>
        </p:nvSpPr>
        <p:spPr bwMode="blackWhite">
          <a:xfrm>
            <a:off x="2955530" y="4835525"/>
            <a:ext cx="1252758" cy="931863"/>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a:solidFill>
                  <a:prstClr val="black"/>
                </a:solidFill>
              </a:rPr>
              <a:t>Conversion</a:t>
            </a:r>
          </a:p>
        </p:txBody>
      </p:sp>
      <p:sp>
        <p:nvSpPr>
          <p:cNvPr id="373769" name="Rectangle 9"/>
          <p:cNvSpPr>
            <a:spLocks noChangeArrowheads="1"/>
          </p:cNvSpPr>
          <p:nvPr/>
        </p:nvSpPr>
        <p:spPr bwMode="blackWhite">
          <a:xfrm>
            <a:off x="3707904" y="1554163"/>
            <a:ext cx="1220464" cy="911225"/>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dirty="0">
                <a:solidFill>
                  <a:prstClr val="black"/>
                </a:solidFill>
              </a:rPr>
              <a:t>Character</a:t>
            </a:r>
          </a:p>
        </p:txBody>
      </p:sp>
      <p:sp>
        <p:nvSpPr>
          <p:cNvPr id="373770" name="Rectangle 10"/>
          <p:cNvSpPr>
            <a:spLocks noChangeArrowheads="1"/>
          </p:cNvSpPr>
          <p:nvPr/>
        </p:nvSpPr>
        <p:spPr bwMode="blackWhite">
          <a:xfrm>
            <a:off x="5652120" y="2978150"/>
            <a:ext cx="1220464" cy="911225"/>
          </a:xfrm>
          <a:prstGeom prst="rect">
            <a:avLst/>
          </a:prstGeom>
          <a:solidFill>
            <a:srgbClr val="00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algn="l" defTabSz="1620838">
              <a:spcBef>
                <a:spcPct val="0"/>
              </a:spcBef>
              <a:defRPr sz="2400">
                <a:solidFill>
                  <a:schemeClr val="tx1"/>
                </a:solidFill>
                <a:latin typeface="Times New Roman" pitchFamily="18" charset="0"/>
              </a:defRPr>
            </a:lvl1pPr>
            <a:lvl2pPr marL="609600" algn="l" defTabSz="1620838">
              <a:spcBef>
                <a:spcPct val="0"/>
              </a:spcBef>
              <a:defRPr sz="2400">
                <a:solidFill>
                  <a:schemeClr val="tx1"/>
                </a:solidFill>
                <a:latin typeface="Times New Roman" pitchFamily="18" charset="0"/>
              </a:defRPr>
            </a:lvl2pPr>
            <a:lvl3pPr marL="1217613" algn="l" defTabSz="1620838">
              <a:spcBef>
                <a:spcPct val="0"/>
              </a:spcBef>
              <a:defRPr sz="2400">
                <a:solidFill>
                  <a:schemeClr val="tx1"/>
                </a:solidFill>
                <a:latin typeface="Times New Roman" pitchFamily="18" charset="0"/>
              </a:defRPr>
            </a:lvl3pPr>
            <a:lvl4pPr marL="1825625" algn="l" defTabSz="1620838">
              <a:spcBef>
                <a:spcPct val="0"/>
              </a:spcBef>
              <a:defRPr sz="2400">
                <a:solidFill>
                  <a:schemeClr val="tx1"/>
                </a:solidFill>
                <a:latin typeface="Times New Roman" pitchFamily="18" charset="0"/>
              </a:defRPr>
            </a:lvl4pPr>
            <a:lvl5pPr marL="2433638" algn="l" defTabSz="1620838">
              <a:spcBef>
                <a:spcPct val="0"/>
              </a:spcBef>
              <a:defRPr sz="2400">
                <a:solidFill>
                  <a:schemeClr val="tx1"/>
                </a:solidFill>
                <a:latin typeface="Times New Roman" pitchFamily="18" charset="0"/>
              </a:defRPr>
            </a:lvl5pPr>
            <a:lvl6pPr marL="2890838" defTabSz="1620838" fontAlgn="base">
              <a:spcBef>
                <a:spcPct val="0"/>
              </a:spcBef>
              <a:spcAft>
                <a:spcPct val="0"/>
              </a:spcAft>
              <a:defRPr sz="2400">
                <a:solidFill>
                  <a:schemeClr val="tx1"/>
                </a:solidFill>
                <a:latin typeface="Times New Roman" pitchFamily="18" charset="0"/>
              </a:defRPr>
            </a:lvl6pPr>
            <a:lvl7pPr marL="3348038" defTabSz="1620838" fontAlgn="base">
              <a:spcBef>
                <a:spcPct val="0"/>
              </a:spcBef>
              <a:spcAft>
                <a:spcPct val="0"/>
              </a:spcAft>
              <a:defRPr sz="2400">
                <a:solidFill>
                  <a:schemeClr val="tx1"/>
                </a:solidFill>
                <a:latin typeface="Times New Roman" pitchFamily="18" charset="0"/>
              </a:defRPr>
            </a:lvl7pPr>
            <a:lvl8pPr marL="3805238" defTabSz="1620838" fontAlgn="base">
              <a:spcBef>
                <a:spcPct val="0"/>
              </a:spcBef>
              <a:spcAft>
                <a:spcPct val="0"/>
              </a:spcAft>
              <a:defRPr sz="2400">
                <a:solidFill>
                  <a:schemeClr val="tx1"/>
                </a:solidFill>
                <a:latin typeface="Times New Roman" pitchFamily="18" charset="0"/>
              </a:defRPr>
            </a:lvl8pPr>
            <a:lvl9pPr marL="4262438" defTabSz="1620838" fontAlgn="base">
              <a:spcBef>
                <a:spcPct val="0"/>
              </a:spcBef>
              <a:spcAft>
                <a:spcPct val="0"/>
              </a:spcAft>
              <a:defRPr sz="2400">
                <a:solidFill>
                  <a:schemeClr val="tx1"/>
                </a:solidFill>
                <a:latin typeface="Times New Roman" pitchFamily="18" charset="0"/>
              </a:defRPr>
            </a:lvl9pPr>
          </a:lstStyle>
          <a:p>
            <a:pPr algn="ctr" eaLnBrk="0" hangingPunct="0"/>
            <a:r>
              <a:rPr lang="en-US" altLang="en-US" sz="1800">
                <a:solidFill>
                  <a:prstClr val="black"/>
                </a:solidFill>
                <a:latin typeface="Arial" charset="0"/>
              </a:rPr>
              <a:t>Number</a:t>
            </a:r>
          </a:p>
        </p:txBody>
      </p:sp>
      <p:sp>
        <p:nvSpPr>
          <p:cNvPr id="373771" name="Rectangle 11"/>
          <p:cNvSpPr>
            <a:spLocks noChangeArrowheads="1"/>
          </p:cNvSpPr>
          <p:nvPr/>
        </p:nvSpPr>
        <p:spPr bwMode="blackWhite">
          <a:xfrm>
            <a:off x="4496320" y="4869160"/>
            <a:ext cx="1220464" cy="911225"/>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dirty="0">
                <a:solidFill>
                  <a:prstClr val="black"/>
                </a:solidFill>
              </a:rPr>
              <a:t>Date</a:t>
            </a:r>
          </a:p>
        </p:txBody>
      </p:sp>
      <p:sp>
        <p:nvSpPr>
          <p:cNvPr id="373772" name="Rectangle 12"/>
          <p:cNvSpPr>
            <a:spLocks noChangeArrowheads="1"/>
          </p:cNvSpPr>
          <p:nvPr/>
        </p:nvSpPr>
        <p:spPr bwMode="blackWhite">
          <a:xfrm>
            <a:off x="1623344" y="2978150"/>
            <a:ext cx="1220464" cy="911225"/>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a:solidFill>
                  <a:prstClr val="black"/>
                </a:solidFill>
              </a:rPr>
              <a:t>General</a:t>
            </a:r>
          </a:p>
        </p:txBody>
      </p:sp>
      <p:sp>
        <p:nvSpPr>
          <p:cNvPr id="373773" name="Rectangle 13"/>
          <p:cNvSpPr>
            <a:spLocks noChangeArrowheads="1"/>
          </p:cNvSpPr>
          <p:nvPr/>
        </p:nvSpPr>
        <p:spPr bwMode="blackWhite">
          <a:xfrm>
            <a:off x="3477066" y="2968625"/>
            <a:ext cx="1509990" cy="931863"/>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a:solidFill>
                  <a:prstClr val="black"/>
                </a:solidFill>
              </a:rPr>
              <a:t>Single-row </a:t>
            </a:r>
          </a:p>
          <a:p>
            <a:pPr algn="ctr" eaLnBrk="0" hangingPunct="0">
              <a:spcBef>
                <a:spcPct val="0"/>
              </a:spcBef>
            </a:pPr>
            <a:r>
              <a:rPr lang="en-US" altLang="en-US">
                <a:solidFill>
                  <a:prstClr val="black"/>
                </a:solidFill>
              </a:rPr>
              <a:t>functions</a:t>
            </a:r>
          </a:p>
        </p:txBody>
      </p:sp>
      <p:sp>
        <p:nvSpPr>
          <p:cNvPr id="2" name="TextBox 1"/>
          <p:cNvSpPr txBox="1"/>
          <p:nvPr/>
        </p:nvSpPr>
        <p:spPr>
          <a:xfrm>
            <a:off x="5364088" y="1554163"/>
            <a:ext cx="2520280" cy="1077218"/>
          </a:xfrm>
          <a:prstGeom prst="rect">
            <a:avLst/>
          </a:prstGeom>
          <a:noFill/>
        </p:spPr>
        <p:txBody>
          <a:bodyPr wrap="square" rtlCol="0">
            <a:spAutoFit/>
          </a:bodyPr>
          <a:lstStyle/>
          <a:p>
            <a:r>
              <a:rPr lang="en-IE" sz="1600" dirty="0">
                <a:solidFill>
                  <a:prstClr val="black"/>
                </a:solidFill>
              </a:rPr>
              <a:t>Accept character input </a:t>
            </a:r>
            <a:endParaRPr lang="en-IE" sz="1600" dirty="0" smtClean="0">
              <a:solidFill>
                <a:prstClr val="black"/>
              </a:solidFill>
            </a:endParaRPr>
          </a:p>
          <a:p>
            <a:r>
              <a:rPr lang="en-IE" sz="1600" dirty="0" smtClean="0">
                <a:solidFill>
                  <a:prstClr val="black"/>
                </a:solidFill>
              </a:rPr>
              <a:t>Returns a single value</a:t>
            </a:r>
            <a:endParaRPr lang="en-IE" sz="1600" dirty="0">
              <a:solidFill>
                <a:prstClr val="black"/>
              </a:solidFill>
            </a:endParaRPr>
          </a:p>
          <a:p>
            <a:r>
              <a:rPr lang="en-IE" sz="1600" dirty="0">
                <a:solidFill>
                  <a:prstClr val="black"/>
                </a:solidFill>
              </a:rPr>
              <a:t>Can return both character and numeric values</a:t>
            </a:r>
          </a:p>
        </p:txBody>
      </p:sp>
      <p:sp>
        <p:nvSpPr>
          <p:cNvPr id="15" name="TextBox 14"/>
          <p:cNvSpPr txBox="1"/>
          <p:nvPr/>
        </p:nvSpPr>
        <p:spPr>
          <a:xfrm>
            <a:off x="7020272" y="3050376"/>
            <a:ext cx="2123728" cy="830997"/>
          </a:xfrm>
          <a:prstGeom prst="rect">
            <a:avLst/>
          </a:prstGeom>
          <a:noFill/>
        </p:spPr>
        <p:txBody>
          <a:bodyPr wrap="square" rtlCol="0">
            <a:spAutoFit/>
          </a:bodyPr>
          <a:lstStyle/>
          <a:p>
            <a:r>
              <a:rPr lang="en-IE" sz="1600" dirty="0">
                <a:solidFill>
                  <a:prstClr val="black"/>
                </a:solidFill>
              </a:rPr>
              <a:t>Accepts numeric </a:t>
            </a:r>
            <a:r>
              <a:rPr lang="en-IE" sz="1600" dirty="0" smtClean="0">
                <a:solidFill>
                  <a:prstClr val="black"/>
                </a:solidFill>
              </a:rPr>
              <a:t>input</a:t>
            </a:r>
          </a:p>
          <a:p>
            <a:r>
              <a:rPr lang="en-IE" sz="1600" dirty="0" smtClean="0">
                <a:solidFill>
                  <a:prstClr val="black"/>
                </a:solidFill>
              </a:rPr>
              <a:t>Returns a single  numeric value</a:t>
            </a:r>
            <a:endParaRPr lang="en-IE" sz="1600" dirty="0">
              <a:solidFill>
                <a:prstClr val="black"/>
              </a:solidFill>
            </a:endParaRPr>
          </a:p>
        </p:txBody>
      </p:sp>
      <p:sp>
        <p:nvSpPr>
          <p:cNvPr id="3" name="TextBox 2"/>
          <p:cNvSpPr txBox="1"/>
          <p:nvPr/>
        </p:nvSpPr>
        <p:spPr>
          <a:xfrm>
            <a:off x="6012160" y="5085184"/>
            <a:ext cx="2520280" cy="830997"/>
          </a:xfrm>
          <a:prstGeom prst="rect">
            <a:avLst/>
          </a:prstGeom>
          <a:noFill/>
        </p:spPr>
        <p:txBody>
          <a:bodyPr wrap="square" rtlCol="0">
            <a:spAutoFit/>
          </a:bodyPr>
          <a:lstStyle/>
          <a:p>
            <a:r>
              <a:rPr lang="en-IE" sz="1600" dirty="0">
                <a:solidFill>
                  <a:prstClr val="black"/>
                </a:solidFill>
              </a:rPr>
              <a:t>Operate on date data type</a:t>
            </a:r>
          </a:p>
          <a:p>
            <a:r>
              <a:rPr lang="en-IE" sz="1600" dirty="0">
                <a:solidFill>
                  <a:prstClr val="black"/>
                </a:solidFill>
              </a:rPr>
              <a:t>Returns a value of date data type</a:t>
            </a:r>
          </a:p>
        </p:txBody>
      </p:sp>
      <p:sp>
        <p:nvSpPr>
          <p:cNvPr id="17" name="TextBox 16"/>
          <p:cNvSpPr txBox="1"/>
          <p:nvPr/>
        </p:nvSpPr>
        <p:spPr>
          <a:xfrm>
            <a:off x="467544" y="5085184"/>
            <a:ext cx="2520280" cy="584775"/>
          </a:xfrm>
          <a:prstGeom prst="rect">
            <a:avLst/>
          </a:prstGeom>
          <a:noFill/>
        </p:spPr>
        <p:txBody>
          <a:bodyPr wrap="square" rtlCol="0">
            <a:spAutoFit/>
          </a:bodyPr>
          <a:lstStyle/>
          <a:p>
            <a:r>
              <a:rPr lang="en-IE" sz="1600" dirty="0">
                <a:solidFill>
                  <a:prstClr val="black"/>
                </a:solidFill>
              </a:rPr>
              <a:t>Convert a value from one data type to another</a:t>
            </a:r>
          </a:p>
        </p:txBody>
      </p:sp>
      <p:sp>
        <p:nvSpPr>
          <p:cNvPr id="19" name="TextBox 18"/>
          <p:cNvSpPr txBox="1"/>
          <p:nvPr/>
        </p:nvSpPr>
        <p:spPr>
          <a:xfrm>
            <a:off x="0" y="2978150"/>
            <a:ext cx="1260140" cy="1569660"/>
          </a:xfrm>
          <a:prstGeom prst="rect">
            <a:avLst/>
          </a:prstGeom>
          <a:noFill/>
        </p:spPr>
        <p:txBody>
          <a:bodyPr wrap="square" rtlCol="0">
            <a:spAutoFit/>
          </a:bodyPr>
          <a:lstStyle/>
          <a:p>
            <a:r>
              <a:rPr lang="en-IE" sz="1600" dirty="0" smtClean="0">
                <a:solidFill>
                  <a:prstClr val="black"/>
                </a:solidFill>
              </a:rPr>
              <a:t>Handle NULL values or selection of return value based on choices</a:t>
            </a:r>
            <a:endParaRPr lang="en-IE" sz="1600" dirty="0">
              <a:solidFill>
                <a:prstClr val="black"/>
              </a:solidFill>
            </a:endParaRPr>
          </a:p>
        </p:txBody>
      </p:sp>
    </p:spTree>
    <p:extLst>
      <p:ext uri="{BB962C8B-B14F-4D97-AF65-F5344CB8AC3E}">
        <p14:creationId xmlns:p14="http://schemas.microsoft.com/office/powerpoint/2010/main" val="41954530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37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37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37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37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37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37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37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37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37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37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74" grpId="0" animBg="1"/>
      <p:bldP spid="373775" grpId="0" animBg="1"/>
      <p:bldP spid="373762" grpId="0" animBg="1"/>
      <p:bldP spid="373763" grpId="0" animBg="1"/>
      <p:bldP spid="373764" grpId="0" animBg="1"/>
      <p:bldP spid="373768" grpId="0" animBg="1"/>
      <p:bldP spid="373769" grpId="0" animBg="1"/>
      <p:bldP spid="373770" grpId="0" animBg="1"/>
      <p:bldP spid="373771" grpId="0" animBg="1"/>
      <p:bldP spid="373772" grpId="0" animBg="1"/>
      <p:bldP spid="373773" grpId="0" animBg="1"/>
      <p:bldP spid="2" grpId="0"/>
      <p:bldP spid="15" grpId="0"/>
      <p:bldP spid="3" grpId="0"/>
      <p:bldP spid="17" grpId="0"/>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p:cNvSpPr>
            <a:spLocks noChangeArrowheads="1"/>
          </p:cNvSpPr>
          <p:nvPr/>
        </p:nvSpPr>
        <p:spPr bwMode="blackWhite">
          <a:xfrm>
            <a:off x="3387726" y="404664"/>
            <a:ext cx="2311400" cy="941388"/>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a:t>
            </a:r>
          </a:p>
          <a:p>
            <a:pPr eaLnBrk="0" hangingPunct="0">
              <a:spcBef>
                <a:spcPct val="0"/>
              </a:spcBef>
            </a:pPr>
            <a:r>
              <a:rPr lang="en-US" altLang="en-US" sz="2400">
                <a:solidFill>
                  <a:prstClr val="black"/>
                </a:solidFill>
              </a:rPr>
              <a:t>functions</a:t>
            </a:r>
          </a:p>
        </p:txBody>
      </p:sp>
      <p:sp>
        <p:nvSpPr>
          <p:cNvPr id="375814" name="Line 6"/>
          <p:cNvSpPr>
            <a:spLocks noChangeShapeType="1"/>
          </p:cNvSpPr>
          <p:nvPr/>
        </p:nvSpPr>
        <p:spPr bwMode="auto">
          <a:xfrm flipV="1">
            <a:off x="4543426" y="1347638"/>
            <a:ext cx="0" cy="60642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2000">
              <a:solidFill>
                <a:prstClr val="black"/>
              </a:solidFill>
            </a:endParaRPr>
          </a:p>
        </p:txBody>
      </p:sp>
      <p:sp>
        <p:nvSpPr>
          <p:cNvPr id="375815" name="Freeform 7"/>
          <p:cNvSpPr>
            <a:spLocks/>
          </p:cNvSpPr>
          <p:nvPr/>
        </p:nvSpPr>
        <p:spPr bwMode="auto">
          <a:xfrm flipV="1">
            <a:off x="4238626" y="1954063"/>
            <a:ext cx="304800" cy="682847"/>
          </a:xfrm>
          <a:custGeom>
            <a:avLst/>
            <a:gdLst>
              <a:gd name="T0" fmla="*/ 0 w 2424"/>
              <a:gd name="T1" fmla="*/ 316 h 337"/>
              <a:gd name="T2" fmla="*/ 0 w 2424"/>
              <a:gd name="T3" fmla="*/ 0 h 337"/>
              <a:gd name="T4" fmla="*/ 2423 w 2424"/>
              <a:gd name="T5" fmla="*/ 0 h 337"/>
              <a:gd name="T6" fmla="*/ 2423 w 2424"/>
              <a:gd name="T7" fmla="*/ 148 h 337"/>
              <a:gd name="T8" fmla="*/ 2423 w 2424"/>
              <a:gd name="T9" fmla="*/ 336 h 337"/>
            </a:gdLst>
            <a:ahLst/>
            <a:cxnLst>
              <a:cxn ang="0">
                <a:pos x="T0" y="T1"/>
              </a:cxn>
              <a:cxn ang="0">
                <a:pos x="T2" y="T3"/>
              </a:cxn>
              <a:cxn ang="0">
                <a:pos x="T4" y="T5"/>
              </a:cxn>
              <a:cxn ang="0">
                <a:pos x="T6" y="T7"/>
              </a:cxn>
              <a:cxn ang="0">
                <a:pos x="T8" y="T9"/>
              </a:cxn>
            </a:cxnLst>
            <a:rect l="0" t="0" r="r" b="b"/>
            <a:pathLst>
              <a:path w="2424" h="337">
                <a:moveTo>
                  <a:pt x="0" y="316"/>
                </a:moveTo>
                <a:lnTo>
                  <a:pt x="0" y="0"/>
                </a:lnTo>
                <a:lnTo>
                  <a:pt x="2423" y="0"/>
                </a:lnTo>
                <a:lnTo>
                  <a:pt x="2423" y="148"/>
                </a:lnTo>
                <a:lnTo>
                  <a:pt x="2423" y="33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2000">
              <a:solidFill>
                <a:prstClr val="black"/>
              </a:solidFill>
            </a:endParaRPr>
          </a:p>
        </p:txBody>
      </p:sp>
      <p:sp>
        <p:nvSpPr>
          <p:cNvPr id="375816" name="Rectangle 8"/>
          <p:cNvSpPr>
            <a:spLocks noChangeArrowheads="1"/>
          </p:cNvSpPr>
          <p:nvPr/>
        </p:nvSpPr>
        <p:spPr bwMode="blackWhite">
          <a:xfrm>
            <a:off x="947738" y="1954064"/>
            <a:ext cx="3290888" cy="9413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Case-manipulation </a:t>
            </a:r>
          </a:p>
          <a:p>
            <a:pPr eaLnBrk="0" hangingPunct="0">
              <a:spcBef>
                <a:spcPct val="0"/>
              </a:spcBef>
            </a:pPr>
            <a:r>
              <a:rPr lang="en-US" altLang="en-US" sz="2400">
                <a:solidFill>
                  <a:prstClr val="black"/>
                </a:solidFill>
              </a:rPr>
              <a:t>functions</a:t>
            </a:r>
          </a:p>
        </p:txBody>
      </p:sp>
      <p:graphicFrame>
        <p:nvGraphicFramePr>
          <p:cNvPr id="11" name="Group 74"/>
          <p:cNvGraphicFramePr>
            <a:graphicFrameLocks noGrp="1"/>
          </p:cNvGraphicFramePr>
          <p:nvPr>
            <p:extLst>
              <p:ext uri="{D42A27DB-BD31-4B8C-83A1-F6EECF244321}">
                <p14:modId xmlns:p14="http://schemas.microsoft.com/office/powerpoint/2010/main" val="2230423785"/>
              </p:ext>
            </p:extLst>
          </p:nvPr>
        </p:nvGraphicFramePr>
        <p:xfrm>
          <a:off x="1691680" y="4005064"/>
          <a:ext cx="6415088" cy="1496696"/>
        </p:xfrm>
        <a:graphic>
          <a:graphicData uri="http://schemas.openxmlformats.org/drawingml/2006/table">
            <a:tbl>
              <a:tblPr/>
              <a:tblGrid>
                <a:gridCol w="3503613"/>
                <a:gridCol w="2911475"/>
              </a:tblGrid>
              <a:tr h="142989">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LOWER('SQL Course')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sql course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itchFamily="49" charset="0"/>
                        </a:rPr>
                        <a:t>UPPER('SQL Course')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SQL COURSE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INITCAP('SQL Course')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err="1" smtClean="0">
                          <a:ln>
                            <a:noFill/>
                          </a:ln>
                          <a:solidFill>
                            <a:srgbClr val="000000"/>
                          </a:solidFill>
                          <a:effectLst/>
                          <a:latin typeface="Courier New" pitchFamily="49" charset="0"/>
                        </a:rPr>
                        <a:t>Sql</a:t>
                      </a:r>
                      <a:r>
                        <a:rPr kumimoji="0" lang="en-US" altLang="en-US" sz="1800" b="1" i="0" u="none" strike="noStrike" cap="none" normalizeH="0" baseline="0" dirty="0" smtClean="0">
                          <a:ln>
                            <a:noFill/>
                          </a:ln>
                          <a:solidFill>
                            <a:srgbClr val="000000"/>
                          </a:solidFill>
                          <a:effectLst/>
                          <a:latin typeface="Courier New" pitchFamily="49" charset="0"/>
                        </a:rPr>
                        <a:t> Course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r>
            </a:tbl>
          </a:graphicData>
        </a:graphic>
      </p:graphicFrame>
    </p:spTree>
    <p:extLst>
      <p:ext uri="{BB962C8B-B14F-4D97-AF65-F5344CB8AC3E}">
        <p14:creationId xmlns:p14="http://schemas.microsoft.com/office/powerpoint/2010/main" val="589308537"/>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p:cNvSpPr>
            <a:spLocks noChangeArrowheads="1"/>
          </p:cNvSpPr>
          <p:nvPr/>
        </p:nvSpPr>
        <p:spPr bwMode="blackWhite">
          <a:xfrm>
            <a:off x="3387726" y="44624"/>
            <a:ext cx="2311400" cy="941388"/>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a:t>
            </a:r>
          </a:p>
          <a:p>
            <a:pPr eaLnBrk="0" hangingPunct="0">
              <a:spcBef>
                <a:spcPct val="0"/>
              </a:spcBef>
            </a:pPr>
            <a:r>
              <a:rPr lang="en-US" altLang="en-US" sz="2400">
                <a:solidFill>
                  <a:prstClr val="black"/>
                </a:solidFill>
              </a:rPr>
              <a:t>functions</a:t>
            </a:r>
          </a:p>
        </p:txBody>
      </p:sp>
      <p:sp>
        <p:nvSpPr>
          <p:cNvPr id="375814" name="Line 6"/>
          <p:cNvSpPr>
            <a:spLocks noChangeShapeType="1"/>
          </p:cNvSpPr>
          <p:nvPr/>
        </p:nvSpPr>
        <p:spPr bwMode="auto">
          <a:xfrm flipV="1">
            <a:off x="4543426" y="987598"/>
            <a:ext cx="0" cy="60642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2000">
              <a:solidFill>
                <a:prstClr val="black"/>
              </a:solidFill>
            </a:endParaRPr>
          </a:p>
        </p:txBody>
      </p:sp>
      <p:sp>
        <p:nvSpPr>
          <p:cNvPr id="375815" name="Freeform 7"/>
          <p:cNvSpPr>
            <a:spLocks/>
          </p:cNvSpPr>
          <p:nvPr/>
        </p:nvSpPr>
        <p:spPr bwMode="auto">
          <a:xfrm flipV="1">
            <a:off x="4238626" y="1594023"/>
            <a:ext cx="304800" cy="682847"/>
          </a:xfrm>
          <a:custGeom>
            <a:avLst/>
            <a:gdLst>
              <a:gd name="T0" fmla="*/ 0 w 2424"/>
              <a:gd name="T1" fmla="*/ 316 h 337"/>
              <a:gd name="T2" fmla="*/ 0 w 2424"/>
              <a:gd name="T3" fmla="*/ 0 h 337"/>
              <a:gd name="T4" fmla="*/ 2423 w 2424"/>
              <a:gd name="T5" fmla="*/ 0 h 337"/>
              <a:gd name="T6" fmla="*/ 2423 w 2424"/>
              <a:gd name="T7" fmla="*/ 148 h 337"/>
              <a:gd name="T8" fmla="*/ 2423 w 2424"/>
              <a:gd name="T9" fmla="*/ 336 h 337"/>
            </a:gdLst>
            <a:ahLst/>
            <a:cxnLst>
              <a:cxn ang="0">
                <a:pos x="T0" y="T1"/>
              </a:cxn>
              <a:cxn ang="0">
                <a:pos x="T2" y="T3"/>
              </a:cxn>
              <a:cxn ang="0">
                <a:pos x="T4" y="T5"/>
              </a:cxn>
              <a:cxn ang="0">
                <a:pos x="T6" y="T7"/>
              </a:cxn>
              <a:cxn ang="0">
                <a:pos x="T8" y="T9"/>
              </a:cxn>
            </a:cxnLst>
            <a:rect l="0" t="0" r="r" b="b"/>
            <a:pathLst>
              <a:path w="2424" h="337">
                <a:moveTo>
                  <a:pt x="0" y="316"/>
                </a:moveTo>
                <a:lnTo>
                  <a:pt x="0" y="0"/>
                </a:lnTo>
                <a:lnTo>
                  <a:pt x="2423" y="0"/>
                </a:lnTo>
                <a:lnTo>
                  <a:pt x="2423" y="148"/>
                </a:lnTo>
                <a:lnTo>
                  <a:pt x="2423" y="33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2000">
              <a:solidFill>
                <a:prstClr val="black"/>
              </a:solidFill>
            </a:endParaRPr>
          </a:p>
        </p:txBody>
      </p:sp>
      <p:sp>
        <p:nvSpPr>
          <p:cNvPr id="375816" name="Rectangle 8"/>
          <p:cNvSpPr>
            <a:spLocks noChangeArrowheads="1"/>
          </p:cNvSpPr>
          <p:nvPr/>
        </p:nvSpPr>
        <p:spPr bwMode="blackWhite">
          <a:xfrm>
            <a:off x="947738" y="1594024"/>
            <a:ext cx="3290888" cy="9413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Case-manipulation </a:t>
            </a:r>
          </a:p>
          <a:p>
            <a:pPr eaLnBrk="0" hangingPunct="0">
              <a:spcBef>
                <a:spcPct val="0"/>
              </a:spcBef>
            </a:pPr>
            <a:r>
              <a:rPr lang="en-US" altLang="en-US" sz="2400">
                <a:solidFill>
                  <a:prstClr val="black"/>
                </a:solidFill>
              </a:rPr>
              <a:t>functions</a:t>
            </a:r>
          </a:p>
        </p:txBody>
      </p:sp>
      <p:graphicFrame>
        <p:nvGraphicFramePr>
          <p:cNvPr id="11" name="Group 74"/>
          <p:cNvGraphicFramePr>
            <a:graphicFrameLocks noGrp="1"/>
          </p:cNvGraphicFramePr>
          <p:nvPr>
            <p:extLst>
              <p:ext uri="{D42A27DB-BD31-4B8C-83A1-F6EECF244321}">
                <p14:modId xmlns:p14="http://schemas.microsoft.com/office/powerpoint/2010/main" val="900293201"/>
              </p:ext>
            </p:extLst>
          </p:nvPr>
        </p:nvGraphicFramePr>
        <p:xfrm>
          <a:off x="180182" y="4149080"/>
          <a:ext cx="8963818" cy="2478024"/>
        </p:xfrm>
        <a:graphic>
          <a:graphicData uri="http://schemas.openxmlformats.org/drawingml/2006/table">
            <a:tbl>
              <a:tblPr/>
              <a:tblGrid>
                <a:gridCol w="6696074"/>
                <a:gridCol w="2267744"/>
              </a:tblGrid>
              <a:tr h="142989">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Select LOWER(</a:t>
                      </a:r>
                      <a:r>
                        <a:rPr kumimoji="0" lang="en-US" altLang="en-US" sz="1800" b="1" i="0" u="none" strike="noStrike" cap="none" normalizeH="0" baseline="0" dirty="0" err="1" smtClean="0">
                          <a:ln>
                            <a:noFill/>
                          </a:ln>
                          <a:solidFill>
                            <a:schemeClr val="tx1"/>
                          </a:solidFill>
                          <a:effectLst/>
                          <a:latin typeface="Courier New" pitchFamily="49" charset="0"/>
                        </a:rPr>
                        <a:t>fullname</a:t>
                      </a:r>
                      <a:r>
                        <a:rPr kumimoji="0" lang="en-US" altLang="en-US" sz="1800" b="1" i="0" u="none" strike="noStrike" cap="none" normalizeH="0" baseline="0" dirty="0" smtClean="0">
                          <a:ln>
                            <a:noFill/>
                          </a:ln>
                          <a:solidFill>
                            <a:schemeClr val="tx1"/>
                          </a:solidFill>
                          <a:effectLst/>
                          <a:latin typeface="Courier New" pitchFamily="49" charset="0"/>
                        </a:rPr>
                        <a:t>) from client;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joe </a:t>
                      </a:r>
                      <a:r>
                        <a:rPr kumimoji="0" lang="en-US" altLang="en-US" sz="1800" b="1" i="0" u="none" strike="noStrike" cap="none" normalizeH="0" baseline="0" dirty="0" err="1" smtClean="0">
                          <a:ln>
                            <a:noFill/>
                          </a:ln>
                          <a:solidFill>
                            <a:srgbClr val="000000"/>
                          </a:solidFill>
                          <a:effectLst/>
                          <a:latin typeface="Courier New" pitchFamily="49" charset="0"/>
                        </a:rPr>
                        <a:t>bloggs</a:t>
                      </a:r>
                      <a:endParaRPr kumimoji="0" lang="en-US" altLang="en-US" sz="1800" b="1" i="0" u="none" strike="noStrike" cap="none" normalizeH="0" baseline="0" dirty="0" smtClean="0">
                        <a:ln>
                          <a:noFill/>
                        </a:ln>
                        <a:solidFill>
                          <a:srgbClr val="000000"/>
                        </a:solidFill>
                        <a:effectLst/>
                        <a:latin typeface="Courier New" pitchFamily="49" charset="0"/>
                      </a:endParaRPr>
                    </a:p>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err="1" smtClean="0">
                          <a:ln>
                            <a:noFill/>
                          </a:ln>
                          <a:solidFill>
                            <a:srgbClr val="000000"/>
                          </a:solidFill>
                          <a:effectLst/>
                          <a:latin typeface="Courier New" pitchFamily="49" charset="0"/>
                        </a:rPr>
                        <a:t>jim</a:t>
                      </a:r>
                      <a:r>
                        <a:rPr kumimoji="0" lang="en-US" altLang="en-US" sz="1800" b="1" i="0" u="none" strike="noStrike" cap="none" normalizeH="0" baseline="0" dirty="0" smtClean="0">
                          <a:ln>
                            <a:noFill/>
                          </a:ln>
                          <a:solidFill>
                            <a:srgbClr val="000000"/>
                          </a:solidFill>
                          <a:effectLst/>
                          <a:latin typeface="Courier New" pitchFamily="49" charset="0"/>
                        </a:rPr>
                        <a:t> </a:t>
                      </a:r>
                      <a:r>
                        <a:rPr kumimoji="0" lang="en-US" altLang="en-US" sz="1800" b="1" i="0" u="none" strike="noStrike" cap="none" normalizeH="0" baseline="0" dirty="0" err="1" smtClean="0">
                          <a:ln>
                            <a:noFill/>
                          </a:ln>
                          <a:solidFill>
                            <a:srgbClr val="000000"/>
                          </a:solidFill>
                          <a:effectLst/>
                          <a:latin typeface="Courier New" pitchFamily="49" charset="0"/>
                        </a:rPr>
                        <a:t>bloogs</a:t>
                      </a:r>
                      <a:endParaRPr kumimoji="0" lang="en-US" altLang="en-US" sz="1800" b="1" i="0" u="none" strike="noStrike" cap="none" normalizeH="0" baseline="0" dirty="0" smtClean="0">
                        <a:ln>
                          <a:noFill/>
                        </a:ln>
                        <a:solidFill>
                          <a:srgbClr val="000000"/>
                        </a:solidFill>
                        <a:effectLst/>
                        <a:latin typeface="Courier New" pitchFamily="4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defRPr/>
                      </a:pPr>
                      <a:r>
                        <a:rPr kumimoji="0" lang="en-US" altLang="en-US" sz="1800" b="1" i="0" u="none" strike="noStrike" cap="none" normalizeH="0" baseline="0" dirty="0" smtClean="0">
                          <a:ln>
                            <a:noFill/>
                          </a:ln>
                          <a:solidFill>
                            <a:schemeClr val="tx1"/>
                          </a:solidFill>
                          <a:effectLst/>
                          <a:latin typeface="Courier New" pitchFamily="49" charset="0"/>
                        </a:rPr>
                        <a:t>Select UPPER(</a:t>
                      </a:r>
                      <a:r>
                        <a:rPr kumimoji="0" lang="en-US" altLang="en-US" sz="1800" b="1" i="0" u="none" strike="noStrike" cap="none" normalizeH="0" baseline="0" dirty="0" err="1" smtClean="0">
                          <a:ln>
                            <a:noFill/>
                          </a:ln>
                          <a:solidFill>
                            <a:schemeClr val="tx1"/>
                          </a:solidFill>
                          <a:effectLst/>
                          <a:latin typeface="Courier New" pitchFamily="49" charset="0"/>
                        </a:rPr>
                        <a:t>fullname</a:t>
                      </a:r>
                      <a:r>
                        <a:rPr kumimoji="0" lang="en-US" altLang="en-US" sz="1800" b="1" i="0" u="none" strike="noStrike" cap="none" normalizeH="0" baseline="0" dirty="0" smtClean="0">
                          <a:ln>
                            <a:noFill/>
                          </a:ln>
                          <a:solidFill>
                            <a:schemeClr val="tx1"/>
                          </a:solidFill>
                          <a:effectLst/>
                          <a:latin typeface="Courier New" pitchFamily="49" charset="0"/>
                        </a:rPr>
                        <a:t>) from client;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JOE BLOGGS</a:t>
                      </a:r>
                    </a:p>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JIM BLOOGS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defRPr/>
                      </a:pPr>
                      <a:r>
                        <a:rPr kumimoji="0" lang="en-US" altLang="en-US" sz="1800" b="1" i="0" u="none" strike="noStrike" cap="none" normalizeH="0" baseline="0" dirty="0" smtClean="0">
                          <a:ln>
                            <a:noFill/>
                          </a:ln>
                          <a:solidFill>
                            <a:schemeClr val="tx1"/>
                          </a:solidFill>
                          <a:effectLst/>
                          <a:latin typeface="Courier New" pitchFamily="49" charset="0"/>
                        </a:rPr>
                        <a:t>Select INITCAP(</a:t>
                      </a:r>
                      <a:r>
                        <a:rPr kumimoji="0" lang="en-US" altLang="en-US" sz="1800" b="1" i="0" u="none" strike="noStrike" cap="none" normalizeH="0" baseline="0" dirty="0" err="1" smtClean="0">
                          <a:ln>
                            <a:noFill/>
                          </a:ln>
                          <a:solidFill>
                            <a:schemeClr val="tx1"/>
                          </a:solidFill>
                          <a:effectLst/>
                          <a:latin typeface="Courier New" pitchFamily="49" charset="0"/>
                        </a:rPr>
                        <a:t>fullname</a:t>
                      </a:r>
                      <a:r>
                        <a:rPr kumimoji="0" lang="en-US" altLang="en-US" sz="1800" b="1" i="0" u="none" strike="noStrike" cap="none" normalizeH="0" baseline="0" dirty="0" smtClean="0">
                          <a:ln>
                            <a:noFill/>
                          </a:ln>
                          <a:solidFill>
                            <a:schemeClr val="tx1"/>
                          </a:solidFill>
                          <a:effectLst/>
                          <a:latin typeface="Courier New" pitchFamily="49" charset="0"/>
                        </a:rPr>
                        <a:t>) from client;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rgbClr val="000000"/>
                          </a:solidFill>
                          <a:effectLst/>
                          <a:latin typeface="Courier New" pitchFamily="49" charset="0"/>
                        </a:rPr>
                        <a:t>Joe </a:t>
                      </a:r>
                      <a:r>
                        <a:rPr kumimoji="0" lang="en-US" altLang="en-US" sz="1800" b="1" i="0" u="none" strike="noStrike" cap="none" normalizeH="0" baseline="0" dirty="0" err="1" smtClean="0">
                          <a:ln>
                            <a:noFill/>
                          </a:ln>
                          <a:solidFill>
                            <a:srgbClr val="000000"/>
                          </a:solidFill>
                          <a:effectLst/>
                          <a:latin typeface="Courier New" pitchFamily="49" charset="0"/>
                        </a:rPr>
                        <a:t>Bloggs</a:t>
                      </a:r>
                      <a:endParaRPr kumimoji="0" lang="en-US" altLang="en-US" sz="1800" b="1" i="0" u="none" strike="noStrike" cap="none" normalizeH="0" baseline="0" dirty="0" smtClean="0">
                        <a:ln>
                          <a:noFill/>
                        </a:ln>
                        <a:solidFill>
                          <a:srgbClr val="000000"/>
                        </a:solidFill>
                        <a:effectLst/>
                        <a:latin typeface="Courier New" pitchFamily="49" charset="0"/>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rgbClr val="000000"/>
                          </a:solidFill>
                          <a:effectLst/>
                          <a:latin typeface="Courier New" pitchFamily="49" charset="0"/>
                        </a:rPr>
                        <a:t>Jim </a:t>
                      </a:r>
                      <a:r>
                        <a:rPr kumimoji="0" lang="en-US" altLang="en-US" sz="1800" b="1" i="0" u="none" strike="noStrike" cap="none" normalizeH="0" baseline="0" dirty="0" err="1" smtClean="0">
                          <a:ln>
                            <a:noFill/>
                          </a:ln>
                          <a:solidFill>
                            <a:srgbClr val="000000"/>
                          </a:solidFill>
                          <a:effectLst/>
                          <a:latin typeface="Courier New" pitchFamily="49" charset="0"/>
                        </a:rPr>
                        <a:t>Bloogs</a:t>
                      </a:r>
                      <a:endParaRPr kumimoji="0" lang="en-US" altLang="en-US" sz="1800" b="1" i="0" u="none" strike="noStrike" cap="none" normalizeH="0" baseline="0" dirty="0" smtClean="0">
                        <a:ln>
                          <a:noFill/>
                        </a:ln>
                        <a:solidFill>
                          <a:srgbClr val="000000"/>
                        </a:solidFill>
                        <a:effectLst/>
                        <a:latin typeface="Courier New" pitchFamily="4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075763804"/>
              </p:ext>
            </p:extLst>
          </p:nvPr>
        </p:nvGraphicFramePr>
        <p:xfrm>
          <a:off x="6110510" y="1196752"/>
          <a:ext cx="3019426" cy="1112520"/>
        </p:xfrm>
        <a:graphic>
          <a:graphicData uri="http://schemas.openxmlformats.org/drawingml/2006/table">
            <a:tbl>
              <a:tblPr firstRow="1" bandRow="1">
                <a:tableStyleId>{5C22544A-7EE6-4342-B048-85BDC9FD1C3A}</a:tableStyleId>
              </a:tblPr>
              <a:tblGrid>
                <a:gridCol w="1509713"/>
                <a:gridCol w="1509713"/>
              </a:tblGrid>
              <a:tr h="370840">
                <a:tc gridSpan="2">
                  <a:txBody>
                    <a:bodyPr/>
                    <a:lstStyle/>
                    <a:p>
                      <a:r>
                        <a:rPr lang="en-IE" dirty="0" smtClean="0"/>
                        <a:t>Client</a:t>
                      </a:r>
                      <a:endParaRPr lang="en-IE" dirty="0"/>
                    </a:p>
                  </a:txBody>
                  <a:tcPr/>
                </a:tc>
                <a:tc hMerge="1">
                  <a:txBody>
                    <a:bodyPr/>
                    <a:lstStyle/>
                    <a:p>
                      <a:endParaRPr lang="en-IE" dirty="0"/>
                    </a:p>
                  </a:txBody>
                  <a:tcPr/>
                </a:tc>
              </a:tr>
              <a:tr h="370840">
                <a:tc>
                  <a:txBody>
                    <a:bodyPr/>
                    <a:lstStyle/>
                    <a:p>
                      <a:r>
                        <a:rPr lang="en-IE" dirty="0" err="1" smtClean="0"/>
                        <a:t>clientID</a:t>
                      </a:r>
                      <a:endParaRPr lang="en-IE" dirty="0"/>
                    </a:p>
                  </a:txBody>
                  <a:tcPr/>
                </a:tc>
                <a:tc>
                  <a:txBody>
                    <a:bodyPr/>
                    <a:lstStyle/>
                    <a:p>
                      <a:r>
                        <a:rPr lang="en-IE" dirty="0" smtClean="0"/>
                        <a:t>Number(6)</a:t>
                      </a:r>
                      <a:endParaRPr lang="en-IE" dirty="0"/>
                    </a:p>
                  </a:txBody>
                  <a:tcPr/>
                </a:tc>
              </a:tr>
              <a:tr h="370840">
                <a:tc>
                  <a:txBody>
                    <a:bodyPr/>
                    <a:lstStyle/>
                    <a:p>
                      <a:r>
                        <a:rPr lang="en-IE" dirty="0" err="1" smtClean="0"/>
                        <a:t>Fullname</a:t>
                      </a:r>
                      <a:endParaRPr lang="en-IE" dirty="0"/>
                    </a:p>
                  </a:txBody>
                  <a:tcPr/>
                </a:tc>
                <a:tc>
                  <a:txBody>
                    <a:bodyPr/>
                    <a:lstStyle/>
                    <a:p>
                      <a:r>
                        <a:rPr lang="en-IE" dirty="0" smtClean="0"/>
                        <a:t>Varchar2(20)</a:t>
                      </a:r>
                      <a:endParaRPr lang="en-IE"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779982142"/>
              </p:ext>
            </p:extLst>
          </p:nvPr>
        </p:nvGraphicFramePr>
        <p:xfrm>
          <a:off x="6156176" y="2846006"/>
          <a:ext cx="2714626" cy="1112520"/>
        </p:xfrm>
        <a:graphic>
          <a:graphicData uri="http://schemas.openxmlformats.org/drawingml/2006/table">
            <a:tbl>
              <a:tblPr firstRow="1" bandRow="1">
                <a:tableStyleId>{5C22544A-7EE6-4342-B048-85BDC9FD1C3A}</a:tableStyleId>
              </a:tblPr>
              <a:tblGrid>
                <a:gridCol w="1031776"/>
                <a:gridCol w="1682850"/>
              </a:tblGrid>
              <a:tr h="370840">
                <a:tc>
                  <a:txBody>
                    <a:bodyPr/>
                    <a:lstStyle/>
                    <a:p>
                      <a:r>
                        <a:rPr lang="en-IE" dirty="0" err="1" smtClean="0"/>
                        <a:t>clientId</a:t>
                      </a:r>
                      <a:endParaRPr lang="en-IE" dirty="0"/>
                    </a:p>
                  </a:txBody>
                  <a:tcPr/>
                </a:tc>
                <a:tc>
                  <a:txBody>
                    <a:bodyPr/>
                    <a:lstStyle/>
                    <a:p>
                      <a:r>
                        <a:rPr lang="en-IE" dirty="0" err="1" smtClean="0"/>
                        <a:t>Fullname</a:t>
                      </a:r>
                      <a:endParaRPr lang="en-IE" dirty="0"/>
                    </a:p>
                  </a:txBody>
                  <a:tcPr/>
                </a:tc>
              </a:tr>
              <a:tr h="370840">
                <a:tc>
                  <a:txBody>
                    <a:bodyPr/>
                    <a:lstStyle/>
                    <a:p>
                      <a:r>
                        <a:rPr lang="en-IE" dirty="0" smtClean="0"/>
                        <a:t>1</a:t>
                      </a:r>
                      <a:endParaRPr lang="en-IE" dirty="0"/>
                    </a:p>
                  </a:txBody>
                  <a:tcPr/>
                </a:tc>
                <a:tc>
                  <a:txBody>
                    <a:bodyPr/>
                    <a:lstStyle/>
                    <a:p>
                      <a:r>
                        <a:rPr lang="en-IE" dirty="0" smtClean="0"/>
                        <a:t>Joe </a:t>
                      </a:r>
                      <a:r>
                        <a:rPr lang="en-IE" dirty="0" err="1" smtClean="0"/>
                        <a:t>Bloggs</a:t>
                      </a:r>
                      <a:endParaRPr lang="en-IE" dirty="0"/>
                    </a:p>
                  </a:txBody>
                  <a:tcPr/>
                </a:tc>
              </a:tr>
              <a:tr h="370840">
                <a:tc>
                  <a:txBody>
                    <a:bodyPr/>
                    <a:lstStyle/>
                    <a:p>
                      <a:r>
                        <a:rPr lang="en-IE" dirty="0" smtClean="0"/>
                        <a:t>1</a:t>
                      </a:r>
                      <a:endParaRPr lang="en-IE" dirty="0"/>
                    </a:p>
                  </a:txBody>
                  <a:tcPr/>
                </a:tc>
                <a:tc>
                  <a:txBody>
                    <a:bodyPr/>
                    <a:lstStyle/>
                    <a:p>
                      <a:r>
                        <a:rPr lang="en-IE" dirty="0" smtClean="0"/>
                        <a:t>Jim </a:t>
                      </a:r>
                      <a:r>
                        <a:rPr lang="en-IE" dirty="0" err="1" smtClean="0"/>
                        <a:t>bloogs</a:t>
                      </a:r>
                      <a:endParaRPr lang="en-IE" dirty="0"/>
                    </a:p>
                  </a:txBody>
                  <a:tcPr/>
                </a:tc>
              </a:tr>
            </a:tbl>
          </a:graphicData>
        </a:graphic>
      </p:graphicFrame>
      <p:cxnSp>
        <p:nvCxnSpPr>
          <p:cNvPr id="5" name="Straight Arrow Connector 4"/>
          <p:cNvCxnSpPr/>
          <p:nvPr/>
        </p:nvCxnSpPr>
        <p:spPr>
          <a:xfrm>
            <a:off x="7596336" y="2276872"/>
            <a:ext cx="72008" cy="4692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168115"/>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p:cNvSpPr>
            <a:spLocks noChangeArrowheads="1"/>
          </p:cNvSpPr>
          <p:nvPr/>
        </p:nvSpPr>
        <p:spPr bwMode="blackWhite">
          <a:xfrm>
            <a:off x="4385691" y="116632"/>
            <a:ext cx="2311400" cy="941388"/>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a:t>
            </a:r>
          </a:p>
          <a:p>
            <a:pPr eaLnBrk="0" hangingPunct="0">
              <a:spcBef>
                <a:spcPct val="0"/>
              </a:spcBef>
            </a:pPr>
            <a:r>
              <a:rPr lang="en-US" altLang="en-US" sz="2400">
                <a:solidFill>
                  <a:prstClr val="black"/>
                </a:solidFill>
              </a:rPr>
              <a:t>functions</a:t>
            </a:r>
          </a:p>
        </p:txBody>
      </p:sp>
      <p:sp>
        <p:nvSpPr>
          <p:cNvPr id="375817" name="Rectangle 9"/>
          <p:cNvSpPr>
            <a:spLocks noChangeArrowheads="1"/>
          </p:cNvSpPr>
          <p:nvPr/>
        </p:nvSpPr>
        <p:spPr bwMode="blackWhite">
          <a:xfrm>
            <a:off x="5817616" y="1207817"/>
            <a:ext cx="3290888" cy="9413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Character-manipulation</a:t>
            </a:r>
          </a:p>
          <a:p>
            <a:pPr eaLnBrk="0" hangingPunct="0">
              <a:spcBef>
                <a:spcPct val="0"/>
              </a:spcBef>
            </a:pPr>
            <a:r>
              <a:rPr lang="en-US" altLang="en-US" sz="2400">
                <a:solidFill>
                  <a:prstClr val="black"/>
                </a:solidFill>
              </a:rPr>
              <a:t>functions</a:t>
            </a:r>
          </a:p>
        </p:txBody>
      </p:sp>
      <p:cxnSp>
        <p:nvCxnSpPr>
          <p:cNvPr id="5" name="Elbow Connector 4"/>
          <p:cNvCxnSpPr>
            <a:endCxn id="375817" idx="1"/>
          </p:cNvCxnSpPr>
          <p:nvPr/>
        </p:nvCxnSpPr>
        <p:spPr>
          <a:xfrm>
            <a:off x="4821311" y="1058020"/>
            <a:ext cx="996305" cy="62049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aphicFrame>
        <p:nvGraphicFramePr>
          <p:cNvPr id="19" name="Group 67"/>
          <p:cNvGraphicFramePr>
            <a:graphicFrameLocks noGrp="1"/>
          </p:cNvGraphicFramePr>
          <p:nvPr>
            <p:extLst>
              <p:ext uri="{D42A27DB-BD31-4B8C-83A1-F6EECF244321}">
                <p14:modId xmlns:p14="http://schemas.microsoft.com/office/powerpoint/2010/main" val="182000886"/>
              </p:ext>
            </p:extLst>
          </p:nvPr>
        </p:nvGraphicFramePr>
        <p:xfrm>
          <a:off x="323528" y="2636912"/>
          <a:ext cx="7364413" cy="3503804"/>
        </p:xfrm>
        <a:graphic>
          <a:graphicData uri="http://schemas.openxmlformats.org/drawingml/2006/table">
            <a:tbl>
              <a:tblPr/>
              <a:tblGrid>
                <a:gridCol w="4559300"/>
                <a:gridCol w="2805113"/>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CONCAT('Hello', 'World')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HelloWorld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SUBSTR('HelloWorld</a:t>
                      </a:r>
                      <a:r>
                        <a:rPr kumimoji="0" lang="en-US" altLang="en-US" sz="1800" b="1" i="0" u="none" strike="noStrike" cap="none" normalizeH="0" baseline="0" smtClean="0">
                          <a:ln>
                            <a:noFill/>
                          </a:ln>
                          <a:solidFill>
                            <a:schemeClr val="bg2"/>
                          </a:solidFill>
                          <a:effectLst/>
                          <a:latin typeface="Courier New" pitchFamily="49" charset="0"/>
                        </a:rPr>
                        <a:t>'</a:t>
                      </a:r>
                      <a:r>
                        <a:rPr kumimoji="0" lang="en-US" altLang="en-US" sz="1800" b="1" i="0" u="none" strike="noStrike" cap="none" normalizeH="0" baseline="0" smtClean="0">
                          <a:ln>
                            <a:noFill/>
                          </a:ln>
                          <a:solidFill>
                            <a:srgbClr val="000000"/>
                          </a:solidFill>
                          <a:effectLst/>
                          <a:latin typeface="Courier New" pitchFamily="49" charset="0"/>
                        </a:rPr>
                        <a:t>,1,5)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Hello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LENGTH('</a:t>
                      </a:r>
                      <a:r>
                        <a:rPr kumimoji="0" lang="en-US" altLang="en-US" sz="1800" b="1" i="0" u="none" strike="noStrike" cap="none" normalizeH="0" baseline="0" dirty="0" err="1" smtClean="0">
                          <a:ln>
                            <a:noFill/>
                          </a:ln>
                          <a:solidFill>
                            <a:srgbClr val="000000"/>
                          </a:solidFill>
                          <a:effectLst/>
                          <a:latin typeface="Courier New" pitchFamily="49" charset="0"/>
                        </a:rPr>
                        <a:t>HelloWorld</a:t>
                      </a:r>
                      <a:r>
                        <a:rPr kumimoji="0" lang="en-US" altLang="en-US" sz="1800" b="1" i="0" u="none" strike="noStrike" cap="none" normalizeH="0" baseline="0" dirty="0" smtClean="0">
                          <a:ln>
                            <a:noFill/>
                          </a:ln>
                          <a:solidFill>
                            <a:srgbClr val="000000"/>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10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INSTR('HelloWorld', 'W')</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LPAD(salary,10,'*')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*****24000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RPAD(salary, 10,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24000*****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REPLACE</a:t>
                      </a:r>
                      <a:br>
                        <a:rPr kumimoji="0" lang="en-US" altLang="en-US" sz="1800" b="1" i="0" u="none" strike="noStrike" cap="none" normalizeH="0" baseline="0" smtClean="0">
                          <a:ln>
                            <a:noFill/>
                          </a:ln>
                          <a:solidFill>
                            <a:srgbClr val="000000"/>
                          </a:solidFill>
                          <a:effectLst/>
                          <a:latin typeface="Courier New" pitchFamily="49" charset="0"/>
                        </a:rPr>
                      </a:br>
                      <a:r>
                        <a:rPr kumimoji="0" lang="en-US" altLang="en-US" sz="1800" b="1" i="0" u="none" strike="noStrike" cap="none" normalizeH="0" baseline="0" smtClean="0">
                          <a:ln>
                            <a:noFill/>
                          </a:ln>
                          <a:solidFill>
                            <a:srgbClr val="000000"/>
                          </a:solidFill>
                          <a:effectLst/>
                          <a:latin typeface="Courier New" pitchFamily="49" charset="0"/>
                        </a:rPr>
                        <a:t>('JACK and JUE','J','BL')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BLACK and BLUE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99"/>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TRIM('H' FROM 'HelloWorld')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err="1" smtClean="0">
                          <a:ln>
                            <a:noFill/>
                          </a:ln>
                          <a:solidFill>
                            <a:srgbClr val="000000"/>
                          </a:solidFill>
                          <a:effectLst/>
                          <a:latin typeface="Courier New" pitchFamily="49" charset="0"/>
                        </a:rPr>
                        <a:t>elloWorld</a:t>
                      </a:r>
                      <a:endParaRPr kumimoji="0" lang="en-US" altLang="en-US" sz="1800" b="1" i="0" u="none" strike="noStrike" cap="none" normalizeH="0" baseline="0" dirty="0" smtClean="0">
                        <a:ln>
                          <a:noFill/>
                        </a:ln>
                        <a:solidFill>
                          <a:srgbClr val="000000"/>
                        </a:solidFill>
                        <a:effectLst/>
                        <a:latin typeface="Courier New" pitchFamily="4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C99"/>
                    </a:solidFill>
                  </a:tcPr>
                </a:tc>
              </a:tr>
            </a:tbl>
          </a:graphicData>
        </a:graphic>
      </p:graphicFrame>
    </p:spTree>
    <p:extLst>
      <p:ext uri="{BB962C8B-B14F-4D97-AF65-F5344CB8AC3E}">
        <p14:creationId xmlns:p14="http://schemas.microsoft.com/office/powerpoint/2010/main" val="2412041721"/>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69" name="Rectangle 17"/>
          <p:cNvSpPr>
            <a:spLocks noChangeArrowheads="1"/>
          </p:cNvSpPr>
          <p:nvPr/>
        </p:nvSpPr>
        <p:spPr bwMode="blackGray">
          <a:xfrm>
            <a:off x="775059" y="3754423"/>
            <a:ext cx="7343775" cy="1143000"/>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dirty="0">
                <a:solidFill>
                  <a:srgbClr val="000000"/>
                </a:solidFill>
                <a:latin typeface="Courier New" pitchFamily="49" charset="0"/>
              </a:rPr>
              <a:t>SELECT *</a:t>
            </a:r>
          </a:p>
          <a:p>
            <a:pPr eaLnBrk="0" hangingPunct="0"/>
            <a:r>
              <a:rPr lang="en-US" altLang="en-US" sz="1800" dirty="0">
                <a:solidFill>
                  <a:srgbClr val="000000"/>
                </a:solidFill>
                <a:latin typeface="Courier New" pitchFamily="49" charset="0"/>
              </a:rPr>
              <a:t>FROM   </a:t>
            </a:r>
            <a:r>
              <a:rPr lang="en-US" altLang="en-US" sz="1800" dirty="0" err="1" smtClean="0">
                <a:solidFill>
                  <a:srgbClr val="000000"/>
                </a:solidFill>
                <a:latin typeface="Courier New" pitchFamily="49" charset="0"/>
              </a:rPr>
              <a:t>mm_game</a:t>
            </a:r>
            <a:endParaRPr lang="en-US" altLang="en-US" sz="1800" dirty="0">
              <a:solidFill>
                <a:srgbClr val="000000"/>
              </a:solidFill>
              <a:latin typeface="Courier New" pitchFamily="49" charset="0"/>
            </a:endParaRPr>
          </a:p>
          <a:p>
            <a:pPr eaLnBrk="0" hangingPunct="0"/>
            <a:r>
              <a:rPr lang="en-US" altLang="en-US" sz="1800" dirty="0">
                <a:solidFill>
                  <a:srgbClr val="000000"/>
                </a:solidFill>
                <a:latin typeface="Courier New" pitchFamily="49" charset="0"/>
              </a:rPr>
              <a:t>WHERE  </a:t>
            </a:r>
            <a:r>
              <a:rPr lang="en-US" altLang="en-US" sz="1800" dirty="0" smtClean="0">
                <a:solidFill>
                  <a:srgbClr val="000000"/>
                </a:solidFill>
                <a:latin typeface="Courier New" pitchFamily="49" charset="0"/>
              </a:rPr>
              <a:t>LOWER(</a:t>
            </a:r>
            <a:r>
              <a:rPr lang="en-US" altLang="en-US" sz="1800" dirty="0" err="1" smtClean="0">
                <a:solidFill>
                  <a:srgbClr val="000000"/>
                </a:solidFill>
                <a:latin typeface="Courier New" pitchFamily="49" charset="0"/>
              </a:rPr>
              <a:t>game_title</a:t>
            </a:r>
            <a:r>
              <a:rPr lang="en-US" altLang="en-US" sz="1800" dirty="0" smtClean="0">
                <a:solidFill>
                  <a:srgbClr val="000000"/>
                </a:solidFill>
                <a:latin typeface="Courier New" pitchFamily="49" charset="0"/>
              </a:rPr>
              <a:t>) </a:t>
            </a:r>
            <a:r>
              <a:rPr lang="en-US" altLang="en-US" sz="1800" dirty="0">
                <a:solidFill>
                  <a:srgbClr val="000000"/>
                </a:solidFill>
                <a:latin typeface="Courier New" pitchFamily="49" charset="0"/>
              </a:rPr>
              <a:t>=  'soma</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381967" name="Rectangle 15"/>
          <p:cNvSpPr>
            <a:spLocks noGrp="1" noChangeArrowheads="1"/>
          </p:cNvSpPr>
          <p:nvPr>
            <p:ph type="title"/>
          </p:nvPr>
        </p:nvSpPr>
        <p:spPr/>
        <p:txBody>
          <a:bodyPr>
            <a:normAutofit fontScale="90000"/>
          </a:bodyPr>
          <a:lstStyle/>
          <a:p>
            <a:r>
              <a:rPr lang="en-US" altLang="en-US" dirty="0"/>
              <a:t>Using Case-Manipulation </a:t>
            </a:r>
            <a:r>
              <a:rPr lang="en-US" altLang="en-US" dirty="0" smtClean="0"/>
              <a:t>Functions in Where Clause</a:t>
            </a:r>
            <a:endParaRPr lang="en-US" altLang="en-US" dirty="0"/>
          </a:p>
        </p:txBody>
      </p:sp>
      <p:sp>
        <p:nvSpPr>
          <p:cNvPr id="381968" name="Rectangle 16"/>
          <p:cNvSpPr>
            <a:spLocks noGrp="1" noChangeArrowheads="1"/>
          </p:cNvSpPr>
          <p:nvPr>
            <p:ph sz="quarter" idx="1"/>
          </p:nvPr>
        </p:nvSpPr>
        <p:spPr/>
        <p:txBody>
          <a:bodyPr/>
          <a:lstStyle/>
          <a:p>
            <a:r>
              <a:rPr lang="en-US" altLang="en-US" dirty="0"/>
              <a:t>Display </a:t>
            </a:r>
            <a:r>
              <a:rPr lang="en-US" altLang="en-US" dirty="0" smtClean="0"/>
              <a:t>everything from the </a:t>
            </a:r>
            <a:r>
              <a:rPr lang="en-US" altLang="en-US" dirty="0" err="1" smtClean="0"/>
              <a:t>mm_game</a:t>
            </a:r>
            <a:r>
              <a:rPr lang="en-US" altLang="en-US" dirty="0" smtClean="0"/>
              <a:t> title for the game soma:</a:t>
            </a:r>
            <a:endParaRPr lang="en-US" altLang="en-US" dirty="0"/>
          </a:p>
        </p:txBody>
      </p:sp>
      <p:sp>
        <p:nvSpPr>
          <p:cNvPr id="381956" name="Rectangle 4"/>
          <p:cNvSpPr>
            <a:spLocks noChangeArrowheads="1"/>
          </p:cNvSpPr>
          <p:nvPr/>
        </p:nvSpPr>
        <p:spPr bwMode="blackGray">
          <a:xfrm>
            <a:off x="757238" y="2276872"/>
            <a:ext cx="7343775" cy="12414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smtClean="0">
                <a:solidFill>
                  <a:srgbClr val="000000"/>
                </a:solidFill>
                <a:latin typeface="Courier New" pitchFamily="49" charset="0"/>
              </a:rPr>
              <a:t>SELECT </a:t>
            </a:r>
            <a:r>
              <a:rPr lang="en-IE" altLang="en-US" sz="1800" dirty="0">
                <a:solidFill>
                  <a:srgbClr val="000000"/>
                </a:solidFill>
                <a:latin typeface="Courier New" pitchFamily="49" charset="0"/>
              </a:rPr>
              <a:t>* </a:t>
            </a:r>
            <a:endParaRPr lang="en-IE" altLang="en-US" sz="1800" dirty="0" smtClean="0">
              <a:solidFill>
                <a:srgbClr val="000000"/>
              </a:solidFill>
              <a:latin typeface="Courier New" pitchFamily="49" charset="0"/>
            </a:endParaRPr>
          </a:p>
          <a:p>
            <a:pPr eaLnBrk="0" hangingPunct="0"/>
            <a:r>
              <a:rPr lang="en-IE" altLang="en-US" sz="1800" dirty="0" smtClean="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r>
              <a:rPr lang="en-IE" altLang="en-US" sz="1800" dirty="0" smtClean="0">
                <a:solidFill>
                  <a:srgbClr val="000000"/>
                </a:solidFill>
                <a:latin typeface="Courier New" pitchFamily="49" charset="0"/>
              </a:rPr>
              <a:t> </a:t>
            </a:r>
          </a:p>
          <a:p>
            <a:pPr eaLnBrk="0" hangingPunct="0"/>
            <a:r>
              <a:rPr lang="en-IE" altLang="en-US" sz="1800" dirty="0" smtClean="0">
                <a:solidFill>
                  <a:srgbClr val="000000"/>
                </a:solidFill>
                <a:latin typeface="Courier New" pitchFamily="49" charset="0"/>
              </a:rPr>
              <a:t>WHERE </a:t>
            </a:r>
            <a:r>
              <a:rPr lang="en-IE" altLang="en-US" sz="1800" dirty="0" err="1" smtClean="0">
                <a:solidFill>
                  <a:srgbClr val="000000"/>
                </a:solidFill>
                <a:latin typeface="Courier New" pitchFamily="49" charset="0"/>
              </a:rPr>
              <a:t>game_title</a:t>
            </a:r>
            <a:r>
              <a:rPr lang="en-IE" altLang="en-US" sz="1800" dirty="0">
                <a:solidFill>
                  <a:srgbClr val="000000"/>
                </a:solidFill>
                <a:latin typeface="Courier New" pitchFamily="49" charset="0"/>
              </a:rPr>
              <a:t> = 'soma</a:t>
            </a:r>
            <a:r>
              <a:rPr lang="en-IE" altLang="en-US" sz="1800" dirty="0" smtClean="0">
                <a:solidFill>
                  <a:srgbClr val="000000"/>
                </a:solidFill>
                <a:latin typeface="Courier New" pitchFamily="49" charset="0"/>
              </a:rPr>
              <a:t>';</a:t>
            </a:r>
          </a:p>
          <a:p>
            <a:pPr eaLnBrk="0" hangingPunct="0"/>
            <a:r>
              <a:rPr lang="en-US" altLang="en-US" sz="1800" dirty="0" smtClean="0">
                <a:solidFill>
                  <a:srgbClr val="FF3300"/>
                </a:solidFill>
                <a:latin typeface="Courier New" pitchFamily="49" charset="0"/>
              </a:rPr>
              <a:t>no </a:t>
            </a:r>
            <a:r>
              <a:rPr lang="en-US" altLang="en-US" sz="1800" dirty="0">
                <a:solidFill>
                  <a:srgbClr val="FF3300"/>
                </a:solidFill>
                <a:latin typeface="Courier New" pitchFamily="49" charset="0"/>
              </a:rPr>
              <a:t>rows selected</a:t>
            </a:r>
          </a:p>
        </p:txBody>
      </p:sp>
      <p:sp>
        <p:nvSpPr>
          <p:cNvPr id="381958" name="Rectangle 6"/>
          <p:cNvSpPr>
            <a:spLocks noChangeArrowheads="1"/>
          </p:cNvSpPr>
          <p:nvPr/>
        </p:nvSpPr>
        <p:spPr bwMode="blackWhite">
          <a:xfrm>
            <a:off x="1014413" y="4079875"/>
            <a:ext cx="7381875"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endParaRPr lang="en-US" altLang="en-US" sz="1800">
              <a:solidFill>
                <a:srgbClr val="000000"/>
              </a:solidFill>
              <a:latin typeface="Courier New" pitchFamily="49" charset="0"/>
            </a:endParaRPr>
          </a:p>
        </p:txBody>
      </p:sp>
      <p:sp>
        <p:nvSpPr>
          <p:cNvPr id="381959" name="Rectangle 7"/>
          <p:cNvSpPr>
            <a:spLocks noChangeArrowheads="1"/>
          </p:cNvSpPr>
          <p:nvPr/>
        </p:nvSpPr>
        <p:spPr bwMode="auto">
          <a:xfrm>
            <a:off x="1826584" y="4487862"/>
            <a:ext cx="3969552" cy="3048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solidFill>
                <a:prstClr val="black"/>
              </a:solidFill>
            </a:endParaRPr>
          </a:p>
        </p:txBody>
      </p:sp>
      <p:sp>
        <p:nvSpPr>
          <p:cNvPr id="2" name="Line Callout 1 (Border and Accent Bar) 1"/>
          <p:cNvSpPr/>
          <p:nvPr/>
        </p:nvSpPr>
        <p:spPr>
          <a:xfrm>
            <a:off x="3491880" y="5214838"/>
            <a:ext cx="3928761" cy="864096"/>
          </a:xfrm>
          <a:prstGeom prst="accentBorderCallout1">
            <a:avLst>
              <a:gd name="adj1" fmla="val 18750"/>
              <a:gd name="adj2" fmla="val -8333"/>
              <a:gd name="adj3" fmla="val -42796"/>
              <a:gd name="adj4" fmla="val -20112"/>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E" dirty="0" smtClean="0"/>
              <a:t>Note: This does not change the case in the output – still as it is in the table.</a:t>
            </a:r>
            <a:endParaRPr lang="en-IE" dirty="0"/>
          </a:p>
        </p:txBody>
      </p:sp>
    </p:spTree>
    <p:extLst>
      <p:ext uri="{BB962C8B-B14F-4D97-AF65-F5344CB8AC3E}">
        <p14:creationId xmlns:p14="http://schemas.microsoft.com/office/powerpoint/2010/main" val="851023260"/>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69" name="Rectangle 17"/>
          <p:cNvSpPr>
            <a:spLocks noChangeArrowheads="1"/>
          </p:cNvSpPr>
          <p:nvPr/>
        </p:nvSpPr>
        <p:spPr bwMode="blackGray">
          <a:xfrm>
            <a:off x="683568" y="2628088"/>
            <a:ext cx="7343775" cy="1143000"/>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dirty="0">
                <a:solidFill>
                  <a:srgbClr val="000000"/>
                </a:solidFill>
                <a:latin typeface="Courier New" pitchFamily="49" charset="0"/>
              </a:rPr>
              <a:t>SELECT </a:t>
            </a:r>
            <a:r>
              <a:rPr lang="en-US" altLang="en-US" sz="1800" dirty="0" smtClean="0">
                <a:solidFill>
                  <a:srgbClr val="000000"/>
                </a:solidFill>
                <a:latin typeface="Courier New" pitchFamily="49" charset="0"/>
              </a:rPr>
              <a:t>LOWER(</a:t>
            </a:r>
            <a:r>
              <a:rPr lang="en-US" altLang="en-US" sz="1800" dirty="0" err="1" smtClean="0">
                <a:solidFill>
                  <a:srgbClr val="000000"/>
                </a:solidFill>
                <a:latin typeface="Courier New" pitchFamily="49" charset="0"/>
              </a:rPr>
              <a:t>game_title</a:t>
            </a:r>
            <a:r>
              <a:rPr lang="en-US"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a:p>
            <a:pPr eaLnBrk="0" hangingPunct="0"/>
            <a:r>
              <a:rPr lang="en-US" altLang="en-US" sz="1800" dirty="0">
                <a:solidFill>
                  <a:srgbClr val="000000"/>
                </a:solidFill>
                <a:latin typeface="Courier New" pitchFamily="49" charset="0"/>
              </a:rPr>
              <a:t>FROM   </a:t>
            </a:r>
            <a:r>
              <a:rPr lang="en-US" altLang="en-US" sz="1800" dirty="0" err="1" smtClean="0">
                <a:solidFill>
                  <a:srgbClr val="000000"/>
                </a:solidFill>
                <a:latin typeface="Courier New" pitchFamily="49" charset="0"/>
              </a:rPr>
              <a:t>mm_game</a:t>
            </a:r>
            <a:endParaRPr lang="en-US" altLang="en-US" sz="1800" dirty="0">
              <a:solidFill>
                <a:srgbClr val="000000"/>
              </a:solidFill>
              <a:latin typeface="Courier New" pitchFamily="49" charset="0"/>
            </a:endParaRPr>
          </a:p>
          <a:p>
            <a:pPr eaLnBrk="0" hangingPunct="0"/>
            <a:r>
              <a:rPr lang="en-US" altLang="en-US" sz="1800" dirty="0">
                <a:solidFill>
                  <a:srgbClr val="000000"/>
                </a:solidFill>
                <a:latin typeface="Courier New" pitchFamily="49" charset="0"/>
              </a:rPr>
              <a:t>WHERE  </a:t>
            </a:r>
            <a:r>
              <a:rPr lang="en-US" altLang="en-US" sz="1800" dirty="0" smtClean="0">
                <a:solidFill>
                  <a:srgbClr val="000000"/>
                </a:solidFill>
                <a:latin typeface="Courier New" pitchFamily="49" charset="0"/>
              </a:rPr>
              <a:t>LOWER(</a:t>
            </a:r>
            <a:r>
              <a:rPr lang="en-US" altLang="en-US" sz="1800" dirty="0" err="1" smtClean="0">
                <a:solidFill>
                  <a:srgbClr val="000000"/>
                </a:solidFill>
                <a:latin typeface="Courier New" pitchFamily="49" charset="0"/>
              </a:rPr>
              <a:t>game_title</a:t>
            </a:r>
            <a:r>
              <a:rPr lang="en-US" altLang="en-US" sz="1800" dirty="0" smtClean="0">
                <a:solidFill>
                  <a:srgbClr val="000000"/>
                </a:solidFill>
                <a:latin typeface="Courier New" pitchFamily="49" charset="0"/>
              </a:rPr>
              <a:t>) </a:t>
            </a:r>
            <a:r>
              <a:rPr lang="en-US" altLang="en-US" sz="1800" dirty="0">
                <a:solidFill>
                  <a:srgbClr val="000000"/>
                </a:solidFill>
                <a:latin typeface="Courier New" pitchFamily="49" charset="0"/>
              </a:rPr>
              <a:t>= </a:t>
            </a:r>
            <a:r>
              <a:rPr lang="en-US" altLang="en-US" sz="1800" dirty="0" smtClean="0">
                <a:solidFill>
                  <a:srgbClr val="000000"/>
                </a:solidFill>
                <a:latin typeface="Courier New" pitchFamily="49" charset="0"/>
              </a:rPr>
              <a:t>‘soma';</a:t>
            </a:r>
            <a:endParaRPr lang="en-US" altLang="en-US" sz="1800" dirty="0">
              <a:solidFill>
                <a:srgbClr val="000000"/>
              </a:solidFill>
              <a:latin typeface="Courier New" pitchFamily="49" charset="0"/>
            </a:endParaRPr>
          </a:p>
        </p:txBody>
      </p:sp>
      <p:sp>
        <p:nvSpPr>
          <p:cNvPr id="381967" name="Rectangle 15"/>
          <p:cNvSpPr>
            <a:spLocks noGrp="1" noChangeArrowheads="1"/>
          </p:cNvSpPr>
          <p:nvPr>
            <p:ph type="title"/>
          </p:nvPr>
        </p:nvSpPr>
        <p:spPr/>
        <p:txBody>
          <a:bodyPr>
            <a:normAutofit fontScale="90000"/>
          </a:bodyPr>
          <a:lstStyle/>
          <a:p>
            <a:r>
              <a:rPr lang="en-US" altLang="en-US" dirty="0"/>
              <a:t>Using Case-Manipulation </a:t>
            </a:r>
            <a:r>
              <a:rPr lang="en-US" altLang="en-US" dirty="0" smtClean="0"/>
              <a:t>Functions in the column list</a:t>
            </a:r>
            <a:endParaRPr lang="en-US" altLang="en-US" dirty="0"/>
          </a:p>
        </p:txBody>
      </p:sp>
      <p:sp>
        <p:nvSpPr>
          <p:cNvPr id="381968" name="Rectangle 16"/>
          <p:cNvSpPr>
            <a:spLocks noGrp="1" noChangeArrowheads="1"/>
          </p:cNvSpPr>
          <p:nvPr>
            <p:ph sz="quarter" idx="1"/>
          </p:nvPr>
        </p:nvSpPr>
        <p:spPr/>
        <p:txBody>
          <a:bodyPr/>
          <a:lstStyle/>
          <a:p>
            <a:r>
              <a:rPr lang="en-US" altLang="en-US" dirty="0"/>
              <a:t>Display </a:t>
            </a:r>
            <a:r>
              <a:rPr lang="en-US" altLang="en-US" dirty="0" smtClean="0"/>
              <a:t>the title from </a:t>
            </a:r>
            <a:r>
              <a:rPr lang="en-US" altLang="en-US" dirty="0" err="1" smtClean="0"/>
              <a:t>mm_game</a:t>
            </a:r>
            <a:r>
              <a:rPr lang="en-US" altLang="en-US" dirty="0" smtClean="0"/>
              <a:t> in lowercase for the game Soma:</a:t>
            </a:r>
            <a:endParaRPr lang="en-US" altLang="en-US" dirty="0"/>
          </a:p>
        </p:txBody>
      </p:sp>
      <p:sp>
        <p:nvSpPr>
          <p:cNvPr id="381958" name="Rectangle 6"/>
          <p:cNvSpPr>
            <a:spLocks noChangeArrowheads="1"/>
          </p:cNvSpPr>
          <p:nvPr/>
        </p:nvSpPr>
        <p:spPr bwMode="blackWhite">
          <a:xfrm>
            <a:off x="1014413" y="4079875"/>
            <a:ext cx="7381875"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endParaRPr lang="en-US" altLang="en-US" sz="1800">
              <a:solidFill>
                <a:srgbClr val="000000"/>
              </a:solidFill>
              <a:latin typeface="Courier New" pitchFamily="49" charset="0"/>
            </a:endParaRPr>
          </a:p>
        </p:txBody>
      </p:sp>
      <p:sp>
        <p:nvSpPr>
          <p:cNvPr id="381959" name="Rectangle 7"/>
          <p:cNvSpPr>
            <a:spLocks noChangeArrowheads="1"/>
          </p:cNvSpPr>
          <p:nvPr/>
        </p:nvSpPr>
        <p:spPr bwMode="auto">
          <a:xfrm>
            <a:off x="1735093" y="3361527"/>
            <a:ext cx="3969552" cy="3048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solidFill>
                <a:prstClr val="black"/>
              </a:solidFill>
            </a:endParaRPr>
          </a:p>
        </p:txBody>
      </p:sp>
    </p:spTree>
    <p:extLst>
      <p:ext uri="{BB962C8B-B14F-4D97-AF65-F5344CB8AC3E}">
        <p14:creationId xmlns:p14="http://schemas.microsoft.com/office/powerpoint/2010/main" val="3110899889"/>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2328" t="52400" r="46906" b="36178"/>
          <a:stretch/>
        </p:blipFill>
        <p:spPr bwMode="auto">
          <a:xfrm>
            <a:off x="383073" y="4233636"/>
            <a:ext cx="8312765" cy="1735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6072" name="Rectangle 24"/>
          <p:cNvSpPr>
            <a:spLocks noChangeArrowheads="1"/>
          </p:cNvSpPr>
          <p:nvPr/>
        </p:nvSpPr>
        <p:spPr bwMode="blackGray">
          <a:xfrm>
            <a:off x="857250" y="2436813"/>
            <a:ext cx="7364413" cy="1431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10000"/>
              </a:lnSpc>
            </a:pPr>
            <a:r>
              <a:rPr lang="en-IE" altLang="en-US" sz="1600" dirty="0">
                <a:solidFill>
                  <a:srgbClr val="000000"/>
                </a:solidFill>
                <a:latin typeface="Courier New" pitchFamily="49" charset="0"/>
              </a:rPr>
              <a:t>SELECT </a:t>
            </a:r>
            <a:r>
              <a:rPr lang="en-IE" altLang="en-US" sz="1600" dirty="0" err="1">
                <a:solidFill>
                  <a:srgbClr val="000000"/>
                </a:solidFill>
                <a:latin typeface="Courier New" pitchFamily="49" charset="0"/>
              </a:rPr>
              <a:t>customer_id</a:t>
            </a:r>
            <a:r>
              <a:rPr lang="en-IE" altLang="en-US" sz="1600" dirty="0">
                <a:solidFill>
                  <a:srgbClr val="000000"/>
                </a:solidFill>
                <a:latin typeface="Courier New" pitchFamily="49" charset="0"/>
              </a:rPr>
              <a:t>, CONCAT(</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NAME, </a:t>
            </a:r>
          </a:p>
          <a:p>
            <a:pPr eaLnBrk="0" hangingPunct="0">
              <a:lnSpc>
                <a:spcPct val="110000"/>
              </a:lnSpc>
            </a:pPr>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credit_card</a:t>
            </a:r>
            <a:r>
              <a:rPr lang="en-IE" altLang="en-US" sz="1600" dirty="0">
                <a:solidFill>
                  <a:srgbClr val="000000"/>
                </a:solidFill>
                <a:latin typeface="Courier New" pitchFamily="49" charset="0"/>
              </a:rPr>
              <a:t>, </a:t>
            </a:r>
            <a:r>
              <a:rPr lang="en-IE" altLang="en-US" sz="1600" dirty="0" smtClean="0">
                <a:solidFill>
                  <a:srgbClr val="000000"/>
                </a:solidFill>
                <a:latin typeface="Courier New" pitchFamily="49" charset="0"/>
              </a:rPr>
              <a:t>LENGTH (</a:t>
            </a:r>
            <a:r>
              <a:rPr lang="en-IE" altLang="en-US" sz="1600" dirty="0" err="1" smtClean="0">
                <a:solidFill>
                  <a:srgbClr val="000000"/>
                </a:solidFill>
                <a:latin typeface="Courier New" pitchFamily="49" charset="0"/>
              </a:rPr>
              <a:t>lastname</a:t>
            </a:r>
            <a:r>
              <a:rPr lang="en-IE" altLang="en-US" sz="1600" dirty="0" smtClean="0">
                <a:solidFill>
                  <a:srgbClr val="000000"/>
                </a:solidFill>
                <a:latin typeface="Courier New" pitchFamily="49" charset="0"/>
              </a:rPr>
              <a:t>), </a:t>
            </a:r>
            <a:endParaRPr lang="en-IE" altLang="en-US" sz="1600" dirty="0">
              <a:solidFill>
                <a:srgbClr val="000000"/>
              </a:solidFill>
              <a:latin typeface="Courier New" pitchFamily="49" charset="0"/>
            </a:endParaRPr>
          </a:p>
          <a:p>
            <a:pPr eaLnBrk="0" hangingPunct="0">
              <a:lnSpc>
                <a:spcPct val="110000"/>
              </a:lnSpc>
            </a:pPr>
            <a:r>
              <a:rPr lang="en-IE" altLang="en-US" sz="1600" dirty="0">
                <a:solidFill>
                  <a:srgbClr val="000000"/>
                </a:solidFill>
                <a:latin typeface="Courier New" pitchFamily="49" charset="0"/>
              </a:rPr>
              <a:t>       </a:t>
            </a:r>
            <a:r>
              <a:rPr lang="en-IE" altLang="en-US" sz="1600" dirty="0" smtClean="0">
                <a:solidFill>
                  <a:srgbClr val="000000"/>
                </a:solidFill>
                <a:latin typeface="Courier New" pitchFamily="49" charset="0"/>
              </a:rPr>
              <a:t>INSTR(</a:t>
            </a:r>
            <a:r>
              <a:rPr lang="en-IE" altLang="en-US" sz="1600" dirty="0" err="1" smtClean="0">
                <a:solidFill>
                  <a:srgbClr val="000000"/>
                </a:solidFill>
                <a:latin typeface="Courier New" pitchFamily="49" charset="0"/>
              </a:rPr>
              <a:t>firstname</a:t>
            </a:r>
            <a:r>
              <a:rPr lang="en-IE" altLang="en-US" sz="1600" dirty="0">
                <a:solidFill>
                  <a:srgbClr val="000000"/>
                </a:solidFill>
                <a:latin typeface="Courier New" pitchFamily="49" charset="0"/>
              </a:rPr>
              <a:t>, 'a') "position of a?"</a:t>
            </a:r>
          </a:p>
          <a:p>
            <a:pPr eaLnBrk="0" hangingPunct="0">
              <a:lnSpc>
                <a:spcPct val="110000"/>
              </a:lnSpc>
            </a:pPr>
            <a:r>
              <a:rPr lang="en-IE" altLang="en-US" sz="1600" dirty="0">
                <a:solidFill>
                  <a:srgbClr val="000000"/>
                </a:solidFill>
                <a:latin typeface="Courier New" pitchFamily="49" charset="0"/>
              </a:rPr>
              <a:t>FROM   </a:t>
            </a:r>
            <a:r>
              <a:rPr lang="en-IE" altLang="en-US" sz="1600" dirty="0" err="1">
                <a:solidFill>
                  <a:srgbClr val="000000"/>
                </a:solidFill>
                <a:latin typeface="Courier New" pitchFamily="49" charset="0"/>
              </a:rPr>
              <a:t>mm_customer</a:t>
            </a:r>
            <a:r>
              <a:rPr lang="en-IE" altLang="en-US" sz="1600" dirty="0">
                <a:solidFill>
                  <a:srgbClr val="000000"/>
                </a:solidFill>
                <a:latin typeface="Courier New" pitchFamily="49" charset="0"/>
              </a:rPr>
              <a:t>;</a:t>
            </a:r>
            <a:endParaRPr lang="en-US" altLang="en-US" sz="1600" dirty="0">
              <a:solidFill>
                <a:srgbClr val="000000"/>
              </a:solidFill>
              <a:latin typeface="Courier New" pitchFamily="49" charset="0"/>
            </a:endParaRPr>
          </a:p>
        </p:txBody>
      </p:sp>
      <p:sp>
        <p:nvSpPr>
          <p:cNvPr id="386073" name="Rectangle 25"/>
          <p:cNvSpPr>
            <a:spLocks noGrp="1" noChangeArrowheads="1"/>
          </p:cNvSpPr>
          <p:nvPr>
            <p:ph type="title"/>
          </p:nvPr>
        </p:nvSpPr>
        <p:spPr/>
        <p:txBody>
          <a:bodyPr>
            <a:normAutofit fontScale="90000"/>
          </a:bodyPr>
          <a:lstStyle/>
          <a:p>
            <a:r>
              <a:rPr lang="en-US" altLang="en-US"/>
              <a:t>Using the Character-Manipulation Functions</a:t>
            </a:r>
          </a:p>
        </p:txBody>
      </p:sp>
      <p:sp>
        <p:nvSpPr>
          <p:cNvPr id="386054" name="Rectangle 6"/>
          <p:cNvSpPr>
            <a:spLocks noChangeArrowheads="1"/>
          </p:cNvSpPr>
          <p:nvPr/>
        </p:nvSpPr>
        <p:spPr bwMode="auto">
          <a:xfrm>
            <a:off x="2339752" y="4233636"/>
            <a:ext cx="1584176" cy="164829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5" name="Rectangle 7"/>
          <p:cNvSpPr>
            <a:spLocks noChangeArrowheads="1"/>
          </p:cNvSpPr>
          <p:nvPr/>
        </p:nvSpPr>
        <p:spPr bwMode="auto">
          <a:xfrm>
            <a:off x="3347864" y="2626618"/>
            <a:ext cx="3312368" cy="2571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6" name="Rectangle 8"/>
          <p:cNvSpPr>
            <a:spLocks noChangeArrowheads="1"/>
          </p:cNvSpPr>
          <p:nvPr/>
        </p:nvSpPr>
        <p:spPr bwMode="auto">
          <a:xfrm>
            <a:off x="5292080" y="4233636"/>
            <a:ext cx="1960414" cy="1571627"/>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7" name="Rectangle 9"/>
          <p:cNvSpPr>
            <a:spLocks noChangeArrowheads="1"/>
          </p:cNvSpPr>
          <p:nvPr/>
        </p:nvSpPr>
        <p:spPr bwMode="auto">
          <a:xfrm>
            <a:off x="7331274" y="4233636"/>
            <a:ext cx="1273898" cy="1569469"/>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8" name="Rectangle 10"/>
          <p:cNvSpPr>
            <a:spLocks noChangeArrowheads="1"/>
          </p:cNvSpPr>
          <p:nvPr/>
        </p:nvSpPr>
        <p:spPr bwMode="auto">
          <a:xfrm>
            <a:off x="1795462" y="3137999"/>
            <a:ext cx="2488505" cy="2571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9" name="Rectangle 11"/>
          <p:cNvSpPr>
            <a:spLocks noChangeArrowheads="1"/>
          </p:cNvSpPr>
          <p:nvPr/>
        </p:nvSpPr>
        <p:spPr bwMode="auto">
          <a:xfrm>
            <a:off x="3284017" y="2883793"/>
            <a:ext cx="2224087" cy="2571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67" name="Line 19"/>
          <p:cNvSpPr>
            <a:spLocks noChangeShapeType="1"/>
          </p:cNvSpPr>
          <p:nvPr/>
        </p:nvSpPr>
        <p:spPr bwMode="auto">
          <a:xfrm flipH="1">
            <a:off x="5823048" y="2093913"/>
            <a:ext cx="0" cy="3429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8" name="Line 20"/>
          <p:cNvSpPr>
            <a:spLocks noChangeShapeType="1"/>
          </p:cNvSpPr>
          <p:nvPr/>
        </p:nvSpPr>
        <p:spPr bwMode="auto">
          <a:xfrm flipV="1">
            <a:off x="6539880" y="3277046"/>
            <a:ext cx="1560512" cy="7938"/>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9" name="Line 21"/>
          <p:cNvSpPr>
            <a:spLocks noChangeShapeType="1"/>
          </p:cNvSpPr>
          <p:nvPr/>
        </p:nvSpPr>
        <p:spPr bwMode="auto">
          <a:xfrm rot="10798585" flipH="1">
            <a:off x="2992467" y="5969571"/>
            <a:ext cx="111" cy="26773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70" name="Line 22"/>
          <p:cNvSpPr>
            <a:spLocks noChangeShapeType="1"/>
          </p:cNvSpPr>
          <p:nvPr/>
        </p:nvSpPr>
        <p:spPr bwMode="auto">
          <a:xfrm rot="10798585">
            <a:off x="6473477" y="5841702"/>
            <a:ext cx="3175" cy="31273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71" name="Line 23"/>
          <p:cNvSpPr>
            <a:spLocks noChangeShapeType="1"/>
          </p:cNvSpPr>
          <p:nvPr/>
        </p:nvSpPr>
        <p:spPr bwMode="auto">
          <a:xfrm rot="10798585">
            <a:off x="8106944" y="5805266"/>
            <a:ext cx="6350" cy="328613"/>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6" name="Line 18"/>
          <p:cNvSpPr>
            <a:spLocks noChangeShapeType="1"/>
          </p:cNvSpPr>
          <p:nvPr/>
        </p:nvSpPr>
        <p:spPr bwMode="auto">
          <a:xfrm>
            <a:off x="5508103" y="2996952"/>
            <a:ext cx="2470671"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1" name="Oval 13"/>
          <p:cNvSpPr>
            <a:spLocks noChangeArrowheads="1"/>
          </p:cNvSpPr>
          <p:nvPr/>
        </p:nvSpPr>
        <p:spPr bwMode="blackWhite">
          <a:xfrm>
            <a:off x="7689850" y="253523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2</a:t>
            </a:r>
          </a:p>
        </p:txBody>
      </p:sp>
      <p:sp>
        <p:nvSpPr>
          <p:cNvPr id="386062" name="Oval 14"/>
          <p:cNvSpPr>
            <a:spLocks noChangeArrowheads="1"/>
          </p:cNvSpPr>
          <p:nvPr/>
        </p:nvSpPr>
        <p:spPr bwMode="blackWhite">
          <a:xfrm>
            <a:off x="7860020" y="6102161"/>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3</a:t>
            </a:r>
          </a:p>
        </p:txBody>
      </p:sp>
      <p:sp>
        <p:nvSpPr>
          <p:cNvPr id="386063" name="Oval 15"/>
          <p:cNvSpPr>
            <a:spLocks noChangeArrowheads="1"/>
          </p:cNvSpPr>
          <p:nvPr/>
        </p:nvSpPr>
        <p:spPr bwMode="blackWhite">
          <a:xfrm>
            <a:off x="2728913" y="6247117"/>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1</a:t>
            </a:r>
          </a:p>
        </p:txBody>
      </p:sp>
      <p:sp>
        <p:nvSpPr>
          <p:cNvPr id="386064" name="Oval 16"/>
          <p:cNvSpPr>
            <a:spLocks noChangeArrowheads="1"/>
          </p:cNvSpPr>
          <p:nvPr/>
        </p:nvSpPr>
        <p:spPr bwMode="blackWhite">
          <a:xfrm>
            <a:off x="6227415" y="6094115"/>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2</a:t>
            </a:r>
          </a:p>
        </p:txBody>
      </p:sp>
      <p:sp>
        <p:nvSpPr>
          <p:cNvPr id="386060" name="Oval 12"/>
          <p:cNvSpPr>
            <a:spLocks noChangeArrowheads="1"/>
          </p:cNvSpPr>
          <p:nvPr/>
        </p:nvSpPr>
        <p:spPr bwMode="blackWhite">
          <a:xfrm>
            <a:off x="5560183" y="1556792"/>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386065" name="Oval 17"/>
          <p:cNvSpPr>
            <a:spLocks noChangeArrowheads="1"/>
          </p:cNvSpPr>
          <p:nvPr/>
        </p:nvSpPr>
        <p:spPr bwMode="blackWhite">
          <a:xfrm>
            <a:off x="7694613" y="3038475"/>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smtClean="0">
                <a:solidFill>
                  <a:srgbClr val="DDE9EC"/>
                </a:solidFill>
                <a:latin typeface="Arial" charset="0"/>
              </a:rPr>
              <a:t>3</a:t>
            </a:r>
            <a:endParaRPr lang="en-US" altLang="en-US" dirty="0">
              <a:solidFill>
                <a:srgbClr val="DDE9EC"/>
              </a:solidFill>
              <a:latin typeface="Arial" charset="0"/>
            </a:endParaRPr>
          </a:p>
        </p:txBody>
      </p:sp>
      <p:sp>
        <p:nvSpPr>
          <p:cNvPr id="3" name="TextBox 2"/>
          <p:cNvSpPr txBox="1"/>
          <p:nvPr/>
        </p:nvSpPr>
        <p:spPr>
          <a:xfrm>
            <a:off x="6053895" y="1187460"/>
            <a:ext cx="2502098" cy="646331"/>
          </a:xfrm>
          <a:prstGeom prst="rect">
            <a:avLst/>
          </a:prstGeom>
          <a:noFill/>
        </p:spPr>
        <p:txBody>
          <a:bodyPr wrap="square" rtlCol="0">
            <a:spAutoFit/>
          </a:bodyPr>
          <a:lstStyle/>
          <a:p>
            <a:r>
              <a:rPr lang="en-IE" dirty="0" smtClean="0"/>
              <a:t>Gives the output an ‘ALIAS’</a:t>
            </a:r>
            <a:endParaRPr lang="en-IE" dirty="0"/>
          </a:p>
        </p:txBody>
      </p:sp>
      <p:cxnSp>
        <p:nvCxnSpPr>
          <p:cNvPr id="4" name="Straight Arrow Connector 3"/>
          <p:cNvCxnSpPr/>
          <p:nvPr/>
        </p:nvCxnSpPr>
        <p:spPr>
          <a:xfrm>
            <a:off x="6743438" y="1803648"/>
            <a:ext cx="276834" cy="95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422774"/>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684" y="3789040"/>
            <a:ext cx="8891316" cy="1947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6072" name="Rectangle 24"/>
          <p:cNvSpPr>
            <a:spLocks noChangeArrowheads="1"/>
          </p:cNvSpPr>
          <p:nvPr/>
        </p:nvSpPr>
        <p:spPr bwMode="blackGray">
          <a:xfrm>
            <a:off x="252684" y="2220789"/>
            <a:ext cx="8783811" cy="1431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10000"/>
              </a:lnSpc>
            </a:pPr>
            <a:r>
              <a:rPr lang="en-IE" altLang="en-US" sz="1600" dirty="0">
                <a:solidFill>
                  <a:srgbClr val="000000"/>
                </a:solidFill>
                <a:latin typeface="Courier New" pitchFamily="49" charset="0"/>
              </a:rPr>
              <a:t>SELECT </a:t>
            </a:r>
            <a:r>
              <a:rPr lang="en-IE" altLang="en-US" sz="1600" dirty="0" err="1">
                <a:solidFill>
                  <a:srgbClr val="000000"/>
                </a:solidFill>
                <a:latin typeface="Courier New" pitchFamily="49" charset="0"/>
              </a:rPr>
              <a:t>customer_id</a:t>
            </a:r>
            <a:r>
              <a:rPr lang="en-IE" altLang="en-US" sz="1600" dirty="0">
                <a:solidFill>
                  <a:srgbClr val="000000"/>
                </a:solidFill>
                <a:latin typeface="Courier New" pitchFamily="49" charset="0"/>
              </a:rPr>
              <a:t>, CONCAT(CONCAT(</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"NAME", </a:t>
            </a:r>
          </a:p>
          <a:p>
            <a:pPr eaLnBrk="0" hangingPunct="0">
              <a:lnSpc>
                <a:spcPct val="110000"/>
              </a:lnSpc>
            </a:pPr>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credit_card</a:t>
            </a:r>
            <a:r>
              <a:rPr lang="en-IE" altLang="en-US" sz="1600" dirty="0">
                <a:solidFill>
                  <a:srgbClr val="000000"/>
                </a:solidFill>
                <a:latin typeface="Courier New" pitchFamily="49" charset="0"/>
              </a:rPr>
              <a:t>, LENGTH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a:t>
            </a:r>
          </a:p>
          <a:p>
            <a:pPr eaLnBrk="0" hangingPunct="0">
              <a:lnSpc>
                <a:spcPct val="110000"/>
              </a:lnSpc>
            </a:pPr>
            <a:r>
              <a:rPr lang="en-IE" altLang="en-US" sz="1600" dirty="0">
                <a:solidFill>
                  <a:srgbClr val="000000"/>
                </a:solidFill>
                <a:latin typeface="Courier New" pitchFamily="49" charset="0"/>
              </a:rPr>
              <a:t>       </a:t>
            </a:r>
            <a:r>
              <a:rPr lang="en-IE" altLang="en-US" sz="1600" dirty="0" smtClean="0">
                <a:solidFill>
                  <a:srgbClr val="000000"/>
                </a:solidFill>
                <a:latin typeface="Courier New" pitchFamily="49" charset="0"/>
              </a:rPr>
              <a:t>INSTR(</a:t>
            </a:r>
            <a:r>
              <a:rPr lang="en-IE" altLang="en-US" sz="1600" dirty="0" err="1" smtClean="0">
                <a:solidFill>
                  <a:srgbClr val="000000"/>
                </a:solidFill>
                <a:latin typeface="Courier New" pitchFamily="49" charset="0"/>
              </a:rPr>
              <a:t>firstname</a:t>
            </a:r>
            <a:r>
              <a:rPr lang="en-IE" altLang="en-US" sz="1600" dirty="0">
                <a:solidFill>
                  <a:srgbClr val="000000"/>
                </a:solidFill>
                <a:latin typeface="Courier New" pitchFamily="49" charset="0"/>
              </a:rPr>
              <a:t>, 'a') "position of </a:t>
            </a:r>
            <a:r>
              <a:rPr lang="en-IE" altLang="en-US" sz="1600" dirty="0" smtClean="0">
                <a:solidFill>
                  <a:srgbClr val="000000"/>
                </a:solidFill>
                <a:latin typeface="Courier New" pitchFamily="49" charset="0"/>
              </a:rPr>
              <a:t>a?"</a:t>
            </a:r>
            <a:endParaRPr lang="en-IE" altLang="en-US" sz="1600" dirty="0">
              <a:solidFill>
                <a:srgbClr val="000000"/>
              </a:solidFill>
              <a:latin typeface="Courier New" pitchFamily="49" charset="0"/>
            </a:endParaRPr>
          </a:p>
          <a:p>
            <a:pPr eaLnBrk="0" hangingPunct="0">
              <a:lnSpc>
                <a:spcPct val="110000"/>
              </a:lnSpc>
            </a:pPr>
            <a:r>
              <a:rPr lang="en-IE" altLang="en-US" sz="1600" dirty="0">
                <a:solidFill>
                  <a:srgbClr val="000000"/>
                </a:solidFill>
                <a:latin typeface="Courier New" pitchFamily="49" charset="0"/>
              </a:rPr>
              <a:t>FROM   </a:t>
            </a:r>
            <a:r>
              <a:rPr lang="en-IE" altLang="en-US" sz="1600" dirty="0" err="1">
                <a:solidFill>
                  <a:srgbClr val="000000"/>
                </a:solidFill>
                <a:latin typeface="Courier New" pitchFamily="49" charset="0"/>
              </a:rPr>
              <a:t>mm_customer</a:t>
            </a:r>
            <a:r>
              <a:rPr lang="en-IE" altLang="en-US" sz="1600" dirty="0">
                <a:solidFill>
                  <a:srgbClr val="000000"/>
                </a:solidFill>
                <a:latin typeface="Courier New" pitchFamily="49" charset="0"/>
              </a:rPr>
              <a:t>;</a:t>
            </a:r>
            <a:endParaRPr lang="en-US" altLang="en-US" sz="1600" dirty="0">
              <a:solidFill>
                <a:srgbClr val="000000"/>
              </a:solidFill>
              <a:latin typeface="Courier New" pitchFamily="49" charset="0"/>
            </a:endParaRPr>
          </a:p>
        </p:txBody>
      </p:sp>
      <p:sp>
        <p:nvSpPr>
          <p:cNvPr id="386073" name="Rectangle 25"/>
          <p:cNvSpPr>
            <a:spLocks noGrp="1" noChangeArrowheads="1"/>
          </p:cNvSpPr>
          <p:nvPr>
            <p:ph type="title"/>
          </p:nvPr>
        </p:nvSpPr>
        <p:spPr/>
        <p:txBody>
          <a:bodyPr>
            <a:normAutofit fontScale="90000"/>
          </a:bodyPr>
          <a:lstStyle/>
          <a:p>
            <a:r>
              <a:rPr lang="en-US" altLang="en-US" dirty="0"/>
              <a:t>Using the Character-Manipulation </a:t>
            </a:r>
            <a:r>
              <a:rPr lang="en-US" altLang="en-US" dirty="0" smtClean="0"/>
              <a:t>Functions – Nesting Functions</a:t>
            </a:r>
            <a:endParaRPr lang="en-US" altLang="en-US" dirty="0"/>
          </a:p>
        </p:txBody>
      </p:sp>
      <p:sp>
        <p:nvSpPr>
          <p:cNvPr id="386054" name="Rectangle 6"/>
          <p:cNvSpPr>
            <a:spLocks noChangeArrowheads="1"/>
          </p:cNvSpPr>
          <p:nvPr/>
        </p:nvSpPr>
        <p:spPr bwMode="auto">
          <a:xfrm>
            <a:off x="1691680" y="4099099"/>
            <a:ext cx="2016224" cy="163881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5" name="Rectangle 7"/>
          <p:cNvSpPr>
            <a:spLocks noChangeArrowheads="1"/>
          </p:cNvSpPr>
          <p:nvPr/>
        </p:nvSpPr>
        <p:spPr bwMode="auto">
          <a:xfrm>
            <a:off x="2728913" y="2379737"/>
            <a:ext cx="5810522" cy="25717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6" name="Rectangle 8"/>
          <p:cNvSpPr>
            <a:spLocks noChangeArrowheads="1"/>
          </p:cNvSpPr>
          <p:nvPr/>
        </p:nvSpPr>
        <p:spPr bwMode="auto">
          <a:xfrm>
            <a:off x="5436096" y="4099099"/>
            <a:ext cx="2191072" cy="163881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7" name="Rectangle 9"/>
          <p:cNvSpPr>
            <a:spLocks noChangeArrowheads="1"/>
          </p:cNvSpPr>
          <p:nvPr/>
        </p:nvSpPr>
        <p:spPr bwMode="auto">
          <a:xfrm>
            <a:off x="7812360" y="4099099"/>
            <a:ext cx="1327564" cy="163881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8" name="Rectangle 10"/>
          <p:cNvSpPr>
            <a:spLocks noChangeArrowheads="1"/>
          </p:cNvSpPr>
          <p:nvPr/>
        </p:nvSpPr>
        <p:spPr bwMode="auto">
          <a:xfrm>
            <a:off x="1115616" y="2955801"/>
            <a:ext cx="4896544" cy="2571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59" name="Rectangle 11"/>
          <p:cNvSpPr>
            <a:spLocks noChangeArrowheads="1"/>
          </p:cNvSpPr>
          <p:nvPr/>
        </p:nvSpPr>
        <p:spPr bwMode="auto">
          <a:xfrm>
            <a:off x="2728913" y="2667769"/>
            <a:ext cx="2779191" cy="2571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86067" name="Line 19"/>
          <p:cNvSpPr>
            <a:spLocks noChangeShapeType="1"/>
          </p:cNvSpPr>
          <p:nvPr/>
        </p:nvSpPr>
        <p:spPr bwMode="auto">
          <a:xfrm flipH="1">
            <a:off x="3970769" y="1877889"/>
            <a:ext cx="0" cy="3429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8" name="Line 20"/>
          <p:cNvSpPr>
            <a:spLocks noChangeShapeType="1"/>
          </p:cNvSpPr>
          <p:nvPr/>
        </p:nvSpPr>
        <p:spPr bwMode="auto">
          <a:xfrm flipV="1">
            <a:off x="5796136" y="3061022"/>
            <a:ext cx="1560512" cy="7938"/>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9" name="Line 21"/>
          <p:cNvSpPr>
            <a:spLocks noChangeShapeType="1"/>
          </p:cNvSpPr>
          <p:nvPr/>
        </p:nvSpPr>
        <p:spPr bwMode="auto">
          <a:xfrm rot="10798585">
            <a:off x="2987675" y="5805265"/>
            <a:ext cx="4763" cy="415925"/>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70" name="Line 22"/>
          <p:cNvSpPr>
            <a:spLocks noChangeShapeType="1"/>
          </p:cNvSpPr>
          <p:nvPr/>
        </p:nvSpPr>
        <p:spPr bwMode="auto">
          <a:xfrm rot="10798585">
            <a:off x="6473477" y="5841702"/>
            <a:ext cx="3175" cy="31273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71" name="Line 23"/>
          <p:cNvSpPr>
            <a:spLocks noChangeShapeType="1"/>
          </p:cNvSpPr>
          <p:nvPr/>
        </p:nvSpPr>
        <p:spPr bwMode="auto">
          <a:xfrm rot="10798585">
            <a:off x="8526022" y="5805266"/>
            <a:ext cx="6350" cy="328613"/>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6" name="Line 18"/>
          <p:cNvSpPr>
            <a:spLocks noChangeShapeType="1"/>
          </p:cNvSpPr>
          <p:nvPr/>
        </p:nvSpPr>
        <p:spPr bwMode="auto">
          <a:xfrm>
            <a:off x="5508103" y="2852936"/>
            <a:ext cx="2470671"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86061" name="Oval 13"/>
          <p:cNvSpPr>
            <a:spLocks noChangeArrowheads="1"/>
          </p:cNvSpPr>
          <p:nvPr/>
        </p:nvSpPr>
        <p:spPr bwMode="blackWhite">
          <a:xfrm>
            <a:off x="7883599" y="2636912"/>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2</a:t>
            </a:r>
          </a:p>
        </p:txBody>
      </p:sp>
      <p:sp>
        <p:nvSpPr>
          <p:cNvPr id="386062" name="Oval 14"/>
          <p:cNvSpPr>
            <a:spLocks noChangeArrowheads="1"/>
          </p:cNvSpPr>
          <p:nvPr/>
        </p:nvSpPr>
        <p:spPr bwMode="blackWhite">
          <a:xfrm>
            <a:off x="8254752" y="6067204"/>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3</a:t>
            </a:r>
          </a:p>
        </p:txBody>
      </p:sp>
      <p:sp>
        <p:nvSpPr>
          <p:cNvPr id="386063" name="Oval 15"/>
          <p:cNvSpPr>
            <a:spLocks noChangeArrowheads="1"/>
          </p:cNvSpPr>
          <p:nvPr/>
        </p:nvSpPr>
        <p:spPr bwMode="blackWhite">
          <a:xfrm>
            <a:off x="2728913" y="6067203"/>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386064" name="Oval 16"/>
          <p:cNvSpPr>
            <a:spLocks noChangeArrowheads="1"/>
          </p:cNvSpPr>
          <p:nvPr/>
        </p:nvSpPr>
        <p:spPr bwMode="blackWhite">
          <a:xfrm>
            <a:off x="6227415" y="6094115"/>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2</a:t>
            </a:r>
          </a:p>
        </p:txBody>
      </p:sp>
      <p:sp>
        <p:nvSpPr>
          <p:cNvPr id="386060" name="Oval 12"/>
          <p:cNvSpPr>
            <a:spLocks noChangeArrowheads="1"/>
          </p:cNvSpPr>
          <p:nvPr/>
        </p:nvSpPr>
        <p:spPr bwMode="blackWhite">
          <a:xfrm>
            <a:off x="3707904" y="1340768"/>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386065" name="Oval 17"/>
          <p:cNvSpPr>
            <a:spLocks noChangeArrowheads="1"/>
          </p:cNvSpPr>
          <p:nvPr/>
        </p:nvSpPr>
        <p:spPr bwMode="blackWhite">
          <a:xfrm>
            <a:off x="7380312" y="2863279"/>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3</a:t>
            </a:r>
          </a:p>
        </p:txBody>
      </p:sp>
      <p:sp>
        <p:nvSpPr>
          <p:cNvPr id="2" name="TextBox 1"/>
          <p:cNvSpPr txBox="1"/>
          <p:nvPr/>
        </p:nvSpPr>
        <p:spPr>
          <a:xfrm>
            <a:off x="402417" y="1372815"/>
            <a:ext cx="3600400" cy="461665"/>
          </a:xfrm>
          <a:prstGeom prst="rect">
            <a:avLst/>
          </a:prstGeom>
          <a:noFill/>
        </p:spPr>
        <p:txBody>
          <a:bodyPr wrap="square" rtlCol="0">
            <a:spAutoFit/>
          </a:bodyPr>
          <a:lstStyle/>
          <a:p>
            <a:r>
              <a:rPr lang="en-IE" sz="2400" dirty="0" smtClean="0"/>
              <a:t>NESTED CONCAT</a:t>
            </a:r>
            <a:endParaRPr lang="en-IE" sz="2400" dirty="0"/>
          </a:p>
        </p:txBody>
      </p:sp>
    </p:spTree>
    <p:extLst>
      <p:ext uri="{BB962C8B-B14F-4D97-AF65-F5344CB8AC3E}">
        <p14:creationId xmlns:p14="http://schemas.microsoft.com/office/powerpoint/2010/main" val="3935656079"/>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Small Sandwich Retailer</a:t>
            </a:r>
            <a:endParaRPr lang="en-IE" dirty="0"/>
          </a:p>
        </p:txBody>
      </p:sp>
      <p:sp>
        <p:nvSpPr>
          <p:cNvPr id="3" name="Text Placeholder 2"/>
          <p:cNvSpPr>
            <a:spLocks noGrp="1"/>
          </p:cNvSpPr>
          <p:nvPr>
            <p:ph type="body" idx="2"/>
          </p:nvPr>
        </p:nvSpPr>
        <p:spPr/>
        <p:txBody>
          <a:bodyPr/>
          <a:lstStyle/>
          <a:p>
            <a:r>
              <a:rPr lang="en-IE" dirty="0" smtClean="0"/>
              <a:t>Sell Sandwiches to Customers (name, cost, the ID of the company that sells them to us)</a:t>
            </a:r>
          </a:p>
          <a:p>
            <a:endParaRPr lang="en-IE" dirty="0"/>
          </a:p>
          <a:p>
            <a:r>
              <a:rPr lang="en-IE" dirty="0" smtClean="0"/>
              <a:t>For each provider we have the ID, the name and the amount we owe them.</a:t>
            </a:r>
          </a:p>
          <a:p>
            <a:endParaRPr lang="en-IE" dirty="0"/>
          </a:p>
          <a:p>
            <a:r>
              <a:rPr lang="en-IE" dirty="0" smtClean="0"/>
              <a:t>SQL is available in L4-SandwichProvider.sql in Webcourses</a:t>
            </a:r>
            <a:endParaRPr lang="en-IE" dirty="0"/>
          </a:p>
        </p:txBody>
      </p:sp>
      <p:sp>
        <p:nvSpPr>
          <p:cNvPr id="7" name="Content Placeholder 6"/>
          <p:cNvSpPr>
            <a:spLocks noGrp="1"/>
          </p:cNvSpPr>
          <p:nvPr>
            <p:ph sz="quarter" idx="1"/>
          </p:nvPr>
        </p:nvSpPr>
        <p:spPr/>
        <p:txBody>
          <a:bodyPr/>
          <a:lstStyle/>
          <a:p>
            <a:endParaRPr lang="en-IE" dirty="0"/>
          </a:p>
        </p:txBody>
      </p:sp>
      <p:pic>
        <p:nvPicPr>
          <p:cNvPr id="11" name="Picture 2"/>
          <p:cNvPicPr>
            <a:picLocks noChangeAspect="1" noChangeArrowheads="1"/>
          </p:cNvPicPr>
          <p:nvPr/>
        </p:nvPicPr>
        <p:blipFill>
          <a:blip r:embed="rId2" cstate="print"/>
          <a:srcRect/>
          <a:stretch>
            <a:fillRect/>
          </a:stretch>
        </p:blipFill>
        <p:spPr bwMode="auto">
          <a:xfrm>
            <a:off x="1174304" y="1844824"/>
            <a:ext cx="3491086" cy="3828460"/>
          </a:xfrm>
          <a:prstGeom prst="rect">
            <a:avLst/>
          </a:prstGeom>
          <a:noFill/>
          <a:ln w="9525">
            <a:noFill/>
            <a:miter lim="800000"/>
            <a:headEnd/>
            <a:tailEnd/>
          </a:ln>
        </p:spPr>
      </p:pic>
    </p:spTree>
    <p:extLst>
      <p:ext uri="{BB962C8B-B14F-4D97-AF65-F5344CB8AC3E}">
        <p14:creationId xmlns:p14="http://schemas.microsoft.com/office/powerpoint/2010/main" val="12504356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72" name="Rectangle 24"/>
          <p:cNvSpPr>
            <a:spLocks noChangeArrowheads="1"/>
          </p:cNvSpPr>
          <p:nvPr/>
        </p:nvSpPr>
        <p:spPr bwMode="blackGray">
          <a:xfrm>
            <a:off x="1214763" y="2214563"/>
            <a:ext cx="7364413" cy="1431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10000"/>
              </a:lnSpc>
            </a:pPr>
            <a:r>
              <a:rPr lang="en-IE" altLang="en-US" sz="1600" dirty="0">
                <a:solidFill>
                  <a:srgbClr val="000000"/>
                </a:solidFill>
                <a:latin typeface="Courier New" pitchFamily="49" charset="0"/>
              </a:rPr>
              <a:t>SELECT </a:t>
            </a:r>
            <a:r>
              <a:rPr lang="en-IE" altLang="en-US" sz="1600" dirty="0" err="1">
                <a:solidFill>
                  <a:srgbClr val="000000"/>
                </a:solidFill>
                <a:latin typeface="Courier New" pitchFamily="49" charset="0"/>
              </a:rPr>
              <a:t>customer_id</a:t>
            </a:r>
            <a:r>
              <a:rPr lang="en-IE" altLang="en-US" sz="1600" dirty="0">
                <a:solidFill>
                  <a:srgbClr val="000000"/>
                </a:solidFill>
                <a:latin typeface="Courier New" pitchFamily="49" charset="0"/>
              </a:rPr>
              <a:t>, CONCAT(</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NAME, </a:t>
            </a:r>
          </a:p>
          <a:p>
            <a:pPr eaLnBrk="0" hangingPunct="0">
              <a:lnSpc>
                <a:spcPct val="110000"/>
              </a:lnSpc>
            </a:pPr>
            <a:r>
              <a:rPr lang="en-IE" altLang="en-US" sz="1600" dirty="0">
                <a:solidFill>
                  <a:srgbClr val="000000"/>
                </a:solidFill>
                <a:latin typeface="Courier New" pitchFamily="49" charset="0"/>
              </a:rPr>
              <a:t>       </a:t>
            </a:r>
            <a:r>
              <a:rPr lang="en-IE" altLang="en-US" sz="1600" dirty="0" err="1">
                <a:solidFill>
                  <a:srgbClr val="000000"/>
                </a:solidFill>
                <a:latin typeface="Courier New" pitchFamily="49" charset="0"/>
              </a:rPr>
              <a:t>credit_card</a:t>
            </a:r>
            <a:r>
              <a:rPr lang="en-IE" altLang="en-US" sz="1600" dirty="0">
                <a:solidFill>
                  <a:srgbClr val="000000"/>
                </a:solidFill>
                <a:latin typeface="Courier New" pitchFamily="49" charset="0"/>
              </a:rPr>
              <a:t>, LENGTH (</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a:t>
            </a:r>
          </a:p>
          <a:p>
            <a:pPr eaLnBrk="0" hangingPunct="0">
              <a:lnSpc>
                <a:spcPct val="110000"/>
              </a:lnSpc>
            </a:pPr>
            <a:r>
              <a:rPr lang="en-IE" altLang="en-US" sz="1600" dirty="0">
                <a:solidFill>
                  <a:srgbClr val="000000"/>
                </a:solidFill>
                <a:latin typeface="Courier New" pitchFamily="49" charset="0"/>
              </a:rPr>
              <a:t>       </a:t>
            </a:r>
            <a:r>
              <a:rPr lang="en-IE" altLang="en-US" sz="1600" dirty="0" smtClean="0">
                <a:solidFill>
                  <a:srgbClr val="000000"/>
                </a:solidFill>
                <a:latin typeface="Courier New" pitchFamily="49" charset="0"/>
              </a:rPr>
              <a:t>INSTR(</a:t>
            </a:r>
            <a:r>
              <a:rPr lang="en-IE" altLang="en-US" sz="1600" dirty="0" err="1" smtClean="0">
                <a:solidFill>
                  <a:srgbClr val="000000"/>
                </a:solidFill>
                <a:latin typeface="Courier New" pitchFamily="49" charset="0"/>
              </a:rPr>
              <a:t>firstname</a:t>
            </a:r>
            <a:r>
              <a:rPr lang="en-IE" altLang="en-US" sz="1600" dirty="0">
                <a:solidFill>
                  <a:srgbClr val="000000"/>
                </a:solidFill>
                <a:latin typeface="Courier New" pitchFamily="49" charset="0"/>
              </a:rPr>
              <a:t>, 'a') "position of </a:t>
            </a:r>
            <a:r>
              <a:rPr lang="en-IE" altLang="en-US" sz="1600" dirty="0" smtClean="0">
                <a:solidFill>
                  <a:srgbClr val="000000"/>
                </a:solidFill>
                <a:latin typeface="Courier New" pitchFamily="49" charset="0"/>
              </a:rPr>
              <a:t>a?"</a:t>
            </a:r>
            <a:endParaRPr lang="en-IE" altLang="en-US" sz="1600" dirty="0">
              <a:solidFill>
                <a:srgbClr val="000000"/>
              </a:solidFill>
              <a:latin typeface="Courier New" pitchFamily="49" charset="0"/>
            </a:endParaRPr>
          </a:p>
          <a:p>
            <a:pPr eaLnBrk="0" hangingPunct="0">
              <a:lnSpc>
                <a:spcPct val="110000"/>
              </a:lnSpc>
            </a:pPr>
            <a:r>
              <a:rPr lang="en-IE" altLang="en-US" sz="1600" dirty="0">
                <a:solidFill>
                  <a:srgbClr val="000000"/>
                </a:solidFill>
                <a:latin typeface="Courier New" pitchFamily="49" charset="0"/>
              </a:rPr>
              <a:t>FROM   </a:t>
            </a:r>
            <a:r>
              <a:rPr lang="en-IE" altLang="en-US" sz="1600" dirty="0" err="1">
                <a:solidFill>
                  <a:srgbClr val="000000"/>
                </a:solidFill>
                <a:latin typeface="Courier New" pitchFamily="49" charset="0"/>
              </a:rPr>
              <a:t>mm_customer</a:t>
            </a:r>
            <a:endParaRPr lang="en-IE" altLang="en-US" sz="1600" dirty="0">
              <a:solidFill>
                <a:srgbClr val="000000"/>
              </a:solidFill>
              <a:latin typeface="Courier New" pitchFamily="49" charset="0"/>
            </a:endParaRPr>
          </a:p>
          <a:p>
            <a:pPr eaLnBrk="0" hangingPunct="0">
              <a:lnSpc>
                <a:spcPct val="110000"/>
              </a:lnSpc>
            </a:pPr>
            <a:r>
              <a:rPr lang="en-IE" altLang="en-US" sz="1600" dirty="0">
                <a:solidFill>
                  <a:srgbClr val="000000"/>
                </a:solidFill>
                <a:latin typeface="Courier New" pitchFamily="49" charset="0"/>
              </a:rPr>
              <a:t>WHERE  SUBSTR(lastname,-1, 1) = 'y';</a:t>
            </a:r>
            <a:endParaRPr lang="en-US" altLang="en-US" sz="1600" dirty="0">
              <a:solidFill>
                <a:srgbClr val="000000"/>
              </a:solidFill>
              <a:latin typeface="Courier New" pitchFamily="49" charset="0"/>
            </a:endParaRPr>
          </a:p>
        </p:txBody>
      </p:sp>
      <p:sp>
        <p:nvSpPr>
          <p:cNvPr id="386073" name="Rectangle 25"/>
          <p:cNvSpPr>
            <a:spLocks noGrp="1" noChangeArrowheads="1"/>
          </p:cNvSpPr>
          <p:nvPr>
            <p:ph type="title"/>
          </p:nvPr>
        </p:nvSpPr>
        <p:spPr/>
        <p:txBody>
          <a:bodyPr>
            <a:normAutofit fontScale="90000"/>
          </a:bodyPr>
          <a:lstStyle/>
          <a:p>
            <a:r>
              <a:rPr lang="en-US" altLang="en-US"/>
              <a:t>Using the Character-Manipulation Functions</a:t>
            </a:r>
          </a:p>
        </p:txBody>
      </p:sp>
      <p:sp>
        <p:nvSpPr>
          <p:cNvPr id="3" name="TextBox 2"/>
          <p:cNvSpPr txBox="1"/>
          <p:nvPr/>
        </p:nvSpPr>
        <p:spPr>
          <a:xfrm>
            <a:off x="298256" y="1268760"/>
            <a:ext cx="8280920" cy="830997"/>
          </a:xfrm>
          <a:prstGeom prst="rect">
            <a:avLst/>
          </a:prstGeom>
          <a:noFill/>
        </p:spPr>
        <p:txBody>
          <a:bodyPr wrap="square" rtlCol="0">
            <a:spAutoFit/>
          </a:bodyPr>
          <a:lstStyle/>
          <a:p>
            <a:r>
              <a:rPr lang="en-IE" sz="2400" dirty="0" smtClean="0">
                <a:solidFill>
                  <a:prstClr val="black"/>
                </a:solidFill>
              </a:rPr>
              <a:t>To </a:t>
            </a:r>
            <a:r>
              <a:rPr lang="en-IE" sz="2400" dirty="0">
                <a:solidFill>
                  <a:prstClr val="black"/>
                </a:solidFill>
              </a:rPr>
              <a:t>display the </a:t>
            </a:r>
            <a:r>
              <a:rPr lang="en-IE" sz="2400" dirty="0" smtClean="0">
                <a:solidFill>
                  <a:prstClr val="black"/>
                </a:solidFill>
              </a:rPr>
              <a:t>customers </a:t>
            </a:r>
            <a:r>
              <a:rPr lang="en-IE" sz="2400" dirty="0">
                <a:solidFill>
                  <a:prstClr val="black"/>
                </a:solidFill>
              </a:rPr>
              <a:t>from the previous query whose last name </a:t>
            </a:r>
            <a:r>
              <a:rPr lang="en-IE" sz="2400" i="1" dirty="0">
                <a:solidFill>
                  <a:prstClr val="black"/>
                </a:solidFill>
              </a:rPr>
              <a:t>end with the letter y</a:t>
            </a:r>
            <a:r>
              <a:rPr lang="en-IE" sz="2400" i="1" dirty="0" smtClean="0">
                <a:solidFill>
                  <a:prstClr val="black"/>
                </a:solidFill>
              </a:rPr>
              <a:t>:</a:t>
            </a:r>
            <a:endParaRPr lang="en-IE" sz="2400" i="1" dirty="0">
              <a:solidFill>
                <a:prstClr val="black"/>
              </a:solidFill>
            </a:endParaRPr>
          </a:p>
        </p:txBody>
      </p:sp>
      <p:sp>
        <p:nvSpPr>
          <p:cNvPr id="7" name="TextBox 6"/>
          <p:cNvSpPr txBox="1"/>
          <p:nvPr/>
        </p:nvSpPr>
        <p:spPr>
          <a:xfrm>
            <a:off x="602649" y="5157192"/>
            <a:ext cx="8136904" cy="1354217"/>
          </a:xfrm>
          <a:prstGeom prst="rect">
            <a:avLst/>
          </a:prstGeom>
          <a:noFill/>
        </p:spPr>
        <p:txBody>
          <a:bodyPr wrap="square" rtlCol="0">
            <a:spAutoFit/>
          </a:bodyPr>
          <a:lstStyle/>
          <a:p>
            <a:pPr fontAlgn="base"/>
            <a:r>
              <a:rPr lang="en-US" sz="1600" b="1" dirty="0" smtClean="0">
                <a:solidFill>
                  <a:prstClr val="black"/>
                </a:solidFill>
                <a:latin typeface="Courier New" panose="02070309020205020404" pitchFamily="49" charset="0"/>
                <a:cs typeface="Courier New" panose="02070309020205020404" pitchFamily="49" charset="0"/>
              </a:rPr>
              <a:t>SUBSTR </a:t>
            </a:r>
            <a:r>
              <a:rPr lang="en-US" sz="1600" dirty="0" smtClean="0">
                <a:solidFill>
                  <a:prstClr val="black"/>
                </a:solidFill>
                <a:latin typeface="Courier New" panose="02070309020205020404" pitchFamily="49" charset="0"/>
                <a:cs typeface="Courier New" panose="02070309020205020404" pitchFamily="49" charset="0"/>
              </a:rPr>
              <a:t>(</a:t>
            </a:r>
            <a:r>
              <a:rPr lang="en-US" sz="1600" dirty="0">
                <a:solidFill>
                  <a:prstClr val="black"/>
                </a:solidFill>
                <a:latin typeface="Courier New" panose="02070309020205020404" pitchFamily="49" charset="0"/>
                <a:cs typeface="Courier New" panose="02070309020205020404" pitchFamily="49" charset="0"/>
              </a:rPr>
              <a:t>If </a:t>
            </a:r>
            <a:r>
              <a:rPr lang="en-US" sz="1600" b="1" i="1" dirty="0" smtClean="0">
                <a:solidFill>
                  <a:prstClr val="black"/>
                </a:solidFill>
                <a:latin typeface="Courier New" panose="02070309020205020404" pitchFamily="49" charset="0"/>
                <a:cs typeface="Courier New" panose="02070309020205020404" pitchFamily="49" charset="0"/>
              </a:rPr>
              <a:t>parameter for starting position</a:t>
            </a:r>
            <a:r>
              <a:rPr lang="en-US" sz="1600" b="1" dirty="0" smtClean="0">
                <a:solidFill>
                  <a:prstClr val="black"/>
                </a:solidFill>
                <a:latin typeface="Courier New" panose="02070309020205020404" pitchFamily="49" charset="0"/>
                <a:cs typeface="Courier New" panose="02070309020205020404" pitchFamily="49" charset="0"/>
              </a:rPr>
              <a:t> </a:t>
            </a:r>
            <a:r>
              <a:rPr lang="en-US" sz="1600" dirty="0">
                <a:solidFill>
                  <a:prstClr val="black"/>
                </a:solidFill>
                <a:latin typeface="Courier New" panose="02070309020205020404" pitchFamily="49" charset="0"/>
                <a:cs typeface="Courier New" panose="02070309020205020404" pitchFamily="49" charset="0"/>
              </a:rPr>
              <a:t>is negative, the count starts from the </a:t>
            </a:r>
            <a:r>
              <a:rPr lang="en-US" sz="1600" i="1" dirty="0">
                <a:solidFill>
                  <a:prstClr val="black"/>
                </a:solidFill>
                <a:latin typeface="Courier New" panose="02070309020205020404" pitchFamily="49" charset="0"/>
                <a:cs typeface="Courier New" panose="02070309020205020404" pitchFamily="49" charset="0"/>
              </a:rPr>
              <a:t>end</a:t>
            </a:r>
            <a:r>
              <a:rPr lang="en-US" sz="1600" dirty="0">
                <a:solidFill>
                  <a:prstClr val="black"/>
                </a:solidFill>
                <a:latin typeface="Courier New" panose="02070309020205020404" pitchFamily="49" charset="0"/>
                <a:cs typeface="Courier New" panose="02070309020205020404" pitchFamily="49" charset="0"/>
              </a:rPr>
              <a:t> of the character </a:t>
            </a:r>
            <a:r>
              <a:rPr lang="en-US" sz="1600" dirty="0" smtClean="0">
                <a:solidFill>
                  <a:prstClr val="black"/>
                </a:solidFill>
                <a:latin typeface="Courier New" panose="02070309020205020404" pitchFamily="49" charset="0"/>
                <a:cs typeface="Courier New" panose="02070309020205020404" pitchFamily="49" charset="0"/>
              </a:rPr>
              <a:t>argument. </a:t>
            </a:r>
          </a:p>
          <a:p>
            <a:pPr fontAlgn="base"/>
            <a:r>
              <a:rPr lang="en-US" sz="1600" dirty="0" smtClean="0">
                <a:solidFill>
                  <a:prstClr val="black"/>
                </a:solidFill>
                <a:latin typeface="Courier New" panose="02070309020205020404" pitchFamily="49" charset="0"/>
                <a:cs typeface="Courier New" panose="02070309020205020404" pitchFamily="49" charset="0"/>
              </a:rPr>
              <a:t>If </a:t>
            </a:r>
            <a:r>
              <a:rPr lang="en-US" sz="1600" i="1" dirty="0" smtClean="0">
                <a:solidFill>
                  <a:prstClr val="black"/>
                </a:solidFill>
                <a:latin typeface="Courier New" panose="02070309020205020404" pitchFamily="49" charset="0"/>
                <a:cs typeface="Courier New" panose="02070309020205020404" pitchFamily="49" charset="0"/>
              </a:rPr>
              <a:t>length of substring required</a:t>
            </a:r>
            <a:r>
              <a:rPr lang="en-US" sz="1600" dirty="0" smtClean="0">
                <a:solidFill>
                  <a:prstClr val="black"/>
                </a:solidFill>
                <a:latin typeface="Courier New" panose="02070309020205020404" pitchFamily="49" charset="0"/>
                <a:cs typeface="Courier New" panose="02070309020205020404" pitchFamily="49" charset="0"/>
              </a:rPr>
              <a:t> </a:t>
            </a:r>
            <a:r>
              <a:rPr lang="en-US" sz="1600" dirty="0">
                <a:solidFill>
                  <a:prstClr val="black"/>
                </a:solidFill>
                <a:latin typeface="Courier New" panose="02070309020205020404" pitchFamily="49" charset="0"/>
                <a:cs typeface="Courier New" panose="02070309020205020404" pitchFamily="49" charset="0"/>
              </a:rPr>
              <a:t>is omitted, all characters to the end of the string are returned.)</a:t>
            </a:r>
            <a:endParaRPr lang="en-IE" sz="1600" dirty="0">
              <a:solidFill>
                <a:prstClr val="black"/>
              </a:solidFill>
              <a:latin typeface="Courier New" panose="02070309020205020404" pitchFamily="49" charset="0"/>
              <a:cs typeface="Courier New" panose="02070309020205020404" pitchFamily="49" charset="0"/>
            </a:endParaRPr>
          </a:p>
          <a:p>
            <a:endParaRPr lang="en-IE" dirty="0">
              <a:solidFill>
                <a:prstClr val="black"/>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102126"/>
            <a:ext cx="8781560" cy="767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5725764"/>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72" name="Rectangle 24"/>
          <p:cNvSpPr>
            <a:spLocks noChangeArrowheads="1"/>
          </p:cNvSpPr>
          <p:nvPr/>
        </p:nvSpPr>
        <p:spPr bwMode="blackGray">
          <a:xfrm>
            <a:off x="857250" y="2436813"/>
            <a:ext cx="7364413" cy="1431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10000"/>
              </a:lnSpc>
            </a:pPr>
            <a:r>
              <a:rPr lang="en-IE" altLang="en-US" sz="1600" dirty="0">
                <a:solidFill>
                  <a:srgbClr val="000000"/>
                </a:solidFill>
                <a:latin typeface="Courier New" pitchFamily="49" charset="0"/>
              </a:rPr>
              <a:t>SELECT 'The name of customer '||</a:t>
            </a:r>
            <a:r>
              <a:rPr lang="en-IE" altLang="en-US" sz="1600" dirty="0" err="1">
                <a:solidFill>
                  <a:srgbClr val="000000"/>
                </a:solidFill>
                <a:latin typeface="Courier New" pitchFamily="49" charset="0"/>
              </a:rPr>
              <a:t>customer_id</a:t>
            </a:r>
            <a:r>
              <a:rPr lang="en-IE" altLang="en-US" sz="1600" dirty="0">
                <a:solidFill>
                  <a:srgbClr val="000000"/>
                </a:solidFill>
                <a:latin typeface="Courier New" pitchFamily="49" charset="0"/>
              </a:rPr>
              <a:t> || ' ' </a:t>
            </a:r>
          </a:p>
          <a:p>
            <a:pPr eaLnBrk="0" hangingPunct="0">
              <a:lnSpc>
                <a:spcPct val="110000"/>
              </a:lnSpc>
            </a:pPr>
            <a:r>
              <a:rPr lang="en-IE" altLang="en-US" sz="1600" dirty="0">
                <a:solidFill>
                  <a:srgbClr val="000000"/>
                </a:solidFill>
                <a:latin typeface="Courier New" pitchFamily="49" charset="0"/>
              </a:rPr>
              <a:t>||UPPER(</a:t>
            </a:r>
            <a:r>
              <a:rPr lang="en-IE" altLang="en-US" sz="1600" dirty="0" err="1">
                <a:solidFill>
                  <a:srgbClr val="000000"/>
                </a:solidFill>
                <a:latin typeface="Courier New" pitchFamily="49" charset="0"/>
              </a:rPr>
              <a:t>lastname</a:t>
            </a:r>
            <a:r>
              <a:rPr lang="en-IE" altLang="en-US" sz="1600" dirty="0">
                <a:solidFill>
                  <a:srgbClr val="000000"/>
                </a:solidFill>
                <a:latin typeface="Courier New" pitchFamily="49" charset="0"/>
              </a:rPr>
              <a:t>)||' '</a:t>
            </a:r>
          </a:p>
          <a:p>
            <a:pPr eaLnBrk="0" hangingPunct="0">
              <a:lnSpc>
                <a:spcPct val="110000"/>
              </a:lnSpc>
            </a:pPr>
            <a:r>
              <a:rPr lang="en-IE" altLang="en-US" sz="1600" dirty="0">
                <a:solidFill>
                  <a:srgbClr val="000000"/>
                </a:solidFill>
                <a:latin typeface="Courier New" pitchFamily="49" charset="0"/>
              </a:rPr>
              <a:t>||UPPER(</a:t>
            </a:r>
            <a:r>
              <a:rPr lang="en-IE" altLang="en-US" sz="1600" dirty="0" err="1">
                <a:solidFill>
                  <a:srgbClr val="000000"/>
                </a:solidFill>
                <a:latin typeface="Courier New" pitchFamily="49" charset="0"/>
              </a:rPr>
              <a:t>firstname</a:t>
            </a:r>
            <a:r>
              <a:rPr lang="en-IE" altLang="en-US" sz="1600" dirty="0">
                <a:solidFill>
                  <a:srgbClr val="000000"/>
                </a:solidFill>
                <a:latin typeface="Courier New" pitchFamily="49" charset="0"/>
              </a:rPr>
              <a:t>) AS "CUSTOMER NAME"</a:t>
            </a:r>
          </a:p>
          <a:p>
            <a:pPr eaLnBrk="0" hangingPunct="0">
              <a:lnSpc>
                <a:spcPct val="110000"/>
              </a:lnSpc>
            </a:pPr>
            <a:r>
              <a:rPr lang="en-IE" altLang="en-US" sz="1600" dirty="0">
                <a:solidFill>
                  <a:srgbClr val="000000"/>
                </a:solidFill>
                <a:latin typeface="Courier New" pitchFamily="49" charset="0"/>
              </a:rPr>
              <a:t>FROM   </a:t>
            </a:r>
            <a:r>
              <a:rPr lang="en-IE" altLang="en-US" sz="1600" dirty="0" err="1">
                <a:solidFill>
                  <a:srgbClr val="000000"/>
                </a:solidFill>
                <a:latin typeface="Courier New" pitchFamily="49" charset="0"/>
              </a:rPr>
              <a:t>mm_customer</a:t>
            </a:r>
            <a:r>
              <a:rPr lang="en-IE" altLang="en-US" sz="1600" dirty="0">
                <a:solidFill>
                  <a:srgbClr val="000000"/>
                </a:solidFill>
                <a:latin typeface="Courier New" pitchFamily="49" charset="0"/>
              </a:rPr>
              <a:t>;</a:t>
            </a:r>
          </a:p>
        </p:txBody>
      </p:sp>
      <p:sp>
        <p:nvSpPr>
          <p:cNvPr id="386073" name="Rectangle 25"/>
          <p:cNvSpPr>
            <a:spLocks noGrp="1" noChangeArrowheads="1"/>
          </p:cNvSpPr>
          <p:nvPr>
            <p:ph type="title"/>
          </p:nvPr>
        </p:nvSpPr>
        <p:spPr/>
        <p:txBody>
          <a:bodyPr>
            <a:normAutofit fontScale="90000"/>
          </a:bodyPr>
          <a:lstStyle/>
          <a:p>
            <a:r>
              <a:rPr lang="en-US" altLang="en-US"/>
              <a:t>Using the Character-Manipulation Functions</a:t>
            </a:r>
          </a:p>
        </p:txBody>
      </p:sp>
      <p:sp>
        <p:nvSpPr>
          <p:cNvPr id="2" name="TextBox 1"/>
          <p:cNvSpPr txBox="1"/>
          <p:nvPr/>
        </p:nvSpPr>
        <p:spPr>
          <a:xfrm>
            <a:off x="1259632" y="1556792"/>
            <a:ext cx="6480720" cy="523220"/>
          </a:xfrm>
          <a:prstGeom prst="rect">
            <a:avLst/>
          </a:prstGeom>
          <a:noFill/>
        </p:spPr>
        <p:txBody>
          <a:bodyPr wrap="square" rtlCol="0">
            <a:spAutoFit/>
          </a:bodyPr>
          <a:lstStyle/>
          <a:p>
            <a:r>
              <a:rPr lang="en-IE" sz="2800" dirty="0" smtClean="0"/>
              <a:t>ALTERNATE CONCATENATE</a:t>
            </a:r>
            <a:endParaRPr lang="en-IE" sz="28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365104"/>
            <a:ext cx="5761037" cy="151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9833191"/>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5818" name="Group 10"/>
          <p:cNvGrpSpPr>
            <a:grpSpLocks/>
          </p:cNvGrpSpPr>
          <p:nvPr/>
        </p:nvGrpSpPr>
        <p:grpSpPr bwMode="auto">
          <a:xfrm>
            <a:off x="947738" y="1196752"/>
            <a:ext cx="7162800" cy="5262563"/>
            <a:chOff x="615" y="987"/>
            <a:chExt cx="4512" cy="3315"/>
          </a:xfrm>
        </p:grpSpPr>
        <p:sp>
          <p:nvSpPr>
            <p:cNvPr id="375811" name="Rectangle 3"/>
            <p:cNvSpPr>
              <a:spLocks noChangeArrowheads="1"/>
            </p:cNvSpPr>
            <p:nvPr/>
          </p:nvSpPr>
          <p:spPr bwMode="blackWhite">
            <a:xfrm>
              <a:off x="2152" y="987"/>
              <a:ext cx="1456" cy="593"/>
            </a:xfrm>
            <a:prstGeom prst="rect">
              <a:avLst/>
            </a:prstGeom>
            <a:solidFill>
              <a:srgbClr val="FF99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a:t>
              </a:r>
            </a:p>
            <a:p>
              <a:pPr eaLnBrk="0" hangingPunct="0">
                <a:spcBef>
                  <a:spcPct val="0"/>
                </a:spcBef>
              </a:pPr>
              <a:r>
                <a:rPr lang="en-US" altLang="en-US" sz="2400">
                  <a:solidFill>
                    <a:prstClr val="black"/>
                  </a:solidFill>
                </a:rPr>
                <a:t>functions</a:t>
              </a:r>
            </a:p>
          </p:txBody>
        </p:sp>
        <p:sp>
          <p:nvSpPr>
            <p:cNvPr id="375812" name="Rectangle 4"/>
            <p:cNvSpPr>
              <a:spLocks noChangeArrowheads="1"/>
            </p:cNvSpPr>
            <p:nvPr/>
          </p:nvSpPr>
          <p:spPr bwMode="auto">
            <a:xfrm>
              <a:off x="1290" y="2576"/>
              <a:ext cx="796" cy="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eaLnBrk="0" hangingPunct="0">
                <a:lnSpc>
                  <a:spcPct val="90000"/>
                </a:lnSpc>
                <a:spcBef>
                  <a:spcPct val="20000"/>
                </a:spcBef>
              </a:pPr>
              <a:r>
                <a:rPr lang="en-US" altLang="en-US" sz="2000" dirty="0">
                  <a:solidFill>
                    <a:prstClr val="black"/>
                  </a:solidFill>
                  <a:latin typeface="Courier New" pitchFamily="49" charset="0"/>
                </a:rPr>
                <a:t>LOWER</a:t>
              </a:r>
            </a:p>
            <a:p>
              <a:pPr eaLnBrk="0" hangingPunct="0">
                <a:lnSpc>
                  <a:spcPct val="90000"/>
                </a:lnSpc>
                <a:spcBef>
                  <a:spcPct val="20000"/>
                </a:spcBef>
              </a:pPr>
              <a:r>
                <a:rPr lang="en-US" altLang="en-US" sz="2000" dirty="0">
                  <a:solidFill>
                    <a:prstClr val="black"/>
                  </a:solidFill>
                  <a:latin typeface="Courier New" pitchFamily="49" charset="0"/>
                </a:rPr>
                <a:t>UPPER</a:t>
              </a:r>
            </a:p>
            <a:p>
              <a:pPr eaLnBrk="0" hangingPunct="0">
                <a:lnSpc>
                  <a:spcPct val="90000"/>
                </a:lnSpc>
                <a:spcBef>
                  <a:spcPct val="20000"/>
                </a:spcBef>
              </a:pPr>
              <a:r>
                <a:rPr lang="en-US" altLang="en-US" sz="2000" dirty="0">
                  <a:solidFill>
                    <a:prstClr val="black"/>
                  </a:solidFill>
                  <a:latin typeface="Courier New" pitchFamily="49" charset="0"/>
                </a:rPr>
                <a:t>INITCAP</a:t>
              </a:r>
            </a:p>
          </p:txBody>
        </p:sp>
        <p:sp>
          <p:nvSpPr>
            <p:cNvPr id="375813" name="Rectangle 5"/>
            <p:cNvSpPr>
              <a:spLocks noChangeArrowheads="1"/>
            </p:cNvSpPr>
            <p:nvPr/>
          </p:nvSpPr>
          <p:spPr bwMode="auto">
            <a:xfrm>
              <a:off x="3597" y="2576"/>
              <a:ext cx="1083" cy="1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eaLnBrk="0" hangingPunct="0">
                <a:lnSpc>
                  <a:spcPct val="90000"/>
                </a:lnSpc>
                <a:spcBef>
                  <a:spcPct val="20000"/>
                </a:spcBef>
              </a:pPr>
              <a:r>
                <a:rPr lang="en-US" altLang="en-US" sz="2000" dirty="0">
                  <a:solidFill>
                    <a:prstClr val="black"/>
                  </a:solidFill>
                  <a:latin typeface="Courier New" pitchFamily="49" charset="0"/>
                </a:rPr>
                <a:t>CONCAT</a:t>
              </a:r>
            </a:p>
            <a:p>
              <a:pPr eaLnBrk="0" hangingPunct="0">
                <a:lnSpc>
                  <a:spcPct val="90000"/>
                </a:lnSpc>
                <a:spcBef>
                  <a:spcPct val="20000"/>
                </a:spcBef>
              </a:pPr>
              <a:r>
                <a:rPr lang="en-US" altLang="en-US" sz="2000" dirty="0">
                  <a:solidFill>
                    <a:prstClr val="black"/>
                  </a:solidFill>
                  <a:latin typeface="Courier New" pitchFamily="49" charset="0"/>
                </a:rPr>
                <a:t>SUBSTR</a:t>
              </a:r>
            </a:p>
            <a:p>
              <a:pPr eaLnBrk="0" hangingPunct="0">
                <a:lnSpc>
                  <a:spcPct val="90000"/>
                </a:lnSpc>
                <a:spcBef>
                  <a:spcPct val="20000"/>
                </a:spcBef>
              </a:pPr>
              <a:r>
                <a:rPr lang="en-US" altLang="en-US" sz="2000" dirty="0">
                  <a:solidFill>
                    <a:prstClr val="black"/>
                  </a:solidFill>
                  <a:latin typeface="Courier New" pitchFamily="49" charset="0"/>
                </a:rPr>
                <a:t>LENGTH</a:t>
              </a:r>
            </a:p>
            <a:p>
              <a:pPr eaLnBrk="0" hangingPunct="0">
                <a:lnSpc>
                  <a:spcPct val="90000"/>
                </a:lnSpc>
                <a:spcBef>
                  <a:spcPct val="20000"/>
                </a:spcBef>
              </a:pPr>
              <a:r>
                <a:rPr lang="en-US" altLang="en-US" sz="2000" dirty="0">
                  <a:solidFill>
                    <a:prstClr val="black"/>
                  </a:solidFill>
                  <a:latin typeface="Courier New" pitchFamily="49" charset="0"/>
                </a:rPr>
                <a:t>INSTR</a:t>
              </a:r>
            </a:p>
            <a:p>
              <a:pPr eaLnBrk="0" hangingPunct="0">
                <a:lnSpc>
                  <a:spcPct val="90000"/>
                </a:lnSpc>
                <a:spcBef>
                  <a:spcPct val="20000"/>
                </a:spcBef>
              </a:pPr>
              <a:r>
                <a:rPr lang="en-US" altLang="en-US" sz="2000" dirty="0">
                  <a:solidFill>
                    <a:prstClr val="black"/>
                  </a:solidFill>
                  <a:latin typeface="Courier New" pitchFamily="49" charset="0"/>
                </a:rPr>
                <a:t>LPAD </a:t>
              </a:r>
              <a:endParaRPr lang="en-US" altLang="en-US" sz="2000" dirty="0" smtClean="0">
                <a:solidFill>
                  <a:prstClr val="black"/>
                </a:solidFill>
                <a:latin typeface="Courier New" pitchFamily="49" charset="0"/>
              </a:endParaRPr>
            </a:p>
            <a:p>
              <a:pPr eaLnBrk="0" hangingPunct="0">
                <a:lnSpc>
                  <a:spcPct val="90000"/>
                </a:lnSpc>
                <a:spcBef>
                  <a:spcPct val="20000"/>
                </a:spcBef>
              </a:pPr>
              <a:r>
                <a:rPr lang="en-US" altLang="en-US" sz="2000" dirty="0" smtClean="0">
                  <a:solidFill>
                    <a:prstClr val="black"/>
                  </a:solidFill>
                  <a:latin typeface="Courier New" pitchFamily="49" charset="0"/>
                </a:rPr>
                <a:t>RPAD</a:t>
              </a:r>
              <a:endParaRPr lang="en-US" altLang="en-US" sz="2000" dirty="0">
                <a:solidFill>
                  <a:prstClr val="black"/>
                </a:solidFill>
                <a:latin typeface="Courier New" pitchFamily="49" charset="0"/>
              </a:endParaRPr>
            </a:p>
            <a:p>
              <a:pPr eaLnBrk="0" hangingPunct="0">
                <a:lnSpc>
                  <a:spcPct val="90000"/>
                </a:lnSpc>
                <a:spcBef>
                  <a:spcPct val="20000"/>
                </a:spcBef>
              </a:pPr>
              <a:r>
                <a:rPr lang="en-US" altLang="en-US" sz="2000" dirty="0">
                  <a:solidFill>
                    <a:prstClr val="black"/>
                  </a:solidFill>
                  <a:latin typeface="Courier New" pitchFamily="49" charset="0"/>
                </a:rPr>
                <a:t>TRIM</a:t>
              </a:r>
            </a:p>
            <a:p>
              <a:pPr eaLnBrk="0" hangingPunct="0">
                <a:lnSpc>
                  <a:spcPct val="90000"/>
                </a:lnSpc>
                <a:spcBef>
                  <a:spcPct val="20000"/>
                </a:spcBef>
              </a:pPr>
              <a:r>
                <a:rPr lang="en-US" altLang="en-US" sz="2000" dirty="0">
                  <a:solidFill>
                    <a:prstClr val="black"/>
                  </a:solidFill>
                  <a:latin typeface="Courier New" pitchFamily="49" charset="0"/>
                </a:rPr>
                <a:t>REPLACE</a:t>
              </a:r>
            </a:p>
          </p:txBody>
        </p:sp>
        <p:sp>
          <p:nvSpPr>
            <p:cNvPr id="375814" name="Line 6"/>
            <p:cNvSpPr>
              <a:spLocks noChangeShapeType="1"/>
            </p:cNvSpPr>
            <p:nvPr/>
          </p:nvSpPr>
          <p:spPr bwMode="auto">
            <a:xfrm flipV="1">
              <a:off x="2880" y="1581"/>
              <a:ext cx="0" cy="20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2000">
                <a:solidFill>
                  <a:prstClr val="black"/>
                </a:solidFill>
              </a:endParaRPr>
            </a:p>
          </p:txBody>
        </p:sp>
        <p:sp>
          <p:nvSpPr>
            <p:cNvPr id="375815" name="Freeform 7"/>
            <p:cNvSpPr>
              <a:spLocks/>
            </p:cNvSpPr>
            <p:nvPr/>
          </p:nvSpPr>
          <p:spPr bwMode="auto">
            <a:xfrm>
              <a:off x="1655" y="1786"/>
              <a:ext cx="2424" cy="337"/>
            </a:xfrm>
            <a:custGeom>
              <a:avLst/>
              <a:gdLst>
                <a:gd name="T0" fmla="*/ 0 w 2424"/>
                <a:gd name="T1" fmla="*/ 316 h 337"/>
                <a:gd name="T2" fmla="*/ 0 w 2424"/>
                <a:gd name="T3" fmla="*/ 0 h 337"/>
                <a:gd name="T4" fmla="*/ 2423 w 2424"/>
                <a:gd name="T5" fmla="*/ 0 h 337"/>
                <a:gd name="T6" fmla="*/ 2423 w 2424"/>
                <a:gd name="T7" fmla="*/ 148 h 337"/>
                <a:gd name="T8" fmla="*/ 2423 w 2424"/>
                <a:gd name="T9" fmla="*/ 336 h 337"/>
              </a:gdLst>
              <a:ahLst/>
              <a:cxnLst>
                <a:cxn ang="0">
                  <a:pos x="T0" y="T1"/>
                </a:cxn>
                <a:cxn ang="0">
                  <a:pos x="T2" y="T3"/>
                </a:cxn>
                <a:cxn ang="0">
                  <a:pos x="T4" y="T5"/>
                </a:cxn>
                <a:cxn ang="0">
                  <a:pos x="T6" y="T7"/>
                </a:cxn>
                <a:cxn ang="0">
                  <a:pos x="T8" y="T9"/>
                </a:cxn>
              </a:cxnLst>
              <a:rect l="0" t="0" r="r" b="b"/>
              <a:pathLst>
                <a:path w="2424" h="337">
                  <a:moveTo>
                    <a:pt x="0" y="316"/>
                  </a:moveTo>
                  <a:lnTo>
                    <a:pt x="0" y="0"/>
                  </a:lnTo>
                  <a:lnTo>
                    <a:pt x="2423" y="0"/>
                  </a:lnTo>
                  <a:lnTo>
                    <a:pt x="2423" y="148"/>
                  </a:lnTo>
                  <a:lnTo>
                    <a:pt x="2423" y="33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2000">
                <a:solidFill>
                  <a:prstClr val="black"/>
                </a:solidFill>
              </a:endParaRPr>
            </a:p>
          </p:txBody>
        </p:sp>
        <p:sp>
          <p:nvSpPr>
            <p:cNvPr id="375816" name="Rectangle 8"/>
            <p:cNvSpPr>
              <a:spLocks noChangeArrowheads="1"/>
            </p:cNvSpPr>
            <p:nvPr/>
          </p:nvSpPr>
          <p:spPr bwMode="blackWhite">
            <a:xfrm>
              <a:off x="615" y="1963"/>
              <a:ext cx="2073" cy="593"/>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Case-manipulation </a:t>
              </a:r>
            </a:p>
            <a:p>
              <a:pPr eaLnBrk="0" hangingPunct="0">
                <a:spcBef>
                  <a:spcPct val="0"/>
                </a:spcBef>
              </a:pPr>
              <a:r>
                <a:rPr lang="en-US" altLang="en-US" sz="2400">
                  <a:solidFill>
                    <a:prstClr val="black"/>
                  </a:solidFill>
                </a:rPr>
                <a:t>functions</a:t>
              </a:r>
            </a:p>
          </p:txBody>
        </p:sp>
        <p:sp>
          <p:nvSpPr>
            <p:cNvPr id="375817" name="Rectangle 9"/>
            <p:cNvSpPr>
              <a:spLocks noChangeArrowheads="1"/>
            </p:cNvSpPr>
            <p:nvPr/>
          </p:nvSpPr>
          <p:spPr bwMode="blackWhite">
            <a:xfrm>
              <a:off x="3054" y="1954"/>
              <a:ext cx="2073" cy="593"/>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sz="2400">
                  <a:solidFill>
                    <a:prstClr val="black"/>
                  </a:solidFill>
                </a:rPr>
                <a:t>Character-manipulation</a:t>
              </a:r>
            </a:p>
            <a:p>
              <a:pPr eaLnBrk="0" hangingPunct="0">
                <a:spcBef>
                  <a:spcPct val="0"/>
                </a:spcBef>
              </a:pPr>
              <a:r>
                <a:rPr lang="en-US" altLang="en-US" sz="2400">
                  <a:solidFill>
                    <a:prstClr val="black"/>
                  </a:solidFill>
                </a:rPr>
                <a:t>functions</a:t>
              </a:r>
            </a:p>
          </p:txBody>
        </p:sp>
      </p:grpSp>
    </p:spTree>
    <p:extLst>
      <p:ext uri="{BB962C8B-B14F-4D97-AF65-F5344CB8AC3E}">
        <p14:creationId xmlns:p14="http://schemas.microsoft.com/office/powerpoint/2010/main" val="2429328329"/>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Freeform 2"/>
          <p:cNvSpPr>
            <a:spLocks/>
          </p:cNvSpPr>
          <p:nvPr/>
        </p:nvSpPr>
        <p:spPr bwMode="auto">
          <a:xfrm>
            <a:off x="1512888" y="4052888"/>
            <a:ext cx="5634037" cy="1543050"/>
          </a:xfrm>
          <a:custGeom>
            <a:avLst/>
            <a:gdLst>
              <a:gd name="T0" fmla="*/ 0 w 3549"/>
              <a:gd name="T1" fmla="*/ 0 h 972"/>
              <a:gd name="T2" fmla="*/ 0 w 3549"/>
              <a:gd name="T3" fmla="*/ 971 h 972"/>
              <a:gd name="T4" fmla="*/ 3548 w 3549"/>
              <a:gd name="T5" fmla="*/ 971 h 972"/>
              <a:gd name="T6" fmla="*/ 3548 w 3549"/>
              <a:gd name="T7" fmla="*/ 0 h 972"/>
            </a:gdLst>
            <a:ahLst/>
            <a:cxnLst>
              <a:cxn ang="0">
                <a:pos x="T0" y="T1"/>
              </a:cxn>
              <a:cxn ang="0">
                <a:pos x="T2" y="T3"/>
              </a:cxn>
              <a:cxn ang="0">
                <a:pos x="T4" y="T5"/>
              </a:cxn>
              <a:cxn ang="0">
                <a:pos x="T6" y="T7"/>
              </a:cxn>
            </a:cxnLst>
            <a:rect l="0" t="0" r="r" b="b"/>
            <a:pathLst>
              <a:path w="3549" h="972">
                <a:moveTo>
                  <a:pt x="0" y="0"/>
                </a:moveTo>
                <a:lnTo>
                  <a:pt x="0" y="971"/>
                </a:lnTo>
                <a:lnTo>
                  <a:pt x="3548" y="971"/>
                </a:lnTo>
                <a:lnTo>
                  <a:pt x="3548" y="0"/>
                </a:lnTo>
              </a:path>
            </a:pathLst>
          </a:custGeom>
          <a:noFill/>
          <a:ln w="28575" cap="rnd"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49552" name="Rectangle 16"/>
          <p:cNvSpPr>
            <a:spLocks noGrp="1" noChangeArrowheads="1"/>
          </p:cNvSpPr>
          <p:nvPr>
            <p:ph type="title"/>
          </p:nvPr>
        </p:nvSpPr>
        <p:spPr/>
        <p:txBody>
          <a:bodyPr/>
          <a:lstStyle/>
          <a:p>
            <a:r>
              <a:rPr lang="en-US" altLang="en-US"/>
              <a:t>Nesting Functions</a:t>
            </a:r>
          </a:p>
        </p:txBody>
      </p:sp>
      <p:sp>
        <p:nvSpPr>
          <p:cNvPr id="449553" name="Rectangle 17"/>
          <p:cNvSpPr>
            <a:spLocks noGrp="1" noChangeArrowheads="1"/>
          </p:cNvSpPr>
          <p:nvPr>
            <p:ph sz="quarter" idx="1"/>
          </p:nvPr>
        </p:nvSpPr>
        <p:spPr>
          <a:xfrm>
            <a:off x="863600" y="1816100"/>
            <a:ext cx="7366000" cy="1096963"/>
          </a:xfrm>
        </p:spPr>
        <p:txBody>
          <a:bodyPr>
            <a:normAutofit fontScale="92500" lnSpcReduction="10000"/>
          </a:bodyPr>
          <a:lstStyle/>
          <a:p>
            <a:pPr lvl="1"/>
            <a:r>
              <a:rPr lang="en-US" altLang="en-US"/>
              <a:t>Single-row functions can be nested to any level.</a:t>
            </a:r>
          </a:p>
          <a:p>
            <a:pPr lvl="1"/>
            <a:r>
              <a:rPr lang="en-US" altLang="en-US"/>
              <a:t>Nested functions are evaluated from deepest level to the least deep level.</a:t>
            </a:r>
          </a:p>
        </p:txBody>
      </p:sp>
      <p:sp>
        <p:nvSpPr>
          <p:cNvPr id="449541" name="Rectangle 5"/>
          <p:cNvSpPr>
            <a:spLocks noChangeArrowheads="1"/>
          </p:cNvSpPr>
          <p:nvPr/>
        </p:nvSpPr>
        <p:spPr bwMode="blackGray">
          <a:xfrm>
            <a:off x="857250" y="3352800"/>
            <a:ext cx="7348538" cy="681038"/>
          </a:xfrm>
          <a:prstGeom prst="rect">
            <a:avLst/>
          </a:prstGeom>
          <a:solidFill>
            <a:schemeClr val="bg1"/>
          </a:solidFill>
          <a:ln w="28575">
            <a:solidFill>
              <a:srgbClr val="000000"/>
            </a:solidFill>
            <a:miter lim="800000"/>
            <a:headEnd/>
            <a:tailEnd/>
          </a:ln>
          <a:effectLst/>
        </p:spPr>
        <p:txBody>
          <a:bodyPr wrap="none" anchor="ctr"/>
          <a:lstStyle/>
          <a:p>
            <a:endParaRPr lang="en-IE">
              <a:solidFill>
                <a:prstClr val="black"/>
              </a:solidFill>
            </a:endParaRPr>
          </a:p>
        </p:txBody>
      </p:sp>
      <p:sp>
        <p:nvSpPr>
          <p:cNvPr id="449542" name="Rectangle 6"/>
          <p:cNvSpPr>
            <a:spLocks noChangeArrowheads="1"/>
          </p:cNvSpPr>
          <p:nvPr/>
        </p:nvSpPr>
        <p:spPr bwMode="auto">
          <a:xfrm>
            <a:off x="1239838" y="3521075"/>
            <a:ext cx="65659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ts val="2200"/>
              </a:lnSpc>
              <a:spcBef>
                <a:spcPct val="50000"/>
              </a:spcBef>
            </a:pPr>
            <a:r>
              <a:rPr lang="en-US" altLang="en-US" sz="2800">
                <a:solidFill>
                  <a:prstClr val="black"/>
                </a:solidFill>
                <a:latin typeface="Courier New" pitchFamily="49" charset="0"/>
              </a:rPr>
              <a:t>F3(</a:t>
            </a:r>
            <a:r>
              <a:rPr lang="en-US" altLang="en-US" sz="2800">
                <a:solidFill>
                  <a:srgbClr val="9FB8CD"/>
                </a:solidFill>
                <a:latin typeface="Courier New" pitchFamily="49" charset="0"/>
              </a:rPr>
              <a:t>F2</a:t>
            </a:r>
            <a:r>
              <a:rPr lang="en-US" altLang="en-US" sz="2800">
                <a:solidFill>
                  <a:prstClr val="black"/>
                </a:solidFill>
                <a:latin typeface="Courier New" pitchFamily="49" charset="0"/>
              </a:rPr>
              <a:t>(</a:t>
            </a:r>
            <a:r>
              <a:rPr lang="en-US" altLang="en-US" sz="2800">
                <a:solidFill>
                  <a:srgbClr val="999999"/>
                </a:solidFill>
                <a:latin typeface="Courier New" pitchFamily="49" charset="0"/>
              </a:rPr>
              <a:t>F1(col,arg1)</a:t>
            </a:r>
            <a:r>
              <a:rPr lang="en-US" altLang="en-US" sz="2800">
                <a:solidFill>
                  <a:prstClr val="black"/>
                </a:solidFill>
                <a:latin typeface="Courier New" pitchFamily="49" charset="0"/>
              </a:rPr>
              <a:t>,</a:t>
            </a:r>
            <a:r>
              <a:rPr lang="en-US" altLang="en-US" sz="2800">
                <a:solidFill>
                  <a:srgbClr val="9FB8CD"/>
                </a:solidFill>
                <a:latin typeface="Courier New" pitchFamily="49" charset="0"/>
              </a:rPr>
              <a:t>arg2</a:t>
            </a:r>
            <a:r>
              <a:rPr lang="en-US" altLang="en-US" sz="2800">
                <a:solidFill>
                  <a:prstClr val="black"/>
                </a:solidFill>
                <a:latin typeface="Courier New" pitchFamily="49" charset="0"/>
              </a:rPr>
              <a:t>),arg3)</a:t>
            </a:r>
          </a:p>
        </p:txBody>
      </p:sp>
      <p:sp>
        <p:nvSpPr>
          <p:cNvPr id="449543" name="Rectangle 7"/>
          <p:cNvSpPr>
            <a:spLocks noChangeArrowheads="1"/>
          </p:cNvSpPr>
          <p:nvPr/>
        </p:nvSpPr>
        <p:spPr bwMode="auto">
          <a:xfrm>
            <a:off x="2724150" y="4195763"/>
            <a:ext cx="222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solidFill>
                  <a:prstClr val="black"/>
                </a:solidFill>
                <a:latin typeface="Helvetica" pitchFamily="34" charset="0"/>
              </a:rPr>
              <a:t>Step 1 = Result </a:t>
            </a:r>
            <a:r>
              <a:rPr lang="en-US" altLang="en-US" sz="2000">
                <a:solidFill>
                  <a:srgbClr val="999999"/>
                </a:solidFill>
                <a:latin typeface="Helvetica" pitchFamily="34" charset="0"/>
              </a:rPr>
              <a:t>1</a:t>
            </a:r>
          </a:p>
        </p:txBody>
      </p:sp>
      <p:sp>
        <p:nvSpPr>
          <p:cNvPr id="449544" name="Rectangle 8"/>
          <p:cNvSpPr>
            <a:spLocks noChangeArrowheads="1"/>
          </p:cNvSpPr>
          <p:nvPr/>
        </p:nvSpPr>
        <p:spPr bwMode="auto">
          <a:xfrm>
            <a:off x="2724150" y="4672013"/>
            <a:ext cx="222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solidFill>
                  <a:srgbClr val="464653"/>
                </a:solidFill>
                <a:latin typeface="Helvetica" pitchFamily="34" charset="0"/>
              </a:rPr>
              <a:t>Step 2 = Result </a:t>
            </a:r>
            <a:r>
              <a:rPr lang="en-US" altLang="en-US" sz="2000">
                <a:solidFill>
                  <a:srgbClr val="9FB8CD"/>
                </a:solidFill>
                <a:latin typeface="Helvetica" pitchFamily="34" charset="0"/>
              </a:rPr>
              <a:t>2</a:t>
            </a:r>
          </a:p>
        </p:txBody>
      </p:sp>
      <p:sp>
        <p:nvSpPr>
          <p:cNvPr id="449545" name="Rectangle 9"/>
          <p:cNvSpPr>
            <a:spLocks noChangeArrowheads="1"/>
          </p:cNvSpPr>
          <p:nvPr/>
        </p:nvSpPr>
        <p:spPr bwMode="auto">
          <a:xfrm>
            <a:off x="2724150" y="5164138"/>
            <a:ext cx="222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solidFill>
                  <a:prstClr val="black"/>
                </a:solidFill>
                <a:latin typeface="Helvetica" pitchFamily="34" charset="0"/>
              </a:rPr>
              <a:t>Step 3 = Result 3</a:t>
            </a:r>
          </a:p>
        </p:txBody>
      </p:sp>
      <p:sp>
        <p:nvSpPr>
          <p:cNvPr id="449546" name="Freeform 10"/>
          <p:cNvSpPr>
            <a:spLocks/>
          </p:cNvSpPr>
          <p:nvPr/>
        </p:nvSpPr>
        <p:spPr bwMode="auto">
          <a:xfrm>
            <a:off x="2120900" y="4032250"/>
            <a:ext cx="3810000" cy="1055688"/>
          </a:xfrm>
          <a:custGeom>
            <a:avLst/>
            <a:gdLst>
              <a:gd name="T0" fmla="*/ 0 w 2400"/>
              <a:gd name="T1" fmla="*/ 0 h 665"/>
              <a:gd name="T2" fmla="*/ 0 w 2400"/>
              <a:gd name="T3" fmla="*/ 664 h 665"/>
              <a:gd name="T4" fmla="*/ 2399 w 2400"/>
              <a:gd name="T5" fmla="*/ 664 h 665"/>
              <a:gd name="T6" fmla="*/ 2399 w 2400"/>
              <a:gd name="T7" fmla="*/ 0 h 665"/>
            </a:gdLst>
            <a:ahLst/>
            <a:cxnLst>
              <a:cxn ang="0">
                <a:pos x="T0" y="T1"/>
              </a:cxn>
              <a:cxn ang="0">
                <a:pos x="T2" y="T3"/>
              </a:cxn>
              <a:cxn ang="0">
                <a:pos x="T4" y="T5"/>
              </a:cxn>
              <a:cxn ang="0">
                <a:pos x="T6" y="T7"/>
              </a:cxn>
            </a:cxnLst>
            <a:rect l="0" t="0" r="r" b="b"/>
            <a:pathLst>
              <a:path w="2400" h="665">
                <a:moveTo>
                  <a:pt x="0" y="0"/>
                </a:moveTo>
                <a:lnTo>
                  <a:pt x="0" y="664"/>
                </a:lnTo>
                <a:lnTo>
                  <a:pt x="2399" y="664"/>
                </a:lnTo>
                <a:lnTo>
                  <a:pt x="2399" y="0"/>
                </a:lnTo>
              </a:path>
            </a:pathLst>
          </a:custGeom>
          <a:noFill/>
          <a:ln w="28575" cap="rnd" cmpd="sng">
            <a:solidFill>
              <a:schemeClr val="hlink"/>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49547" name="Freeform 11"/>
          <p:cNvSpPr>
            <a:spLocks/>
          </p:cNvSpPr>
          <p:nvPr/>
        </p:nvSpPr>
        <p:spPr bwMode="auto">
          <a:xfrm>
            <a:off x="2586038" y="4051300"/>
            <a:ext cx="2473325" cy="569913"/>
          </a:xfrm>
          <a:custGeom>
            <a:avLst/>
            <a:gdLst>
              <a:gd name="T0" fmla="*/ 0 w 1558"/>
              <a:gd name="T1" fmla="*/ 0 h 359"/>
              <a:gd name="T2" fmla="*/ 0 w 1558"/>
              <a:gd name="T3" fmla="*/ 358 h 359"/>
              <a:gd name="T4" fmla="*/ 1557 w 1558"/>
              <a:gd name="T5" fmla="*/ 358 h 359"/>
              <a:gd name="T6" fmla="*/ 1557 w 1558"/>
              <a:gd name="T7" fmla="*/ 0 h 359"/>
            </a:gdLst>
            <a:ahLst/>
            <a:cxnLst>
              <a:cxn ang="0">
                <a:pos x="T0" y="T1"/>
              </a:cxn>
              <a:cxn ang="0">
                <a:pos x="T2" y="T3"/>
              </a:cxn>
              <a:cxn ang="0">
                <a:pos x="T4" y="T5"/>
              </a:cxn>
              <a:cxn ang="0">
                <a:pos x="T6" y="T7"/>
              </a:cxn>
            </a:cxnLst>
            <a:rect l="0" t="0" r="r" b="b"/>
            <a:pathLst>
              <a:path w="1558" h="359">
                <a:moveTo>
                  <a:pt x="0" y="0"/>
                </a:moveTo>
                <a:lnTo>
                  <a:pt x="0" y="358"/>
                </a:lnTo>
                <a:lnTo>
                  <a:pt x="1557" y="358"/>
                </a:lnTo>
                <a:lnTo>
                  <a:pt x="1557" y="0"/>
                </a:lnTo>
              </a:path>
            </a:pathLst>
          </a:custGeom>
          <a:noFill/>
          <a:ln w="28575" cap="rnd" cmpd="sng">
            <a:solidFill>
              <a:schemeClr val="folHlink"/>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Tree>
    <p:extLst>
      <p:ext uri="{BB962C8B-B14F-4D97-AF65-F5344CB8AC3E}">
        <p14:creationId xmlns:p14="http://schemas.microsoft.com/office/powerpoint/2010/main" val="3588333543"/>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96" name="Rectangle 12"/>
          <p:cNvSpPr>
            <a:spLocks noChangeArrowheads="1"/>
          </p:cNvSpPr>
          <p:nvPr/>
        </p:nvSpPr>
        <p:spPr bwMode="blackGray">
          <a:xfrm>
            <a:off x="857250" y="1412776"/>
            <a:ext cx="7364413" cy="116205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LASTNAME,</a:t>
            </a:r>
          </a:p>
          <a:p>
            <a:pPr eaLnBrk="0" hangingPunct="0"/>
            <a:r>
              <a:rPr lang="en-IE" altLang="en-US" sz="1800" dirty="0">
                <a:solidFill>
                  <a:srgbClr val="000000"/>
                </a:solidFill>
                <a:latin typeface="Courier New" pitchFamily="49" charset="0"/>
              </a:rPr>
              <a:t>  UPPER(CONCAT(SUBSTR (LASTNAME, 1, 8), '_IRL'))</a:t>
            </a:r>
          </a:p>
          <a:p>
            <a:pPr eaLnBrk="0" hangingPunct="0"/>
            <a:r>
              <a:rPr lang="en-IE" altLang="en-US" sz="1800" dirty="0">
                <a:solidFill>
                  <a:srgbClr val="000000"/>
                </a:solidFill>
                <a:latin typeface="Courier New" pitchFamily="49" charset="0"/>
              </a:rPr>
              <a:t>FROM   MM_CUSTOMER</a:t>
            </a:r>
          </a:p>
          <a:p>
            <a:pPr eaLnBrk="0" hangingPunct="0"/>
            <a:r>
              <a:rPr lang="en-IE" altLang="en-US" sz="1800" dirty="0">
                <a:solidFill>
                  <a:srgbClr val="000000"/>
                </a:solidFill>
                <a:latin typeface="Courier New" pitchFamily="49" charset="0"/>
              </a:rPr>
              <a:t>WHERE  CUSTOMER_ID IN(10,12,14);</a:t>
            </a:r>
            <a:endParaRPr lang="en-US" altLang="en-US" sz="1800" dirty="0">
              <a:solidFill>
                <a:srgbClr val="000000"/>
              </a:solidFill>
              <a:latin typeface="Courier New" pitchFamily="49" charset="0"/>
            </a:endParaRPr>
          </a:p>
        </p:txBody>
      </p:sp>
      <p:sp>
        <p:nvSpPr>
          <p:cNvPr id="451595" name="Rectangle 11"/>
          <p:cNvSpPr>
            <a:spLocks noGrp="1" noChangeArrowheads="1"/>
          </p:cNvSpPr>
          <p:nvPr>
            <p:ph type="title"/>
          </p:nvPr>
        </p:nvSpPr>
        <p:spPr/>
        <p:txBody>
          <a:bodyPr/>
          <a:lstStyle/>
          <a:p>
            <a:r>
              <a:rPr lang="en-US" altLang="en-US"/>
              <a:t>Nesting Functions</a:t>
            </a:r>
          </a:p>
        </p:txBody>
      </p:sp>
      <p:sp>
        <p:nvSpPr>
          <p:cNvPr id="451589" name="Rectangle 5"/>
          <p:cNvSpPr>
            <a:spLocks noChangeArrowheads="1"/>
          </p:cNvSpPr>
          <p:nvPr/>
        </p:nvSpPr>
        <p:spPr bwMode="auto">
          <a:xfrm>
            <a:off x="1111250" y="1701701"/>
            <a:ext cx="6437313" cy="3016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2" name="TextBox 1"/>
          <p:cNvSpPr txBox="1"/>
          <p:nvPr/>
        </p:nvSpPr>
        <p:spPr>
          <a:xfrm>
            <a:off x="215008" y="2574826"/>
            <a:ext cx="8928992" cy="3170099"/>
          </a:xfrm>
          <a:prstGeom prst="rect">
            <a:avLst/>
          </a:prstGeom>
          <a:noFill/>
        </p:spPr>
        <p:txBody>
          <a:bodyPr wrap="square" rtlCol="0">
            <a:spAutoFit/>
          </a:bodyPr>
          <a:lstStyle/>
          <a:p>
            <a:r>
              <a:rPr lang="en-US" altLang="en-US" sz="2000" dirty="0">
                <a:solidFill>
                  <a:prstClr val="black"/>
                </a:solidFill>
              </a:rPr>
              <a:t>This displays the last names of employees in department 60. The evaluation of the SQL statement involves three steps:</a:t>
            </a:r>
          </a:p>
          <a:p>
            <a:r>
              <a:rPr lang="en-US" altLang="en-US" sz="2000" dirty="0" smtClean="0">
                <a:solidFill>
                  <a:prstClr val="black"/>
                </a:solidFill>
              </a:rPr>
              <a:t>1. The </a:t>
            </a:r>
            <a:r>
              <a:rPr lang="en-US" altLang="en-US" sz="2000" dirty="0">
                <a:solidFill>
                  <a:prstClr val="black"/>
                </a:solidFill>
              </a:rPr>
              <a:t>inner function retrieves the first eight characters of the last name.</a:t>
            </a:r>
          </a:p>
          <a:p>
            <a:pPr lvl="1">
              <a:buFont typeface="Times New Roman" pitchFamily="18" charset="0"/>
              <a:buNone/>
            </a:pPr>
            <a:r>
              <a:rPr lang="en-US" altLang="en-US" sz="2000" dirty="0">
                <a:solidFill>
                  <a:prstClr val="black"/>
                </a:solidFill>
              </a:rPr>
              <a:t>Result1 = </a:t>
            </a:r>
            <a:r>
              <a:rPr lang="en-US" altLang="en-US" sz="2000" dirty="0" err="1">
                <a:solidFill>
                  <a:prstClr val="black"/>
                </a:solidFill>
              </a:rPr>
              <a:t>SUBSTR</a:t>
            </a:r>
            <a:r>
              <a:rPr lang="en-US" altLang="en-US" sz="2000" dirty="0">
                <a:solidFill>
                  <a:prstClr val="black"/>
                </a:solidFill>
              </a:rPr>
              <a:t> (</a:t>
            </a:r>
            <a:r>
              <a:rPr lang="en-US" altLang="en-US" sz="2000" dirty="0" err="1">
                <a:solidFill>
                  <a:prstClr val="black"/>
                </a:solidFill>
              </a:rPr>
              <a:t>LAST_NAME</a:t>
            </a:r>
            <a:r>
              <a:rPr lang="en-US" altLang="en-US" sz="2000" dirty="0">
                <a:solidFill>
                  <a:prstClr val="black"/>
                </a:solidFill>
              </a:rPr>
              <a:t>, 1, 8)</a:t>
            </a:r>
          </a:p>
          <a:p>
            <a:r>
              <a:rPr lang="en-US" altLang="en-US" sz="2000" dirty="0" smtClean="0">
                <a:solidFill>
                  <a:prstClr val="black"/>
                </a:solidFill>
              </a:rPr>
              <a:t>2.  The </a:t>
            </a:r>
            <a:r>
              <a:rPr lang="en-US" altLang="en-US" sz="2000" dirty="0">
                <a:solidFill>
                  <a:prstClr val="black"/>
                </a:solidFill>
              </a:rPr>
              <a:t>outer function concatenates the result with _US.</a:t>
            </a:r>
          </a:p>
          <a:p>
            <a:pPr lvl="1">
              <a:buFont typeface="Times New Roman" pitchFamily="18" charset="0"/>
              <a:buNone/>
            </a:pPr>
            <a:r>
              <a:rPr lang="en-US" altLang="en-US" sz="2000" dirty="0">
                <a:solidFill>
                  <a:prstClr val="black"/>
                </a:solidFill>
              </a:rPr>
              <a:t>Result2 = </a:t>
            </a:r>
            <a:r>
              <a:rPr lang="en-US" altLang="en-US" sz="2000" dirty="0" err="1">
                <a:solidFill>
                  <a:prstClr val="black"/>
                </a:solidFill>
              </a:rPr>
              <a:t>CONCAT</a:t>
            </a:r>
            <a:r>
              <a:rPr lang="en-US" altLang="en-US" sz="2000" dirty="0">
                <a:solidFill>
                  <a:prstClr val="black"/>
                </a:solidFill>
              </a:rPr>
              <a:t>(Result1, </a:t>
            </a:r>
            <a:r>
              <a:rPr lang="en-US" altLang="en-US" sz="1200" dirty="0">
                <a:solidFill>
                  <a:prstClr val="black"/>
                </a:solidFill>
              </a:rPr>
              <a:t>'_US'</a:t>
            </a:r>
            <a:r>
              <a:rPr lang="en-US" altLang="en-US" sz="2000" dirty="0">
                <a:solidFill>
                  <a:prstClr val="black"/>
                </a:solidFill>
              </a:rPr>
              <a:t>)</a:t>
            </a:r>
          </a:p>
          <a:p>
            <a:r>
              <a:rPr lang="en-US" altLang="en-US" sz="2000" dirty="0" smtClean="0">
                <a:solidFill>
                  <a:prstClr val="black"/>
                </a:solidFill>
              </a:rPr>
              <a:t>3. The </a:t>
            </a:r>
            <a:r>
              <a:rPr lang="en-US" altLang="en-US" sz="2000" dirty="0">
                <a:solidFill>
                  <a:prstClr val="black"/>
                </a:solidFill>
              </a:rPr>
              <a:t>outermost function converts the results to </a:t>
            </a:r>
            <a:r>
              <a:rPr lang="en-US" altLang="en-US" sz="2000" dirty="0" smtClean="0">
                <a:solidFill>
                  <a:prstClr val="black"/>
                </a:solidFill>
              </a:rPr>
              <a:t>uppercase.</a:t>
            </a:r>
            <a:endParaRPr lang="en-US" altLang="en-US" sz="2000" dirty="0">
              <a:solidFill>
                <a:prstClr val="black"/>
              </a:solidFill>
            </a:endParaRPr>
          </a:p>
          <a:p>
            <a:r>
              <a:rPr lang="en-US" altLang="en-US" sz="2000" dirty="0" smtClean="0">
                <a:solidFill>
                  <a:prstClr val="black"/>
                </a:solidFill>
              </a:rPr>
              <a:t>The </a:t>
            </a:r>
            <a:r>
              <a:rPr lang="en-US" altLang="en-US" sz="2000" dirty="0">
                <a:solidFill>
                  <a:prstClr val="black"/>
                </a:solidFill>
              </a:rPr>
              <a:t>entire expression becomes the column heading because no column alias was given.</a:t>
            </a:r>
          </a:p>
          <a:p>
            <a:endParaRPr lang="en-IE" sz="2000" dirty="0">
              <a:solidFill>
                <a:prstClr val="black"/>
              </a:solidFill>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301208"/>
            <a:ext cx="516255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7625562"/>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4" name="Rectangle 8"/>
          <p:cNvSpPr>
            <a:spLocks noGrp="1" noChangeArrowheads="1"/>
          </p:cNvSpPr>
          <p:nvPr>
            <p:ph type="title"/>
          </p:nvPr>
        </p:nvSpPr>
        <p:spPr/>
        <p:txBody>
          <a:bodyPr/>
          <a:lstStyle/>
          <a:p>
            <a:r>
              <a:rPr lang="en-US" altLang="en-US"/>
              <a:t>Number Functions</a:t>
            </a:r>
          </a:p>
        </p:txBody>
      </p:sp>
      <p:sp>
        <p:nvSpPr>
          <p:cNvPr id="388105" name="Rectangle 9"/>
          <p:cNvSpPr>
            <a:spLocks noGrp="1" noChangeArrowheads="1"/>
          </p:cNvSpPr>
          <p:nvPr>
            <p:ph sz="quarter" idx="1"/>
          </p:nvPr>
        </p:nvSpPr>
        <p:spPr>
          <a:xfrm>
            <a:off x="863600" y="1816100"/>
            <a:ext cx="7366000" cy="1163638"/>
          </a:xfrm>
        </p:spPr>
        <p:txBody>
          <a:bodyPr>
            <a:normAutofit fontScale="92500" lnSpcReduction="10000"/>
          </a:bodyPr>
          <a:lstStyle/>
          <a:p>
            <a:pPr lvl="1"/>
            <a:r>
              <a:rPr lang="en-US" altLang="en-US">
                <a:latin typeface="Courier New" pitchFamily="49" charset="0"/>
              </a:rPr>
              <a:t>ROUND</a:t>
            </a:r>
            <a:r>
              <a:rPr lang="en-US" altLang="en-US"/>
              <a:t>: Rounds value to specified decimal</a:t>
            </a:r>
          </a:p>
          <a:p>
            <a:pPr lvl="1"/>
            <a:r>
              <a:rPr lang="en-US" altLang="en-US">
                <a:latin typeface="Courier New" pitchFamily="49" charset="0"/>
              </a:rPr>
              <a:t>TRUNC</a:t>
            </a:r>
            <a:r>
              <a:rPr lang="en-US" altLang="en-US"/>
              <a:t>: Truncates value to specified decimal</a:t>
            </a:r>
          </a:p>
          <a:p>
            <a:pPr lvl="1"/>
            <a:r>
              <a:rPr lang="en-US" altLang="en-US">
                <a:latin typeface="Courier New" pitchFamily="49" charset="0"/>
              </a:rPr>
              <a:t>MOD</a:t>
            </a:r>
            <a:r>
              <a:rPr lang="en-US" altLang="en-US"/>
              <a:t>: Returns remainder of division</a:t>
            </a:r>
          </a:p>
        </p:txBody>
      </p:sp>
      <p:sp>
        <p:nvSpPr>
          <p:cNvPr id="388100" name="Arc 4"/>
          <p:cNvSpPr>
            <a:spLocks/>
          </p:cNvSpPr>
          <p:nvPr/>
        </p:nvSpPr>
        <p:spPr bwMode="ltGray">
          <a:xfrm>
            <a:off x="5697538" y="32067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graphicFrame>
        <p:nvGraphicFramePr>
          <p:cNvPr id="388140" name="Group 44"/>
          <p:cNvGraphicFramePr>
            <a:graphicFrameLocks noGrp="1"/>
          </p:cNvGraphicFramePr>
          <p:nvPr>
            <p:extLst>
              <p:ext uri="{D42A27DB-BD31-4B8C-83A1-F6EECF244321}">
                <p14:modId xmlns:p14="http://schemas.microsoft.com/office/powerpoint/2010/main" val="3837342464"/>
              </p:ext>
            </p:extLst>
          </p:nvPr>
        </p:nvGraphicFramePr>
        <p:xfrm>
          <a:off x="857250" y="3149600"/>
          <a:ext cx="7364413" cy="1513524"/>
        </p:xfrm>
        <a:graphic>
          <a:graphicData uri="http://schemas.openxmlformats.org/drawingml/2006/table">
            <a:tbl>
              <a:tblPr/>
              <a:tblGrid>
                <a:gridCol w="4344988"/>
                <a:gridCol w="3019425"/>
              </a:tblGrid>
              <a:tr h="128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Courier New" pitchFamily="49" charset="0"/>
                        </a:rPr>
                        <a:t>ROUND(45.926, 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Courier New" pitchFamily="49" charset="0"/>
                        </a:rPr>
                        <a:t>45.93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Courier New" pitchFamily="49" charset="0"/>
                        </a:rPr>
                        <a:t>TRUNC(45.926, 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Courier New" pitchFamily="49" charset="0"/>
                        </a:rPr>
                        <a:t>45.92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Courier New" pitchFamily="49" charset="0"/>
                        </a:rPr>
                        <a:t>MOD(15,4)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Courier New" pitchFamily="49" charset="0"/>
                        </a:rPr>
                        <a:t>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2363286288"/>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72" name="Rectangle 28"/>
          <p:cNvSpPr>
            <a:spLocks noChangeArrowheads="1"/>
          </p:cNvSpPr>
          <p:nvPr/>
        </p:nvSpPr>
        <p:spPr bwMode="blackGray">
          <a:xfrm>
            <a:off x="857250" y="2357438"/>
            <a:ext cx="7364413" cy="1087437"/>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a:solidFill>
                  <a:srgbClr val="000000"/>
                </a:solidFill>
                <a:latin typeface="Courier New" pitchFamily="49" charset="0"/>
              </a:rPr>
              <a:t>SELECT ROUND(45.923,2), ROUND(45.923,0),</a:t>
            </a:r>
          </a:p>
          <a:p>
            <a:pPr eaLnBrk="0" hangingPunct="0"/>
            <a:r>
              <a:rPr lang="en-US" altLang="en-US" sz="1800">
                <a:solidFill>
                  <a:srgbClr val="000000"/>
                </a:solidFill>
                <a:latin typeface="Courier New" pitchFamily="49" charset="0"/>
              </a:rPr>
              <a:t>       ROUND(45.923,-1)</a:t>
            </a:r>
          </a:p>
          <a:p>
            <a:pPr eaLnBrk="0" hangingPunct="0"/>
            <a:r>
              <a:rPr lang="en-US" altLang="en-US" sz="1800">
                <a:solidFill>
                  <a:srgbClr val="000000"/>
                </a:solidFill>
                <a:latin typeface="Courier New" pitchFamily="49" charset="0"/>
              </a:rPr>
              <a:t>FROM   DUAL;</a:t>
            </a:r>
          </a:p>
        </p:txBody>
      </p:sp>
      <p:pic>
        <p:nvPicPr>
          <p:cNvPr id="390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28688" y="3544888"/>
            <a:ext cx="71723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390149" name="Rectangle 5"/>
          <p:cNvSpPr>
            <a:spLocks noGrp="1" noChangeArrowheads="1"/>
          </p:cNvSpPr>
          <p:nvPr>
            <p:ph type="title"/>
          </p:nvPr>
        </p:nvSpPr>
        <p:spPr>
          <a:noFill/>
          <a:ln/>
        </p:spPr>
        <p:txBody>
          <a:bodyPr lIns="92075" tIns="46038" rIns="92075" bIns="46038"/>
          <a:lstStyle/>
          <a:p>
            <a:r>
              <a:rPr lang="en-US" altLang="en-US"/>
              <a:t>Using the </a:t>
            </a:r>
            <a:r>
              <a:rPr lang="en-US" altLang="en-US">
                <a:latin typeface="Courier New" pitchFamily="49" charset="0"/>
              </a:rPr>
              <a:t>ROUND</a:t>
            </a:r>
            <a:r>
              <a:rPr lang="en-US" altLang="en-US"/>
              <a:t> Function</a:t>
            </a:r>
          </a:p>
        </p:txBody>
      </p:sp>
      <p:sp>
        <p:nvSpPr>
          <p:cNvPr id="390151" name="Rectangle 7"/>
          <p:cNvSpPr>
            <a:spLocks noChangeArrowheads="1"/>
          </p:cNvSpPr>
          <p:nvPr/>
        </p:nvSpPr>
        <p:spPr bwMode="auto">
          <a:xfrm>
            <a:off x="785813" y="5029200"/>
            <a:ext cx="75946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spcBef>
                <a:spcPct val="0"/>
              </a:spcBef>
              <a:defRPr sz="2400">
                <a:solidFill>
                  <a:schemeClr val="tx1"/>
                </a:solidFill>
                <a:latin typeface="Times New Roman" pitchFamily="18" charset="0"/>
              </a:defRPr>
            </a:lvl1pPr>
            <a:lvl2pPr marL="114300" algn="l">
              <a:spcBef>
                <a:spcPct val="0"/>
              </a:spcBef>
              <a:defRPr sz="2400">
                <a:solidFill>
                  <a:schemeClr val="tx1"/>
                </a:solidFill>
                <a:latin typeface="Times New Roman" pitchFamily="18" charset="0"/>
              </a:defRPr>
            </a:lvl2pPr>
            <a:lvl3pPr marL="228600" algn="l">
              <a:spcBef>
                <a:spcPct val="0"/>
              </a:spcBef>
              <a:defRPr sz="2400">
                <a:solidFill>
                  <a:schemeClr val="tx1"/>
                </a:solidFill>
                <a:latin typeface="Times New Roman" pitchFamily="18" charset="0"/>
              </a:defRPr>
            </a:lvl3pPr>
            <a:lvl4pPr marL="342900" algn="l">
              <a:spcBef>
                <a:spcPct val="0"/>
              </a:spcBef>
              <a:defRPr sz="2400">
                <a:solidFill>
                  <a:schemeClr val="tx1"/>
                </a:solidFill>
                <a:latin typeface="Times New Roman" pitchFamily="18" charset="0"/>
              </a:defRPr>
            </a:lvl4pPr>
            <a:lvl5pPr marL="457200" algn="l">
              <a:spcBef>
                <a:spcPct val="0"/>
              </a:spcBef>
              <a:defRPr sz="2400">
                <a:solidFill>
                  <a:schemeClr val="tx1"/>
                </a:solidFill>
                <a:latin typeface="Times New Roman" pitchFamily="18" charset="0"/>
              </a:defRPr>
            </a:lvl5pPr>
            <a:lvl6pPr marL="914400" fontAlgn="base">
              <a:spcBef>
                <a:spcPct val="0"/>
              </a:spcBef>
              <a:spcAft>
                <a:spcPct val="0"/>
              </a:spcAft>
              <a:defRPr sz="2400">
                <a:solidFill>
                  <a:schemeClr val="tx1"/>
                </a:solidFill>
                <a:latin typeface="Times New Roman" pitchFamily="18" charset="0"/>
              </a:defRPr>
            </a:lvl6pPr>
            <a:lvl7pPr marL="1371600" fontAlgn="base">
              <a:spcBef>
                <a:spcPct val="0"/>
              </a:spcBef>
              <a:spcAft>
                <a:spcPct val="0"/>
              </a:spcAft>
              <a:defRPr sz="2400">
                <a:solidFill>
                  <a:schemeClr val="tx1"/>
                </a:solidFill>
                <a:latin typeface="Times New Roman" pitchFamily="18" charset="0"/>
              </a:defRPr>
            </a:lvl7pPr>
            <a:lvl8pPr marL="1828800" fontAlgn="base">
              <a:spcBef>
                <a:spcPct val="0"/>
              </a:spcBef>
              <a:spcAft>
                <a:spcPct val="0"/>
              </a:spcAft>
              <a:defRPr sz="2400">
                <a:solidFill>
                  <a:schemeClr val="tx1"/>
                </a:solidFill>
                <a:latin typeface="Times New Roman" pitchFamily="18" charset="0"/>
              </a:defRPr>
            </a:lvl8pPr>
            <a:lvl9pPr marL="2286000" fontAlgn="base">
              <a:spcBef>
                <a:spcPct val="0"/>
              </a:spcBef>
              <a:spcAft>
                <a:spcPct val="0"/>
              </a:spcAft>
              <a:defRPr sz="2400">
                <a:solidFill>
                  <a:schemeClr val="tx1"/>
                </a:solidFill>
                <a:latin typeface="Times New Roman" pitchFamily="18" charset="0"/>
              </a:defRPr>
            </a:lvl9pPr>
          </a:lstStyle>
          <a:p>
            <a:pPr eaLnBrk="0" hangingPunct="0">
              <a:lnSpc>
                <a:spcPct val="90000"/>
              </a:lnSpc>
            </a:pPr>
            <a:r>
              <a:rPr lang="en-US" altLang="en-US" sz="2200">
                <a:solidFill>
                  <a:prstClr val="black"/>
                </a:solidFill>
                <a:latin typeface="Courier New" pitchFamily="49" charset="0"/>
              </a:rPr>
              <a:t>DUAL</a:t>
            </a:r>
            <a:r>
              <a:rPr lang="en-US" altLang="en-US" sz="2200">
                <a:solidFill>
                  <a:prstClr val="black"/>
                </a:solidFill>
                <a:latin typeface="Arial" charset="0"/>
              </a:rPr>
              <a:t> is a dummy table that you can use to view results </a:t>
            </a:r>
          </a:p>
          <a:p>
            <a:pPr eaLnBrk="0" hangingPunct="0">
              <a:lnSpc>
                <a:spcPct val="90000"/>
              </a:lnSpc>
            </a:pPr>
            <a:r>
              <a:rPr lang="en-US" altLang="en-US" sz="2200">
                <a:solidFill>
                  <a:prstClr val="black"/>
                </a:solidFill>
                <a:latin typeface="Arial" charset="0"/>
              </a:rPr>
              <a:t>from functions and calculations.</a:t>
            </a:r>
          </a:p>
        </p:txBody>
      </p:sp>
      <p:sp>
        <p:nvSpPr>
          <p:cNvPr id="390152" name="Rectangle 8"/>
          <p:cNvSpPr>
            <a:spLocks noChangeArrowheads="1"/>
          </p:cNvSpPr>
          <p:nvPr/>
        </p:nvSpPr>
        <p:spPr bwMode="blackGray">
          <a:xfrm>
            <a:off x="1798638" y="2506663"/>
            <a:ext cx="2154237" cy="254000"/>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0153" name="Rectangle 9"/>
          <p:cNvSpPr>
            <a:spLocks noChangeArrowheads="1"/>
          </p:cNvSpPr>
          <p:nvPr/>
        </p:nvSpPr>
        <p:spPr bwMode="blackGray">
          <a:xfrm>
            <a:off x="1797050" y="2763838"/>
            <a:ext cx="2400300" cy="254000"/>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0154" name="Rectangle 10"/>
          <p:cNvSpPr>
            <a:spLocks noChangeArrowheads="1"/>
          </p:cNvSpPr>
          <p:nvPr/>
        </p:nvSpPr>
        <p:spPr bwMode="blackGray">
          <a:xfrm>
            <a:off x="4089400" y="2506663"/>
            <a:ext cx="2154238" cy="254000"/>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0159" name="Oval 15"/>
          <p:cNvSpPr>
            <a:spLocks noChangeArrowheads="1"/>
          </p:cNvSpPr>
          <p:nvPr/>
        </p:nvSpPr>
        <p:spPr bwMode="blackWhite">
          <a:xfrm>
            <a:off x="7242175" y="2608263"/>
            <a:ext cx="493713"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3</a:t>
            </a:r>
          </a:p>
        </p:txBody>
      </p:sp>
      <p:sp>
        <p:nvSpPr>
          <p:cNvPr id="390160" name="Oval 16"/>
          <p:cNvSpPr>
            <a:spLocks noChangeArrowheads="1"/>
          </p:cNvSpPr>
          <p:nvPr/>
        </p:nvSpPr>
        <p:spPr bwMode="blackWhite">
          <a:xfrm>
            <a:off x="7688263" y="4356100"/>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3</a:t>
            </a:r>
          </a:p>
        </p:txBody>
      </p:sp>
      <p:sp>
        <p:nvSpPr>
          <p:cNvPr id="390161" name="Oval 17"/>
          <p:cNvSpPr>
            <a:spLocks noChangeArrowheads="1"/>
          </p:cNvSpPr>
          <p:nvPr/>
        </p:nvSpPr>
        <p:spPr bwMode="blackWhite">
          <a:xfrm>
            <a:off x="2874963" y="4356100"/>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390162" name="Oval 18"/>
          <p:cNvSpPr>
            <a:spLocks noChangeArrowheads="1"/>
          </p:cNvSpPr>
          <p:nvPr/>
        </p:nvSpPr>
        <p:spPr bwMode="blackWhite">
          <a:xfrm>
            <a:off x="5241925" y="4346575"/>
            <a:ext cx="504825" cy="503238"/>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2</a:t>
            </a:r>
          </a:p>
        </p:txBody>
      </p:sp>
      <p:sp>
        <p:nvSpPr>
          <p:cNvPr id="390163" name="Line 19"/>
          <p:cNvSpPr>
            <a:spLocks noChangeShapeType="1"/>
          </p:cNvSpPr>
          <p:nvPr/>
        </p:nvSpPr>
        <p:spPr bwMode="auto">
          <a:xfrm rot="10798585">
            <a:off x="3122613" y="4038600"/>
            <a:ext cx="0" cy="3048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0166" name="Line 22"/>
          <p:cNvSpPr>
            <a:spLocks noChangeShapeType="1"/>
          </p:cNvSpPr>
          <p:nvPr/>
        </p:nvSpPr>
        <p:spPr bwMode="auto">
          <a:xfrm flipH="1">
            <a:off x="4205288" y="2894013"/>
            <a:ext cx="3035300" cy="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0168" name="Line 24"/>
          <p:cNvSpPr>
            <a:spLocks noChangeShapeType="1"/>
          </p:cNvSpPr>
          <p:nvPr/>
        </p:nvSpPr>
        <p:spPr bwMode="auto">
          <a:xfrm>
            <a:off x="2743200" y="2171700"/>
            <a:ext cx="1588" cy="34448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0169" name="Line 25"/>
          <p:cNvSpPr>
            <a:spLocks noChangeShapeType="1"/>
          </p:cNvSpPr>
          <p:nvPr/>
        </p:nvSpPr>
        <p:spPr bwMode="auto">
          <a:xfrm rot="10798585">
            <a:off x="5486400" y="4038600"/>
            <a:ext cx="0" cy="3048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0170" name="Line 26"/>
          <p:cNvSpPr>
            <a:spLocks noChangeShapeType="1"/>
          </p:cNvSpPr>
          <p:nvPr/>
        </p:nvSpPr>
        <p:spPr bwMode="auto">
          <a:xfrm rot="10798585">
            <a:off x="7943850" y="4038600"/>
            <a:ext cx="0" cy="3048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0171" name="Line 27"/>
          <p:cNvSpPr>
            <a:spLocks noChangeShapeType="1"/>
          </p:cNvSpPr>
          <p:nvPr/>
        </p:nvSpPr>
        <p:spPr bwMode="auto">
          <a:xfrm>
            <a:off x="5257800" y="2171700"/>
            <a:ext cx="1588" cy="34448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0157" name="Oval 13"/>
          <p:cNvSpPr>
            <a:spLocks noChangeArrowheads="1"/>
          </p:cNvSpPr>
          <p:nvPr/>
        </p:nvSpPr>
        <p:spPr bwMode="blackWhite">
          <a:xfrm>
            <a:off x="2503488" y="1728788"/>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390158" name="Oval 14"/>
          <p:cNvSpPr>
            <a:spLocks noChangeArrowheads="1"/>
          </p:cNvSpPr>
          <p:nvPr/>
        </p:nvSpPr>
        <p:spPr bwMode="blackWhite">
          <a:xfrm>
            <a:off x="5014913" y="172878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2</a:t>
            </a:r>
          </a:p>
        </p:txBody>
      </p:sp>
      <p:sp>
        <p:nvSpPr>
          <p:cNvPr id="390173" name="Rectangle 29"/>
          <p:cNvSpPr>
            <a:spLocks noChangeArrowheads="1"/>
          </p:cNvSpPr>
          <p:nvPr/>
        </p:nvSpPr>
        <p:spPr bwMode="auto">
          <a:xfrm>
            <a:off x="966788" y="3586163"/>
            <a:ext cx="2336800" cy="4540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0174" name="Rectangle 30"/>
          <p:cNvSpPr>
            <a:spLocks noChangeArrowheads="1"/>
          </p:cNvSpPr>
          <p:nvPr/>
        </p:nvSpPr>
        <p:spPr bwMode="auto">
          <a:xfrm>
            <a:off x="3306763" y="3586163"/>
            <a:ext cx="2322512" cy="4540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0175" name="Rectangle 31"/>
          <p:cNvSpPr>
            <a:spLocks noChangeArrowheads="1"/>
          </p:cNvSpPr>
          <p:nvPr/>
        </p:nvSpPr>
        <p:spPr bwMode="auto">
          <a:xfrm>
            <a:off x="5629275" y="3586163"/>
            <a:ext cx="2406650" cy="4540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2" name="TextBox 1"/>
          <p:cNvSpPr txBox="1"/>
          <p:nvPr/>
        </p:nvSpPr>
        <p:spPr>
          <a:xfrm>
            <a:off x="5952170" y="1057076"/>
            <a:ext cx="3073722" cy="923330"/>
          </a:xfrm>
          <a:prstGeom prst="rect">
            <a:avLst/>
          </a:prstGeom>
          <a:noFill/>
        </p:spPr>
        <p:txBody>
          <a:bodyPr wrap="square" rtlCol="0">
            <a:spAutoFit/>
          </a:bodyPr>
          <a:lstStyle/>
          <a:p>
            <a:r>
              <a:rPr lang="en-IE" dirty="0">
                <a:solidFill>
                  <a:prstClr val="black"/>
                </a:solidFill>
              </a:rPr>
              <a:t>Negative second argument indicates round to the left of the decimal point</a:t>
            </a:r>
          </a:p>
        </p:txBody>
      </p:sp>
      <p:cxnSp>
        <p:nvCxnSpPr>
          <p:cNvPr id="4" name="Straight Arrow Connector 3"/>
          <p:cNvCxnSpPr/>
          <p:nvPr/>
        </p:nvCxnSpPr>
        <p:spPr>
          <a:xfrm flipH="1">
            <a:off x="7935119" y="1728788"/>
            <a:ext cx="525313" cy="208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259186"/>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2226" name="Picture 34" descr="D:\Temp\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3" y="3535363"/>
            <a:ext cx="7280275" cy="571500"/>
          </a:xfrm>
          <a:prstGeom prst="rect">
            <a:avLst/>
          </a:prstGeom>
          <a:noFill/>
          <a:extLst>
            <a:ext uri="{909E8E84-426E-40DD-AFC4-6F175D3DCCD1}">
              <a14:hiddenFill xmlns:a14="http://schemas.microsoft.com/office/drawing/2010/main">
                <a:solidFill>
                  <a:srgbClr val="FFFFFF"/>
                </a:solidFill>
              </a14:hiddenFill>
            </a:ext>
          </a:extLst>
        </p:spPr>
      </p:pic>
      <p:sp>
        <p:nvSpPr>
          <p:cNvPr id="392216" name="Rectangle 24"/>
          <p:cNvSpPr>
            <a:spLocks noGrp="1" noChangeArrowheads="1"/>
          </p:cNvSpPr>
          <p:nvPr>
            <p:ph type="title"/>
          </p:nvPr>
        </p:nvSpPr>
        <p:spPr/>
        <p:txBody>
          <a:bodyPr/>
          <a:lstStyle/>
          <a:p>
            <a:r>
              <a:rPr lang="en-US" altLang="en-US"/>
              <a:t>Using the </a:t>
            </a:r>
            <a:r>
              <a:rPr lang="en-US" altLang="en-US">
                <a:latin typeface="Courier New" pitchFamily="49" charset="0"/>
              </a:rPr>
              <a:t>TRUNC</a:t>
            </a:r>
            <a:r>
              <a:rPr lang="en-US" altLang="en-US"/>
              <a:t> Function</a:t>
            </a:r>
          </a:p>
        </p:txBody>
      </p:sp>
      <p:sp>
        <p:nvSpPr>
          <p:cNvPr id="392227" name="Rectangle 35"/>
          <p:cNvSpPr>
            <a:spLocks noChangeArrowheads="1"/>
          </p:cNvSpPr>
          <p:nvPr/>
        </p:nvSpPr>
        <p:spPr bwMode="blackGray">
          <a:xfrm>
            <a:off x="857250" y="2357438"/>
            <a:ext cx="7364413" cy="1087437"/>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dirty="0">
                <a:solidFill>
                  <a:srgbClr val="000000"/>
                </a:solidFill>
                <a:latin typeface="Courier New" pitchFamily="49" charset="0"/>
              </a:rPr>
              <a:t>SELECT </a:t>
            </a:r>
            <a:r>
              <a:rPr lang="en-US" altLang="en-US" sz="1800" dirty="0" err="1" smtClean="0">
                <a:solidFill>
                  <a:srgbClr val="000000"/>
                </a:solidFill>
                <a:latin typeface="Courier New" pitchFamily="49" charset="0"/>
              </a:rPr>
              <a:t>TRUNC</a:t>
            </a:r>
            <a:r>
              <a:rPr lang="en-US" altLang="en-US" sz="1800" dirty="0" smtClean="0">
                <a:solidFill>
                  <a:srgbClr val="000000"/>
                </a:solidFill>
                <a:latin typeface="Courier New" pitchFamily="49" charset="0"/>
              </a:rPr>
              <a:t>(45.923,2</a:t>
            </a:r>
            <a:r>
              <a:rPr lang="en-US" altLang="en-US" sz="1800" dirty="0">
                <a:solidFill>
                  <a:srgbClr val="000000"/>
                </a:solidFill>
                <a:latin typeface="Courier New" pitchFamily="49" charset="0"/>
              </a:rPr>
              <a:t>), </a:t>
            </a:r>
            <a:r>
              <a:rPr lang="en-US" altLang="en-US" sz="1800" dirty="0" err="1" smtClean="0">
                <a:solidFill>
                  <a:srgbClr val="000000"/>
                </a:solidFill>
                <a:latin typeface="Courier New" pitchFamily="49" charset="0"/>
              </a:rPr>
              <a:t>TRUNC</a:t>
            </a:r>
            <a:r>
              <a:rPr lang="en-US" altLang="en-US" sz="1800" dirty="0" smtClean="0">
                <a:solidFill>
                  <a:srgbClr val="000000"/>
                </a:solidFill>
                <a:latin typeface="Courier New" pitchFamily="49" charset="0"/>
              </a:rPr>
              <a:t>(45.923</a:t>
            </a:r>
            <a:r>
              <a:rPr lang="en-US" altLang="en-US" sz="1800" dirty="0">
                <a:solidFill>
                  <a:srgbClr val="000000"/>
                </a:solidFill>
                <a:latin typeface="Courier New" pitchFamily="49" charset="0"/>
              </a:rPr>
              <a:t>),</a:t>
            </a:r>
          </a:p>
          <a:p>
            <a:pPr eaLnBrk="0" hangingPunct="0"/>
            <a:r>
              <a:rPr lang="en-US" altLang="en-US" sz="1800" dirty="0">
                <a:solidFill>
                  <a:srgbClr val="000000"/>
                </a:solidFill>
                <a:latin typeface="Courier New" pitchFamily="49" charset="0"/>
              </a:rPr>
              <a:t>       </a:t>
            </a:r>
            <a:r>
              <a:rPr lang="en-US" altLang="en-US" sz="1800" dirty="0" err="1" smtClean="0">
                <a:solidFill>
                  <a:srgbClr val="000000"/>
                </a:solidFill>
                <a:latin typeface="Courier New" pitchFamily="49" charset="0"/>
              </a:rPr>
              <a:t>TRUNC</a:t>
            </a:r>
            <a:r>
              <a:rPr lang="en-US" altLang="en-US" sz="1800" dirty="0" smtClean="0">
                <a:solidFill>
                  <a:srgbClr val="000000"/>
                </a:solidFill>
                <a:latin typeface="Courier New" pitchFamily="49" charset="0"/>
              </a:rPr>
              <a:t>(45.923</a:t>
            </a:r>
            <a:r>
              <a:rPr lang="en-US" altLang="en-US" sz="1800" dirty="0">
                <a:solidFill>
                  <a:srgbClr val="000000"/>
                </a:solidFill>
                <a:latin typeface="Courier New" pitchFamily="49" charset="0"/>
              </a:rPr>
              <a:t>,-1)</a:t>
            </a:r>
          </a:p>
          <a:p>
            <a:pPr eaLnBrk="0" hangingPunct="0"/>
            <a:r>
              <a:rPr lang="en-US" altLang="en-US" sz="1800" dirty="0" smtClean="0">
                <a:solidFill>
                  <a:srgbClr val="000000"/>
                </a:solidFill>
                <a:latin typeface="Courier New" pitchFamily="49" charset="0"/>
              </a:rPr>
              <a:t>FROM  </a:t>
            </a:r>
            <a:r>
              <a:rPr lang="en-US" altLang="en-US" sz="1800" dirty="0">
                <a:solidFill>
                  <a:srgbClr val="000000"/>
                </a:solidFill>
                <a:latin typeface="Courier New" pitchFamily="49" charset="0"/>
              </a:rPr>
              <a:t>DUAL;</a:t>
            </a:r>
          </a:p>
        </p:txBody>
      </p:sp>
      <p:sp>
        <p:nvSpPr>
          <p:cNvPr id="392229" name="Rectangle 37"/>
          <p:cNvSpPr>
            <a:spLocks noChangeArrowheads="1"/>
          </p:cNvSpPr>
          <p:nvPr/>
        </p:nvSpPr>
        <p:spPr bwMode="auto">
          <a:xfrm>
            <a:off x="938213" y="3586163"/>
            <a:ext cx="2422525" cy="4540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2230" name="Rectangle 38"/>
          <p:cNvSpPr>
            <a:spLocks noChangeArrowheads="1"/>
          </p:cNvSpPr>
          <p:nvPr/>
        </p:nvSpPr>
        <p:spPr bwMode="blackGray">
          <a:xfrm>
            <a:off x="1798638" y="2506663"/>
            <a:ext cx="2154237" cy="254000"/>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2231" name="Rectangle 39"/>
          <p:cNvSpPr>
            <a:spLocks noChangeArrowheads="1"/>
          </p:cNvSpPr>
          <p:nvPr/>
        </p:nvSpPr>
        <p:spPr bwMode="blackGray">
          <a:xfrm>
            <a:off x="1797050" y="2763838"/>
            <a:ext cx="2400300" cy="254000"/>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2232" name="Rectangle 40"/>
          <p:cNvSpPr>
            <a:spLocks noChangeArrowheads="1"/>
          </p:cNvSpPr>
          <p:nvPr/>
        </p:nvSpPr>
        <p:spPr bwMode="blackGray">
          <a:xfrm>
            <a:off x="4089400" y="2506663"/>
            <a:ext cx="1916113" cy="254000"/>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2233" name="Rectangle 41"/>
          <p:cNvSpPr>
            <a:spLocks noChangeArrowheads="1"/>
          </p:cNvSpPr>
          <p:nvPr/>
        </p:nvSpPr>
        <p:spPr bwMode="auto">
          <a:xfrm>
            <a:off x="3363913" y="3586163"/>
            <a:ext cx="2189162" cy="4540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2234" name="Rectangle 42"/>
          <p:cNvSpPr>
            <a:spLocks noChangeArrowheads="1"/>
          </p:cNvSpPr>
          <p:nvPr/>
        </p:nvSpPr>
        <p:spPr bwMode="auto">
          <a:xfrm>
            <a:off x="5553075" y="3586163"/>
            <a:ext cx="2540000" cy="4540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92235" name="Oval 43"/>
          <p:cNvSpPr>
            <a:spLocks noChangeArrowheads="1"/>
          </p:cNvSpPr>
          <p:nvPr/>
        </p:nvSpPr>
        <p:spPr bwMode="blackWhite">
          <a:xfrm>
            <a:off x="7242175" y="2608263"/>
            <a:ext cx="493713"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3</a:t>
            </a:r>
          </a:p>
        </p:txBody>
      </p:sp>
      <p:sp>
        <p:nvSpPr>
          <p:cNvPr id="392236" name="Oval 44"/>
          <p:cNvSpPr>
            <a:spLocks noChangeArrowheads="1"/>
          </p:cNvSpPr>
          <p:nvPr/>
        </p:nvSpPr>
        <p:spPr bwMode="blackWhite">
          <a:xfrm>
            <a:off x="7688263" y="4356100"/>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3</a:t>
            </a:r>
          </a:p>
        </p:txBody>
      </p:sp>
      <p:sp>
        <p:nvSpPr>
          <p:cNvPr id="392237" name="Oval 45"/>
          <p:cNvSpPr>
            <a:spLocks noChangeArrowheads="1"/>
          </p:cNvSpPr>
          <p:nvPr/>
        </p:nvSpPr>
        <p:spPr bwMode="blackWhite">
          <a:xfrm>
            <a:off x="2874963" y="4356100"/>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392238" name="Oval 46"/>
          <p:cNvSpPr>
            <a:spLocks noChangeArrowheads="1"/>
          </p:cNvSpPr>
          <p:nvPr/>
        </p:nvSpPr>
        <p:spPr bwMode="blackWhite">
          <a:xfrm>
            <a:off x="5241925" y="4346575"/>
            <a:ext cx="504825" cy="503238"/>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2</a:t>
            </a:r>
          </a:p>
        </p:txBody>
      </p:sp>
      <p:sp>
        <p:nvSpPr>
          <p:cNvPr id="392239" name="Line 47"/>
          <p:cNvSpPr>
            <a:spLocks noChangeShapeType="1"/>
          </p:cNvSpPr>
          <p:nvPr/>
        </p:nvSpPr>
        <p:spPr bwMode="auto">
          <a:xfrm rot="10798585">
            <a:off x="3122613" y="4038600"/>
            <a:ext cx="0" cy="3048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2240" name="Line 48"/>
          <p:cNvSpPr>
            <a:spLocks noChangeShapeType="1"/>
          </p:cNvSpPr>
          <p:nvPr/>
        </p:nvSpPr>
        <p:spPr bwMode="auto">
          <a:xfrm flipH="1">
            <a:off x="4205288" y="2894013"/>
            <a:ext cx="3035300" cy="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2241" name="Line 49"/>
          <p:cNvSpPr>
            <a:spLocks noChangeShapeType="1"/>
          </p:cNvSpPr>
          <p:nvPr/>
        </p:nvSpPr>
        <p:spPr bwMode="auto">
          <a:xfrm>
            <a:off x="2743200" y="2171700"/>
            <a:ext cx="1588" cy="34448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2242" name="Line 50"/>
          <p:cNvSpPr>
            <a:spLocks noChangeShapeType="1"/>
          </p:cNvSpPr>
          <p:nvPr/>
        </p:nvSpPr>
        <p:spPr bwMode="auto">
          <a:xfrm rot="10798585">
            <a:off x="5486400" y="4038600"/>
            <a:ext cx="0" cy="3048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2243" name="Line 51"/>
          <p:cNvSpPr>
            <a:spLocks noChangeShapeType="1"/>
          </p:cNvSpPr>
          <p:nvPr/>
        </p:nvSpPr>
        <p:spPr bwMode="auto">
          <a:xfrm rot="10798585">
            <a:off x="7943850" y="4038600"/>
            <a:ext cx="0" cy="3048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2244" name="Line 52"/>
          <p:cNvSpPr>
            <a:spLocks noChangeShapeType="1"/>
          </p:cNvSpPr>
          <p:nvPr/>
        </p:nvSpPr>
        <p:spPr bwMode="auto">
          <a:xfrm>
            <a:off x="5257800" y="2171700"/>
            <a:ext cx="1588" cy="344488"/>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392245" name="Oval 53"/>
          <p:cNvSpPr>
            <a:spLocks noChangeArrowheads="1"/>
          </p:cNvSpPr>
          <p:nvPr/>
        </p:nvSpPr>
        <p:spPr bwMode="blackWhite">
          <a:xfrm>
            <a:off x="2503488" y="1728788"/>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392246" name="Oval 54"/>
          <p:cNvSpPr>
            <a:spLocks noChangeArrowheads="1"/>
          </p:cNvSpPr>
          <p:nvPr/>
        </p:nvSpPr>
        <p:spPr bwMode="blackWhite">
          <a:xfrm>
            <a:off x="5014913" y="172878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2</a:t>
            </a:r>
          </a:p>
        </p:txBody>
      </p:sp>
      <p:sp>
        <p:nvSpPr>
          <p:cNvPr id="2" name="TextBox 1"/>
          <p:cNvSpPr txBox="1"/>
          <p:nvPr/>
        </p:nvSpPr>
        <p:spPr>
          <a:xfrm>
            <a:off x="6228184" y="4849813"/>
            <a:ext cx="2520280" cy="1477328"/>
          </a:xfrm>
          <a:prstGeom prst="rect">
            <a:avLst/>
          </a:prstGeom>
          <a:noFill/>
        </p:spPr>
        <p:txBody>
          <a:bodyPr wrap="square" rtlCol="0">
            <a:spAutoFit/>
          </a:bodyPr>
          <a:lstStyle/>
          <a:p>
            <a:r>
              <a:rPr lang="en-IE" dirty="0">
                <a:solidFill>
                  <a:prstClr val="black"/>
                </a:solidFill>
              </a:rPr>
              <a:t>With negative second argument, </a:t>
            </a:r>
            <a:r>
              <a:rPr lang="en-IE" dirty="0" err="1">
                <a:solidFill>
                  <a:prstClr val="black"/>
                </a:solidFill>
              </a:rPr>
              <a:t>TRUNC</a:t>
            </a:r>
            <a:r>
              <a:rPr lang="en-IE" dirty="0">
                <a:solidFill>
                  <a:prstClr val="black"/>
                </a:solidFill>
              </a:rPr>
              <a:t> will make value zero to left of decimal point so 45 becomes 40</a:t>
            </a:r>
          </a:p>
        </p:txBody>
      </p:sp>
    </p:spTree>
    <p:extLst>
      <p:ext uri="{BB962C8B-B14F-4D97-AF65-F5344CB8AC3E}">
        <p14:creationId xmlns:p14="http://schemas.microsoft.com/office/powerpoint/2010/main" val="1800430668"/>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9" name="Rectangle 11"/>
          <p:cNvSpPr>
            <a:spLocks noGrp="1" noChangeArrowheads="1"/>
          </p:cNvSpPr>
          <p:nvPr>
            <p:ph type="title"/>
          </p:nvPr>
        </p:nvSpPr>
        <p:spPr/>
        <p:txBody>
          <a:bodyPr/>
          <a:lstStyle/>
          <a:p>
            <a:r>
              <a:rPr lang="en-US" altLang="en-US" smtClean="0"/>
              <a:t>Working with Dates</a:t>
            </a:r>
            <a:endParaRPr lang="en-US" altLang="en-US"/>
          </a:p>
        </p:txBody>
      </p:sp>
      <p:sp>
        <p:nvSpPr>
          <p:cNvPr id="396300" name="Rectangle 12"/>
          <p:cNvSpPr>
            <a:spLocks noGrp="1" noChangeArrowheads="1"/>
          </p:cNvSpPr>
          <p:nvPr>
            <p:ph sz="quarter" idx="1"/>
          </p:nvPr>
        </p:nvSpPr>
        <p:spPr/>
        <p:txBody>
          <a:bodyPr/>
          <a:lstStyle/>
          <a:p>
            <a:r>
              <a:rPr lang="en-US" altLang="en-US" dirty="0" smtClean="0"/>
              <a:t>The Oracle database stores dates in an internal numeric format: century, year, month, day, hours, minutes, and seconds.</a:t>
            </a:r>
          </a:p>
          <a:p>
            <a:r>
              <a:rPr lang="en-US" altLang="en-US" dirty="0" smtClean="0"/>
              <a:t>The default date display format is DD-MON-RR.</a:t>
            </a:r>
          </a:p>
          <a:p>
            <a:r>
              <a:rPr lang="en-US" altLang="en-US" dirty="0"/>
              <a:t>Valid Oracle dates are between January 1, 4712 B.C., and December 31, 9999 A.D.</a:t>
            </a:r>
            <a:endParaRPr lang="en-US" altLang="en-US" dirty="0" smtClean="0"/>
          </a:p>
        </p:txBody>
      </p:sp>
    </p:spTree>
    <p:extLst>
      <p:ext uri="{BB962C8B-B14F-4D97-AF65-F5344CB8AC3E}">
        <p14:creationId xmlns:p14="http://schemas.microsoft.com/office/powerpoint/2010/main" val="886129566"/>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301" name="Rectangle 13"/>
          <p:cNvSpPr>
            <a:spLocks noChangeArrowheads="1"/>
          </p:cNvSpPr>
          <p:nvPr/>
        </p:nvSpPr>
        <p:spPr bwMode="blackGray">
          <a:xfrm>
            <a:off x="793559" y="1484784"/>
            <a:ext cx="7364413" cy="887413"/>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game_id</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checkout_date</a:t>
            </a:r>
            <a:endParaRPr lang="en-IE" altLang="en-US" sz="1800" dirty="0">
              <a:solidFill>
                <a:srgbClr val="000000"/>
              </a:solidFill>
              <a:latin typeface="Courier New" pitchFamily="49" charset="0"/>
            </a:endParaRPr>
          </a:p>
          <a:p>
            <a:pPr eaLnBrk="0" hangingPunct="0"/>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mm_rental</a:t>
            </a:r>
            <a:endParaRPr lang="en-IE" altLang="en-US" sz="1800" dirty="0">
              <a:solidFill>
                <a:srgbClr val="000000"/>
              </a:solidFill>
              <a:latin typeface="Courier New" pitchFamily="49" charset="0"/>
            </a:endParaRPr>
          </a:p>
          <a:p>
            <a:pPr eaLnBrk="0" hangingPunct="0"/>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&lt; </a:t>
            </a:r>
            <a:r>
              <a:rPr lang="en-IE" altLang="en-US" sz="1800" dirty="0" smtClean="0">
                <a:solidFill>
                  <a:srgbClr val="000000"/>
                </a:solidFill>
                <a:latin typeface="Courier New" pitchFamily="49" charset="0"/>
              </a:rPr>
              <a:t>'05-OCT-17';</a:t>
            </a:r>
            <a:endParaRPr lang="en-IE" altLang="en-US" sz="1800" dirty="0">
              <a:solidFill>
                <a:srgbClr val="000000"/>
              </a:solidFill>
              <a:latin typeface="Courier New" pitchFamily="49" charset="0"/>
            </a:endParaRPr>
          </a:p>
        </p:txBody>
      </p:sp>
      <p:sp>
        <p:nvSpPr>
          <p:cNvPr id="396299" name="Rectangle 11"/>
          <p:cNvSpPr>
            <a:spLocks noGrp="1" noChangeArrowheads="1"/>
          </p:cNvSpPr>
          <p:nvPr>
            <p:ph type="title"/>
          </p:nvPr>
        </p:nvSpPr>
        <p:spPr/>
        <p:txBody>
          <a:bodyPr/>
          <a:lstStyle/>
          <a:p>
            <a:r>
              <a:rPr lang="en-US" altLang="en-US"/>
              <a:t>Working with Dates</a:t>
            </a:r>
          </a:p>
        </p:txBody>
      </p:sp>
      <p:sp>
        <p:nvSpPr>
          <p:cNvPr id="396295" name="Rectangle 7"/>
          <p:cNvSpPr>
            <a:spLocks noChangeArrowheads="1"/>
          </p:cNvSpPr>
          <p:nvPr/>
        </p:nvSpPr>
        <p:spPr bwMode="blackGray">
          <a:xfrm>
            <a:off x="3059832" y="1518122"/>
            <a:ext cx="1753418" cy="2889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2" name="TextBox 1"/>
          <p:cNvSpPr txBox="1"/>
          <p:nvPr/>
        </p:nvSpPr>
        <p:spPr>
          <a:xfrm>
            <a:off x="5076056" y="2852936"/>
            <a:ext cx="3608717" cy="646331"/>
          </a:xfrm>
          <a:prstGeom prst="rect">
            <a:avLst/>
          </a:prstGeom>
          <a:noFill/>
        </p:spPr>
        <p:txBody>
          <a:bodyPr wrap="square" rtlCol="0">
            <a:spAutoFit/>
          </a:bodyPr>
          <a:lstStyle/>
          <a:p>
            <a:r>
              <a:rPr lang="en-IE" dirty="0" smtClean="0"/>
              <a:t>Look at the order in which the data is returned – Why?</a:t>
            </a: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595" y="2708920"/>
            <a:ext cx="2482850"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076056" y="4149080"/>
            <a:ext cx="3816424" cy="369332"/>
          </a:xfrm>
          <a:prstGeom prst="rect">
            <a:avLst/>
          </a:prstGeom>
          <a:noFill/>
        </p:spPr>
        <p:txBody>
          <a:bodyPr wrap="square" rtlCol="0">
            <a:spAutoFit/>
          </a:bodyPr>
          <a:lstStyle/>
          <a:p>
            <a:r>
              <a:rPr lang="en-IE" dirty="0" smtClean="0"/>
              <a:t>This is in the order of the primary key</a:t>
            </a:r>
            <a:endParaRPr lang="en-IE" dirty="0"/>
          </a:p>
        </p:txBody>
      </p:sp>
    </p:spTree>
    <p:extLst>
      <p:ext uri="{BB962C8B-B14F-4D97-AF65-F5344CB8AC3E}">
        <p14:creationId xmlns:p14="http://schemas.microsoft.com/office/powerpoint/2010/main" val="24453938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Small Sandwich Retailer</a:t>
            </a:r>
            <a:endParaRPr lang="en-IE" dirty="0"/>
          </a:p>
        </p:txBody>
      </p:sp>
      <p:sp>
        <p:nvSpPr>
          <p:cNvPr id="7" name="Content Placeholder 6"/>
          <p:cNvSpPr>
            <a:spLocks noGrp="1"/>
          </p:cNvSpPr>
          <p:nvPr>
            <p:ph sz="half" idx="4294967295"/>
          </p:nvPr>
        </p:nvSpPr>
        <p:spPr>
          <a:xfrm>
            <a:off x="0" y="1320800"/>
            <a:ext cx="2301875" cy="4114800"/>
          </a:xfrm>
        </p:spPr>
        <p:txBody>
          <a:bodyPr/>
          <a:lstStyle/>
          <a:p>
            <a:r>
              <a:rPr lang="en-GB" smtClean="0"/>
              <a:t>What data should be returned by joining the two tables?</a:t>
            </a:r>
            <a:endParaRPr lang="en-IE" dirty="0"/>
          </a:p>
        </p:txBody>
      </p:sp>
      <p:graphicFrame>
        <p:nvGraphicFramePr>
          <p:cNvPr id="10" name="Content Placeholder 9"/>
          <p:cNvGraphicFramePr>
            <a:graphicFrameLocks noGrp="1"/>
          </p:cNvGraphicFramePr>
          <p:nvPr>
            <p:ph sz="quarter" idx="4294967295"/>
            <p:extLst>
              <p:ext uri="{D42A27DB-BD31-4B8C-83A1-F6EECF244321}">
                <p14:modId xmlns:p14="http://schemas.microsoft.com/office/powerpoint/2010/main" val="52405755"/>
              </p:ext>
            </p:extLst>
          </p:nvPr>
        </p:nvGraphicFramePr>
        <p:xfrm>
          <a:off x="3770630" y="1191668"/>
          <a:ext cx="4896543" cy="1872210"/>
        </p:xfrm>
        <a:graphic>
          <a:graphicData uri="http://schemas.openxmlformats.org/drawingml/2006/table">
            <a:tbl>
              <a:tblPr/>
              <a:tblGrid>
                <a:gridCol w="1080376"/>
                <a:gridCol w="1934221"/>
                <a:gridCol w="801570"/>
                <a:gridCol w="1080376"/>
              </a:tblGrid>
              <a:tr h="374442">
                <a:tc gridSpan="4">
                  <a:txBody>
                    <a:bodyPr/>
                    <a:lstStyle/>
                    <a:p>
                      <a:pPr algn="ctr" fontAlgn="b"/>
                      <a:r>
                        <a:rPr lang="en-IE" sz="2000" b="1" i="0" u="none" strike="noStrike" baseline="0" dirty="0">
                          <a:solidFill>
                            <a:srgbClr val="FFFFFF"/>
                          </a:solidFill>
                          <a:latin typeface="Calibri"/>
                        </a:rPr>
                        <a:t>Sandwich Table Contents</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IE"/>
                    </a:p>
                  </a:txBody>
                  <a:tcPr/>
                </a:tc>
                <a:tc hMerge="1">
                  <a:txBody>
                    <a:bodyPr/>
                    <a:lstStyle/>
                    <a:p>
                      <a:endParaRPr lang="en-IE"/>
                    </a:p>
                  </a:txBody>
                  <a:tcPr/>
                </a:tc>
                <a:tc hMerge="1">
                  <a:txBody>
                    <a:bodyPr/>
                    <a:lstStyle/>
                    <a:p>
                      <a:endParaRPr lang="en-IE"/>
                    </a:p>
                  </a:txBody>
                  <a:tcPr/>
                </a:tc>
              </a:tr>
              <a:tr h="374442">
                <a:tc>
                  <a:txBody>
                    <a:bodyPr/>
                    <a:lstStyle/>
                    <a:p>
                      <a:pPr algn="l" fontAlgn="b"/>
                      <a:r>
                        <a:rPr lang="en-IE" sz="2000" b="0" i="0" u="none" strike="noStrike" baseline="0">
                          <a:solidFill>
                            <a:srgbClr val="000000"/>
                          </a:solidFill>
                          <a:latin typeface="Calibri"/>
                        </a:rPr>
                        <a:t>SAND_ID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2000" b="0" i="0" u="none" strike="noStrike" baseline="0">
                          <a:solidFill>
                            <a:srgbClr val="000000"/>
                          </a:solidFill>
                          <a:latin typeface="Calibri"/>
                        </a:rPr>
                        <a:t>SNAME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2000" b="0" i="0" u="none" strike="noStrike" baseline="0">
                          <a:solidFill>
                            <a:srgbClr val="000000"/>
                          </a:solidFill>
                          <a:latin typeface="Calibri"/>
                        </a:rPr>
                        <a:t>SCOST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2000" b="0" i="0" u="none" strike="noStrike" baseline="0">
                          <a:solidFill>
                            <a:srgbClr val="000000"/>
                          </a:solidFill>
                          <a:latin typeface="Calibri"/>
                        </a:rPr>
                        <a:t>PROV_ID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4442">
                <a:tc>
                  <a:txBody>
                    <a:bodyPr/>
                    <a:lstStyle/>
                    <a:p>
                      <a:pPr algn="l" fontAlgn="b"/>
                      <a:r>
                        <a:rPr lang="en-IE" sz="2000" b="0" i="0" u="none" strike="noStrike" baseline="0" dirty="0">
                          <a:solidFill>
                            <a:srgbClr val="000000"/>
                          </a:solidFill>
                          <a:latin typeface="Calibri"/>
                        </a:rPr>
                        <a:t>BLTW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2000" b="0" i="0" u="none" strike="noStrike" baseline="0" dirty="0">
                          <a:solidFill>
                            <a:srgbClr val="000000"/>
                          </a:solidFill>
                          <a:latin typeface="Calibri"/>
                        </a:rPr>
                        <a:t>BLT on White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2000" b="0" i="0" u="none" strike="noStrike" baseline="0" dirty="0">
                          <a:solidFill>
                            <a:srgbClr val="000000"/>
                          </a:solidFill>
                          <a:latin typeface="Calibri"/>
                        </a:rPr>
                        <a:t>€3.50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2000" b="0" i="0" u="none" strike="noStrike" baseline="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4442">
                <a:tc>
                  <a:txBody>
                    <a:bodyPr/>
                    <a:lstStyle/>
                    <a:p>
                      <a:pPr algn="l" fontAlgn="b"/>
                      <a:r>
                        <a:rPr lang="en-IE" sz="2000" b="0" i="0" u="none" strike="noStrike" baseline="0">
                          <a:solidFill>
                            <a:srgbClr val="000000"/>
                          </a:solidFill>
                          <a:latin typeface="Calibri"/>
                        </a:rPr>
                        <a:t>BLTB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2000" b="0" i="0" u="none" strike="noStrike" baseline="0" dirty="0">
                          <a:solidFill>
                            <a:srgbClr val="000000"/>
                          </a:solidFill>
                          <a:latin typeface="Calibri"/>
                        </a:rPr>
                        <a:t>BLT on Brown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2000" b="0" i="0" u="none" strike="noStrike" baseline="0" dirty="0">
                          <a:solidFill>
                            <a:srgbClr val="000000"/>
                          </a:solidFill>
                          <a:latin typeface="Calibri"/>
                        </a:rPr>
                        <a:t>€3.50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2000" b="0" i="0" u="none" strike="noStrike" baseline="0" dirty="0">
                          <a:solidFill>
                            <a:srgbClr val="000000"/>
                          </a:solidFill>
                          <a:latin typeface="Calibri"/>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4442">
                <a:tc>
                  <a:txBody>
                    <a:bodyPr/>
                    <a:lstStyle/>
                    <a:p>
                      <a:pPr algn="l" fontAlgn="b"/>
                      <a:r>
                        <a:rPr lang="en-IE" sz="2000" b="0" i="0" u="none" strike="noStrike" baseline="0">
                          <a:solidFill>
                            <a:srgbClr val="000000"/>
                          </a:solidFill>
                          <a:latin typeface="Calibri"/>
                        </a:rPr>
                        <a:t>JMBO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E" sz="2000" b="0" i="0" u="none" strike="noStrike" baseline="0">
                          <a:solidFill>
                            <a:srgbClr val="000000"/>
                          </a:solidFill>
                          <a:latin typeface="Calibri"/>
                        </a:rPr>
                        <a:t>Jumbo Sandwich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2000" b="0" i="0" u="none" strike="noStrike" baseline="0">
                          <a:solidFill>
                            <a:srgbClr val="000000"/>
                          </a:solidFill>
                          <a:latin typeface="Calibri"/>
                        </a:rPr>
                        <a:t>€6.50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E" sz="2000" b="0" i="0" u="none" strike="noStrike" baseline="0" dirty="0">
                          <a:solidFill>
                            <a:srgbClr val="000000"/>
                          </a:solidFill>
                          <a:latin typeface="Calibri"/>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1" name="Picture 2"/>
          <p:cNvPicPr>
            <a:picLocks noChangeAspect="1" noChangeArrowheads="1"/>
          </p:cNvPicPr>
          <p:nvPr/>
        </p:nvPicPr>
        <p:blipFill>
          <a:blip r:embed="rId3" cstate="print"/>
          <a:srcRect/>
          <a:stretch>
            <a:fillRect/>
          </a:stretch>
        </p:blipFill>
        <p:spPr bwMode="auto">
          <a:xfrm>
            <a:off x="107504" y="1184424"/>
            <a:ext cx="3491086" cy="3828460"/>
          </a:xfrm>
          <a:prstGeom prst="rect">
            <a:avLst/>
          </a:prstGeom>
          <a:noFill/>
          <a:ln w="9525">
            <a:noFill/>
            <a:miter lim="800000"/>
            <a:headEnd/>
            <a:tailEnd/>
          </a:ln>
        </p:spPr>
      </p:pic>
      <p:graphicFrame>
        <p:nvGraphicFramePr>
          <p:cNvPr id="1026" name="Object 2"/>
          <p:cNvGraphicFramePr>
            <a:graphicFrameLocks noChangeAspect="1"/>
          </p:cNvGraphicFramePr>
          <p:nvPr>
            <p:extLst>
              <p:ext uri="{D42A27DB-BD31-4B8C-83A1-F6EECF244321}">
                <p14:modId xmlns:p14="http://schemas.microsoft.com/office/powerpoint/2010/main" val="3211903610"/>
              </p:ext>
            </p:extLst>
          </p:nvPr>
        </p:nvGraphicFramePr>
        <p:xfrm>
          <a:off x="3563888" y="3539716"/>
          <a:ext cx="5138948" cy="1821171"/>
        </p:xfrm>
        <a:graphic>
          <a:graphicData uri="http://schemas.openxmlformats.org/presentationml/2006/ole">
            <mc:AlternateContent xmlns:mc="http://schemas.openxmlformats.org/markup-compatibility/2006">
              <mc:Choice xmlns:v="urn:schemas-microsoft-com:vml" Requires="v">
                <p:oleObj spid="_x0000_s22568" name="Worksheet" r:id="rId4" imgW="2714549" imgH="961949" progId="Excel.Sheet.12">
                  <p:embed/>
                </p:oleObj>
              </mc:Choice>
              <mc:Fallback>
                <p:oleObj name="Worksheet" r:id="rId4" imgW="2714549" imgH="961949" progId="Excel.Shee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3539716"/>
                        <a:ext cx="5138948" cy="1821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467544" y="5577840"/>
            <a:ext cx="8352928" cy="646331"/>
          </a:xfrm>
          <a:prstGeom prst="rect">
            <a:avLst/>
          </a:prstGeom>
          <a:noFill/>
        </p:spPr>
        <p:txBody>
          <a:bodyPr wrap="square" rtlCol="0">
            <a:spAutoFit/>
          </a:bodyPr>
          <a:lstStyle/>
          <a:p>
            <a:r>
              <a:rPr lang="en-IE" dirty="0" smtClean="0"/>
              <a:t>Suppose we want to execute a query with  join these two tables?</a:t>
            </a:r>
          </a:p>
          <a:p>
            <a:r>
              <a:rPr lang="en-IE" dirty="0" smtClean="0"/>
              <a:t>What different types of join can we do?</a:t>
            </a:r>
            <a:endParaRPr lang="en-IE" dirty="0"/>
          </a:p>
        </p:txBody>
      </p:sp>
    </p:spTree>
    <p:extLst>
      <p:ext uri="{BB962C8B-B14F-4D97-AF65-F5344CB8AC3E}">
        <p14:creationId xmlns:p14="http://schemas.microsoft.com/office/powerpoint/2010/main" val="30578809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4" name="Rectangle 8"/>
          <p:cNvSpPr>
            <a:spLocks noGrp="1" noChangeArrowheads="1"/>
          </p:cNvSpPr>
          <p:nvPr>
            <p:ph type="title"/>
          </p:nvPr>
        </p:nvSpPr>
        <p:spPr/>
        <p:txBody>
          <a:bodyPr/>
          <a:lstStyle/>
          <a:p>
            <a:r>
              <a:rPr lang="en-US" altLang="en-US"/>
              <a:t>Working with Dates</a:t>
            </a:r>
          </a:p>
        </p:txBody>
      </p:sp>
      <p:sp>
        <p:nvSpPr>
          <p:cNvPr id="398345" name="Rectangle 9"/>
          <p:cNvSpPr>
            <a:spLocks noGrp="1" noChangeArrowheads="1"/>
          </p:cNvSpPr>
          <p:nvPr>
            <p:ph sz="quarter" idx="1"/>
          </p:nvPr>
        </p:nvSpPr>
        <p:spPr/>
        <p:txBody>
          <a:bodyPr>
            <a:normAutofit/>
          </a:bodyPr>
          <a:lstStyle/>
          <a:p>
            <a:r>
              <a:rPr lang="en-US" altLang="en-US" dirty="0" err="1">
                <a:latin typeface="Courier New" pitchFamily="49" charset="0"/>
              </a:rPr>
              <a:t>SYSDATE</a:t>
            </a:r>
            <a:r>
              <a:rPr lang="en-US" altLang="en-US" dirty="0"/>
              <a:t> is a function that returns:</a:t>
            </a:r>
          </a:p>
          <a:p>
            <a:pPr lvl="1"/>
            <a:r>
              <a:rPr lang="en-US" altLang="en-US" dirty="0"/>
              <a:t>Date </a:t>
            </a:r>
          </a:p>
          <a:p>
            <a:pPr lvl="1"/>
            <a:r>
              <a:rPr lang="en-US" altLang="en-US" dirty="0" smtClean="0"/>
              <a:t>Time</a:t>
            </a:r>
          </a:p>
          <a:p>
            <a:r>
              <a:rPr lang="en-US" altLang="en-US" dirty="0" smtClean="0"/>
              <a:t>Display the current date using the DUAL table</a:t>
            </a:r>
          </a:p>
          <a:p>
            <a:pPr marL="274320" lvl="1" indent="0">
              <a:buNone/>
            </a:pPr>
            <a:endParaRPr lang="en-US" altLang="en-US" dirty="0" smtClean="0"/>
          </a:p>
          <a:p>
            <a:pPr marL="274320" lvl="1" indent="0">
              <a:buNone/>
            </a:pPr>
            <a:r>
              <a:rPr lang="en-US" altLang="en-US" dirty="0" smtClean="0">
                <a:latin typeface="Courier New" panose="02070309020205020404" pitchFamily="49" charset="0"/>
                <a:cs typeface="Courier New" panose="02070309020205020404" pitchFamily="49" charset="0"/>
              </a:rPr>
              <a:t>Select </a:t>
            </a:r>
            <a:r>
              <a:rPr lang="en-US" altLang="en-US" dirty="0" err="1" smtClean="0">
                <a:latin typeface="Courier New" panose="02070309020205020404" pitchFamily="49" charset="0"/>
                <a:cs typeface="Courier New" panose="02070309020205020404" pitchFamily="49" charset="0"/>
              </a:rPr>
              <a:t>SYSDATE</a:t>
            </a:r>
            <a:r>
              <a:rPr lang="en-US" altLang="en-US" dirty="0" smtClean="0">
                <a:latin typeface="Courier New" panose="02070309020205020404" pitchFamily="49" charset="0"/>
                <a:cs typeface="Courier New" panose="02070309020205020404" pitchFamily="49" charset="0"/>
              </a:rPr>
              <a:t> from Dual;</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417650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8" name="Rectangle 4"/>
          <p:cNvSpPr>
            <a:spLocks noGrp="1" noChangeArrowheads="1"/>
          </p:cNvSpPr>
          <p:nvPr>
            <p:ph type="title"/>
          </p:nvPr>
        </p:nvSpPr>
        <p:spPr/>
        <p:txBody>
          <a:bodyPr/>
          <a:lstStyle/>
          <a:p>
            <a:r>
              <a:rPr lang="en-US" altLang="en-US" smtClean="0"/>
              <a:t>Arithmetic with Dates</a:t>
            </a:r>
            <a:endParaRPr lang="en-US" altLang="en-US"/>
          </a:p>
        </p:txBody>
      </p:sp>
      <p:sp>
        <p:nvSpPr>
          <p:cNvPr id="400389" name="Rectangle 5"/>
          <p:cNvSpPr>
            <a:spLocks noGrp="1" noChangeArrowheads="1"/>
          </p:cNvSpPr>
          <p:nvPr>
            <p:ph sz="quarter" idx="1"/>
          </p:nvPr>
        </p:nvSpPr>
        <p:spPr/>
        <p:txBody>
          <a:bodyPr>
            <a:normAutofit lnSpcReduction="10000"/>
          </a:bodyPr>
          <a:lstStyle/>
          <a:p>
            <a:r>
              <a:rPr lang="en-US" dirty="0"/>
              <a:t>Oracle provides the capability to perform date arithmetic.</a:t>
            </a:r>
          </a:p>
          <a:p>
            <a:r>
              <a:rPr lang="en-US" altLang="en-US" dirty="0"/>
              <a:t>You can add or subtract a number to or from a date for a resultant date value.</a:t>
            </a:r>
          </a:p>
          <a:p>
            <a:pPr lvl="1"/>
            <a:r>
              <a:rPr lang="en-US" dirty="0" smtClean="0"/>
              <a:t>For </a:t>
            </a:r>
            <a:r>
              <a:rPr lang="en-US" dirty="0"/>
              <a:t>example, if you add seven (7) to a value stored in a date column, Oracle will produce a date that is one week later than the stored date</a:t>
            </a:r>
            <a:r>
              <a:rPr lang="en-US" dirty="0" smtClean="0"/>
              <a:t>.</a:t>
            </a:r>
          </a:p>
          <a:p>
            <a:pPr lvl="1"/>
            <a:r>
              <a:rPr lang="en-US" dirty="0"/>
              <a:t>Adding 7 is equivalent to adding 7 days to the date</a:t>
            </a:r>
            <a:r>
              <a:rPr lang="en-US" dirty="0" smtClean="0"/>
              <a:t>.</a:t>
            </a:r>
            <a:endParaRPr lang="en-US" dirty="0"/>
          </a:p>
          <a:p>
            <a:r>
              <a:rPr lang="en-US" altLang="en-US" dirty="0"/>
              <a:t>You can add hours to a date by dividing the number of hours by 24.</a:t>
            </a:r>
          </a:p>
          <a:p>
            <a:r>
              <a:rPr lang="en-US" altLang="en-US" dirty="0" smtClean="0"/>
              <a:t>You can compute the difference between two dates by subtracting two dates to find the number of days between those dates.</a:t>
            </a:r>
          </a:p>
          <a:p>
            <a:endParaRPr lang="en-US" altLang="en-US" dirty="0"/>
          </a:p>
        </p:txBody>
      </p:sp>
    </p:spTree>
    <p:extLst>
      <p:ext uri="{BB962C8B-B14F-4D97-AF65-F5344CB8AC3E}">
        <p14:creationId xmlns:p14="http://schemas.microsoft.com/office/powerpoint/2010/main" val="1197066714"/>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350" y="3033713"/>
            <a:ext cx="4557713"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2443" name="Rectangle 11"/>
          <p:cNvSpPr>
            <a:spLocks noChangeArrowheads="1"/>
          </p:cNvSpPr>
          <p:nvPr/>
        </p:nvSpPr>
        <p:spPr bwMode="blackGray">
          <a:xfrm>
            <a:off x="857250" y="1851025"/>
            <a:ext cx="7364413" cy="887413"/>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dirty="0">
                <a:solidFill>
                  <a:srgbClr val="000000"/>
                </a:solidFill>
                <a:latin typeface="Courier New" pitchFamily="49" charset="0"/>
              </a:rPr>
              <a:t>SELECT </a:t>
            </a:r>
            <a:r>
              <a:rPr lang="en-US" altLang="en-US" sz="1800" dirty="0" err="1" smtClean="0">
                <a:solidFill>
                  <a:srgbClr val="000000"/>
                </a:solidFill>
                <a:latin typeface="Courier New" pitchFamily="49" charset="0"/>
              </a:rPr>
              <a:t>game_id</a:t>
            </a:r>
            <a:r>
              <a:rPr lang="en-US" altLang="en-US" sz="1800" dirty="0" smtClean="0">
                <a:solidFill>
                  <a:srgbClr val="000000"/>
                </a:solidFill>
                <a:latin typeface="Courier New" pitchFamily="49" charset="0"/>
              </a:rPr>
              <a:t>, </a:t>
            </a:r>
            <a:r>
              <a:rPr lang="en-US" altLang="en-US" sz="1800" dirty="0">
                <a:solidFill>
                  <a:srgbClr val="000000"/>
                </a:solidFill>
                <a:latin typeface="Courier New" pitchFamily="49" charset="0"/>
              </a:rPr>
              <a:t>(</a:t>
            </a:r>
            <a:r>
              <a:rPr lang="en-US" altLang="en-US" sz="1800" dirty="0" smtClean="0">
                <a:solidFill>
                  <a:srgbClr val="000000"/>
                </a:solidFill>
                <a:latin typeface="Courier New" pitchFamily="49" charset="0"/>
              </a:rPr>
              <a:t>SYSDATE-</a:t>
            </a:r>
            <a:r>
              <a:rPr lang="en-US" altLang="en-US" sz="1800" dirty="0" err="1" smtClean="0">
                <a:solidFill>
                  <a:srgbClr val="000000"/>
                </a:solidFill>
                <a:latin typeface="Courier New" pitchFamily="49" charset="0"/>
              </a:rPr>
              <a:t>checkout_date</a:t>
            </a:r>
            <a:r>
              <a:rPr lang="en-US" altLang="en-US" sz="1800" dirty="0">
                <a:solidFill>
                  <a:srgbClr val="000000"/>
                </a:solidFill>
                <a:latin typeface="Courier New" pitchFamily="49" charset="0"/>
              </a:rPr>
              <a:t>)/7 AS WEEKS</a:t>
            </a:r>
          </a:p>
          <a:p>
            <a:pPr eaLnBrk="0" hangingPunct="0"/>
            <a:r>
              <a:rPr lang="en-US" altLang="en-US" sz="1800" dirty="0">
                <a:solidFill>
                  <a:srgbClr val="000000"/>
                </a:solidFill>
                <a:latin typeface="Courier New" pitchFamily="49" charset="0"/>
              </a:rPr>
              <a:t>FROM   </a:t>
            </a:r>
            <a:r>
              <a:rPr lang="en-US" altLang="en-US" sz="1800" dirty="0" err="1" smtClean="0">
                <a:solidFill>
                  <a:srgbClr val="000000"/>
                </a:solidFill>
                <a:latin typeface="Courier New" pitchFamily="49" charset="0"/>
              </a:rPr>
              <a:t>mm_rental</a:t>
            </a:r>
            <a:endParaRPr lang="en-US" altLang="en-US" sz="1800" dirty="0">
              <a:solidFill>
                <a:srgbClr val="000000"/>
              </a:solidFill>
              <a:latin typeface="Courier New" pitchFamily="49" charset="0"/>
            </a:endParaRPr>
          </a:p>
          <a:p>
            <a:pPr eaLnBrk="0" hangingPunct="0"/>
            <a:r>
              <a:rPr lang="en-US" altLang="en-US" sz="1800" dirty="0">
                <a:solidFill>
                  <a:srgbClr val="000000"/>
                </a:solidFill>
                <a:latin typeface="Courier New" pitchFamily="49" charset="0"/>
              </a:rPr>
              <a:t>WHERE  </a:t>
            </a:r>
            <a:r>
              <a:rPr lang="en-US" altLang="en-US" sz="1800" dirty="0" err="1" smtClean="0">
                <a:solidFill>
                  <a:srgbClr val="000000"/>
                </a:solidFill>
                <a:latin typeface="Courier New" pitchFamily="49" charset="0"/>
              </a:rPr>
              <a:t>customer_id</a:t>
            </a:r>
            <a:r>
              <a:rPr lang="en-US" altLang="en-US" sz="1800" dirty="0" smtClean="0">
                <a:solidFill>
                  <a:srgbClr val="000000"/>
                </a:solidFill>
                <a:latin typeface="Courier New" pitchFamily="49" charset="0"/>
              </a:rPr>
              <a:t> </a:t>
            </a:r>
            <a:r>
              <a:rPr lang="en-US" altLang="en-US" sz="1800" dirty="0">
                <a:solidFill>
                  <a:srgbClr val="000000"/>
                </a:solidFill>
                <a:latin typeface="Courier New" pitchFamily="49" charset="0"/>
              </a:rPr>
              <a:t>= </a:t>
            </a:r>
            <a:r>
              <a:rPr lang="en-US" altLang="en-US" sz="1800" dirty="0" smtClean="0">
                <a:solidFill>
                  <a:srgbClr val="000000"/>
                </a:solidFill>
                <a:latin typeface="Courier New" pitchFamily="49" charset="0"/>
              </a:rPr>
              <a:t>14;</a:t>
            </a:r>
            <a:endParaRPr lang="en-US" altLang="en-US" sz="1800" dirty="0">
              <a:solidFill>
                <a:srgbClr val="000000"/>
              </a:solidFill>
              <a:latin typeface="Courier New" pitchFamily="49" charset="0"/>
            </a:endParaRPr>
          </a:p>
        </p:txBody>
      </p:sp>
      <p:sp>
        <p:nvSpPr>
          <p:cNvPr id="402442" name="Rectangle 10"/>
          <p:cNvSpPr>
            <a:spLocks noGrp="1" noChangeArrowheads="1"/>
          </p:cNvSpPr>
          <p:nvPr>
            <p:ph type="title"/>
          </p:nvPr>
        </p:nvSpPr>
        <p:spPr/>
        <p:txBody>
          <a:bodyPr>
            <a:normAutofit fontScale="90000"/>
          </a:bodyPr>
          <a:lstStyle/>
          <a:p>
            <a:r>
              <a:rPr lang="en-US" altLang="en-US"/>
              <a:t>Using Arithmetic Operators</a:t>
            </a:r>
            <a:br>
              <a:rPr lang="en-US" altLang="en-US"/>
            </a:br>
            <a:r>
              <a:rPr lang="en-US" altLang="en-US"/>
              <a:t>with Dates</a:t>
            </a:r>
          </a:p>
        </p:txBody>
      </p:sp>
      <p:sp>
        <p:nvSpPr>
          <p:cNvPr id="402438" name="Rectangle 6"/>
          <p:cNvSpPr>
            <a:spLocks noChangeArrowheads="1"/>
          </p:cNvSpPr>
          <p:nvPr/>
        </p:nvSpPr>
        <p:spPr bwMode="blackWhite">
          <a:xfrm>
            <a:off x="3131840" y="1887538"/>
            <a:ext cx="4680519" cy="32543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02439" name="Rectangle 7"/>
          <p:cNvSpPr>
            <a:spLocks noChangeArrowheads="1"/>
          </p:cNvSpPr>
          <p:nvPr/>
        </p:nvSpPr>
        <p:spPr bwMode="blackGray">
          <a:xfrm>
            <a:off x="3275856" y="3033713"/>
            <a:ext cx="4196507" cy="75532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2" name="TextBox 1"/>
          <p:cNvSpPr txBox="1"/>
          <p:nvPr/>
        </p:nvSpPr>
        <p:spPr>
          <a:xfrm>
            <a:off x="395536" y="4437112"/>
            <a:ext cx="8208912" cy="1477328"/>
          </a:xfrm>
          <a:prstGeom prst="rect">
            <a:avLst/>
          </a:prstGeom>
          <a:noFill/>
        </p:spPr>
        <p:txBody>
          <a:bodyPr wrap="square" rtlCol="0">
            <a:spAutoFit/>
          </a:bodyPr>
          <a:lstStyle/>
          <a:p>
            <a:r>
              <a:rPr lang="en-IE" dirty="0" smtClean="0"/>
              <a:t>Subtracts the date a game was checked out from the current date (SYSDATE), divides the result by 7 to calculate the number of weeks a game has been borrowed.</a:t>
            </a:r>
          </a:p>
          <a:p>
            <a:r>
              <a:rPr lang="en-IE" dirty="0" smtClean="0"/>
              <a:t>Results are restricted to customer 14.</a:t>
            </a:r>
          </a:p>
          <a:p>
            <a:pPr marL="0" lvl="1"/>
            <a:r>
              <a:rPr lang="en-US" altLang="en-US" dirty="0"/>
              <a:t>If a more current date is subtracted from an older date, the difference is a negative number</a:t>
            </a:r>
            <a:r>
              <a:rPr lang="en-US" altLang="en-US" dirty="0" smtClean="0"/>
              <a:t>.</a:t>
            </a:r>
            <a:endParaRPr lang="en-US" altLang="en-US" dirty="0"/>
          </a:p>
        </p:txBody>
      </p:sp>
    </p:spTree>
    <p:extLst>
      <p:ext uri="{BB962C8B-B14F-4D97-AF65-F5344CB8AC3E}">
        <p14:creationId xmlns:p14="http://schemas.microsoft.com/office/powerpoint/2010/main" val="2046346046"/>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552" name="Rectangle 72"/>
          <p:cNvSpPr>
            <a:spLocks noGrp="1" noChangeArrowheads="1"/>
          </p:cNvSpPr>
          <p:nvPr>
            <p:ph type="title"/>
          </p:nvPr>
        </p:nvSpPr>
        <p:spPr/>
        <p:txBody>
          <a:bodyPr/>
          <a:lstStyle/>
          <a:p>
            <a:r>
              <a:rPr lang="en-US" altLang="en-US"/>
              <a:t>Date Functions</a:t>
            </a:r>
          </a:p>
        </p:txBody>
      </p:sp>
      <p:graphicFrame>
        <p:nvGraphicFramePr>
          <p:cNvPr id="404551" name="Group 71"/>
          <p:cNvGraphicFramePr>
            <a:graphicFrameLocks noGrp="1"/>
          </p:cNvGraphicFramePr>
          <p:nvPr/>
        </p:nvGraphicFramePr>
        <p:xfrm>
          <a:off x="857250" y="1828800"/>
          <a:ext cx="7364413" cy="2601406"/>
        </p:xfrm>
        <a:graphic>
          <a:graphicData uri="http://schemas.openxmlformats.org/drawingml/2006/table">
            <a:tbl>
              <a:tblPr/>
              <a:tblGrid>
                <a:gridCol w="2614613"/>
                <a:gridCol w="4749800"/>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MONTHS_BETWEEN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Number of months between two dates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ADD_MONTHS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Add calendar months to date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NEXT_DAY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Next day of the date specified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4143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LAST_DAY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Last day of the month</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ROUND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Round date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TRUNC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charset="0"/>
                        </a:rPr>
                        <a:t>Truncate date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4158888026"/>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46" name="Rectangle 18"/>
          <p:cNvSpPr>
            <a:spLocks noGrp="1" noChangeArrowheads="1"/>
          </p:cNvSpPr>
          <p:nvPr>
            <p:ph type="title"/>
          </p:nvPr>
        </p:nvSpPr>
        <p:spPr/>
        <p:txBody>
          <a:bodyPr/>
          <a:lstStyle/>
          <a:p>
            <a:r>
              <a:rPr lang="en-US" altLang="en-US"/>
              <a:t>Using Date Functions</a:t>
            </a:r>
          </a:p>
        </p:txBody>
      </p:sp>
      <p:graphicFrame>
        <p:nvGraphicFramePr>
          <p:cNvPr id="406586" name="Group 58"/>
          <p:cNvGraphicFramePr>
            <a:graphicFrameLocks noGrp="1"/>
          </p:cNvGraphicFramePr>
          <p:nvPr/>
        </p:nvGraphicFramePr>
        <p:xfrm>
          <a:off x="857250" y="1819275"/>
          <a:ext cx="7364413" cy="2092516"/>
        </p:xfrm>
        <a:graphic>
          <a:graphicData uri="http://schemas.openxmlformats.org/drawingml/2006/table">
            <a:tbl>
              <a:tblPr/>
              <a:tblGrid>
                <a:gridCol w="5521325"/>
                <a:gridCol w="1843088"/>
              </a:tblGrid>
              <a:tr h="128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MONTHS_BETWEEN</a:t>
                      </a:r>
                    </a:p>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           ('01-SEP-95','11-JAN-94')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19.6774194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itchFamily="49" charset="0"/>
                        </a:rPr>
                        <a:t>ADD_MONTHS ('11-JAN-94',6)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'11-JUL-94'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itchFamily="49" charset="0"/>
                        </a:rPr>
                        <a:t>NEXT_DAY   ('01-SEP-95','FRIDAY')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'08-SEP-95'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LAST_DAY   ('01-FEB-95')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'28-FEB-95'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3585781815"/>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632" name="Rectangle 56"/>
          <p:cNvSpPr>
            <a:spLocks noGrp="1" noChangeArrowheads="1"/>
          </p:cNvSpPr>
          <p:nvPr>
            <p:ph type="title"/>
          </p:nvPr>
        </p:nvSpPr>
        <p:spPr/>
        <p:txBody>
          <a:bodyPr/>
          <a:lstStyle/>
          <a:p>
            <a:r>
              <a:rPr lang="en-US" altLang="en-US"/>
              <a:t>Using Date Functions</a:t>
            </a:r>
          </a:p>
        </p:txBody>
      </p:sp>
      <p:sp>
        <p:nvSpPr>
          <p:cNvPr id="408633" name="Rectangle 57"/>
          <p:cNvSpPr>
            <a:spLocks noGrp="1" noChangeArrowheads="1"/>
          </p:cNvSpPr>
          <p:nvPr>
            <p:ph sz="quarter" idx="1"/>
          </p:nvPr>
        </p:nvSpPr>
        <p:spPr>
          <a:xfrm>
            <a:off x="863600" y="1844675"/>
            <a:ext cx="7366000" cy="327025"/>
          </a:xfrm>
        </p:spPr>
        <p:txBody>
          <a:bodyPr>
            <a:normAutofit fontScale="85000" lnSpcReduction="20000"/>
          </a:bodyPr>
          <a:lstStyle/>
          <a:p>
            <a:pPr eaLnBrk="0" hangingPunct="0">
              <a:lnSpc>
                <a:spcPct val="90000"/>
              </a:lnSpc>
              <a:spcBef>
                <a:spcPct val="35000"/>
              </a:spcBef>
              <a:buClrTx/>
              <a:buFontTx/>
              <a:buNone/>
            </a:pPr>
            <a:r>
              <a:rPr lang="en-US" altLang="en-US"/>
              <a:t>Assume </a:t>
            </a:r>
            <a:r>
              <a:rPr lang="en-US" altLang="en-US">
                <a:latin typeface="Courier New" pitchFamily="49" charset="0"/>
              </a:rPr>
              <a:t>SYSDATE = '25-JUL-03'</a:t>
            </a:r>
            <a:r>
              <a:rPr lang="en-US" altLang="en-US"/>
              <a:t>:</a:t>
            </a:r>
          </a:p>
        </p:txBody>
      </p:sp>
      <p:graphicFrame>
        <p:nvGraphicFramePr>
          <p:cNvPr id="408635" name="Group 59"/>
          <p:cNvGraphicFramePr>
            <a:graphicFrameLocks noGrp="1"/>
          </p:cNvGraphicFramePr>
          <p:nvPr/>
        </p:nvGraphicFramePr>
        <p:xfrm>
          <a:off x="857250" y="2193925"/>
          <a:ext cx="7364413" cy="1897318"/>
        </p:xfrm>
        <a:graphic>
          <a:graphicData uri="http://schemas.openxmlformats.org/drawingml/2006/table">
            <a:tbl>
              <a:tblPr/>
              <a:tblGrid>
                <a:gridCol w="4548188"/>
                <a:gridCol w="2816225"/>
              </a:tblGrid>
              <a:tr h="301625">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Function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ROUND(SYSDATE,'MONTH')</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
                          <a:schemeClr val="hlink"/>
                        </a:buClr>
                        <a:buSzTx/>
                        <a:buFontTx/>
                        <a:buNone/>
                        <a:tabLst/>
                      </a:pPr>
                      <a:r>
                        <a:rPr kumimoji="0" lang="en-US" altLang="en-US" sz="1800" b="1" i="0" u="none" strike="noStrike" cap="none" normalizeH="0" baseline="0" smtClean="0">
                          <a:ln>
                            <a:noFill/>
                          </a:ln>
                          <a:solidFill>
                            <a:schemeClr val="tx1"/>
                          </a:solidFill>
                          <a:effectLst/>
                          <a:latin typeface="Courier New" pitchFamily="49" charset="0"/>
                        </a:rPr>
                        <a:t>01-AUG-03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itchFamily="49" charset="0"/>
                        </a:rPr>
                        <a:t>ROUND(SYSDATE ,'YEAR')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01-JAN-04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itchFamily="49" charset="0"/>
                        </a:rPr>
                        <a:t>TRUNC(SYSDATE ,'MONTH')</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01-JUL-03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4143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itchFamily="49" charset="0"/>
                        </a:rPr>
                        <a:t>TRUNC(SYSDATE ,'YEAR')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ourier New" pitchFamily="49" charset="0"/>
                        </a:rPr>
                        <a:t>01-JAN-03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2521229034"/>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Tutorial Part 2</a:t>
            </a:r>
            <a:endParaRPr lang="en-IE" dirty="0"/>
          </a:p>
        </p:txBody>
      </p:sp>
      <p:sp>
        <p:nvSpPr>
          <p:cNvPr id="3" name="Content Placeholder 2"/>
          <p:cNvSpPr>
            <a:spLocks noGrp="1"/>
          </p:cNvSpPr>
          <p:nvPr>
            <p:ph sz="quarter" idx="1"/>
          </p:nvPr>
        </p:nvSpPr>
        <p:spPr/>
        <p:txBody>
          <a:bodyPr/>
          <a:lstStyle/>
          <a:p>
            <a:r>
              <a:rPr lang="en-IE" dirty="0" smtClean="0"/>
              <a:t>L6-Tut2-Func.pdf</a:t>
            </a:r>
          </a:p>
          <a:p>
            <a:r>
              <a:rPr lang="en-IE" dirty="0" smtClean="0"/>
              <a:t>L6-Tut2-Func-template.sql</a:t>
            </a:r>
            <a:endParaRPr lang="en-IE" dirty="0"/>
          </a:p>
        </p:txBody>
      </p:sp>
    </p:spTree>
    <p:extLst>
      <p:ext uri="{BB962C8B-B14F-4D97-AF65-F5344CB8AC3E}">
        <p14:creationId xmlns:p14="http://schemas.microsoft.com/office/powerpoint/2010/main" val="1092394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77" name="Rectangle 17"/>
          <p:cNvSpPr>
            <a:spLocks noGrp="1" noChangeArrowheads="1"/>
          </p:cNvSpPr>
          <p:nvPr>
            <p:ph type="title"/>
          </p:nvPr>
        </p:nvSpPr>
        <p:spPr/>
        <p:txBody>
          <a:bodyPr/>
          <a:lstStyle/>
          <a:p>
            <a:r>
              <a:rPr lang="en-US" altLang="en-US" dirty="0" smtClean="0"/>
              <a:t>General Single-Row </a:t>
            </a:r>
            <a:r>
              <a:rPr lang="en-US" altLang="en-US" dirty="0"/>
              <a:t>Functions</a:t>
            </a:r>
          </a:p>
        </p:txBody>
      </p:sp>
      <p:sp>
        <p:nvSpPr>
          <p:cNvPr id="373772" name="Rectangle 12"/>
          <p:cNvSpPr>
            <a:spLocks noChangeArrowheads="1"/>
          </p:cNvSpPr>
          <p:nvPr/>
        </p:nvSpPr>
        <p:spPr bwMode="blackWhite">
          <a:xfrm>
            <a:off x="2987824" y="1965275"/>
            <a:ext cx="1796528" cy="1247701"/>
          </a:xfrm>
          <a:prstGeom prst="rect">
            <a:avLst/>
          </a:prstGeom>
          <a:solidFill>
            <a:srgbClr val="FF66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spcBef>
                <a:spcPct val="0"/>
              </a:spcBef>
            </a:pPr>
            <a:r>
              <a:rPr lang="en-US" altLang="en-US">
                <a:solidFill>
                  <a:prstClr val="black"/>
                </a:solidFill>
              </a:rPr>
              <a:t>General</a:t>
            </a:r>
          </a:p>
        </p:txBody>
      </p:sp>
      <p:sp>
        <p:nvSpPr>
          <p:cNvPr id="18" name="TextBox 17"/>
          <p:cNvSpPr txBox="1"/>
          <p:nvPr/>
        </p:nvSpPr>
        <p:spPr>
          <a:xfrm>
            <a:off x="3160008" y="3502494"/>
            <a:ext cx="1772032" cy="1938992"/>
          </a:xfrm>
          <a:prstGeom prst="rect">
            <a:avLst/>
          </a:prstGeom>
          <a:noFill/>
        </p:spPr>
        <p:txBody>
          <a:bodyPr wrap="square" rtlCol="0">
            <a:spAutoFit/>
          </a:bodyPr>
          <a:lstStyle/>
          <a:p>
            <a:r>
              <a:rPr lang="en-US" altLang="en-US" sz="2000" dirty="0" err="1">
                <a:solidFill>
                  <a:prstClr val="black"/>
                </a:solidFill>
                <a:latin typeface="Courier New" pitchFamily="49" charset="0"/>
              </a:rPr>
              <a:t>NVL</a:t>
            </a:r>
            <a:endParaRPr lang="en-US" altLang="en-US" sz="2000" dirty="0">
              <a:solidFill>
                <a:prstClr val="black"/>
              </a:solidFill>
              <a:latin typeface="Courier New" pitchFamily="49" charset="0"/>
            </a:endParaRPr>
          </a:p>
          <a:p>
            <a:r>
              <a:rPr lang="en-US" altLang="en-US" sz="2000" dirty="0">
                <a:solidFill>
                  <a:prstClr val="black"/>
                </a:solidFill>
                <a:latin typeface="Courier New" pitchFamily="49" charset="0"/>
              </a:rPr>
              <a:t>NVL2</a:t>
            </a:r>
          </a:p>
          <a:p>
            <a:r>
              <a:rPr lang="en-US" altLang="en-US" sz="2000" dirty="0" err="1">
                <a:solidFill>
                  <a:prstClr val="black"/>
                </a:solidFill>
                <a:latin typeface="Courier New" pitchFamily="49" charset="0"/>
              </a:rPr>
              <a:t>NULLIF</a:t>
            </a:r>
            <a:endParaRPr lang="en-US" altLang="en-US" sz="2000" dirty="0">
              <a:solidFill>
                <a:prstClr val="black"/>
              </a:solidFill>
              <a:latin typeface="Courier New" pitchFamily="49" charset="0"/>
            </a:endParaRPr>
          </a:p>
          <a:p>
            <a:r>
              <a:rPr lang="en-US" altLang="en-US" sz="2000" dirty="0">
                <a:solidFill>
                  <a:prstClr val="black"/>
                </a:solidFill>
                <a:latin typeface="Courier New" pitchFamily="49" charset="0"/>
              </a:rPr>
              <a:t>COALESCE</a:t>
            </a:r>
          </a:p>
          <a:p>
            <a:r>
              <a:rPr lang="en-US" altLang="en-US" sz="2000" dirty="0">
                <a:solidFill>
                  <a:prstClr val="black"/>
                </a:solidFill>
                <a:latin typeface="Courier New" pitchFamily="49" charset="0"/>
              </a:rPr>
              <a:t>CASE</a:t>
            </a:r>
          </a:p>
          <a:p>
            <a:r>
              <a:rPr lang="en-US" altLang="en-US" sz="2000" dirty="0">
                <a:solidFill>
                  <a:prstClr val="black"/>
                </a:solidFill>
                <a:latin typeface="Courier New" pitchFamily="49" charset="0"/>
              </a:rPr>
              <a:t>DECODE</a:t>
            </a:r>
            <a:endParaRPr lang="en-IE" sz="1400" dirty="0">
              <a:solidFill>
                <a:prstClr val="black"/>
              </a:solidFill>
            </a:endParaRPr>
          </a:p>
        </p:txBody>
      </p:sp>
    </p:spTree>
    <p:extLst>
      <p:ext uri="{BB962C8B-B14F-4D97-AF65-F5344CB8AC3E}">
        <p14:creationId xmlns:p14="http://schemas.microsoft.com/office/powerpoint/2010/main" val="89949086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37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72" grpId="0" animBg="1"/>
      <p:bldP spid="1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42" name="Rectangle 10"/>
          <p:cNvSpPr>
            <a:spLocks noGrp="1" noChangeArrowheads="1"/>
          </p:cNvSpPr>
          <p:nvPr>
            <p:ph type="title"/>
          </p:nvPr>
        </p:nvSpPr>
        <p:spPr/>
        <p:txBody>
          <a:bodyPr/>
          <a:lstStyle/>
          <a:p>
            <a:r>
              <a:rPr lang="en-US" altLang="en-US"/>
              <a:t>General Functions</a:t>
            </a:r>
          </a:p>
        </p:txBody>
      </p:sp>
      <p:sp>
        <p:nvSpPr>
          <p:cNvPr id="453643" name="Rectangle 11"/>
          <p:cNvSpPr>
            <a:spLocks noGrp="1" noChangeArrowheads="1"/>
          </p:cNvSpPr>
          <p:nvPr>
            <p:ph sz="quarter" idx="1"/>
          </p:nvPr>
        </p:nvSpPr>
        <p:spPr>
          <a:xfrm>
            <a:off x="863600" y="1816100"/>
            <a:ext cx="7366000" cy="2301875"/>
          </a:xfrm>
        </p:spPr>
        <p:txBody>
          <a:bodyPr>
            <a:normAutofit/>
          </a:bodyPr>
          <a:lstStyle/>
          <a:p>
            <a:r>
              <a:rPr lang="en-US" altLang="en-US" dirty="0"/>
              <a:t>The following functions work with any data type and pertain to using nulls:</a:t>
            </a:r>
          </a:p>
          <a:p>
            <a:pPr lvl="1"/>
            <a:r>
              <a:rPr lang="en-US" altLang="en-US" dirty="0" smtClean="0">
                <a:latin typeface="Courier New" pitchFamily="49" charset="0"/>
              </a:rPr>
              <a:t>NVL2 </a:t>
            </a:r>
            <a:r>
              <a:rPr lang="en-US" altLang="en-US" dirty="0">
                <a:latin typeface="Courier New" pitchFamily="49" charset="0"/>
              </a:rPr>
              <a:t>(expr1, expr2, expr3)</a:t>
            </a:r>
          </a:p>
          <a:p>
            <a:pPr lvl="1"/>
            <a:r>
              <a:rPr lang="en-US" altLang="en-US" dirty="0">
                <a:latin typeface="Courier New" pitchFamily="49" charset="0"/>
              </a:rPr>
              <a:t>NULLIF (expr1, expr2)</a:t>
            </a:r>
          </a:p>
          <a:p>
            <a:pPr lvl="1"/>
            <a:r>
              <a:rPr lang="en-US" altLang="en-US" dirty="0">
                <a:latin typeface="Courier New" pitchFamily="49" charset="0"/>
              </a:rPr>
              <a:t>COALESCE (expr1, expr2, ..., </a:t>
            </a:r>
            <a:r>
              <a:rPr lang="en-US" altLang="en-US" dirty="0" err="1">
                <a:latin typeface="Courier New" pitchFamily="49" charset="0"/>
              </a:rPr>
              <a:t>expr</a:t>
            </a:r>
            <a:r>
              <a:rPr lang="en-US" altLang="en-US" i="1" dirty="0" err="1">
                <a:latin typeface="Courier New" pitchFamily="49" charset="0"/>
              </a:rPr>
              <a:t>n</a:t>
            </a:r>
            <a:r>
              <a:rPr lang="en-US" altLang="en-US" dirty="0">
                <a:latin typeface="Courier New" pitchFamily="49" charset="0"/>
              </a:rPr>
              <a:t>)</a:t>
            </a:r>
            <a:endParaRPr lang="en-US" altLang="en-US" dirty="0"/>
          </a:p>
        </p:txBody>
      </p:sp>
    </p:spTree>
    <p:extLst>
      <p:ext uri="{BB962C8B-B14F-4D97-AF65-F5344CB8AC3E}">
        <p14:creationId xmlns:p14="http://schemas.microsoft.com/office/powerpoint/2010/main" val="289693662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4" name="Rectangle 4"/>
          <p:cNvSpPr>
            <a:spLocks noGrp="1" noChangeArrowheads="1"/>
          </p:cNvSpPr>
          <p:nvPr>
            <p:ph type="title"/>
          </p:nvPr>
        </p:nvSpPr>
        <p:spPr/>
        <p:txBody>
          <a:bodyPr/>
          <a:lstStyle/>
          <a:p>
            <a:r>
              <a:rPr lang="en-US" altLang="en-US">
                <a:latin typeface="Courier New" pitchFamily="49" charset="0"/>
              </a:rPr>
              <a:t>NVL</a:t>
            </a:r>
            <a:r>
              <a:rPr lang="en-US" altLang="en-US"/>
              <a:t> Function</a:t>
            </a:r>
          </a:p>
        </p:txBody>
      </p:sp>
      <p:sp>
        <p:nvSpPr>
          <p:cNvPr id="455685" name="Rectangle 5"/>
          <p:cNvSpPr>
            <a:spLocks noGrp="1" noChangeArrowheads="1"/>
          </p:cNvSpPr>
          <p:nvPr>
            <p:ph sz="quarter" idx="1"/>
          </p:nvPr>
        </p:nvSpPr>
        <p:spPr/>
        <p:txBody>
          <a:bodyPr>
            <a:normAutofit/>
          </a:bodyPr>
          <a:lstStyle/>
          <a:p>
            <a:r>
              <a:rPr lang="en-US" altLang="en-US" dirty="0"/>
              <a:t>Converts a null value to an actual value:</a:t>
            </a:r>
          </a:p>
          <a:p>
            <a:pPr lvl="1"/>
            <a:r>
              <a:rPr lang="en-US" altLang="en-US" dirty="0">
                <a:latin typeface="Courier New" pitchFamily="49" charset="0"/>
              </a:rPr>
              <a:t>NVL (expr1, expr2)</a:t>
            </a:r>
          </a:p>
          <a:p>
            <a:r>
              <a:rPr lang="en-US" altLang="en-US" dirty="0" smtClean="0"/>
              <a:t>Data </a:t>
            </a:r>
            <a:r>
              <a:rPr lang="en-US" altLang="en-US" dirty="0"/>
              <a:t>types that can be used are date, character, and number.</a:t>
            </a:r>
          </a:p>
          <a:p>
            <a:r>
              <a:rPr lang="en-US" altLang="en-US" dirty="0"/>
              <a:t>Data types must match:</a:t>
            </a:r>
          </a:p>
          <a:p>
            <a:pPr lvl="2"/>
            <a:r>
              <a:rPr lang="en-US" altLang="en-US" dirty="0" smtClean="0">
                <a:latin typeface="Courier New" pitchFamily="49" charset="0"/>
              </a:rPr>
              <a:t>NVL(return_date,SYSDATE+7)</a:t>
            </a:r>
          </a:p>
          <a:p>
            <a:pPr lvl="2"/>
            <a:r>
              <a:rPr lang="en-US" altLang="en-US" dirty="0" smtClean="0">
                <a:latin typeface="Courier New" pitchFamily="49" charset="0"/>
              </a:rPr>
              <a:t>NVL(</a:t>
            </a:r>
            <a:r>
              <a:rPr lang="en-US" altLang="en-US" dirty="0" err="1" smtClean="0">
                <a:latin typeface="Courier New" pitchFamily="49" charset="0"/>
              </a:rPr>
              <a:t>game_title</a:t>
            </a:r>
            <a:r>
              <a:rPr lang="en-US" altLang="en-US" dirty="0" smtClean="0">
                <a:latin typeface="Courier New" pitchFamily="49" charset="0"/>
              </a:rPr>
              <a:t>, ‘No title provided’)</a:t>
            </a:r>
          </a:p>
          <a:p>
            <a:pPr lvl="2"/>
            <a:r>
              <a:rPr lang="en-US" altLang="en-US" dirty="0" smtClean="0">
                <a:latin typeface="Courier New" pitchFamily="49" charset="0"/>
              </a:rPr>
              <a:t>NVL(</a:t>
            </a:r>
            <a:r>
              <a:rPr lang="en-US" altLang="en-US" dirty="0" err="1" smtClean="0">
                <a:latin typeface="Courier New" pitchFamily="49" charset="0"/>
              </a:rPr>
              <a:t>game_price</a:t>
            </a:r>
            <a:r>
              <a:rPr lang="en-US" altLang="en-US" dirty="0" smtClean="0">
                <a:latin typeface="Courier New" pitchFamily="49" charset="0"/>
              </a:rPr>
              <a:t>, 0.00)</a:t>
            </a:r>
            <a:endParaRPr lang="en-US" altLang="en-US" dirty="0">
              <a:latin typeface="Courier New" pitchFamily="49" charset="0"/>
            </a:endParaRPr>
          </a:p>
        </p:txBody>
      </p:sp>
    </p:spTree>
    <p:extLst>
      <p:ext uri="{BB962C8B-B14F-4D97-AF65-F5344CB8AC3E}">
        <p14:creationId xmlns:p14="http://schemas.microsoft.com/office/powerpoint/2010/main" val="2183875165"/>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Cartesian Product or Cross Join</a:t>
            </a:r>
            <a:endParaRPr lang="en-IE" dirty="0"/>
          </a:p>
        </p:txBody>
      </p:sp>
      <p:sp>
        <p:nvSpPr>
          <p:cNvPr id="6" name="Text Placeholder 5"/>
          <p:cNvSpPr>
            <a:spLocks noGrp="1"/>
          </p:cNvSpPr>
          <p:nvPr>
            <p:ph type="body" idx="4294967295"/>
          </p:nvPr>
        </p:nvSpPr>
        <p:spPr>
          <a:xfrm>
            <a:off x="0" y="1676400"/>
            <a:ext cx="7702550" cy="744538"/>
          </a:xfrm>
        </p:spPr>
        <p:txBody>
          <a:bodyPr/>
          <a:lstStyle/>
          <a:p>
            <a:r>
              <a:rPr lang="en-GB" sz="2400" dirty="0" smtClean="0"/>
              <a:t>SELECT * FROM PROVIDER, SANDWICH;</a:t>
            </a:r>
            <a:endParaRPr lang="en-IE" sz="2400" dirty="0"/>
          </a:p>
        </p:txBody>
      </p:sp>
      <p:graphicFrame>
        <p:nvGraphicFramePr>
          <p:cNvPr id="63490" name="Object 2"/>
          <p:cNvGraphicFramePr>
            <a:graphicFrameLocks noChangeAspect="1"/>
          </p:cNvGraphicFramePr>
          <p:nvPr/>
        </p:nvGraphicFramePr>
        <p:xfrm>
          <a:off x="395536" y="2420887"/>
          <a:ext cx="8280920" cy="3933437"/>
        </p:xfrm>
        <a:graphic>
          <a:graphicData uri="http://schemas.openxmlformats.org/presentationml/2006/ole">
            <mc:AlternateContent xmlns:mc="http://schemas.openxmlformats.org/markup-compatibility/2006">
              <mc:Choice xmlns:v="urn:schemas-microsoft-com:vml" Requires="v">
                <p:oleObj spid="_x0000_s23592" name="Worksheet" r:id="rId3" imgW="4572000" imgH="2171700" progId="Excel.Sheet.12">
                  <p:embed/>
                </p:oleObj>
              </mc:Choice>
              <mc:Fallback>
                <p:oleObj name="Worksheet" r:id="rId3" imgW="4572000" imgH="2171700" progId="Excel.Shee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420887"/>
                        <a:ext cx="8280920" cy="39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150393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988840"/>
            <a:ext cx="6330013" cy="4265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7751" name="Rectangle 23"/>
          <p:cNvSpPr>
            <a:spLocks noChangeArrowheads="1"/>
          </p:cNvSpPr>
          <p:nvPr/>
        </p:nvSpPr>
        <p:spPr bwMode="blackGray">
          <a:xfrm>
            <a:off x="827584" y="1256681"/>
            <a:ext cx="8064896" cy="863600"/>
          </a:xfrm>
          <a:prstGeom prst="rect">
            <a:avLst/>
          </a:prstGeom>
          <a:solidFill>
            <a:srgbClr val="FFCC99"/>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game_id</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a:t>
            </a:r>
            <a:r>
              <a:rPr lang="en-IE" altLang="en-US" sz="1800" dirty="0" smtClean="0">
                <a:solidFill>
                  <a:srgbClr val="000000"/>
                </a:solidFill>
                <a:latin typeface="Courier New" pitchFamily="49" charset="0"/>
              </a:rPr>
              <a:t>NVL(</a:t>
            </a:r>
            <a:r>
              <a:rPr lang="en-IE" altLang="en-US" sz="1800" dirty="0" err="1" smtClean="0">
                <a:solidFill>
                  <a:srgbClr val="000000"/>
                </a:solidFill>
                <a:latin typeface="Courier New" pitchFamily="49" charset="0"/>
              </a:rPr>
              <a:t>return_date</a:t>
            </a:r>
            <a:r>
              <a:rPr lang="en-IE" altLang="en-US" sz="1800" dirty="0">
                <a:solidFill>
                  <a:srgbClr val="000000"/>
                </a:solidFill>
                <a:latin typeface="Courier New" pitchFamily="49" charset="0"/>
              </a:rPr>
              <a:t>, sysdate+7)</a:t>
            </a:r>
          </a:p>
          <a:p>
            <a:pPr eaLnBrk="0" hangingPunct="0"/>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mm_rental</a:t>
            </a:r>
            <a:r>
              <a:rPr lang="en-IE" altLang="en-US" sz="1800" dirty="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457750" name="Rectangle 22"/>
          <p:cNvSpPr>
            <a:spLocks noGrp="1" noChangeArrowheads="1"/>
          </p:cNvSpPr>
          <p:nvPr>
            <p:ph type="title"/>
          </p:nvPr>
        </p:nvSpPr>
        <p:spPr/>
        <p:txBody>
          <a:bodyPr/>
          <a:lstStyle/>
          <a:p>
            <a:r>
              <a:rPr lang="en-US" altLang="en-US"/>
              <a:t>Using the </a:t>
            </a:r>
            <a:r>
              <a:rPr lang="en-US" altLang="en-US">
                <a:latin typeface="Courier New" pitchFamily="49" charset="0"/>
              </a:rPr>
              <a:t>NVL</a:t>
            </a:r>
            <a:r>
              <a:rPr lang="en-US" altLang="en-US"/>
              <a:t> Function</a:t>
            </a:r>
          </a:p>
        </p:txBody>
      </p:sp>
      <p:sp>
        <p:nvSpPr>
          <p:cNvPr id="457734" name="Rectangle 6"/>
          <p:cNvSpPr>
            <a:spLocks noChangeArrowheads="1"/>
          </p:cNvSpPr>
          <p:nvPr/>
        </p:nvSpPr>
        <p:spPr bwMode="auto">
          <a:xfrm>
            <a:off x="4788024" y="1423765"/>
            <a:ext cx="4104456" cy="264716"/>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57736" name="Rectangle 8"/>
          <p:cNvSpPr>
            <a:spLocks noChangeArrowheads="1"/>
          </p:cNvSpPr>
          <p:nvPr/>
        </p:nvSpPr>
        <p:spPr bwMode="auto">
          <a:xfrm>
            <a:off x="3323937" y="2120280"/>
            <a:ext cx="3329603" cy="397301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57742" name="Line 14"/>
          <p:cNvSpPr>
            <a:spLocks noChangeShapeType="1"/>
          </p:cNvSpPr>
          <p:nvPr/>
        </p:nvSpPr>
        <p:spPr bwMode="auto">
          <a:xfrm rot="10798585">
            <a:off x="4314908" y="6093295"/>
            <a:ext cx="749" cy="523802"/>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57744" name="Oval 16"/>
          <p:cNvSpPr>
            <a:spLocks noChangeArrowheads="1"/>
          </p:cNvSpPr>
          <p:nvPr/>
        </p:nvSpPr>
        <p:spPr bwMode="blackWhite">
          <a:xfrm>
            <a:off x="6888163" y="404664"/>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1</a:t>
            </a:r>
          </a:p>
        </p:txBody>
      </p:sp>
      <p:sp>
        <p:nvSpPr>
          <p:cNvPr id="457747" name="Line 19"/>
          <p:cNvSpPr>
            <a:spLocks noChangeShapeType="1"/>
          </p:cNvSpPr>
          <p:nvPr/>
        </p:nvSpPr>
        <p:spPr bwMode="auto">
          <a:xfrm flipV="1">
            <a:off x="7150100" y="898377"/>
            <a:ext cx="0" cy="504056"/>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57740" name="Oval 12"/>
          <p:cNvSpPr>
            <a:spLocks noChangeArrowheads="1"/>
          </p:cNvSpPr>
          <p:nvPr/>
        </p:nvSpPr>
        <p:spPr bwMode="blackWhite">
          <a:xfrm>
            <a:off x="4067944" y="6391672"/>
            <a:ext cx="493712"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Tree>
    <p:extLst>
      <p:ext uri="{BB962C8B-B14F-4D97-AF65-F5344CB8AC3E}">
        <p14:creationId xmlns:p14="http://schemas.microsoft.com/office/powerpoint/2010/main" val="1281710554"/>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99" name="Rectangle 23"/>
          <p:cNvSpPr>
            <a:spLocks noChangeArrowheads="1"/>
          </p:cNvSpPr>
          <p:nvPr/>
        </p:nvSpPr>
        <p:spPr bwMode="blackGray">
          <a:xfrm>
            <a:off x="857250" y="1892300"/>
            <a:ext cx="7364413" cy="1004888"/>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600" dirty="0">
                <a:solidFill>
                  <a:prstClr val="black"/>
                </a:solidFill>
                <a:latin typeface="Courier New" pitchFamily="49" charset="0"/>
              </a:rPr>
              <a:t>SELECT </a:t>
            </a:r>
            <a:r>
              <a:rPr lang="en-IE" altLang="en-US" sz="1600" dirty="0" err="1" smtClean="0">
                <a:solidFill>
                  <a:prstClr val="black"/>
                </a:solidFill>
                <a:latin typeface="Courier New" pitchFamily="49" charset="0"/>
              </a:rPr>
              <a:t>lastname</a:t>
            </a:r>
            <a:r>
              <a:rPr lang="en-IE" altLang="en-US" sz="1600" dirty="0" smtClean="0">
                <a:solidFill>
                  <a:prstClr val="black"/>
                </a:solidFill>
                <a:latin typeface="Courier New" pitchFamily="49" charset="0"/>
              </a:rPr>
              <a:t>,  </a:t>
            </a:r>
            <a:r>
              <a:rPr lang="en-IE" altLang="en-US" sz="1600" dirty="0" err="1" smtClean="0">
                <a:solidFill>
                  <a:prstClr val="black"/>
                </a:solidFill>
                <a:latin typeface="Courier New" pitchFamily="49" charset="0"/>
              </a:rPr>
              <a:t>firstname</a:t>
            </a:r>
            <a:r>
              <a:rPr lang="en-IE" altLang="en-US" sz="1600" dirty="0" smtClean="0">
                <a:solidFill>
                  <a:prstClr val="black"/>
                </a:solidFill>
                <a:latin typeface="Courier New" pitchFamily="49" charset="0"/>
              </a:rPr>
              <a:t>, </a:t>
            </a:r>
            <a:endParaRPr lang="en-IE" altLang="en-US" sz="1600" dirty="0">
              <a:solidFill>
                <a:prstClr val="black"/>
              </a:solidFill>
              <a:latin typeface="Courier New" pitchFamily="49" charset="0"/>
            </a:endParaRPr>
          </a:p>
          <a:p>
            <a:pPr eaLnBrk="0" hangingPunct="0"/>
            <a:r>
              <a:rPr lang="en-IE" altLang="en-US" sz="1600" dirty="0">
                <a:solidFill>
                  <a:prstClr val="black"/>
                </a:solidFill>
                <a:latin typeface="Courier New" pitchFamily="49" charset="0"/>
              </a:rPr>
              <a:t>       </a:t>
            </a:r>
            <a:r>
              <a:rPr lang="en-IE" altLang="en-US" sz="1600" dirty="0" smtClean="0">
                <a:solidFill>
                  <a:prstClr val="black"/>
                </a:solidFill>
                <a:latin typeface="Courier New" pitchFamily="49" charset="0"/>
              </a:rPr>
              <a:t>NVL2(</a:t>
            </a:r>
            <a:r>
              <a:rPr lang="en-IE" altLang="en-US" sz="1600" dirty="0" err="1" smtClean="0">
                <a:solidFill>
                  <a:prstClr val="black"/>
                </a:solidFill>
                <a:latin typeface="Courier New" pitchFamily="49" charset="0"/>
              </a:rPr>
              <a:t>on_mailing_list</a:t>
            </a:r>
            <a:r>
              <a:rPr lang="en-IE" altLang="en-US" sz="1600" dirty="0">
                <a:solidFill>
                  <a:prstClr val="black"/>
                </a:solidFill>
                <a:latin typeface="Courier New" pitchFamily="49" charset="0"/>
              </a:rPr>
              <a:t>, </a:t>
            </a:r>
          </a:p>
          <a:p>
            <a:pPr eaLnBrk="0" hangingPunct="0"/>
            <a:r>
              <a:rPr lang="en-IE" altLang="en-US" sz="1600" dirty="0">
                <a:solidFill>
                  <a:prstClr val="black"/>
                </a:solidFill>
                <a:latin typeface="Courier New" pitchFamily="49" charset="0"/>
              </a:rPr>
              <a:t>            'Signed Up', 'Not </a:t>
            </a:r>
            <a:r>
              <a:rPr lang="en-IE" altLang="en-US" sz="1600" dirty="0" err="1">
                <a:solidFill>
                  <a:prstClr val="black"/>
                </a:solidFill>
                <a:latin typeface="Courier New" pitchFamily="49" charset="0"/>
              </a:rPr>
              <a:t>Signedup</a:t>
            </a:r>
            <a:r>
              <a:rPr lang="en-IE" altLang="en-US" sz="1600" dirty="0">
                <a:solidFill>
                  <a:prstClr val="black"/>
                </a:solidFill>
                <a:latin typeface="Courier New" pitchFamily="49" charset="0"/>
              </a:rPr>
              <a:t>') </a:t>
            </a:r>
            <a:r>
              <a:rPr lang="en-IE" altLang="en-US" sz="1600" dirty="0" err="1" smtClean="0">
                <a:solidFill>
                  <a:prstClr val="black"/>
                </a:solidFill>
                <a:latin typeface="Courier New" pitchFamily="49" charset="0"/>
              </a:rPr>
              <a:t>ListStatus</a:t>
            </a:r>
            <a:endParaRPr lang="en-IE" altLang="en-US" sz="1600" dirty="0">
              <a:solidFill>
                <a:prstClr val="black"/>
              </a:solidFill>
              <a:latin typeface="Courier New" pitchFamily="49" charset="0"/>
            </a:endParaRPr>
          </a:p>
          <a:p>
            <a:pPr eaLnBrk="0" hangingPunct="0"/>
            <a:r>
              <a:rPr lang="en-IE" altLang="en-US" sz="1600" dirty="0">
                <a:solidFill>
                  <a:prstClr val="black"/>
                </a:solidFill>
                <a:latin typeface="Courier New" pitchFamily="49" charset="0"/>
              </a:rPr>
              <a:t>FROM   </a:t>
            </a:r>
            <a:r>
              <a:rPr lang="en-IE" altLang="en-US" sz="1600" dirty="0" err="1" smtClean="0">
                <a:solidFill>
                  <a:prstClr val="black"/>
                </a:solidFill>
                <a:latin typeface="Courier New" pitchFamily="49" charset="0"/>
              </a:rPr>
              <a:t>mm_customer</a:t>
            </a:r>
            <a:r>
              <a:rPr lang="en-IE" altLang="en-US" sz="1600" dirty="0" smtClean="0">
                <a:solidFill>
                  <a:prstClr val="black"/>
                </a:solidFill>
                <a:latin typeface="Courier New" pitchFamily="49" charset="0"/>
              </a:rPr>
              <a:t>;</a:t>
            </a:r>
            <a:endParaRPr lang="en-US" altLang="en-US" sz="1600" dirty="0">
              <a:solidFill>
                <a:prstClr val="black"/>
              </a:solidFill>
              <a:latin typeface="Courier New" pitchFamily="49" charset="0"/>
            </a:endParaRPr>
          </a:p>
        </p:txBody>
      </p:sp>
      <p:sp>
        <p:nvSpPr>
          <p:cNvPr id="459797" name="Rectangle 21"/>
          <p:cNvSpPr>
            <a:spLocks noGrp="1" noChangeArrowheads="1"/>
          </p:cNvSpPr>
          <p:nvPr>
            <p:ph type="title"/>
          </p:nvPr>
        </p:nvSpPr>
        <p:spPr/>
        <p:txBody>
          <a:bodyPr/>
          <a:lstStyle/>
          <a:p>
            <a:r>
              <a:rPr lang="en-US" altLang="en-US"/>
              <a:t>Using the </a:t>
            </a:r>
            <a:r>
              <a:rPr lang="en-US" altLang="en-US">
                <a:latin typeface="Courier New" pitchFamily="49" charset="0"/>
              </a:rPr>
              <a:t>NVL2</a:t>
            </a:r>
            <a:r>
              <a:rPr lang="en-US" altLang="en-US"/>
              <a:t> Function</a:t>
            </a:r>
          </a:p>
        </p:txBody>
      </p:sp>
      <p:sp>
        <p:nvSpPr>
          <p:cNvPr id="459790" name="Rectangle 14"/>
          <p:cNvSpPr>
            <a:spLocks noChangeArrowheads="1"/>
          </p:cNvSpPr>
          <p:nvPr/>
        </p:nvSpPr>
        <p:spPr bwMode="auto">
          <a:xfrm>
            <a:off x="1765300" y="2139950"/>
            <a:ext cx="5634038" cy="5016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59794" name="Line 18"/>
          <p:cNvSpPr>
            <a:spLocks noChangeShapeType="1"/>
          </p:cNvSpPr>
          <p:nvPr/>
        </p:nvSpPr>
        <p:spPr bwMode="auto">
          <a:xfrm flipV="1">
            <a:off x="6022975" y="1556792"/>
            <a:ext cx="311150" cy="465683"/>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59791" name="Oval 15"/>
          <p:cNvSpPr>
            <a:spLocks noChangeArrowheads="1"/>
          </p:cNvSpPr>
          <p:nvPr/>
        </p:nvSpPr>
        <p:spPr bwMode="blackWhite">
          <a:xfrm>
            <a:off x="6467135" y="908720"/>
            <a:ext cx="493712"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1</a:t>
            </a:r>
          </a:p>
        </p:txBody>
      </p:sp>
      <p:sp>
        <p:nvSpPr>
          <p:cNvPr id="2" name="TextBox 1"/>
          <p:cNvSpPr txBox="1"/>
          <p:nvPr/>
        </p:nvSpPr>
        <p:spPr>
          <a:xfrm>
            <a:off x="5868144" y="3284984"/>
            <a:ext cx="2826561" cy="2862322"/>
          </a:xfrm>
          <a:prstGeom prst="rect">
            <a:avLst/>
          </a:prstGeom>
          <a:noFill/>
        </p:spPr>
        <p:txBody>
          <a:bodyPr wrap="square" rtlCol="0">
            <a:spAutoFit/>
          </a:bodyPr>
          <a:lstStyle/>
          <a:p>
            <a:pPr marL="0" lvl="1"/>
            <a:r>
              <a:rPr lang="en-US" altLang="en-US" dirty="0"/>
              <a:t>The </a:t>
            </a:r>
            <a:r>
              <a:rPr lang="en-US" altLang="en-US" dirty="0">
                <a:latin typeface="Courier New" pitchFamily="49" charset="0"/>
              </a:rPr>
              <a:t>NVL2</a:t>
            </a:r>
            <a:r>
              <a:rPr lang="en-US" altLang="en-US" dirty="0"/>
              <a:t> function examines the first expression</a:t>
            </a:r>
            <a:r>
              <a:rPr lang="en-US" altLang="en-US" dirty="0" smtClean="0"/>
              <a:t>.</a:t>
            </a:r>
          </a:p>
          <a:p>
            <a:pPr marL="0" lvl="1"/>
            <a:r>
              <a:rPr lang="en-US" altLang="en-US" dirty="0" smtClean="0"/>
              <a:t> </a:t>
            </a:r>
            <a:r>
              <a:rPr lang="en-US" altLang="en-US" dirty="0"/>
              <a:t>If the first expression is not null, then </a:t>
            </a:r>
            <a:r>
              <a:rPr lang="en-US" altLang="en-US" dirty="0" smtClean="0"/>
              <a:t>it returns </a:t>
            </a:r>
            <a:r>
              <a:rPr lang="en-US" altLang="en-US" dirty="0"/>
              <a:t>the second expression. </a:t>
            </a:r>
            <a:endParaRPr lang="en-US" altLang="en-US" dirty="0" smtClean="0"/>
          </a:p>
          <a:p>
            <a:pPr marL="0" lvl="1"/>
            <a:r>
              <a:rPr lang="en-US" altLang="en-US" dirty="0" smtClean="0"/>
              <a:t>If </a:t>
            </a:r>
            <a:r>
              <a:rPr lang="en-US" altLang="en-US" dirty="0"/>
              <a:t>the first expression is null, then the third expression is returned. </a:t>
            </a:r>
          </a:p>
          <a:p>
            <a:endParaRPr lang="en-IE" dirty="0"/>
          </a:p>
        </p:txBody>
      </p:sp>
    </p:spTree>
    <p:extLst>
      <p:ext uri="{BB962C8B-B14F-4D97-AF65-F5344CB8AC3E}">
        <p14:creationId xmlns:p14="http://schemas.microsoft.com/office/powerpoint/2010/main" val="3971815400"/>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56" name="Rectangle 32"/>
          <p:cNvSpPr>
            <a:spLocks noChangeArrowheads="1"/>
          </p:cNvSpPr>
          <p:nvPr/>
        </p:nvSpPr>
        <p:spPr bwMode="blackGray">
          <a:xfrm>
            <a:off x="882525" y="2429445"/>
            <a:ext cx="7369175" cy="1071563"/>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600" dirty="0">
                <a:solidFill>
                  <a:srgbClr val="000000"/>
                </a:solidFill>
                <a:latin typeface="Courier New" pitchFamily="49" charset="0"/>
              </a:rPr>
              <a:t>SELECT </a:t>
            </a:r>
            <a:r>
              <a:rPr lang="en-IE" altLang="en-US" sz="1600" dirty="0" err="1" smtClean="0">
                <a:solidFill>
                  <a:srgbClr val="000000"/>
                </a:solidFill>
                <a:latin typeface="Courier New" pitchFamily="49" charset="0"/>
              </a:rPr>
              <a:t>firstname</a:t>
            </a:r>
            <a:r>
              <a:rPr lang="en-IE" altLang="en-US" sz="1600" dirty="0" smtClean="0">
                <a:solidFill>
                  <a:srgbClr val="000000"/>
                </a:solidFill>
                <a:latin typeface="Courier New" pitchFamily="49" charset="0"/>
              </a:rPr>
              <a:t>, LENGTH(</a:t>
            </a:r>
            <a:r>
              <a:rPr lang="en-IE" altLang="en-US" sz="1600" dirty="0" err="1" smtClean="0">
                <a:solidFill>
                  <a:srgbClr val="000000"/>
                </a:solidFill>
                <a:latin typeface="Courier New" pitchFamily="49" charset="0"/>
              </a:rPr>
              <a:t>firstname</a:t>
            </a:r>
            <a:r>
              <a:rPr lang="en-IE" altLang="en-US" sz="1600" dirty="0" smtClean="0">
                <a:solidFill>
                  <a:srgbClr val="000000"/>
                </a:solidFill>
                <a:latin typeface="Courier New" pitchFamily="49" charset="0"/>
              </a:rPr>
              <a:t>) </a:t>
            </a:r>
            <a:r>
              <a:rPr lang="en-IE" altLang="en-US" sz="1600" dirty="0">
                <a:solidFill>
                  <a:srgbClr val="000000"/>
                </a:solidFill>
                <a:latin typeface="Courier New" pitchFamily="49" charset="0"/>
              </a:rPr>
              <a:t>"expr1", </a:t>
            </a:r>
          </a:p>
          <a:p>
            <a:pPr eaLnBrk="0" hangingPunct="0"/>
            <a:r>
              <a:rPr lang="en-IE" altLang="en-US" sz="1600" dirty="0">
                <a:solidFill>
                  <a:srgbClr val="000000"/>
                </a:solidFill>
                <a:latin typeface="Courier New" pitchFamily="49" charset="0"/>
              </a:rPr>
              <a:t>       </a:t>
            </a:r>
            <a:r>
              <a:rPr lang="en-IE" altLang="en-US" sz="1600" dirty="0" err="1" smtClean="0">
                <a:solidFill>
                  <a:srgbClr val="000000"/>
                </a:solidFill>
                <a:latin typeface="Courier New" pitchFamily="49" charset="0"/>
              </a:rPr>
              <a:t>lastname</a:t>
            </a:r>
            <a:r>
              <a:rPr lang="en-IE" altLang="en-US" sz="1600" dirty="0" smtClean="0">
                <a:solidFill>
                  <a:srgbClr val="000000"/>
                </a:solidFill>
                <a:latin typeface="Courier New" pitchFamily="49" charset="0"/>
              </a:rPr>
              <a:t>,  LENGTH(</a:t>
            </a:r>
            <a:r>
              <a:rPr lang="en-IE" altLang="en-US" sz="1600" dirty="0" err="1" smtClean="0">
                <a:solidFill>
                  <a:srgbClr val="000000"/>
                </a:solidFill>
                <a:latin typeface="Courier New" pitchFamily="49" charset="0"/>
              </a:rPr>
              <a:t>lastname</a:t>
            </a:r>
            <a:r>
              <a:rPr lang="en-IE" altLang="en-US" sz="1600" dirty="0" smtClean="0">
                <a:solidFill>
                  <a:srgbClr val="000000"/>
                </a:solidFill>
                <a:latin typeface="Courier New" pitchFamily="49" charset="0"/>
              </a:rPr>
              <a:t>)  </a:t>
            </a:r>
            <a:r>
              <a:rPr lang="en-IE" altLang="en-US" sz="1600" dirty="0">
                <a:solidFill>
                  <a:srgbClr val="000000"/>
                </a:solidFill>
                <a:latin typeface="Courier New" pitchFamily="49" charset="0"/>
              </a:rPr>
              <a:t>"expr2",</a:t>
            </a:r>
          </a:p>
          <a:p>
            <a:pPr eaLnBrk="0" hangingPunct="0"/>
            <a:r>
              <a:rPr lang="en-IE" altLang="en-US" sz="1600" dirty="0">
                <a:solidFill>
                  <a:srgbClr val="000000"/>
                </a:solidFill>
                <a:latin typeface="Courier New" pitchFamily="49" charset="0"/>
              </a:rPr>
              <a:t>       </a:t>
            </a:r>
            <a:r>
              <a:rPr lang="en-IE" altLang="en-US" sz="1600" dirty="0" smtClean="0">
                <a:solidFill>
                  <a:srgbClr val="000000"/>
                </a:solidFill>
                <a:latin typeface="Courier New" pitchFamily="49" charset="0"/>
              </a:rPr>
              <a:t>NULLIF(LENGTH(</a:t>
            </a:r>
            <a:r>
              <a:rPr lang="en-IE" altLang="en-US" sz="1600" dirty="0" err="1" smtClean="0">
                <a:solidFill>
                  <a:srgbClr val="000000"/>
                </a:solidFill>
                <a:latin typeface="Courier New" pitchFamily="49" charset="0"/>
              </a:rPr>
              <a:t>firstname</a:t>
            </a:r>
            <a:r>
              <a:rPr lang="en-IE" altLang="en-US" sz="1600" dirty="0" smtClean="0">
                <a:solidFill>
                  <a:srgbClr val="000000"/>
                </a:solidFill>
                <a:latin typeface="Courier New" pitchFamily="49" charset="0"/>
              </a:rPr>
              <a:t>), LENGTH(</a:t>
            </a:r>
            <a:r>
              <a:rPr lang="en-IE" altLang="en-US" sz="1600" dirty="0" err="1" smtClean="0">
                <a:solidFill>
                  <a:srgbClr val="000000"/>
                </a:solidFill>
                <a:latin typeface="Courier New" pitchFamily="49" charset="0"/>
              </a:rPr>
              <a:t>lastname</a:t>
            </a:r>
            <a:r>
              <a:rPr lang="en-IE" altLang="en-US" sz="1600" dirty="0" smtClean="0">
                <a:solidFill>
                  <a:srgbClr val="000000"/>
                </a:solidFill>
                <a:latin typeface="Courier New" pitchFamily="49" charset="0"/>
              </a:rPr>
              <a:t>)) </a:t>
            </a:r>
            <a:r>
              <a:rPr lang="en-IE" altLang="en-US" sz="1600" dirty="0">
                <a:solidFill>
                  <a:srgbClr val="000000"/>
                </a:solidFill>
                <a:latin typeface="Courier New" pitchFamily="49" charset="0"/>
              </a:rPr>
              <a:t>result</a:t>
            </a:r>
          </a:p>
          <a:p>
            <a:pPr eaLnBrk="0" hangingPunct="0"/>
            <a:r>
              <a:rPr lang="en-IE" altLang="en-US" sz="1600" dirty="0">
                <a:solidFill>
                  <a:srgbClr val="000000"/>
                </a:solidFill>
                <a:latin typeface="Courier New" pitchFamily="49" charset="0"/>
              </a:rPr>
              <a:t>FROM   </a:t>
            </a:r>
            <a:r>
              <a:rPr lang="en-IE" altLang="en-US" sz="1600" dirty="0" smtClean="0">
                <a:solidFill>
                  <a:srgbClr val="000000"/>
                </a:solidFill>
                <a:latin typeface="Courier New" pitchFamily="49" charset="0"/>
              </a:rPr>
              <a:t>MM_CUSTOMER;</a:t>
            </a:r>
            <a:endParaRPr lang="en-US" altLang="en-US" sz="1600" dirty="0">
              <a:solidFill>
                <a:srgbClr val="000000"/>
              </a:solidFill>
              <a:latin typeface="Courier New" pitchFamily="49" charset="0"/>
            </a:endParaRPr>
          </a:p>
        </p:txBody>
      </p:sp>
      <p:sp>
        <p:nvSpPr>
          <p:cNvPr id="461853" name="Rectangle 29"/>
          <p:cNvSpPr>
            <a:spLocks noGrp="1" noChangeArrowheads="1"/>
          </p:cNvSpPr>
          <p:nvPr>
            <p:ph type="title"/>
          </p:nvPr>
        </p:nvSpPr>
        <p:spPr/>
        <p:txBody>
          <a:bodyPr/>
          <a:lstStyle/>
          <a:p>
            <a:r>
              <a:rPr lang="en-US" altLang="en-US"/>
              <a:t>Using the </a:t>
            </a:r>
            <a:r>
              <a:rPr lang="en-US" altLang="en-US">
                <a:latin typeface="Courier New" pitchFamily="49" charset="0"/>
              </a:rPr>
              <a:t>NULLIF</a:t>
            </a:r>
            <a:r>
              <a:rPr lang="en-US" altLang="en-US"/>
              <a:t> Function</a:t>
            </a:r>
          </a:p>
        </p:txBody>
      </p:sp>
      <p:sp>
        <p:nvSpPr>
          <p:cNvPr id="461830" name="Rectangle 6"/>
          <p:cNvSpPr>
            <a:spLocks noChangeArrowheads="1"/>
          </p:cNvSpPr>
          <p:nvPr/>
        </p:nvSpPr>
        <p:spPr bwMode="auto">
          <a:xfrm>
            <a:off x="3013099" y="2450083"/>
            <a:ext cx="3435350" cy="23018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61836" name="Rectangle 12"/>
          <p:cNvSpPr>
            <a:spLocks noChangeArrowheads="1"/>
          </p:cNvSpPr>
          <p:nvPr/>
        </p:nvSpPr>
        <p:spPr bwMode="auto">
          <a:xfrm>
            <a:off x="3027783" y="2673920"/>
            <a:ext cx="3441700" cy="2984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61837" name="Rectangle 13"/>
          <p:cNvSpPr>
            <a:spLocks noChangeArrowheads="1"/>
          </p:cNvSpPr>
          <p:nvPr/>
        </p:nvSpPr>
        <p:spPr bwMode="auto">
          <a:xfrm>
            <a:off x="1782638" y="2972370"/>
            <a:ext cx="6464300" cy="2444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61842" name="Line 18"/>
          <p:cNvSpPr>
            <a:spLocks noChangeShapeType="1"/>
          </p:cNvSpPr>
          <p:nvPr/>
        </p:nvSpPr>
        <p:spPr bwMode="auto">
          <a:xfrm>
            <a:off x="8243763" y="3118420"/>
            <a:ext cx="292100"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43" name="Line 19"/>
          <p:cNvSpPr>
            <a:spLocks noChangeShapeType="1"/>
          </p:cNvSpPr>
          <p:nvPr/>
        </p:nvSpPr>
        <p:spPr bwMode="auto">
          <a:xfrm rot="16162635">
            <a:off x="6610752" y="1591513"/>
            <a:ext cx="352165" cy="1296922"/>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46" name="Line 22"/>
          <p:cNvSpPr>
            <a:spLocks noChangeShapeType="1"/>
          </p:cNvSpPr>
          <p:nvPr/>
        </p:nvSpPr>
        <p:spPr bwMode="auto">
          <a:xfrm rot="10798585">
            <a:off x="4140049" y="5949777"/>
            <a:ext cx="3175" cy="469900"/>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47" name="Line 23"/>
          <p:cNvSpPr>
            <a:spLocks noChangeShapeType="1"/>
          </p:cNvSpPr>
          <p:nvPr/>
        </p:nvSpPr>
        <p:spPr bwMode="auto">
          <a:xfrm rot="10798585">
            <a:off x="6635750" y="5929140"/>
            <a:ext cx="6350" cy="414337"/>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49" name="Line 25"/>
          <p:cNvSpPr>
            <a:spLocks noChangeShapeType="1"/>
          </p:cNvSpPr>
          <p:nvPr/>
        </p:nvSpPr>
        <p:spPr bwMode="auto">
          <a:xfrm rot="10798585">
            <a:off x="7839075" y="5929140"/>
            <a:ext cx="3175" cy="490537"/>
          </a:xfrm>
          <a:prstGeom prst="line">
            <a:avLst/>
          </a:prstGeom>
          <a:noFill/>
          <a:ln w="2857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55" name="Line 31"/>
          <p:cNvSpPr>
            <a:spLocks noChangeShapeType="1"/>
          </p:cNvSpPr>
          <p:nvPr/>
        </p:nvSpPr>
        <p:spPr bwMode="auto">
          <a:xfrm>
            <a:off x="6740400" y="2835845"/>
            <a:ext cx="749300" cy="0"/>
          </a:xfrm>
          <a:prstGeom prst="line">
            <a:avLst/>
          </a:prstGeom>
          <a:noFill/>
          <a:ln w="28575">
            <a:solidFill>
              <a:srgbClr val="FF33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61838" name="Oval 14"/>
          <p:cNvSpPr>
            <a:spLocks noChangeArrowheads="1"/>
          </p:cNvSpPr>
          <p:nvPr/>
        </p:nvSpPr>
        <p:spPr bwMode="blackWhite">
          <a:xfrm>
            <a:off x="7489700" y="1851172"/>
            <a:ext cx="493713" cy="493713"/>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1</a:t>
            </a:r>
          </a:p>
        </p:txBody>
      </p:sp>
      <p:sp>
        <p:nvSpPr>
          <p:cNvPr id="461839" name="Oval 15"/>
          <p:cNvSpPr>
            <a:spLocks noChangeArrowheads="1"/>
          </p:cNvSpPr>
          <p:nvPr/>
        </p:nvSpPr>
        <p:spPr bwMode="blackWhite">
          <a:xfrm>
            <a:off x="7318250" y="2491358"/>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2</a:t>
            </a:r>
          </a:p>
        </p:txBody>
      </p:sp>
      <p:sp>
        <p:nvSpPr>
          <p:cNvPr id="461841" name="Oval 17"/>
          <p:cNvSpPr>
            <a:spLocks noChangeArrowheads="1"/>
          </p:cNvSpPr>
          <p:nvPr/>
        </p:nvSpPr>
        <p:spPr bwMode="blackWhite">
          <a:xfrm>
            <a:off x="8470775" y="2866008"/>
            <a:ext cx="493713"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3</a:t>
            </a:r>
          </a:p>
        </p:txBody>
      </p:sp>
      <p:sp>
        <p:nvSpPr>
          <p:cNvPr id="461844" name="Oval 20"/>
          <p:cNvSpPr>
            <a:spLocks noChangeArrowheads="1"/>
          </p:cNvSpPr>
          <p:nvPr/>
        </p:nvSpPr>
        <p:spPr bwMode="blackWhite">
          <a:xfrm>
            <a:off x="3774962" y="6364288"/>
            <a:ext cx="493713" cy="493712"/>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1</a:t>
            </a:r>
          </a:p>
        </p:txBody>
      </p:sp>
      <p:sp>
        <p:nvSpPr>
          <p:cNvPr id="461845" name="Oval 21"/>
          <p:cNvSpPr>
            <a:spLocks noChangeArrowheads="1"/>
          </p:cNvSpPr>
          <p:nvPr/>
        </p:nvSpPr>
        <p:spPr bwMode="blackWhite">
          <a:xfrm>
            <a:off x="6388100" y="6310140"/>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dirty="0">
                <a:solidFill>
                  <a:srgbClr val="DDE9EC"/>
                </a:solidFill>
                <a:latin typeface="Arial" charset="0"/>
              </a:rPr>
              <a:t>2</a:t>
            </a:r>
          </a:p>
        </p:txBody>
      </p:sp>
      <p:sp>
        <p:nvSpPr>
          <p:cNvPr id="461848" name="Oval 24"/>
          <p:cNvSpPr>
            <a:spLocks noChangeArrowheads="1"/>
          </p:cNvSpPr>
          <p:nvPr/>
        </p:nvSpPr>
        <p:spPr bwMode="blackWhite">
          <a:xfrm>
            <a:off x="7581900" y="6310140"/>
            <a:ext cx="504825" cy="503237"/>
          </a:xfrm>
          <a:prstGeom prst="ellipse">
            <a:avLst/>
          </a:prstGeom>
          <a:solidFill>
            <a:srgbClr val="CCCC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nchor="ctr"/>
          <a:lstStyle>
            <a:lvl1pPr algn="l" defTabSz="1111250">
              <a:spcBef>
                <a:spcPct val="0"/>
              </a:spcBef>
              <a:defRPr sz="2400">
                <a:solidFill>
                  <a:schemeClr val="tx1"/>
                </a:solidFill>
                <a:latin typeface="Times New Roman" pitchFamily="18" charset="0"/>
              </a:defRPr>
            </a:lvl1pPr>
            <a:lvl2pPr marL="503238" algn="l" defTabSz="1111250">
              <a:spcBef>
                <a:spcPct val="0"/>
              </a:spcBef>
              <a:defRPr sz="2400">
                <a:solidFill>
                  <a:schemeClr val="tx1"/>
                </a:solidFill>
                <a:latin typeface="Times New Roman" pitchFamily="18" charset="0"/>
              </a:defRPr>
            </a:lvl2pPr>
            <a:lvl3pPr marL="1008063" algn="l" defTabSz="1111250">
              <a:spcBef>
                <a:spcPct val="0"/>
              </a:spcBef>
              <a:defRPr sz="2400">
                <a:solidFill>
                  <a:schemeClr val="tx1"/>
                </a:solidFill>
                <a:latin typeface="Times New Roman" pitchFamily="18" charset="0"/>
              </a:defRPr>
            </a:lvl3pPr>
            <a:lvl4pPr marL="1511300" algn="l" defTabSz="1111250">
              <a:spcBef>
                <a:spcPct val="0"/>
              </a:spcBef>
              <a:defRPr sz="2400">
                <a:solidFill>
                  <a:schemeClr val="tx1"/>
                </a:solidFill>
                <a:latin typeface="Times New Roman" pitchFamily="18" charset="0"/>
              </a:defRPr>
            </a:lvl4pPr>
            <a:lvl5pPr marL="2017713" algn="l" defTabSz="1111250">
              <a:spcBef>
                <a:spcPct val="0"/>
              </a:spcBef>
              <a:defRPr sz="2400">
                <a:solidFill>
                  <a:schemeClr val="tx1"/>
                </a:solidFill>
                <a:latin typeface="Times New Roman" pitchFamily="18" charset="0"/>
              </a:defRPr>
            </a:lvl5pPr>
            <a:lvl6pPr marL="2474913" defTabSz="1111250" fontAlgn="base">
              <a:spcBef>
                <a:spcPct val="0"/>
              </a:spcBef>
              <a:spcAft>
                <a:spcPct val="0"/>
              </a:spcAft>
              <a:defRPr sz="2400">
                <a:solidFill>
                  <a:schemeClr val="tx1"/>
                </a:solidFill>
                <a:latin typeface="Times New Roman" pitchFamily="18" charset="0"/>
              </a:defRPr>
            </a:lvl6pPr>
            <a:lvl7pPr marL="2932113" defTabSz="1111250" fontAlgn="base">
              <a:spcBef>
                <a:spcPct val="0"/>
              </a:spcBef>
              <a:spcAft>
                <a:spcPct val="0"/>
              </a:spcAft>
              <a:defRPr sz="2400">
                <a:solidFill>
                  <a:schemeClr val="tx1"/>
                </a:solidFill>
                <a:latin typeface="Times New Roman" pitchFamily="18" charset="0"/>
              </a:defRPr>
            </a:lvl7pPr>
            <a:lvl8pPr marL="3389313" defTabSz="1111250" fontAlgn="base">
              <a:spcBef>
                <a:spcPct val="0"/>
              </a:spcBef>
              <a:spcAft>
                <a:spcPct val="0"/>
              </a:spcAft>
              <a:defRPr sz="2400">
                <a:solidFill>
                  <a:schemeClr val="tx1"/>
                </a:solidFill>
                <a:latin typeface="Times New Roman" pitchFamily="18" charset="0"/>
              </a:defRPr>
            </a:lvl8pPr>
            <a:lvl9pPr marL="3846513" defTabSz="1111250" fontAlgn="base">
              <a:spcBef>
                <a:spcPct val="0"/>
              </a:spcBef>
              <a:spcAft>
                <a:spcPct val="0"/>
              </a:spcAft>
              <a:defRPr sz="2400">
                <a:solidFill>
                  <a:schemeClr val="tx1"/>
                </a:solidFill>
                <a:latin typeface="Times New Roman" pitchFamily="18" charset="0"/>
              </a:defRPr>
            </a:lvl9pPr>
          </a:lstStyle>
          <a:p>
            <a:pPr algn="ctr" eaLnBrk="0" hangingPunct="0"/>
            <a:r>
              <a:rPr lang="en-US" altLang="en-US">
                <a:solidFill>
                  <a:srgbClr val="DDE9EC"/>
                </a:solidFill>
                <a:latin typeface="Arial" charset="0"/>
              </a:rPr>
              <a:t>3</a:t>
            </a:r>
          </a:p>
        </p:txBody>
      </p:sp>
      <p:sp>
        <p:nvSpPr>
          <p:cNvPr id="2" name="TextBox 1"/>
          <p:cNvSpPr txBox="1"/>
          <p:nvPr/>
        </p:nvSpPr>
        <p:spPr>
          <a:xfrm>
            <a:off x="539552" y="1196752"/>
            <a:ext cx="8712968" cy="1200329"/>
          </a:xfrm>
          <a:prstGeom prst="rect">
            <a:avLst/>
          </a:prstGeom>
          <a:noFill/>
        </p:spPr>
        <p:txBody>
          <a:bodyPr wrap="square" rtlCol="0">
            <a:spAutoFit/>
          </a:bodyPr>
          <a:lstStyle/>
          <a:p>
            <a:pPr marL="0" lvl="1"/>
            <a:r>
              <a:rPr lang="en-US" altLang="en-US" dirty="0"/>
              <a:t>The </a:t>
            </a:r>
            <a:r>
              <a:rPr lang="en-US" altLang="en-US" dirty="0">
                <a:latin typeface="Courier New" pitchFamily="49" charset="0"/>
              </a:rPr>
              <a:t>NULLIF</a:t>
            </a:r>
            <a:r>
              <a:rPr lang="en-US" altLang="en-US" dirty="0"/>
              <a:t> function compares two expressions. If they are equal, the function returns null. If they are not equal, the function returns the first expression. You cannot specify the literal </a:t>
            </a:r>
            <a:r>
              <a:rPr lang="en-US" altLang="en-US" dirty="0">
                <a:latin typeface="Courier New" pitchFamily="49" charset="0"/>
              </a:rPr>
              <a:t>NULL</a:t>
            </a:r>
            <a:r>
              <a:rPr lang="en-US" altLang="en-US" dirty="0"/>
              <a:t> for the first expression.</a:t>
            </a:r>
          </a:p>
          <a:p>
            <a:endParaRPr lang="en-IE"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584" y="3717032"/>
            <a:ext cx="6730684" cy="221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1832" name="Rectangle 8"/>
          <p:cNvSpPr>
            <a:spLocks noChangeArrowheads="1"/>
          </p:cNvSpPr>
          <p:nvPr/>
        </p:nvSpPr>
        <p:spPr bwMode="auto">
          <a:xfrm>
            <a:off x="3235325" y="3717032"/>
            <a:ext cx="976312" cy="221210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61834" name="Rectangle 10"/>
          <p:cNvSpPr>
            <a:spLocks noChangeArrowheads="1"/>
          </p:cNvSpPr>
          <p:nvPr/>
        </p:nvSpPr>
        <p:spPr bwMode="auto">
          <a:xfrm>
            <a:off x="5890418" y="3717033"/>
            <a:ext cx="985838" cy="2241574"/>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61835" name="Rectangle 11"/>
          <p:cNvSpPr>
            <a:spLocks noChangeArrowheads="1"/>
          </p:cNvSpPr>
          <p:nvPr/>
        </p:nvSpPr>
        <p:spPr bwMode="auto">
          <a:xfrm>
            <a:off x="6892925" y="3717032"/>
            <a:ext cx="1095343" cy="2241574"/>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Tree>
    <p:extLst>
      <p:ext uri="{BB962C8B-B14F-4D97-AF65-F5344CB8AC3E}">
        <p14:creationId xmlns:p14="http://schemas.microsoft.com/office/powerpoint/2010/main" val="2390928238"/>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82" name="Rectangle 10"/>
          <p:cNvSpPr>
            <a:spLocks noGrp="1" noChangeArrowheads="1"/>
          </p:cNvSpPr>
          <p:nvPr>
            <p:ph type="title"/>
          </p:nvPr>
        </p:nvSpPr>
        <p:spPr/>
        <p:txBody>
          <a:bodyPr/>
          <a:lstStyle/>
          <a:p>
            <a:r>
              <a:rPr lang="en-US" altLang="en-US"/>
              <a:t>Using the </a:t>
            </a:r>
            <a:r>
              <a:rPr lang="en-US" altLang="en-US">
                <a:latin typeface="Courier New" pitchFamily="49" charset="0"/>
              </a:rPr>
              <a:t>COALESCE</a:t>
            </a:r>
            <a:r>
              <a:rPr lang="en-US" altLang="en-US"/>
              <a:t> Function</a:t>
            </a:r>
          </a:p>
        </p:txBody>
      </p:sp>
      <p:sp>
        <p:nvSpPr>
          <p:cNvPr id="463883" name="Rectangle 11"/>
          <p:cNvSpPr>
            <a:spLocks noGrp="1" noChangeArrowheads="1"/>
          </p:cNvSpPr>
          <p:nvPr>
            <p:ph sz="quarter" idx="1"/>
          </p:nvPr>
        </p:nvSpPr>
        <p:spPr/>
        <p:txBody>
          <a:bodyPr>
            <a:normAutofit/>
          </a:bodyPr>
          <a:lstStyle/>
          <a:p>
            <a:r>
              <a:rPr lang="en-US" altLang="en-US" dirty="0"/>
              <a:t>The advantage of the </a:t>
            </a:r>
            <a:r>
              <a:rPr lang="en-US" altLang="en-US" dirty="0">
                <a:latin typeface="Courier New" pitchFamily="49" charset="0"/>
              </a:rPr>
              <a:t>COALESCE</a:t>
            </a:r>
            <a:r>
              <a:rPr lang="en-US" altLang="en-US" dirty="0"/>
              <a:t> function over the </a:t>
            </a:r>
            <a:r>
              <a:rPr lang="en-US" altLang="en-US" dirty="0">
                <a:latin typeface="Courier New" pitchFamily="49" charset="0"/>
              </a:rPr>
              <a:t>NVL</a:t>
            </a:r>
            <a:r>
              <a:rPr lang="en-US" altLang="en-US" dirty="0"/>
              <a:t> function is that the </a:t>
            </a:r>
            <a:r>
              <a:rPr lang="en-US" altLang="en-US" dirty="0">
                <a:latin typeface="Courier New" pitchFamily="49" charset="0"/>
              </a:rPr>
              <a:t>COALESCE</a:t>
            </a:r>
            <a:r>
              <a:rPr lang="en-US" altLang="en-US" dirty="0"/>
              <a:t> function can take multiple alternate values.</a:t>
            </a:r>
          </a:p>
          <a:p>
            <a:r>
              <a:rPr lang="en-US" altLang="en-US" dirty="0"/>
              <a:t>If the first expression is not null, the </a:t>
            </a:r>
            <a:r>
              <a:rPr lang="en-US" altLang="en-US" dirty="0">
                <a:latin typeface="Courier New" pitchFamily="49" charset="0"/>
              </a:rPr>
              <a:t>COALESCE</a:t>
            </a:r>
            <a:r>
              <a:rPr lang="en-US" altLang="en-US" dirty="0"/>
              <a:t> function returns that expression; otherwise, it does a </a:t>
            </a:r>
            <a:r>
              <a:rPr lang="en-US" altLang="en-US" dirty="0">
                <a:latin typeface="Courier New" pitchFamily="49" charset="0"/>
              </a:rPr>
              <a:t>COALESCE</a:t>
            </a:r>
            <a:r>
              <a:rPr lang="en-US" altLang="en-US" dirty="0"/>
              <a:t> of the remaining expressions.</a:t>
            </a:r>
          </a:p>
        </p:txBody>
      </p:sp>
    </p:spTree>
    <p:extLst>
      <p:ext uri="{BB962C8B-B14F-4D97-AF65-F5344CB8AC3E}">
        <p14:creationId xmlns:p14="http://schemas.microsoft.com/office/powerpoint/2010/main" val="3725709749"/>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33" name="Rectangle 13"/>
          <p:cNvSpPr>
            <a:spLocks noChangeArrowheads="1"/>
          </p:cNvSpPr>
          <p:nvPr/>
        </p:nvSpPr>
        <p:spPr bwMode="blackGray">
          <a:xfrm>
            <a:off x="857250" y="1815852"/>
            <a:ext cx="7364413" cy="11811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dirty="0">
                <a:solidFill>
                  <a:srgbClr val="000000"/>
                </a:solidFill>
                <a:latin typeface="Courier New" pitchFamily="49" charset="0"/>
              </a:rPr>
              <a:t>SELECT </a:t>
            </a:r>
            <a:r>
              <a:rPr lang="en-US" altLang="en-US" sz="1800" dirty="0" err="1" smtClean="0">
                <a:solidFill>
                  <a:srgbClr val="000000"/>
                </a:solidFill>
                <a:latin typeface="Courier New" pitchFamily="49" charset="0"/>
              </a:rPr>
              <a:t>game_id</a:t>
            </a:r>
            <a:r>
              <a:rPr lang="en-US" altLang="en-US" sz="1800" dirty="0" smtClean="0">
                <a:solidFill>
                  <a:srgbClr val="000000"/>
                </a:solidFill>
                <a:latin typeface="Courier New" pitchFamily="49" charset="0"/>
              </a:rPr>
              <a:t>, </a:t>
            </a:r>
            <a:endParaRPr lang="en-US" altLang="en-US" sz="1800" dirty="0">
              <a:solidFill>
                <a:srgbClr val="000000"/>
              </a:solidFill>
              <a:latin typeface="Courier New" pitchFamily="49" charset="0"/>
            </a:endParaRPr>
          </a:p>
          <a:p>
            <a:pPr eaLnBrk="0" hangingPunct="0"/>
            <a:r>
              <a:rPr lang="en-US" altLang="en-US" sz="1800" dirty="0">
                <a:solidFill>
                  <a:srgbClr val="000000"/>
                </a:solidFill>
                <a:latin typeface="Courier New" pitchFamily="49" charset="0"/>
              </a:rPr>
              <a:t>       </a:t>
            </a:r>
            <a:r>
              <a:rPr lang="en-US" altLang="en-US" sz="1800" dirty="0" smtClean="0">
                <a:solidFill>
                  <a:srgbClr val="000000"/>
                </a:solidFill>
                <a:latin typeface="Courier New" pitchFamily="49" charset="0"/>
              </a:rPr>
              <a:t>COALESCE(return_date,sysdate+7) CHECKIN </a:t>
            </a:r>
            <a:endParaRPr lang="en-US" altLang="en-US" sz="1800" dirty="0">
              <a:solidFill>
                <a:srgbClr val="000000"/>
              </a:solidFill>
              <a:latin typeface="Courier New" pitchFamily="49" charset="0"/>
            </a:endParaRPr>
          </a:p>
          <a:p>
            <a:pPr eaLnBrk="0" hangingPunct="0"/>
            <a:r>
              <a:rPr lang="en-US" altLang="en-US" sz="1800" dirty="0">
                <a:solidFill>
                  <a:srgbClr val="000000"/>
                </a:solidFill>
                <a:latin typeface="Courier New" pitchFamily="49" charset="0"/>
              </a:rPr>
              <a:t>FROM   </a:t>
            </a:r>
            <a:r>
              <a:rPr lang="en-US" altLang="en-US" sz="1800" dirty="0" err="1" smtClean="0">
                <a:solidFill>
                  <a:srgbClr val="000000"/>
                </a:solidFill>
                <a:latin typeface="Courier New" pitchFamily="49" charset="0"/>
              </a:rPr>
              <a:t>mm_rental</a:t>
            </a:r>
            <a:r>
              <a:rPr lang="en-US" altLang="en-US" sz="1800" dirty="0" smtClean="0">
                <a:solidFill>
                  <a:srgbClr val="000000"/>
                </a:solidFill>
                <a:latin typeface="Courier New" pitchFamily="49" charset="0"/>
              </a:rPr>
              <a:t> </a:t>
            </a:r>
            <a:endParaRPr lang="en-US" altLang="en-US" sz="1800" dirty="0">
              <a:solidFill>
                <a:srgbClr val="000000"/>
              </a:solidFill>
              <a:latin typeface="Courier New" pitchFamily="49" charset="0"/>
            </a:endParaRPr>
          </a:p>
          <a:p>
            <a:pPr eaLnBrk="0" hangingPunct="0"/>
            <a:r>
              <a:rPr lang="en-US" altLang="en-US" sz="1800" dirty="0">
                <a:solidFill>
                  <a:srgbClr val="000000"/>
                </a:solidFill>
                <a:latin typeface="Courier New" pitchFamily="49" charset="0"/>
              </a:rPr>
              <a:t>ORDER BY </a:t>
            </a:r>
            <a:r>
              <a:rPr lang="en-US" altLang="en-US" sz="1800" dirty="0" err="1" smtClean="0">
                <a:solidFill>
                  <a:srgbClr val="000000"/>
                </a:solidFill>
                <a:latin typeface="Courier New" pitchFamily="49" charset="0"/>
              </a:rPr>
              <a:t>return_date</a:t>
            </a:r>
            <a:r>
              <a:rPr lang="en-US" altLang="en-US" sz="1800" dirty="0" smtClean="0">
                <a:solidFill>
                  <a:srgbClr val="000000"/>
                </a:solidFill>
                <a:latin typeface="Courier New" pitchFamily="49" charset="0"/>
              </a:rPr>
              <a:t>; </a:t>
            </a:r>
            <a:endParaRPr lang="en-US" altLang="en-US" sz="1800" dirty="0">
              <a:solidFill>
                <a:srgbClr val="000000"/>
              </a:solidFill>
              <a:latin typeface="Courier New" pitchFamily="49" charset="0"/>
            </a:endParaRPr>
          </a:p>
        </p:txBody>
      </p:sp>
      <p:sp>
        <p:nvSpPr>
          <p:cNvPr id="465932" name="Rectangle 12"/>
          <p:cNvSpPr>
            <a:spLocks noGrp="1" noChangeArrowheads="1"/>
          </p:cNvSpPr>
          <p:nvPr>
            <p:ph type="title"/>
          </p:nvPr>
        </p:nvSpPr>
        <p:spPr/>
        <p:txBody>
          <a:bodyPr/>
          <a:lstStyle/>
          <a:p>
            <a:r>
              <a:rPr lang="en-US" altLang="en-US"/>
              <a:t>Using the </a:t>
            </a:r>
            <a:r>
              <a:rPr lang="en-US" altLang="en-US">
                <a:latin typeface="Courier New" pitchFamily="49" charset="0"/>
              </a:rPr>
              <a:t>COALESCE</a:t>
            </a:r>
            <a:r>
              <a:rPr lang="en-US" altLang="en-US"/>
              <a:t> Function</a:t>
            </a:r>
          </a:p>
        </p:txBody>
      </p:sp>
      <p:sp>
        <p:nvSpPr>
          <p:cNvPr id="465925" name="Rectangle 5"/>
          <p:cNvSpPr>
            <a:spLocks noChangeArrowheads="1"/>
          </p:cNvSpPr>
          <p:nvPr/>
        </p:nvSpPr>
        <p:spPr bwMode="auto">
          <a:xfrm>
            <a:off x="1839913" y="2168525"/>
            <a:ext cx="6176962" cy="2667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Tree>
    <p:extLst>
      <p:ext uri="{BB962C8B-B14F-4D97-AF65-F5344CB8AC3E}">
        <p14:creationId xmlns:p14="http://schemas.microsoft.com/office/powerpoint/2010/main" val="1752869748"/>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33" name="Rectangle 13"/>
          <p:cNvSpPr>
            <a:spLocks noChangeArrowheads="1"/>
          </p:cNvSpPr>
          <p:nvPr/>
        </p:nvSpPr>
        <p:spPr bwMode="blackGray">
          <a:xfrm>
            <a:off x="251520" y="1700808"/>
            <a:ext cx="8568952" cy="11811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customer_id</a:t>
            </a:r>
            <a:r>
              <a:rPr lang="en-IE" altLang="en-US" sz="1800" dirty="0">
                <a:solidFill>
                  <a:srgbClr val="000000"/>
                </a:solidFill>
                <a:latin typeface="Courier New" pitchFamily="49" charset="0"/>
              </a:rPr>
              <a:t>, </a:t>
            </a:r>
          </a:p>
          <a:p>
            <a:pPr eaLnBrk="0" hangingPunct="0"/>
            <a:r>
              <a:rPr lang="en-IE" altLang="en-US" sz="1800" dirty="0">
                <a:solidFill>
                  <a:srgbClr val="000000"/>
                </a:solidFill>
                <a:latin typeface="Courier New" pitchFamily="49" charset="0"/>
              </a:rPr>
              <a:t>       COALESCE(</a:t>
            </a:r>
            <a:r>
              <a:rPr lang="en-IE" altLang="en-US" sz="1800" dirty="0" err="1">
                <a:solidFill>
                  <a:srgbClr val="000000"/>
                </a:solidFill>
                <a:latin typeface="Courier New" pitchFamily="49" charset="0"/>
              </a:rPr>
              <a:t>firstname</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lastname</a:t>
            </a:r>
            <a:r>
              <a:rPr lang="en-IE" altLang="en-US" sz="1800" dirty="0">
                <a:solidFill>
                  <a:srgbClr val="000000"/>
                </a:solidFill>
                <a:latin typeface="Courier New" pitchFamily="49" charset="0"/>
              </a:rPr>
              <a:t>, 'Both </a:t>
            </a:r>
            <a:r>
              <a:rPr lang="en-IE" altLang="en-US" sz="1800" dirty="0" smtClean="0">
                <a:solidFill>
                  <a:srgbClr val="000000"/>
                </a:solidFill>
                <a:latin typeface="Courier New" pitchFamily="49" charset="0"/>
              </a:rPr>
              <a:t>names are null</a:t>
            </a:r>
            <a:r>
              <a:rPr lang="en-IE" altLang="en-US" sz="1800" dirty="0">
                <a:solidFill>
                  <a:srgbClr val="000000"/>
                </a:solidFill>
                <a:latin typeface="Courier New" pitchFamily="49" charset="0"/>
              </a:rPr>
              <a:t>') </a:t>
            </a:r>
          </a:p>
          <a:p>
            <a:pPr eaLnBrk="0" hangingPunct="0"/>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mm_customer</a:t>
            </a:r>
            <a:r>
              <a:rPr lang="en-IE" altLang="en-US" sz="1800" dirty="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465932" name="Rectangle 12"/>
          <p:cNvSpPr>
            <a:spLocks noGrp="1" noChangeArrowheads="1"/>
          </p:cNvSpPr>
          <p:nvPr>
            <p:ph type="title"/>
          </p:nvPr>
        </p:nvSpPr>
        <p:spPr/>
        <p:txBody>
          <a:bodyPr/>
          <a:lstStyle/>
          <a:p>
            <a:r>
              <a:rPr lang="en-US" altLang="en-US"/>
              <a:t>Using the </a:t>
            </a:r>
            <a:r>
              <a:rPr lang="en-US" altLang="en-US">
                <a:latin typeface="Courier New" pitchFamily="49" charset="0"/>
              </a:rPr>
              <a:t>COALESCE</a:t>
            </a:r>
            <a:r>
              <a:rPr lang="en-US" altLang="en-US"/>
              <a:t> Function</a:t>
            </a:r>
          </a:p>
        </p:txBody>
      </p:sp>
      <p:sp>
        <p:nvSpPr>
          <p:cNvPr id="465925" name="Rectangle 5"/>
          <p:cNvSpPr>
            <a:spLocks noChangeArrowheads="1"/>
          </p:cNvSpPr>
          <p:nvPr/>
        </p:nvSpPr>
        <p:spPr bwMode="auto">
          <a:xfrm>
            <a:off x="1234182" y="2168525"/>
            <a:ext cx="7187279" cy="2667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2" name="TextBox 1"/>
          <p:cNvSpPr txBox="1"/>
          <p:nvPr/>
        </p:nvSpPr>
        <p:spPr>
          <a:xfrm>
            <a:off x="467544" y="3429000"/>
            <a:ext cx="8676456" cy="646331"/>
          </a:xfrm>
          <a:prstGeom prst="rect">
            <a:avLst/>
          </a:prstGeom>
          <a:noFill/>
        </p:spPr>
        <p:txBody>
          <a:bodyPr wrap="square" rtlCol="0">
            <a:spAutoFit/>
          </a:bodyPr>
          <a:lstStyle/>
          <a:p>
            <a:r>
              <a:rPr lang="en-IE" dirty="0" smtClean="0"/>
              <a:t>In this case if the </a:t>
            </a:r>
            <a:r>
              <a:rPr lang="en-IE" dirty="0" err="1" smtClean="0"/>
              <a:t>firstname</a:t>
            </a:r>
            <a:r>
              <a:rPr lang="en-IE" dirty="0" smtClean="0"/>
              <a:t> is null, the </a:t>
            </a:r>
            <a:r>
              <a:rPr lang="en-IE" dirty="0" err="1" smtClean="0"/>
              <a:t>lastname</a:t>
            </a:r>
            <a:r>
              <a:rPr lang="en-IE" dirty="0" smtClean="0"/>
              <a:t> will be returned, if the </a:t>
            </a:r>
            <a:r>
              <a:rPr lang="en-IE" dirty="0" err="1" smtClean="0"/>
              <a:t>lastname</a:t>
            </a:r>
            <a:r>
              <a:rPr lang="en-IE" dirty="0" smtClean="0"/>
              <a:t> is null then </a:t>
            </a:r>
          </a:p>
          <a:p>
            <a:r>
              <a:rPr lang="en-IE" dirty="0" smtClean="0"/>
              <a:t>Both names are null will be returned</a:t>
            </a:r>
            <a:endParaRPr lang="en-IE" dirty="0"/>
          </a:p>
        </p:txBody>
      </p:sp>
    </p:spTree>
    <p:extLst>
      <p:ext uri="{BB962C8B-B14F-4D97-AF65-F5344CB8AC3E}">
        <p14:creationId xmlns:p14="http://schemas.microsoft.com/office/powerpoint/2010/main" val="309244617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8"/>
          <p:cNvSpPr>
            <a:spLocks noGrp="1" noChangeArrowheads="1"/>
          </p:cNvSpPr>
          <p:nvPr>
            <p:ph type="title"/>
          </p:nvPr>
        </p:nvSpPr>
        <p:spPr/>
        <p:txBody>
          <a:bodyPr/>
          <a:lstStyle/>
          <a:p>
            <a:r>
              <a:rPr lang="en-US" smtClean="0"/>
              <a:t>Conditional Expressions</a:t>
            </a:r>
          </a:p>
        </p:txBody>
      </p:sp>
      <p:sp>
        <p:nvSpPr>
          <p:cNvPr id="66563" name="Rectangle 9"/>
          <p:cNvSpPr>
            <a:spLocks noGrp="1" noChangeArrowheads="1"/>
          </p:cNvSpPr>
          <p:nvPr>
            <p:ph idx="1"/>
          </p:nvPr>
        </p:nvSpPr>
        <p:spPr/>
        <p:txBody>
          <a:bodyPr/>
          <a:lstStyle/>
          <a:p>
            <a:r>
              <a:rPr lang="en-US" dirty="0" smtClean="0"/>
              <a:t>Provide the use of IF-THEN-ELSE logic within a SQL statement</a:t>
            </a:r>
          </a:p>
          <a:p>
            <a:r>
              <a:rPr lang="en-US" dirty="0" smtClean="0"/>
              <a:t>Use two methods:</a:t>
            </a:r>
          </a:p>
          <a:p>
            <a:pPr lvl="1"/>
            <a:r>
              <a:rPr lang="en-US" dirty="0" smtClean="0"/>
              <a:t>CASE expression</a:t>
            </a:r>
          </a:p>
          <a:p>
            <a:pPr lvl="1"/>
            <a:r>
              <a:rPr lang="en-US" dirty="0" smtClean="0"/>
              <a:t>DECODE function</a:t>
            </a:r>
          </a:p>
        </p:txBody>
      </p:sp>
    </p:spTree>
    <p:extLst>
      <p:ext uri="{BB962C8B-B14F-4D97-AF65-F5344CB8AC3E}">
        <p14:creationId xmlns:p14="http://schemas.microsoft.com/office/powerpoint/2010/main" val="2083445452"/>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3"/>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latin typeface="Courier New" pitchFamily="49" charset="0"/>
                <a:cs typeface="+mj-cs"/>
              </a:rPr>
              <a:t>CASE</a:t>
            </a:r>
            <a:r>
              <a:rPr lang="en-US" smtClean="0">
                <a:solidFill>
                  <a:schemeClr val="tx2">
                    <a:satMod val="130000"/>
                  </a:schemeClr>
                </a:solidFill>
                <a:cs typeface="+mj-cs"/>
              </a:rPr>
              <a:t> Expression</a:t>
            </a:r>
          </a:p>
        </p:txBody>
      </p:sp>
      <p:sp>
        <p:nvSpPr>
          <p:cNvPr id="67587" name="Rectangle 14"/>
          <p:cNvSpPr>
            <a:spLocks noGrp="1" noChangeArrowheads="1"/>
          </p:cNvSpPr>
          <p:nvPr>
            <p:ph idx="1"/>
          </p:nvPr>
        </p:nvSpPr>
        <p:spPr>
          <a:xfrm>
            <a:off x="1016000" y="1816100"/>
            <a:ext cx="7366000" cy="695325"/>
          </a:xfrm>
        </p:spPr>
        <p:txBody>
          <a:bodyPr>
            <a:normAutofit fontScale="92500" lnSpcReduction="20000"/>
          </a:bodyPr>
          <a:lstStyle/>
          <a:p>
            <a:pPr marL="0" indent="0" algn="l" rtl="0" eaLnBrk="1" fontAlgn="auto" hangingPunct="1">
              <a:spcAft>
                <a:spcPts val="0"/>
              </a:spcAft>
              <a:buFont typeface="Arial" pitchFamily="34" charset="0"/>
              <a:buNone/>
              <a:defRPr/>
            </a:pPr>
            <a:r>
              <a:rPr lang="en-US" dirty="0" smtClean="0">
                <a:cs typeface="+mn-cs"/>
              </a:rPr>
              <a:t>Facilitates conditional inquiries by doing the work of an IF-THEN-ELSE statement:</a:t>
            </a:r>
          </a:p>
        </p:txBody>
      </p:sp>
      <p:sp>
        <p:nvSpPr>
          <p:cNvPr id="62468" name="Rectangle 4"/>
          <p:cNvSpPr>
            <a:spLocks noChangeArrowheads="1"/>
          </p:cNvSpPr>
          <p:nvPr/>
        </p:nvSpPr>
        <p:spPr bwMode="blackGray">
          <a:xfrm>
            <a:off x="1009650" y="2747963"/>
            <a:ext cx="7364413" cy="158908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l" eaLnBrk="0" hangingPunct="0">
              <a:lnSpc>
                <a:spcPct val="105000"/>
              </a:lnSpc>
              <a:spcBef>
                <a:spcPct val="0"/>
              </a:spcBef>
              <a:buClrTx/>
              <a:buFontTx/>
              <a:buNone/>
              <a:tabLst>
                <a:tab pos="1200150" algn="l"/>
              </a:tabLst>
            </a:pPr>
            <a:r>
              <a:rPr lang="en-US" dirty="0">
                <a:solidFill>
                  <a:srgbClr val="000000"/>
                </a:solidFill>
                <a:latin typeface="Courier New" pitchFamily="49" charset="0"/>
              </a:rPr>
              <a:t>CASE </a:t>
            </a:r>
            <a:r>
              <a:rPr lang="en-US" i="1" dirty="0">
                <a:solidFill>
                  <a:srgbClr val="000000"/>
                </a:solidFill>
                <a:latin typeface="Courier New" pitchFamily="49" charset="0"/>
              </a:rPr>
              <a:t>expr</a:t>
            </a:r>
            <a:r>
              <a:rPr lang="en-US" dirty="0">
                <a:solidFill>
                  <a:srgbClr val="000000"/>
                </a:solidFill>
                <a:latin typeface="Courier New" pitchFamily="49" charset="0"/>
              </a:rPr>
              <a:t> WHEN </a:t>
            </a:r>
            <a:r>
              <a:rPr lang="en-US" i="1" dirty="0">
                <a:solidFill>
                  <a:srgbClr val="000000"/>
                </a:solidFill>
                <a:latin typeface="Courier New" pitchFamily="49" charset="0"/>
              </a:rPr>
              <a:t>comparison_expr1</a:t>
            </a:r>
            <a:r>
              <a:rPr lang="en-US" dirty="0">
                <a:solidFill>
                  <a:srgbClr val="000000"/>
                </a:solidFill>
                <a:latin typeface="Courier New" pitchFamily="49" charset="0"/>
              </a:rPr>
              <a:t> THEN </a:t>
            </a:r>
            <a:r>
              <a:rPr lang="en-US" i="1" dirty="0">
                <a:solidFill>
                  <a:srgbClr val="000000"/>
                </a:solidFill>
                <a:latin typeface="Courier New" pitchFamily="49" charset="0"/>
              </a:rPr>
              <a:t>return_expr1</a:t>
            </a:r>
          </a:p>
          <a:p>
            <a:pPr algn="l" eaLnBrk="0" hangingPunct="0">
              <a:lnSpc>
                <a:spcPct val="105000"/>
              </a:lnSpc>
              <a:spcBef>
                <a:spcPct val="0"/>
              </a:spcBef>
              <a:buClrTx/>
              <a:buFontTx/>
              <a:buNone/>
              <a:tabLst>
                <a:tab pos="1200150" algn="l"/>
              </a:tabLst>
            </a:pPr>
            <a:r>
              <a:rPr lang="en-US" i="1" dirty="0">
                <a:solidFill>
                  <a:srgbClr val="000000"/>
                </a:solidFill>
                <a:latin typeface="Courier New" pitchFamily="49" charset="0"/>
              </a:rPr>
              <a:t>         </a:t>
            </a:r>
            <a:r>
              <a:rPr lang="en-US" dirty="0">
                <a:solidFill>
                  <a:srgbClr val="000000"/>
                </a:solidFill>
                <a:latin typeface="Courier New" pitchFamily="49" charset="0"/>
              </a:rPr>
              <a:t>[WHEN</a:t>
            </a:r>
            <a:r>
              <a:rPr lang="en-US" i="1" dirty="0">
                <a:solidFill>
                  <a:srgbClr val="000000"/>
                </a:solidFill>
                <a:latin typeface="Courier New" pitchFamily="49" charset="0"/>
              </a:rPr>
              <a:t> comparison_expr2 </a:t>
            </a:r>
            <a:r>
              <a:rPr lang="en-US" dirty="0">
                <a:solidFill>
                  <a:srgbClr val="000000"/>
                </a:solidFill>
                <a:latin typeface="Courier New" pitchFamily="49" charset="0"/>
              </a:rPr>
              <a:t>THEN</a:t>
            </a:r>
            <a:r>
              <a:rPr lang="en-US" i="1" dirty="0">
                <a:solidFill>
                  <a:srgbClr val="000000"/>
                </a:solidFill>
                <a:latin typeface="Courier New" pitchFamily="49" charset="0"/>
              </a:rPr>
              <a:t> return_expr2</a:t>
            </a:r>
          </a:p>
          <a:p>
            <a:pPr algn="l" eaLnBrk="0" hangingPunct="0">
              <a:lnSpc>
                <a:spcPct val="105000"/>
              </a:lnSpc>
              <a:spcBef>
                <a:spcPct val="0"/>
              </a:spcBef>
              <a:buClrTx/>
              <a:buFontTx/>
              <a:buNone/>
              <a:tabLst>
                <a:tab pos="1200150" algn="l"/>
              </a:tabLst>
            </a:pPr>
            <a:r>
              <a:rPr lang="en-US" dirty="0">
                <a:solidFill>
                  <a:srgbClr val="000000"/>
                </a:solidFill>
                <a:latin typeface="Courier New" pitchFamily="49" charset="0"/>
              </a:rPr>
              <a:t>          WHEN</a:t>
            </a:r>
            <a:r>
              <a:rPr lang="en-US" i="1" dirty="0">
                <a:solidFill>
                  <a:srgbClr val="000000"/>
                </a:solidFill>
                <a:latin typeface="Courier New" pitchFamily="49" charset="0"/>
              </a:rPr>
              <a:t> </a:t>
            </a:r>
            <a:r>
              <a:rPr lang="en-US" i="1" dirty="0" err="1">
                <a:solidFill>
                  <a:srgbClr val="000000"/>
                </a:solidFill>
                <a:latin typeface="Courier New" pitchFamily="49" charset="0"/>
              </a:rPr>
              <a:t>comparison_exprn</a:t>
            </a:r>
            <a:r>
              <a:rPr lang="en-US" i="1" dirty="0">
                <a:solidFill>
                  <a:srgbClr val="000000"/>
                </a:solidFill>
                <a:latin typeface="Courier New" pitchFamily="49" charset="0"/>
              </a:rPr>
              <a:t> </a:t>
            </a:r>
            <a:r>
              <a:rPr lang="en-US" dirty="0">
                <a:solidFill>
                  <a:srgbClr val="000000"/>
                </a:solidFill>
                <a:latin typeface="Courier New" pitchFamily="49" charset="0"/>
              </a:rPr>
              <a:t>THEN</a:t>
            </a:r>
            <a:r>
              <a:rPr lang="en-US" i="1" dirty="0">
                <a:solidFill>
                  <a:srgbClr val="000000"/>
                </a:solidFill>
                <a:latin typeface="Courier New" pitchFamily="49" charset="0"/>
              </a:rPr>
              <a:t> </a:t>
            </a:r>
            <a:r>
              <a:rPr lang="en-US" i="1" dirty="0" err="1">
                <a:solidFill>
                  <a:srgbClr val="000000"/>
                </a:solidFill>
                <a:latin typeface="Courier New" pitchFamily="49" charset="0"/>
              </a:rPr>
              <a:t>return_exprn</a:t>
            </a:r>
            <a:endParaRPr lang="en-US" i="1" dirty="0">
              <a:solidFill>
                <a:srgbClr val="000000"/>
              </a:solidFill>
              <a:latin typeface="Courier New" pitchFamily="49" charset="0"/>
            </a:endParaRPr>
          </a:p>
          <a:p>
            <a:pPr algn="l" eaLnBrk="0" hangingPunct="0">
              <a:lnSpc>
                <a:spcPct val="105000"/>
              </a:lnSpc>
              <a:spcBef>
                <a:spcPct val="0"/>
              </a:spcBef>
              <a:buClrTx/>
              <a:buFontTx/>
              <a:buNone/>
              <a:tabLst>
                <a:tab pos="1200150" algn="l"/>
              </a:tabLst>
            </a:pPr>
            <a:r>
              <a:rPr lang="en-US" dirty="0">
                <a:solidFill>
                  <a:srgbClr val="000000"/>
                </a:solidFill>
                <a:latin typeface="Courier New" pitchFamily="49" charset="0"/>
              </a:rPr>
              <a:t>          ELSE </a:t>
            </a:r>
            <a:r>
              <a:rPr lang="en-US" i="1" dirty="0" err="1">
                <a:solidFill>
                  <a:srgbClr val="000000"/>
                </a:solidFill>
                <a:latin typeface="Courier New" pitchFamily="49" charset="0"/>
              </a:rPr>
              <a:t>else_expr</a:t>
            </a:r>
            <a:r>
              <a:rPr lang="en-US" dirty="0">
                <a:solidFill>
                  <a:srgbClr val="000000"/>
                </a:solidFill>
                <a:latin typeface="Courier New" pitchFamily="49" charset="0"/>
              </a:rPr>
              <a:t>]</a:t>
            </a:r>
          </a:p>
          <a:p>
            <a:pPr algn="l" eaLnBrk="0" hangingPunct="0">
              <a:lnSpc>
                <a:spcPct val="105000"/>
              </a:lnSpc>
              <a:spcBef>
                <a:spcPct val="0"/>
              </a:spcBef>
              <a:buClrTx/>
              <a:buFontTx/>
              <a:buNone/>
              <a:tabLst>
                <a:tab pos="1200150" algn="l"/>
              </a:tabLst>
            </a:pPr>
            <a:r>
              <a:rPr lang="en-US" dirty="0">
                <a:solidFill>
                  <a:srgbClr val="000000"/>
                </a:solidFill>
                <a:latin typeface="Courier New" pitchFamily="49" charset="0"/>
              </a:rPr>
              <a:t>END</a:t>
            </a:r>
          </a:p>
        </p:txBody>
      </p:sp>
      <p:sp>
        <p:nvSpPr>
          <p:cNvPr id="2" name="TextBox 1"/>
          <p:cNvSpPr txBox="1"/>
          <p:nvPr/>
        </p:nvSpPr>
        <p:spPr>
          <a:xfrm>
            <a:off x="899592" y="5085184"/>
            <a:ext cx="7344816" cy="369332"/>
          </a:xfrm>
          <a:prstGeom prst="rect">
            <a:avLst/>
          </a:prstGeom>
          <a:noFill/>
        </p:spPr>
        <p:txBody>
          <a:bodyPr wrap="square" rtlCol="0">
            <a:spAutoFit/>
          </a:bodyPr>
          <a:lstStyle/>
          <a:p>
            <a:r>
              <a:rPr lang="en-US" altLang="zh-CN" dirty="0"/>
              <a:t>Data types of the CASE, WHEN, and ELSE expressions must be the same</a:t>
            </a:r>
            <a:r>
              <a:rPr lang="en-US" altLang="zh-CN" dirty="0" smtClean="0"/>
              <a:t>.</a:t>
            </a:r>
            <a:endParaRPr lang="en-US" altLang="zh-CN" dirty="0"/>
          </a:p>
        </p:txBody>
      </p:sp>
    </p:spTree>
    <p:extLst>
      <p:ext uri="{BB962C8B-B14F-4D97-AF65-F5344CB8AC3E}">
        <p14:creationId xmlns:p14="http://schemas.microsoft.com/office/powerpoint/2010/main" val="3236666371"/>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smtClean="0"/>
              <a:t>Simple Example </a:t>
            </a:r>
            <a:endParaRPr lang="zh-CN" altLang="en-US" dirty="0"/>
          </a:p>
        </p:txBody>
      </p:sp>
      <p:sp>
        <p:nvSpPr>
          <p:cNvPr id="2" name="TextBox 1"/>
          <p:cNvSpPr txBox="1"/>
          <p:nvPr/>
        </p:nvSpPr>
        <p:spPr>
          <a:xfrm>
            <a:off x="144016" y="1196752"/>
            <a:ext cx="8676456" cy="2308324"/>
          </a:xfrm>
          <a:prstGeom prst="rect">
            <a:avLst/>
          </a:prstGeom>
          <a:solidFill>
            <a:schemeClr val="accent4">
              <a:lumMod val="40000"/>
              <a:lumOff val="60000"/>
            </a:schemeClr>
          </a:solidFill>
        </p:spPr>
        <p:txBody>
          <a:bodyPr wrap="square" rtlCol="0">
            <a:spAutoFit/>
          </a:bodyPr>
          <a:lstStyle/>
          <a:p>
            <a:pPr marL="45720" indent="0">
              <a:buNone/>
            </a:pPr>
            <a:r>
              <a:rPr lang="en-IE" altLang="zh-CN" dirty="0">
                <a:latin typeface="Courier New" panose="02070309020205020404" pitchFamily="49" charset="0"/>
                <a:cs typeface="Courier New" panose="02070309020205020404" pitchFamily="49" charset="0"/>
              </a:rPr>
              <a:t>SELECT </a:t>
            </a:r>
            <a:r>
              <a:rPr lang="en-IE" altLang="zh-CN" dirty="0" err="1">
                <a:latin typeface="Courier New" panose="02070309020205020404" pitchFamily="49" charset="0"/>
                <a:cs typeface="Courier New" panose="02070309020205020404" pitchFamily="49" charset="0"/>
              </a:rPr>
              <a:t>game_id</a:t>
            </a:r>
            <a:r>
              <a:rPr lang="en-IE" altLang="zh-CN" dirty="0">
                <a:latin typeface="Courier New" panose="02070309020205020404" pitchFamily="49" charset="0"/>
                <a:cs typeface="Courier New" panose="02070309020205020404" pitchFamily="49" charset="0"/>
              </a:rPr>
              <a:t>, </a:t>
            </a:r>
            <a:r>
              <a:rPr lang="en-IE" altLang="zh-CN" dirty="0" err="1">
                <a:latin typeface="Courier New" panose="02070309020205020404" pitchFamily="49" charset="0"/>
                <a:cs typeface="Courier New" panose="02070309020205020404" pitchFamily="49" charset="0"/>
              </a:rPr>
              <a:t>game_title</a:t>
            </a:r>
            <a:r>
              <a:rPr lang="en-IE" altLang="zh-CN" dirty="0">
                <a:latin typeface="Courier New" panose="02070309020205020404" pitchFamily="49" charset="0"/>
                <a:cs typeface="Courier New" panose="02070309020205020404" pitchFamily="49" charset="0"/>
              </a:rPr>
              <a:t>, </a:t>
            </a:r>
            <a:r>
              <a:rPr lang="en-IE" altLang="zh-CN" dirty="0" err="1">
                <a:latin typeface="Courier New" panose="02070309020205020404" pitchFamily="49" charset="0"/>
                <a:cs typeface="Courier New" panose="02070309020205020404" pitchFamily="49" charset="0"/>
              </a:rPr>
              <a:t>game_type_id</a:t>
            </a:r>
            <a:r>
              <a:rPr lang="en-IE" altLang="zh-CN" dirty="0">
                <a:latin typeface="Courier New" panose="02070309020205020404" pitchFamily="49" charset="0"/>
                <a:cs typeface="Courier New" panose="02070309020205020404" pitchFamily="49" charset="0"/>
              </a:rPr>
              <a:t>,</a:t>
            </a:r>
          </a:p>
          <a:p>
            <a:pPr marL="45720" indent="0">
              <a:buNone/>
            </a:pPr>
            <a:r>
              <a:rPr lang="en-IE" altLang="zh-CN" dirty="0">
                <a:latin typeface="Courier New" panose="02070309020205020404" pitchFamily="49" charset="0"/>
                <a:cs typeface="Courier New" panose="02070309020205020404" pitchFamily="49" charset="0"/>
              </a:rPr>
              <a:t>CASE </a:t>
            </a:r>
            <a:r>
              <a:rPr lang="en-IE" altLang="zh-CN" dirty="0" err="1">
                <a:latin typeface="Courier New" panose="02070309020205020404" pitchFamily="49" charset="0"/>
                <a:cs typeface="Courier New" panose="02070309020205020404" pitchFamily="49" charset="0"/>
              </a:rPr>
              <a:t>game_title</a:t>
            </a:r>
            <a:endParaRPr lang="en-IE" altLang="zh-CN" dirty="0">
              <a:latin typeface="Courier New" panose="02070309020205020404" pitchFamily="49" charset="0"/>
              <a:cs typeface="Courier New" panose="02070309020205020404" pitchFamily="49" charset="0"/>
            </a:endParaRPr>
          </a:p>
          <a:p>
            <a:pPr marL="45720" indent="0">
              <a:buNone/>
            </a:pPr>
            <a:r>
              <a:rPr lang="en-IE" altLang="zh-CN" dirty="0">
                <a:latin typeface="Courier New" panose="02070309020205020404" pitchFamily="49" charset="0"/>
                <a:cs typeface="Courier New" panose="02070309020205020404" pitchFamily="49" charset="0"/>
              </a:rPr>
              <a:t>WHEN 'Soma' THEN 'Developed by Frictional Games'</a:t>
            </a:r>
          </a:p>
          <a:p>
            <a:pPr marL="45720" indent="0">
              <a:buNone/>
            </a:pPr>
            <a:r>
              <a:rPr lang="en-IE" altLang="zh-CN" dirty="0">
                <a:latin typeface="Courier New" panose="02070309020205020404" pitchFamily="49" charset="0"/>
                <a:cs typeface="Courier New" panose="02070309020205020404" pitchFamily="49" charset="0"/>
              </a:rPr>
              <a:t>WHEN '</a:t>
            </a:r>
            <a:r>
              <a:rPr lang="en-IE" altLang="zh-CN" dirty="0" err="1">
                <a:latin typeface="Courier New" panose="02070309020205020404" pitchFamily="49" charset="0"/>
                <a:cs typeface="Courier New" panose="02070309020205020404" pitchFamily="49" charset="0"/>
              </a:rPr>
              <a:t>Bayonetta</a:t>
            </a:r>
            <a:r>
              <a:rPr lang="en-IE" altLang="zh-CN" dirty="0">
                <a:latin typeface="Courier New" panose="02070309020205020404" pitchFamily="49" charset="0"/>
                <a:cs typeface="Courier New" panose="02070309020205020404" pitchFamily="49" charset="0"/>
              </a:rPr>
              <a:t>' THEN 'Developed by Platinum Games'</a:t>
            </a:r>
          </a:p>
          <a:p>
            <a:pPr marL="45720" indent="0">
              <a:buNone/>
            </a:pPr>
            <a:r>
              <a:rPr lang="en-IE" altLang="zh-CN" dirty="0" smtClean="0">
                <a:latin typeface="Courier New" panose="02070309020205020404" pitchFamily="49" charset="0"/>
                <a:cs typeface="Courier New" panose="02070309020205020404" pitchFamily="49" charset="0"/>
              </a:rPr>
              <a:t>ELSE 'Don’t </a:t>
            </a:r>
            <a:r>
              <a:rPr lang="en-IE" altLang="zh-CN" dirty="0">
                <a:latin typeface="Courier New" panose="02070309020205020404" pitchFamily="49" charset="0"/>
                <a:cs typeface="Courier New" panose="02070309020205020404" pitchFamily="49" charset="0"/>
              </a:rPr>
              <a:t>know who developed it'</a:t>
            </a:r>
          </a:p>
          <a:p>
            <a:pPr marL="45720" indent="0">
              <a:buNone/>
            </a:pPr>
            <a:r>
              <a:rPr lang="en-IE" altLang="zh-CN" dirty="0">
                <a:latin typeface="Courier New" panose="02070309020205020404" pitchFamily="49" charset="0"/>
                <a:cs typeface="Courier New" panose="02070309020205020404" pitchFamily="49" charset="0"/>
              </a:rPr>
              <a:t>END</a:t>
            </a:r>
          </a:p>
          <a:p>
            <a:pPr marL="45720" indent="0">
              <a:buNone/>
            </a:pPr>
            <a:r>
              <a:rPr lang="en-IE" altLang="zh-CN" dirty="0">
                <a:latin typeface="Courier New" panose="02070309020205020404" pitchFamily="49" charset="0"/>
                <a:cs typeface="Courier New" panose="02070309020205020404" pitchFamily="49" charset="0"/>
              </a:rPr>
              <a:t>AS GAMEPUBLISHER</a:t>
            </a:r>
          </a:p>
          <a:p>
            <a:pPr marL="45720" indent="0">
              <a:buNone/>
            </a:pPr>
            <a:r>
              <a:rPr lang="en-IE" altLang="zh-CN" dirty="0">
                <a:latin typeface="Courier New" panose="02070309020205020404" pitchFamily="49" charset="0"/>
                <a:cs typeface="Courier New" panose="02070309020205020404" pitchFamily="49" charset="0"/>
              </a:rPr>
              <a:t> FROM </a:t>
            </a:r>
            <a:r>
              <a:rPr lang="en-IE" altLang="zh-CN" dirty="0" err="1">
                <a:latin typeface="Courier New" panose="02070309020205020404" pitchFamily="49" charset="0"/>
                <a:cs typeface="Courier New" panose="02070309020205020404" pitchFamily="49" charset="0"/>
              </a:rPr>
              <a:t>mm_game</a:t>
            </a:r>
            <a:r>
              <a:rPr lang="en-IE"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83" y="3429000"/>
            <a:ext cx="7549017" cy="3463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51978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ltLang="zh-CN" dirty="0" smtClean="0"/>
              <a:t>Simple Case Expression</a:t>
            </a:r>
            <a:endParaRPr lang="zh-CN" altLang="en-US" dirty="0"/>
          </a:p>
        </p:txBody>
      </p:sp>
      <p:sp>
        <p:nvSpPr>
          <p:cNvPr id="204803" name="Rectangle 3"/>
          <p:cNvSpPr>
            <a:spLocks noGrp="1" noChangeArrowheads="1"/>
          </p:cNvSpPr>
          <p:nvPr>
            <p:ph type="body" idx="1"/>
          </p:nvPr>
        </p:nvSpPr>
        <p:spPr/>
        <p:txBody>
          <a:bodyPr>
            <a:normAutofit/>
          </a:bodyPr>
          <a:lstStyle/>
          <a:p>
            <a:pPr marL="0" indent="0">
              <a:buNone/>
            </a:pPr>
            <a:endParaRPr lang="zh-CN" altLang="en-US" dirty="0"/>
          </a:p>
        </p:txBody>
      </p:sp>
      <p:sp>
        <p:nvSpPr>
          <p:cNvPr id="3" name="TextBox 2"/>
          <p:cNvSpPr txBox="1"/>
          <p:nvPr/>
        </p:nvSpPr>
        <p:spPr>
          <a:xfrm>
            <a:off x="639684" y="1268760"/>
            <a:ext cx="7820748" cy="2308324"/>
          </a:xfrm>
          <a:prstGeom prst="rect">
            <a:avLst/>
          </a:prstGeom>
          <a:solidFill>
            <a:schemeClr val="accent4">
              <a:lumMod val="40000"/>
              <a:lumOff val="60000"/>
            </a:schemeClr>
          </a:solidFill>
        </p:spPr>
        <p:txBody>
          <a:bodyPr wrap="square" rtlCol="0">
            <a:spAutoFit/>
          </a:bodyPr>
          <a:lstStyle/>
          <a:p>
            <a:r>
              <a:rPr lang="en-IE" altLang="zh-CN" dirty="0">
                <a:latin typeface="Courier New" panose="02070309020205020404" pitchFamily="49" charset="0"/>
                <a:cs typeface="Courier New" panose="02070309020205020404" pitchFamily="49" charset="0"/>
              </a:rPr>
              <a:t>SELECT </a:t>
            </a:r>
            <a:r>
              <a:rPr lang="en-IE" altLang="zh-CN" dirty="0" err="1" smtClean="0">
                <a:latin typeface="Courier New" panose="02070309020205020404" pitchFamily="49" charset="0"/>
                <a:cs typeface="Courier New" panose="02070309020205020404" pitchFamily="49" charset="0"/>
              </a:rPr>
              <a:t>game_id</a:t>
            </a:r>
            <a:r>
              <a:rPr lang="en-IE" altLang="zh-CN" dirty="0">
                <a:latin typeface="Courier New" panose="02070309020205020404" pitchFamily="49" charset="0"/>
                <a:cs typeface="Courier New" panose="02070309020205020404" pitchFamily="49" charset="0"/>
              </a:rPr>
              <a:t>, </a:t>
            </a:r>
            <a:r>
              <a:rPr lang="en-IE" altLang="zh-CN" dirty="0" err="1" smtClean="0">
                <a:latin typeface="Courier New" panose="02070309020205020404" pitchFamily="49" charset="0"/>
                <a:cs typeface="Courier New" panose="02070309020205020404" pitchFamily="49" charset="0"/>
              </a:rPr>
              <a:t>game_title</a:t>
            </a:r>
            <a:r>
              <a:rPr lang="en-IE" altLang="zh-CN" dirty="0">
                <a:latin typeface="Courier New" panose="02070309020205020404" pitchFamily="49" charset="0"/>
                <a:cs typeface="Courier New" panose="02070309020205020404" pitchFamily="49" charset="0"/>
              </a:rPr>
              <a:t>, </a:t>
            </a:r>
            <a:r>
              <a:rPr lang="en-IE" altLang="zh-CN" dirty="0" err="1" smtClean="0">
                <a:latin typeface="Courier New" panose="02070309020205020404" pitchFamily="49" charset="0"/>
                <a:cs typeface="Courier New" panose="02070309020205020404" pitchFamily="49" charset="0"/>
              </a:rPr>
              <a:t>game_type_id</a:t>
            </a:r>
            <a:r>
              <a:rPr lang="en-IE" altLang="zh-CN" dirty="0">
                <a:latin typeface="Courier New" panose="02070309020205020404" pitchFamily="49" charset="0"/>
                <a:cs typeface="Courier New" panose="02070309020205020404" pitchFamily="49" charset="0"/>
              </a:rPr>
              <a:t>,</a:t>
            </a:r>
          </a:p>
          <a:p>
            <a:r>
              <a:rPr lang="en-IE" altLang="zh-CN" dirty="0">
                <a:latin typeface="Courier New" panose="02070309020205020404" pitchFamily="49" charset="0"/>
                <a:cs typeface="Courier New" panose="02070309020205020404" pitchFamily="49" charset="0"/>
              </a:rPr>
              <a:t>CASE </a:t>
            </a:r>
          </a:p>
          <a:p>
            <a:r>
              <a:rPr lang="en-IE" altLang="zh-CN" dirty="0">
                <a:latin typeface="Courier New" panose="02070309020205020404" pitchFamily="49" charset="0"/>
                <a:cs typeface="Courier New" panose="02070309020205020404" pitchFamily="49" charset="0"/>
              </a:rPr>
              <a:t>WHEN </a:t>
            </a:r>
            <a:r>
              <a:rPr lang="en-IE" altLang="zh-CN" dirty="0" err="1" smtClean="0">
                <a:latin typeface="Courier New" panose="02070309020205020404" pitchFamily="49" charset="0"/>
                <a:cs typeface="Courier New" panose="02070309020205020404" pitchFamily="49" charset="0"/>
              </a:rPr>
              <a:t>game_qty</a:t>
            </a:r>
            <a:r>
              <a:rPr lang="en-IE" altLang="zh-CN" dirty="0" smtClean="0">
                <a:latin typeface="Courier New" panose="02070309020205020404" pitchFamily="49" charset="0"/>
                <a:cs typeface="Courier New" panose="02070309020205020404" pitchFamily="49" charset="0"/>
              </a:rPr>
              <a:t>&lt;3 </a:t>
            </a:r>
            <a:r>
              <a:rPr lang="en-IE" altLang="zh-CN" dirty="0">
                <a:latin typeface="Courier New" panose="02070309020205020404" pitchFamily="49" charset="0"/>
                <a:cs typeface="Courier New" panose="02070309020205020404" pitchFamily="49" charset="0"/>
              </a:rPr>
              <a:t>THEN ' Low Stock'</a:t>
            </a:r>
          </a:p>
          <a:p>
            <a:r>
              <a:rPr lang="en-IE" altLang="zh-CN" dirty="0">
                <a:latin typeface="Courier New" panose="02070309020205020404" pitchFamily="49" charset="0"/>
                <a:cs typeface="Courier New" panose="02070309020205020404" pitchFamily="49" charset="0"/>
              </a:rPr>
              <a:t>WHEN </a:t>
            </a:r>
            <a:r>
              <a:rPr lang="en-IE" altLang="zh-CN" dirty="0" err="1" smtClean="0">
                <a:latin typeface="Courier New" panose="02070309020205020404" pitchFamily="49" charset="0"/>
                <a:cs typeface="Courier New" panose="02070309020205020404" pitchFamily="49" charset="0"/>
              </a:rPr>
              <a:t>game_qty</a:t>
            </a:r>
            <a:r>
              <a:rPr lang="en-IE" altLang="zh-CN" dirty="0" smtClean="0">
                <a:latin typeface="Courier New" panose="02070309020205020404" pitchFamily="49" charset="0"/>
                <a:cs typeface="Courier New" panose="02070309020205020404" pitchFamily="49" charset="0"/>
              </a:rPr>
              <a:t>&gt;2 </a:t>
            </a:r>
            <a:r>
              <a:rPr lang="en-IE" altLang="zh-CN" dirty="0">
                <a:latin typeface="Courier New" panose="02070309020205020404" pitchFamily="49" charset="0"/>
                <a:cs typeface="Courier New" panose="02070309020205020404" pitchFamily="49" charset="0"/>
              </a:rPr>
              <a:t>and </a:t>
            </a:r>
            <a:r>
              <a:rPr lang="en-IE" altLang="zh-CN" dirty="0" err="1" smtClean="0">
                <a:latin typeface="Courier New" panose="02070309020205020404" pitchFamily="49" charset="0"/>
                <a:cs typeface="Courier New" panose="02070309020205020404" pitchFamily="49" charset="0"/>
              </a:rPr>
              <a:t>game_qty</a:t>
            </a:r>
            <a:r>
              <a:rPr lang="en-IE" altLang="zh-CN" dirty="0" smtClean="0">
                <a:latin typeface="Courier New" panose="02070309020205020404" pitchFamily="49" charset="0"/>
                <a:cs typeface="Courier New" panose="02070309020205020404" pitchFamily="49" charset="0"/>
              </a:rPr>
              <a:t> </a:t>
            </a:r>
            <a:r>
              <a:rPr lang="en-IE" altLang="zh-CN" dirty="0">
                <a:latin typeface="Courier New" panose="02070309020205020404" pitchFamily="49" charset="0"/>
                <a:cs typeface="Courier New" panose="02070309020205020404" pitchFamily="49" charset="0"/>
              </a:rPr>
              <a:t>&lt; 12 THEN 'Avg. Stock'</a:t>
            </a:r>
          </a:p>
          <a:p>
            <a:r>
              <a:rPr lang="en-IE" altLang="zh-CN" dirty="0" smtClean="0">
                <a:latin typeface="Courier New" panose="02070309020205020404" pitchFamily="49" charset="0"/>
                <a:cs typeface="Courier New" panose="02070309020205020404" pitchFamily="49" charset="0"/>
              </a:rPr>
              <a:t>ELSE 'Lots </a:t>
            </a:r>
            <a:r>
              <a:rPr lang="en-IE" altLang="zh-CN" dirty="0">
                <a:latin typeface="Courier New" panose="02070309020205020404" pitchFamily="49" charset="0"/>
                <a:cs typeface="Courier New" panose="02070309020205020404" pitchFamily="49" charset="0"/>
              </a:rPr>
              <a:t>of stock'</a:t>
            </a:r>
          </a:p>
          <a:p>
            <a:r>
              <a:rPr lang="en-IE" altLang="zh-CN" dirty="0">
                <a:latin typeface="Courier New" panose="02070309020205020404" pitchFamily="49" charset="0"/>
                <a:cs typeface="Courier New" panose="02070309020205020404" pitchFamily="49" charset="0"/>
              </a:rPr>
              <a:t>END</a:t>
            </a:r>
          </a:p>
          <a:p>
            <a:r>
              <a:rPr lang="en-IE" altLang="zh-CN" dirty="0">
                <a:latin typeface="Courier New" panose="02070309020205020404" pitchFamily="49" charset="0"/>
                <a:cs typeface="Courier New" panose="02070309020205020404" pitchFamily="49" charset="0"/>
              </a:rPr>
              <a:t>AS </a:t>
            </a:r>
            <a:r>
              <a:rPr lang="en-IE" altLang="zh-CN" dirty="0" smtClean="0">
                <a:latin typeface="Courier New" panose="02070309020205020404" pitchFamily="49" charset="0"/>
                <a:cs typeface="Courier New" panose="02070309020205020404" pitchFamily="49" charset="0"/>
              </a:rPr>
              <a:t>GAMEQTY</a:t>
            </a:r>
            <a:endParaRPr lang="en-IE" altLang="zh-CN" dirty="0">
              <a:latin typeface="Courier New" panose="02070309020205020404" pitchFamily="49" charset="0"/>
              <a:cs typeface="Courier New" panose="02070309020205020404" pitchFamily="49" charset="0"/>
            </a:endParaRPr>
          </a:p>
          <a:p>
            <a:r>
              <a:rPr lang="en-IE" altLang="zh-CN" dirty="0">
                <a:latin typeface="Courier New" panose="02070309020205020404" pitchFamily="49" charset="0"/>
                <a:cs typeface="Courier New" panose="02070309020205020404" pitchFamily="49" charset="0"/>
              </a:rPr>
              <a:t> FROM </a:t>
            </a:r>
            <a:r>
              <a:rPr lang="en-IE" altLang="zh-CN" dirty="0" err="1" smtClean="0">
                <a:latin typeface="Courier New" panose="02070309020205020404" pitchFamily="49" charset="0"/>
                <a:cs typeface="Courier New" panose="02070309020205020404" pitchFamily="49" charset="0"/>
              </a:rPr>
              <a:t>mm_game</a:t>
            </a:r>
            <a:r>
              <a:rPr lang="en-IE" altLang="zh-CN" dirty="0" smtClean="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204806" name="Text Box 6"/>
          <p:cNvSpPr txBox="1">
            <a:spLocks noChangeArrowheads="1"/>
          </p:cNvSpPr>
          <p:nvPr/>
        </p:nvSpPr>
        <p:spPr bwMode="auto">
          <a:xfrm>
            <a:off x="5004048" y="2490080"/>
            <a:ext cx="373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dirty="0"/>
              <a:t>The data type of the return value need not be the same with the CASE expression.</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577084"/>
            <a:ext cx="5834063"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2869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Cartesian Product or Cross Join</a:t>
            </a:r>
            <a:endParaRPr lang="en-IE" dirty="0"/>
          </a:p>
        </p:txBody>
      </p:sp>
      <p:sp>
        <p:nvSpPr>
          <p:cNvPr id="6" name="Text Placeholder 5"/>
          <p:cNvSpPr>
            <a:spLocks noGrp="1"/>
          </p:cNvSpPr>
          <p:nvPr>
            <p:ph sz="quarter" idx="1"/>
          </p:nvPr>
        </p:nvSpPr>
        <p:spPr/>
        <p:txBody>
          <a:bodyPr/>
          <a:lstStyle/>
          <a:p>
            <a:pPr marL="0" indent="0">
              <a:buNone/>
            </a:pPr>
            <a:r>
              <a:rPr lang="en-GB" dirty="0" smtClean="0"/>
              <a:t>SELECT * FROM PROVIDER, SANDWICH;</a:t>
            </a:r>
          </a:p>
          <a:p>
            <a:endParaRPr lang="en-GB" dirty="0" smtClean="0"/>
          </a:p>
          <a:p>
            <a:r>
              <a:rPr lang="en-GB" dirty="0" smtClean="0"/>
              <a:t>Every single row in sandwich will be paired with every single row in provided regardless of whether the provider ID matches</a:t>
            </a:r>
          </a:p>
          <a:p>
            <a:r>
              <a:rPr lang="en-GB" dirty="0" smtClean="0"/>
              <a:t>Output is a set of ordered pairs</a:t>
            </a:r>
            <a:endParaRPr lang="en-IE" dirty="0"/>
          </a:p>
        </p:txBody>
      </p:sp>
    </p:spTree>
    <p:extLst>
      <p:ext uri="{BB962C8B-B14F-4D97-AF65-F5344CB8AC3E}">
        <p14:creationId xmlns:p14="http://schemas.microsoft.com/office/powerpoint/2010/main" val="28823546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9"/>
          <p:cNvSpPr>
            <a:spLocks noChangeArrowheads="1"/>
          </p:cNvSpPr>
          <p:nvPr/>
        </p:nvSpPr>
        <p:spPr bwMode="blackGray">
          <a:xfrm>
            <a:off x="755576" y="3429000"/>
            <a:ext cx="8001446" cy="2376264"/>
          </a:xfrm>
          <a:prstGeom prst="rect">
            <a:avLst/>
          </a:prstGeom>
          <a:solidFill>
            <a:schemeClr val="accent4">
              <a:lumMod val="40000"/>
              <a:lumOff val="60000"/>
            </a:schemeClr>
          </a:solidFill>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eaLnBrk="0" hangingPunct="0">
              <a:lnSpc>
                <a:spcPct val="105000"/>
              </a:lnSpc>
              <a:spcBef>
                <a:spcPct val="0"/>
              </a:spcBef>
              <a:tabLst>
                <a:tab pos="1200150" algn="l"/>
              </a:tabLst>
            </a:pPr>
            <a:r>
              <a:rPr lang="en-IE" dirty="0">
                <a:solidFill>
                  <a:srgbClr val="000000"/>
                </a:solidFill>
                <a:latin typeface="Courier New" pitchFamily="49" charset="0"/>
              </a:rPr>
              <a:t>SELECT </a:t>
            </a:r>
            <a:r>
              <a:rPr lang="en-IE" dirty="0" err="1" smtClean="0">
                <a:solidFill>
                  <a:srgbClr val="000000"/>
                </a:solidFill>
                <a:latin typeface="Courier New" pitchFamily="49" charset="0"/>
              </a:rPr>
              <a:t>game_title</a:t>
            </a:r>
            <a:r>
              <a:rPr lang="en-IE" dirty="0">
                <a:solidFill>
                  <a:srgbClr val="000000"/>
                </a:solidFill>
                <a:latin typeface="Courier New" pitchFamily="49" charset="0"/>
              </a:rPr>
              <a:t>, </a:t>
            </a:r>
            <a:r>
              <a:rPr lang="en-IE" dirty="0" err="1" smtClean="0">
                <a:solidFill>
                  <a:srgbClr val="000000"/>
                </a:solidFill>
                <a:latin typeface="Courier New" pitchFamily="49" charset="0"/>
              </a:rPr>
              <a:t>game_type_id</a:t>
            </a:r>
            <a:r>
              <a:rPr lang="en-IE" dirty="0">
                <a:solidFill>
                  <a:srgbClr val="000000"/>
                </a:solidFill>
                <a:latin typeface="Courier New" pitchFamily="49" charset="0"/>
              </a:rPr>
              <a:t>,</a:t>
            </a:r>
          </a:p>
          <a:p>
            <a:pPr eaLnBrk="0" hangingPunct="0">
              <a:lnSpc>
                <a:spcPct val="105000"/>
              </a:lnSpc>
              <a:spcBef>
                <a:spcPct val="0"/>
              </a:spcBef>
              <a:tabLst>
                <a:tab pos="1200150" algn="l"/>
              </a:tabLst>
            </a:pPr>
            <a:r>
              <a:rPr lang="en-IE" dirty="0">
                <a:solidFill>
                  <a:srgbClr val="000000"/>
                </a:solidFill>
                <a:latin typeface="Courier New" pitchFamily="49" charset="0"/>
              </a:rPr>
              <a:t>       CASE </a:t>
            </a:r>
            <a:r>
              <a:rPr lang="en-IE" dirty="0" err="1" smtClean="0">
                <a:solidFill>
                  <a:srgbClr val="000000"/>
                </a:solidFill>
                <a:latin typeface="Courier New" pitchFamily="49" charset="0"/>
              </a:rPr>
              <a:t>game_type_id</a:t>
            </a:r>
            <a:r>
              <a:rPr lang="en-IE" dirty="0" smtClean="0">
                <a:solidFill>
                  <a:srgbClr val="000000"/>
                </a:solidFill>
                <a:latin typeface="Courier New" pitchFamily="49" charset="0"/>
              </a:rPr>
              <a:t>  </a:t>
            </a:r>
          </a:p>
          <a:p>
            <a:pPr eaLnBrk="0" hangingPunct="0">
              <a:lnSpc>
                <a:spcPct val="105000"/>
              </a:lnSpc>
              <a:spcBef>
                <a:spcPct val="0"/>
              </a:spcBef>
              <a:tabLst>
                <a:tab pos="1200150" algn="l"/>
              </a:tabLst>
            </a:pPr>
            <a:r>
              <a:rPr lang="en-IE" dirty="0">
                <a:solidFill>
                  <a:srgbClr val="000000"/>
                </a:solidFill>
                <a:latin typeface="Courier New" pitchFamily="49" charset="0"/>
              </a:rPr>
              <a:t>	</a:t>
            </a:r>
            <a:r>
              <a:rPr lang="en-IE" dirty="0" smtClean="0">
                <a:solidFill>
                  <a:srgbClr val="000000"/>
                </a:solidFill>
                <a:latin typeface="Courier New" pitchFamily="49" charset="0"/>
              </a:rPr>
              <a:t>	      WHEN </a:t>
            </a:r>
            <a:r>
              <a:rPr lang="en-IE" dirty="0">
                <a:solidFill>
                  <a:srgbClr val="000000"/>
                </a:solidFill>
                <a:latin typeface="Courier New" pitchFamily="49" charset="0"/>
              </a:rPr>
              <a:t>1  THEN  </a:t>
            </a:r>
            <a:r>
              <a:rPr lang="en-IE" dirty="0" smtClean="0">
                <a:solidFill>
                  <a:srgbClr val="000000"/>
                </a:solidFill>
                <a:latin typeface="Courier New" pitchFamily="49" charset="0"/>
              </a:rPr>
              <a:t>1.10*</a:t>
            </a:r>
            <a:r>
              <a:rPr lang="en-IE" dirty="0" err="1" smtClean="0">
                <a:solidFill>
                  <a:srgbClr val="000000"/>
                </a:solidFill>
                <a:latin typeface="Courier New" pitchFamily="49" charset="0"/>
              </a:rPr>
              <a:t>game_price</a:t>
            </a:r>
            <a:endParaRPr lang="en-IE" dirty="0">
              <a:solidFill>
                <a:srgbClr val="000000"/>
              </a:solidFill>
              <a:latin typeface="Courier New" pitchFamily="49" charset="0"/>
            </a:endParaRPr>
          </a:p>
          <a:p>
            <a:pPr eaLnBrk="0" hangingPunct="0">
              <a:lnSpc>
                <a:spcPct val="105000"/>
              </a:lnSpc>
              <a:spcBef>
                <a:spcPct val="0"/>
              </a:spcBef>
              <a:tabLst>
                <a:tab pos="1200150" algn="l"/>
              </a:tabLst>
            </a:pPr>
            <a:r>
              <a:rPr lang="en-IE" dirty="0">
                <a:solidFill>
                  <a:srgbClr val="000000"/>
                </a:solidFill>
                <a:latin typeface="Courier New" pitchFamily="49" charset="0"/>
              </a:rPr>
              <a:t>                   WHEN 2 THEN  </a:t>
            </a:r>
            <a:r>
              <a:rPr lang="en-IE" dirty="0" smtClean="0">
                <a:solidFill>
                  <a:srgbClr val="000000"/>
                </a:solidFill>
                <a:latin typeface="Courier New" pitchFamily="49" charset="0"/>
              </a:rPr>
              <a:t>1.15*</a:t>
            </a:r>
            <a:r>
              <a:rPr lang="en-IE" dirty="0" err="1" smtClean="0">
                <a:solidFill>
                  <a:srgbClr val="000000"/>
                </a:solidFill>
                <a:latin typeface="Courier New" pitchFamily="49" charset="0"/>
              </a:rPr>
              <a:t>game_price</a:t>
            </a:r>
            <a:endParaRPr lang="en-IE" dirty="0">
              <a:solidFill>
                <a:srgbClr val="000000"/>
              </a:solidFill>
              <a:latin typeface="Courier New" pitchFamily="49" charset="0"/>
            </a:endParaRPr>
          </a:p>
          <a:p>
            <a:pPr eaLnBrk="0" hangingPunct="0">
              <a:lnSpc>
                <a:spcPct val="105000"/>
              </a:lnSpc>
              <a:spcBef>
                <a:spcPct val="0"/>
              </a:spcBef>
              <a:tabLst>
                <a:tab pos="1200150" algn="l"/>
              </a:tabLst>
            </a:pPr>
            <a:r>
              <a:rPr lang="en-IE" dirty="0">
                <a:solidFill>
                  <a:srgbClr val="000000"/>
                </a:solidFill>
                <a:latin typeface="Courier New" pitchFamily="49" charset="0"/>
              </a:rPr>
              <a:t>                   WHEN 3   THEN  </a:t>
            </a:r>
            <a:r>
              <a:rPr lang="en-IE" dirty="0" smtClean="0">
                <a:solidFill>
                  <a:srgbClr val="000000"/>
                </a:solidFill>
                <a:latin typeface="Courier New" pitchFamily="49" charset="0"/>
              </a:rPr>
              <a:t>1.20*</a:t>
            </a:r>
            <a:r>
              <a:rPr lang="en-IE" dirty="0" err="1" smtClean="0">
                <a:solidFill>
                  <a:srgbClr val="000000"/>
                </a:solidFill>
                <a:latin typeface="Courier New" pitchFamily="49" charset="0"/>
              </a:rPr>
              <a:t>game_price</a:t>
            </a:r>
            <a:endParaRPr lang="en-IE" dirty="0">
              <a:solidFill>
                <a:srgbClr val="000000"/>
              </a:solidFill>
              <a:latin typeface="Courier New" pitchFamily="49" charset="0"/>
            </a:endParaRPr>
          </a:p>
          <a:p>
            <a:pPr eaLnBrk="0" hangingPunct="0">
              <a:lnSpc>
                <a:spcPct val="105000"/>
              </a:lnSpc>
              <a:spcBef>
                <a:spcPct val="0"/>
              </a:spcBef>
              <a:tabLst>
                <a:tab pos="1200150" algn="l"/>
              </a:tabLst>
            </a:pPr>
            <a:r>
              <a:rPr lang="en-IE" dirty="0">
                <a:solidFill>
                  <a:srgbClr val="000000"/>
                </a:solidFill>
                <a:latin typeface="Courier New" pitchFamily="49" charset="0"/>
              </a:rPr>
              <a:t>       ELSE      </a:t>
            </a:r>
            <a:r>
              <a:rPr lang="en-IE" dirty="0" err="1" smtClean="0">
                <a:solidFill>
                  <a:srgbClr val="000000"/>
                </a:solidFill>
                <a:latin typeface="Courier New" pitchFamily="49" charset="0"/>
              </a:rPr>
              <a:t>game_price</a:t>
            </a:r>
            <a:endParaRPr lang="en-IE" dirty="0">
              <a:solidFill>
                <a:srgbClr val="000000"/>
              </a:solidFill>
              <a:latin typeface="Courier New" pitchFamily="49" charset="0"/>
            </a:endParaRPr>
          </a:p>
          <a:p>
            <a:pPr eaLnBrk="0" hangingPunct="0">
              <a:lnSpc>
                <a:spcPct val="105000"/>
              </a:lnSpc>
              <a:spcBef>
                <a:spcPct val="0"/>
              </a:spcBef>
              <a:tabLst>
                <a:tab pos="1200150" algn="l"/>
              </a:tabLst>
            </a:pPr>
            <a:r>
              <a:rPr lang="en-IE" dirty="0">
                <a:solidFill>
                  <a:srgbClr val="000000"/>
                </a:solidFill>
                <a:latin typeface="Courier New" pitchFamily="49" charset="0"/>
              </a:rPr>
              <a:t>       END     </a:t>
            </a:r>
            <a:r>
              <a:rPr lang="en-IE" dirty="0" smtClean="0">
                <a:solidFill>
                  <a:srgbClr val="000000"/>
                </a:solidFill>
                <a:latin typeface="Courier New" pitchFamily="49" charset="0"/>
              </a:rPr>
              <a:t>“PRICE NEXT MONTH"</a:t>
            </a:r>
            <a:endParaRPr lang="en-IE" dirty="0">
              <a:solidFill>
                <a:srgbClr val="000000"/>
              </a:solidFill>
              <a:latin typeface="Courier New" pitchFamily="49" charset="0"/>
            </a:endParaRPr>
          </a:p>
          <a:p>
            <a:pPr eaLnBrk="0" hangingPunct="0">
              <a:lnSpc>
                <a:spcPct val="105000"/>
              </a:lnSpc>
              <a:spcBef>
                <a:spcPct val="0"/>
              </a:spcBef>
              <a:tabLst>
                <a:tab pos="1200150" algn="l"/>
              </a:tabLst>
            </a:pPr>
            <a:r>
              <a:rPr lang="en-IE" dirty="0">
                <a:solidFill>
                  <a:srgbClr val="000000"/>
                </a:solidFill>
                <a:latin typeface="Courier New" pitchFamily="49" charset="0"/>
              </a:rPr>
              <a:t>FROM   </a:t>
            </a:r>
            <a:r>
              <a:rPr lang="en-IE" dirty="0" err="1" smtClean="0">
                <a:solidFill>
                  <a:srgbClr val="000000"/>
                </a:solidFill>
                <a:latin typeface="Courier New" pitchFamily="49" charset="0"/>
              </a:rPr>
              <a:t>mm_game</a:t>
            </a:r>
            <a:r>
              <a:rPr lang="en-IE" dirty="0" smtClean="0">
                <a:solidFill>
                  <a:srgbClr val="000000"/>
                </a:solidFill>
                <a:latin typeface="Courier New" pitchFamily="49" charset="0"/>
              </a:rPr>
              <a:t>;</a:t>
            </a:r>
            <a:endParaRPr lang="en-US" dirty="0">
              <a:solidFill>
                <a:srgbClr val="000000"/>
              </a:solidFill>
              <a:latin typeface="Courier New" pitchFamily="49" charset="0"/>
            </a:endParaRPr>
          </a:p>
        </p:txBody>
      </p:sp>
      <p:sp>
        <p:nvSpPr>
          <p:cNvPr id="68611" name="Rectangle 17"/>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cs typeface="+mj-cs"/>
              </a:rPr>
              <a:t>Using the </a:t>
            </a:r>
            <a:r>
              <a:rPr lang="en-US" smtClean="0">
                <a:solidFill>
                  <a:schemeClr val="tx2">
                    <a:satMod val="130000"/>
                  </a:schemeClr>
                </a:solidFill>
                <a:latin typeface="Courier New" pitchFamily="49" charset="0"/>
                <a:cs typeface="+mj-cs"/>
              </a:rPr>
              <a:t>CASE</a:t>
            </a:r>
            <a:r>
              <a:rPr lang="en-US" smtClean="0">
                <a:solidFill>
                  <a:schemeClr val="tx2">
                    <a:satMod val="130000"/>
                  </a:schemeClr>
                </a:solidFill>
                <a:cs typeface="+mj-cs"/>
              </a:rPr>
              <a:t> Expression</a:t>
            </a:r>
          </a:p>
        </p:txBody>
      </p:sp>
      <p:sp>
        <p:nvSpPr>
          <p:cNvPr id="68612" name="Rectangle 18"/>
          <p:cNvSpPr>
            <a:spLocks noGrp="1" noChangeArrowheads="1"/>
          </p:cNvSpPr>
          <p:nvPr>
            <p:ph idx="1"/>
          </p:nvPr>
        </p:nvSpPr>
        <p:spPr>
          <a:xfrm>
            <a:off x="683568" y="1196752"/>
            <a:ext cx="7366000" cy="1311498"/>
          </a:xfrm>
        </p:spPr>
        <p:txBody>
          <a:bodyPr>
            <a:noAutofit/>
          </a:bodyPr>
          <a:lstStyle/>
          <a:p>
            <a:pPr marL="0" indent="0">
              <a:buNone/>
            </a:pPr>
            <a:r>
              <a:rPr lang="en-US" sz="1600" dirty="0" smtClean="0"/>
              <a:t>The </a:t>
            </a:r>
            <a:r>
              <a:rPr lang="en-US" sz="1600" dirty="0"/>
              <a:t>value of </a:t>
            </a:r>
            <a:r>
              <a:rPr lang="en-US" sz="1600" dirty="0" smtClean="0">
                <a:latin typeface="Courier New" pitchFamily="49" charset="0"/>
              </a:rPr>
              <a:t>GAME_TYPE_ID</a:t>
            </a:r>
            <a:r>
              <a:rPr lang="en-US" sz="1600" dirty="0" smtClean="0"/>
              <a:t> is decoded:</a:t>
            </a:r>
          </a:p>
          <a:p>
            <a:pPr marL="0" indent="0">
              <a:buNone/>
            </a:pPr>
            <a:r>
              <a:rPr lang="en-US" sz="1600" dirty="0" smtClean="0"/>
              <a:t>If </a:t>
            </a:r>
            <a:r>
              <a:rPr lang="en-US" sz="1600" dirty="0" smtClean="0">
                <a:latin typeface="Courier New" pitchFamily="49" charset="0"/>
              </a:rPr>
              <a:t>GAME_TYPE_ID</a:t>
            </a:r>
            <a:r>
              <a:rPr lang="en-US" sz="1600" dirty="0" smtClean="0"/>
              <a:t> </a:t>
            </a:r>
            <a:r>
              <a:rPr lang="en-US" sz="1600" dirty="0"/>
              <a:t>is </a:t>
            </a:r>
            <a:r>
              <a:rPr lang="en-US" sz="1600" dirty="0">
                <a:latin typeface="Courier New" pitchFamily="49" charset="0"/>
              </a:rPr>
              <a:t>1</a:t>
            </a:r>
            <a:r>
              <a:rPr lang="en-US" sz="1600" dirty="0" smtClean="0"/>
              <a:t>, </a:t>
            </a:r>
            <a:r>
              <a:rPr lang="en-US" sz="1600" dirty="0"/>
              <a:t>the </a:t>
            </a:r>
            <a:r>
              <a:rPr lang="en-US" sz="1600" dirty="0" smtClean="0"/>
              <a:t>price </a:t>
            </a:r>
            <a:r>
              <a:rPr lang="en-US" sz="1600" dirty="0"/>
              <a:t>increase is 10%; </a:t>
            </a:r>
            <a:endParaRPr lang="en-US" sz="1600" dirty="0" smtClean="0"/>
          </a:p>
          <a:p>
            <a:pPr marL="0" indent="0">
              <a:buNone/>
            </a:pPr>
            <a:r>
              <a:rPr lang="en-US" sz="1600" dirty="0"/>
              <a:t>I</a:t>
            </a:r>
            <a:r>
              <a:rPr lang="en-US" sz="1600" dirty="0" smtClean="0"/>
              <a:t>f </a:t>
            </a:r>
            <a:r>
              <a:rPr lang="en-US" sz="1600" dirty="0" smtClean="0">
                <a:latin typeface="Courier New" pitchFamily="49" charset="0"/>
              </a:rPr>
              <a:t>GAME_TYPE_ID</a:t>
            </a:r>
            <a:r>
              <a:rPr lang="en-US" sz="1600" dirty="0" smtClean="0"/>
              <a:t> </a:t>
            </a:r>
            <a:r>
              <a:rPr lang="en-US" sz="1600" dirty="0"/>
              <a:t>is </a:t>
            </a:r>
            <a:r>
              <a:rPr lang="en-US" sz="1600" dirty="0" smtClean="0">
                <a:latin typeface="Courier New" pitchFamily="49" charset="0"/>
              </a:rPr>
              <a:t>2</a:t>
            </a:r>
            <a:r>
              <a:rPr lang="en-US" sz="1600" dirty="0" smtClean="0"/>
              <a:t>, </a:t>
            </a:r>
            <a:r>
              <a:rPr lang="en-US" sz="1600" dirty="0"/>
              <a:t>the </a:t>
            </a:r>
            <a:r>
              <a:rPr lang="en-US" sz="1600" dirty="0" smtClean="0"/>
              <a:t>price </a:t>
            </a:r>
            <a:r>
              <a:rPr lang="en-US" sz="1600" dirty="0"/>
              <a:t>increase is 15%; </a:t>
            </a:r>
            <a:endParaRPr lang="en-US" sz="1600" dirty="0" smtClean="0"/>
          </a:p>
          <a:p>
            <a:pPr marL="0" indent="0">
              <a:buNone/>
            </a:pPr>
            <a:r>
              <a:rPr lang="en-US" sz="1600" dirty="0" smtClean="0"/>
              <a:t>If </a:t>
            </a:r>
            <a:r>
              <a:rPr lang="en-US" sz="1600" dirty="0" err="1" smtClean="0">
                <a:latin typeface="Courier New" pitchFamily="49" charset="0"/>
              </a:rPr>
              <a:t>GAME_TYPE_id</a:t>
            </a:r>
            <a:r>
              <a:rPr lang="en-US" sz="1600" dirty="0" smtClean="0">
                <a:latin typeface="Courier New" pitchFamily="49" charset="0"/>
              </a:rPr>
              <a:t> </a:t>
            </a:r>
            <a:r>
              <a:rPr lang="en-US" sz="1600" dirty="0" smtClean="0"/>
              <a:t>is </a:t>
            </a:r>
            <a:r>
              <a:rPr lang="en-US" sz="1600" dirty="0">
                <a:latin typeface="Courier New" pitchFamily="49" charset="0"/>
              </a:rPr>
              <a:t>3</a:t>
            </a:r>
            <a:r>
              <a:rPr lang="en-US" sz="1600" dirty="0" smtClean="0"/>
              <a:t>, </a:t>
            </a:r>
            <a:r>
              <a:rPr lang="en-US" sz="1600" dirty="0"/>
              <a:t>the </a:t>
            </a:r>
            <a:r>
              <a:rPr lang="en-US" sz="1600" dirty="0" smtClean="0"/>
              <a:t>price </a:t>
            </a:r>
            <a:r>
              <a:rPr lang="en-US" sz="1600" dirty="0"/>
              <a:t>increase is 20%. </a:t>
            </a:r>
            <a:endParaRPr lang="en-US" sz="1600" dirty="0" smtClean="0"/>
          </a:p>
          <a:p>
            <a:pPr marL="0" indent="0">
              <a:buNone/>
            </a:pPr>
            <a:r>
              <a:rPr lang="en-US" sz="1600" dirty="0" smtClean="0"/>
              <a:t>For </a:t>
            </a:r>
            <a:r>
              <a:rPr lang="en-US" sz="1600" dirty="0"/>
              <a:t>all </a:t>
            </a:r>
            <a:r>
              <a:rPr lang="en-US" sz="1600" dirty="0" smtClean="0"/>
              <a:t>other game types , </a:t>
            </a:r>
            <a:r>
              <a:rPr lang="en-US" sz="1600" dirty="0"/>
              <a:t>there is no increase in </a:t>
            </a:r>
            <a:r>
              <a:rPr lang="en-US" sz="1600" dirty="0" smtClean="0"/>
              <a:t>price.</a:t>
            </a:r>
          </a:p>
          <a:p>
            <a:pPr marL="0" indent="0">
              <a:buNone/>
            </a:pPr>
            <a:r>
              <a:rPr lang="en-US" sz="1600" dirty="0" smtClean="0"/>
              <a:t>NOTE: this doesn’t change the actual data, just the values output </a:t>
            </a:r>
            <a:endParaRPr lang="en-US" sz="1600" dirty="0"/>
          </a:p>
        </p:txBody>
      </p:sp>
      <p:sp>
        <p:nvSpPr>
          <p:cNvPr id="63494" name="Rectangle 7"/>
          <p:cNvSpPr>
            <a:spLocks noChangeArrowheads="1"/>
          </p:cNvSpPr>
          <p:nvPr/>
        </p:nvSpPr>
        <p:spPr bwMode="auto">
          <a:xfrm>
            <a:off x="1773164" y="3717032"/>
            <a:ext cx="6983858" cy="18002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ar-SA">
              <a:ea typeface="Majalla UI"/>
            </a:endParaRPr>
          </a:p>
        </p:txBody>
      </p:sp>
    </p:spTree>
    <p:extLst>
      <p:ext uri="{BB962C8B-B14F-4D97-AF65-F5344CB8AC3E}">
        <p14:creationId xmlns:p14="http://schemas.microsoft.com/office/powerpoint/2010/main" val="3293735027"/>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smtClean="0"/>
              <a:t>DECODE Function </a:t>
            </a:r>
            <a:endParaRPr lang="en-US" dirty="0"/>
          </a:p>
        </p:txBody>
      </p:sp>
      <p:sp>
        <p:nvSpPr>
          <p:cNvPr id="346115" name="Rectangle 3"/>
          <p:cNvSpPr>
            <a:spLocks noGrp="1" noChangeArrowheads="1"/>
          </p:cNvSpPr>
          <p:nvPr>
            <p:ph sz="quarter" idx="1"/>
          </p:nvPr>
        </p:nvSpPr>
        <p:spPr/>
        <p:txBody>
          <a:bodyPr>
            <a:normAutofit fontScale="70000" lnSpcReduction="20000"/>
          </a:bodyPr>
          <a:lstStyle/>
          <a:p>
            <a:r>
              <a:rPr lang="en-US" dirty="0" smtClean="0"/>
              <a:t>The DECODE function enables you to use If-Then-Else logic when displaying values.  </a:t>
            </a:r>
          </a:p>
          <a:p>
            <a:r>
              <a:rPr lang="en-US" dirty="0" smtClean="0"/>
              <a:t>The general format is:</a:t>
            </a:r>
          </a:p>
          <a:p>
            <a:pPr marL="0" indent="0">
              <a:buNone/>
            </a:pPr>
            <a:r>
              <a:rPr lang="en-US" dirty="0" smtClean="0"/>
              <a:t>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smtClean="0"/>
              <a:t>The expression can be a column value of any </a:t>
            </a:r>
            <a:r>
              <a:rPr lang="en-US" dirty="0" err="1" smtClean="0"/>
              <a:t>datatype</a:t>
            </a:r>
            <a:r>
              <a:rPr lang="en-US" dirty="0" smtClean="0"/>
              <a:t> or a result from some type of computation or function.  </a:t>
            </a:r>
          </a:p>
          <a:p>
            <a:r>
              <a:rPr lang="en-US" dirty="0" smtClean="0"/>
              <a:t>The expression is compared to search1 and if expression = search1, then result1 is returned.  If not, then the search continues to compare expression = search2 in order to return result2, etc.</a:t>
            </a:r>
          </a:p>
          <a:p>
            <a:r>
              <a:rPr lang="en-US" dirty="0" smtClean="0"/>
              <a:t>If the expression does not equal any of the search values, then the default value is returned.  </a:t>
            </a:r>
          </a:p>
          <a:p>
            <a:r>
              <a:rPr lang="en-US" dirty="0" smtClean="0"/>
              <a:t>The else default can be a column value or the result of some type of computation or function.</a:t>
            </a:r>
          </a:p>
          <a:p>
            <a:pPr lvl="2"/>
            <a:endParaRPr lang="en-US" dirty="0"/>
          </a:p>
        </p:txBody>
      </p:sp>
      <p:sp>
        <p:nvSpPr>
          <p:cNvPr id="4" name="Rectangle 4"/>
          <p:cNvSpPr>
            <a:spLocks noChangeArrowheads="1"/>
          </p:cNvSpPr>
          <p:nvPr/>
        </p:nvSpPr>
        <p:spPr bwMode="blackGray">
          <a:xfrm>
            <a:off x="1006262" y="2132856"/>
            <a:ext cx="7364413" cy="10604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algn="l" eaLnBrk="0" hangingPunct="0">
              <a:lnSpc>
                <a:spcPct val="105000"/>
              </a:lnSpc>
              <a:spcBef>
                <a:spcPct val="0"/>
              </a:spcBef>
              <a:buClrTx/>
              <a:buFontTx/>
              <a:buNone/>
              <a:tabLst>
                <a:tab pos="1200150" algn="l"/>
              </a:tabLst>
            </a:pPr>
            <a:r>
              <a:rPr lang="en-US" dirty="0">
                <a:solidFill>
                  <a:srgbClr val="000000"/>
                </a:solidFill>
                <a:latin typeface="Courier New" pitchFamily="49" charset="0"/>
              </a:rPr>
              <a:t>DECODE(</a:t>
            </a:r>
            <a:r>
              <a:rPr lang="en-US" i="1" dirty="0" err="1">
                <a:solidFill>
                  <a:srgbClr val="000000"/>
                </a:solidFill>
                <a:latin typeface="Courier New" pitchFamily="49" charset="0"/>
              </a:rPr>
              <a:t>col|expression</a:t>
            </a:r>
            <a:r>
              <a:rPr lang="en-US" i="1" dirty="0">
                <a:solidFill>
                  <a:srgbClr val="000000"/>
                </a:solidFill>
                <a:latin typeface="Courier New" pitchFamily="49" charset="0"/>
              </a:rPr>
              <a:t>, search1, result1 </a:t>
            </a:r>
          </a:p>
          <a:p>
            <a:pPr algn="l" eaLnBrk="0" hangingPunct="0">
              <a:lnSpc>
                <a:spcPct val="105000"/>
              </a:lnSpc>
              <a:spcBef>
                <a:spcPct val="0"/>
              </a:spcBef>
              <a:buClrTx/>
              <a:buFontTx/>
              <a:buNone/>
              <a:tabLst>
                <a:tab pos="1200150" algn="l"/>
              </a:tabLst>
            </a:pPr>
            <a:r>
              <a:rPr lang="en-US" i="1" dirty="0">
                <a:solidFill>
                  <a:srgbClr val="000000"/>
                </a:solidFill>
                <a:latin typeface="Courier New" pitchFamily="49" charset="0"/>
              </a:rPr>
              <a:t>      			   </a:t>
            </a:r>
            <a:r>
              <a:rPr lang="en-US" dirty="0">
                <a:solidFill>
                  <a:srgbClr val="000000"/>
                </a:solidFill>
                <a:latin typeface="Courier New" pitchFamily="49" charset="0"/>
              </a:rPr>
              <a:t>[</a:t>
            </a:r>
            <a:r>
              <a:rPr lang="en-US" i="1" dirty="0">
                <a:solidFill>
                  <a:srgbClr val="000000"/>
                </a:solidFill>
                <a:latin typeface="Courier New" pitchFamily="49" charset="0"/>
              </a:rPr>
              <a:t>, search2, result2,...,</a:t>
            </a:r>
            <a:r>
              <a:rPr lang="en-US" dirty="0">
                <a:solidFill>
                  <a:srgbClr val="000000"/>
                </a:solidFill>
                <a:latin typeface="Courier New" pitchFamily="49" charset="0"/>
              </a:rPr>
              <a:t>]</a:t>
            </a:r>
          </a:p>
          <a:p>
            <a:pPr algn="l" eaLnBrk="0" hangingPunct="0">
              <a:lnSpc>
                <a:spcPct val="105000"/>
              </a:lnSpc>
              <a:spcBef>
                <a:spcPct val="0"/>
              </a:spcBef>
              <a:buClrTx/>
              <a:buFontTx/>
              <a:buNone/>
              <a:tabLst>
                <a:tab pos="1200150" algn="l"/>
              </a:tabLst>
            </a:pPr>
            <a:r>
              <a:rPr lang="en-US" i="1" dirty="0">
                <a:solidFill>
                  <a:srgbClr val="000000"/>
                </a:solidFill>
                <a:latin typeface="Courier New" pitchFamily="49" charset="0"/>
              </a:rPr>
              <a:t>      			   </a:t>
            </a:r>
            <a:r>
              <a:rPr lang="en-US" dirty="0">
                <a:solidFill>
                  <a:srgbClr val="000000"/>
                </a:solidFill>
                <a:latin typeface="Courier New" pitchFamily="49" charset="0"/>
              </a:rPr>
              <a:t>[</a:t>
            </a:r>
            <a:r>
              <a:rPr lang="en-US" i="1" dirty="0">
                <a:solidFill>
                  <a:srgbClr val="000000"/>
                </a:solidFill>
                <a:latin typeface="Courier New" pitchFamily="49" charset="0"/>
              </a:rPr>
              <a:t>, default</a:t>
            </a:r>
            <a:r>
              <a:rPr lang="en-US" dirty="0">
                <a:solidFill>
                  <a:srgbClr val="000000"/>
                </a:solidFill>
                <a:latin typeface="Courier New" pitchFamily="49" charset="0"/>
              </a:rPr>
              <a:t>])</a:t>
            </a:r>
          </a:p>
        </p:txBody>
      </p:sp>
    </p:spTree>
    <p:extLst>
      <p:ext uri="{BB962C8B-B14F-4D97-AF65-F5344CB8AC3E}">
        <p14:creationId xmlns:p14="http://schemas.microsoft.com/office/powerpoint/2010/main" val="407842553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6"/>
          <p:cNvSpPr>
            <a:spLocks noChangeArrowheads="1"/>
          </p:cNvSpPr>
          <p:nvPr/>
        </p:nvSpPr>
        <p:spPr bwMode="blackGray">
          <a:xfrm>
            <a:off x="1001916" y="1268760"/>
            <a:ext cx="7364413" cy="191293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2075" tIns="46038" rIns="92075" bIns="46038" anchor="ctr"/>
          <a:lstStyle/>
          <a:p>
            <a:pPr eaLnBrk="0" hangingPunct="0">
              <a:spcBef>
                <a:spcPct val="0"/>
              </a:spcBef>
              <a:tabLst>
                <a:tab pos="1200150" algn="l"/>
              </a:tabLst>
            </a:pPr>
            <a:r>
              <a:rPr lang="en-IE" dirty="0">
                <a:solidFill>
                  <a:srgbClr val="000000"/>
                </a:solidFill>
                <a:latin typeface="Courier New" pitchFamily="49" charset="0"/>
              </a:rPr>
              <a:t>SELECT </a:t>
            </a:r>
            <a:r>
              <a:rPr lang="en-IE" dirty="0" err="1" smtClean="0">
                <a:solidFill>
                  <a:srgbClr val="000000"/>
                </a:solidFill>
                <a:latin typeface="Courier New" pitchFamily="49" charset="0"/>
              </a:rPr>
              <a:t>game_title</a:t>
            </a:r>
            <a:r>
              <a:rPr lang="en-IE" dirty="0">
                <a:solidFill>
                  <a:srgbClr val="000000"/>
                </a:solidFill>
                <a:latin typeface="Courier New" pitchFamily="49" charset="0"/>
              </a:rPr>
              <a:t>, </a:t>
            </a:r>
            <a:r>
              <a:rPr lang="en-IE" dirty="0" err="1" smtClean="0">
                <a:solidFill>
                  <a:srgbClr val="000000"/>
                </a:solidFill>
                <a:latin typeface="Courier New" pitchFamily="49" charset="0"/>
              </a:rPr>
              <a:t>game_type_id</a:t>
            </a:r>
            <a:r>
              <a:rPr lang="en-IE" dirty="0">
                <a:solidFill>
                  <a:srgbClr val="000000"/>
                </a:solidFill>
                <a:latin typeface="Courier New" pitchFamily="49" charset="0"/>
              </a:rPr>
              <a:t>,</a:t>
            </a:r>
          </a:p>
          <a:p>
            <a:pPr eaLnBrk="0" hangingPunct="0">
              <a:spcBef>
                <a:spcPct val="0"/>
              </a:spcBef>
              <a:tabLst>
                <a:tab pos="1200150" algn="l"/>
              </a:tabLst>
            </a:pPr>
            <a:r>
              <a:rPr lang="en-IE" dirty="0">
                <a:solidFill>
                  <a:srgbClr val="000000"/>
                </a:solidFill>
                <a:latin typeface="Courier New" pitchFamily="49" charset="0"/>
              </a:rPr>
              <a:t>       DECODE </a:t>
            </a:r>
            <a:r>
              <a:rPr lang="en-IE" dirty="0" smtClean="0">
                <a:solidFill>
                  <a:srgbClr val="000000"/>
                </a:solidFill>
                <a:latin typeface="Courier New" pitchFamily="49" charset="0"/>
              </a:rPr>
              <a:t>(</a:t>
            </a:r>
            <a:r>
              <a:rPr lang="en-IE" dirty="0" err="1" smtClean="0">
                <a:solidFill>
                  <a:srgbClr val="000000"/>
                </a:solidFill>
                <a:latin typeface="Courier New" pitchFamily="49" charset="0"/>
              </a:rPr>
              <a:t>game_type_id</a:t>
            </a:r>
            <a:r>
              <a:rPr lang="en-IE" dirty="0">
                <a:solidFill>
                  <a:srgbClr val="000000"/>
                </a:solidFill>
                <a:latin typeface="Courier New" pitchFamily="49" charset="0"/>
              </a:rPr>
              <a:t>,  </a:t>
            </a:r>
          </a:p>
          <a:p>
            <a:pPr eaLnBrk="0" hangingPunct="0">
              <a:spcBef>
                <a:spcPct val="0"/>
              </a:spcBef>
              <a:tabLst>
                <a:tab pos="1200150" algn="l"/>
              </a:tabLst>
            </a:pPr>
            <a:r>
              <a:rPr lang="en-IE" dirty="0">
                <a:solidFill>
                  <a:srgbClr val="000000"/>
                </a:solidFill>
                <a:latin typeface="Courier New" pitchFamily="49" charset="0"/>
              </a:rPr>
              <a:t>       </a:t>
            </a:r>
            <a:r>
              <a:rPr lang="en-IE" dirty="0" smtClean="0">
                <a:solidFill>
                  <a:srgbClr val="000000"/>
                </a:solidFill>
                <a:latin typeface="Courier New" pitchFamily="49" charset="0"/>
              </a:rPr>
              <a:t>1,1.10*</a:t>
            </a:r>
            <a:r>
              <a:rPr lang="en-IE" dirty="0" err="1" smtClean="0">
                <a:solidFill>
                  <a:srgbClr val="000000"/>
                </a:solidFill>
                <a:latin typeface="Courier New" pitchFamily="49" charset="0"/>
              </a:rPr>
              <a:t>game_price</a:t>
            </a:r>
            <a:r>
              <a:rPr lang="en-IE" dirty="0">
                <a:solidFill>
                  <a:srgbClr val="000000"/>
                </a:solidFill>
                <a:latin typeface="Courier New" pitchFamily="49" charset="0"/>
              </a:rPr>
              <a:t>,</a:t>
            </a:r>
          </a:p>
          <a:p>
            <a:pPr eaLnBrk="0" hangingPunct="0">
              <a:spcBef>
                <a:spcPct val="0"/>
              </a:spcBef>
              <a:tabLst>
                <a:tab pos="1200150" algn="l"/>
              </a:tabLst>
            </a:pPr>
            <a:r>
              <a:rPr lang="en-IE" dirty="0">
                <a:solidFill>
                  <a:srgbClr val="000000"/>
                </a:solidFill>
                <a:latin typeface="Courier New" pitchFamily="49" charset="0"/>
              </a:rPr>
              <a:t>      </a:t>
            </a:r>
            <a:r>
              <a:rPr lang="en-IE" dirty="0" smtClean="0">
                <a:solidFill>
                  <a:srgbClr val="000000"/>
                </a:solidFill>
                <a:latin typeface="Courier New" pitchFamily="49" charset="0"/>
              </a:rPr>
              <a:t> 2,1.15*</a:t>
            </a:r>
            <a:r>
              <a:rPr lang="en-IE" dirty="0" err="1" smtClean="0">
                <a:solidFill>
                  <a:srgbClr val="000000"/>
                </a:solidFill>
                <a:latin typeface="Courier New" pitchFamily="49" charset="0"/>
              </a:rPr>
              <a:t>game_price</a:t>
            </a:r>
            <a:r>
              <a:rPr lang="en-IE" dirty="0">
                <a:solidFill>
                  <a:srgbClr val="000000"/>
                </a:solidFill>
                <a:latin typeface="Courier New" pitchFamily="49" charset="0"/>
              </a:rPr>
              <a:t>,</a:t>
            </a:r>
          </a:p>
          <a:p>
            <a:pPr eaLnBrk="0" hangingPunct="0">
              <a:spcBef>
                <a:spcPct val="0"/>
              </a:spcBef>
              <a:tabLst>
                <a:tab pos="1200150" algn="l"/>
              </a:tabLst>
            </a:pPr>
            <a:r>
              <a:rPr lang="en-IE" dirty="0">
                <a:solidFill>
                  <a:srgbClr val="000000"/>
                </a:solidFill>
                <a:latin typeface="Courier New" pitchFamily="49" charset="0"/>
              </a:rPr>
              <a:t>      </a:t>
            </a:r>
            <a:r>
              <a:rPr lang="en-IE" dirty="0" smtClean="0">
                <a:solidFill>
                  <a:srgbClr val="000000"/>
                </a:solidFill>
                <a:latin typeface="Courier New" pitchFamily="49" charset="0"/>
              </a:rPr>
              <a:t> 3,1.20*</a:t>
            </a:r>
            <a:r>
              <a:rPr lang="en-IE" dirty="0" err="1" smtClean="0">
                <a:solidFill>
                  <a:srgbClr val="000000"/>
                </a:solidFill>
                <a:latin typeface="Courier New" pitchFamily="49" charset="0"/>
              </a:rPr>
              <a:t>game_price</a:t>
            </a:r>
            <a:r>
              <a:rPr lang="en-IE" dirty="0">
                <a:solidFill>
                  <a:srgbClr val="000000"/>
                </a:solidFill>
                <a:latin typeface="Courier New" pitchFamily="49" charset="0"/>
              </a:rPr>
              <a:t>,</a:t>
            </a:r>
          </a:p>
          <a:p>
            <a:pPr eaLnBrk="0" hangingPunct="0">
              <a:spcBef>
                <a:spcPct val="0"/>
              </a:spcBef>
              <a:tabLst>
                <a:tab pos="1200150" algn="l"/>
              </a:tabLst>
            </a:pPr>
            <a:r>
              <a:rPr lang="en-IE" dirty="0">
                <a:solidFill>
                  <a:srgbClr val="000000"/>
                </a:solidFill>
                <a:latin typeface="Courier New" pitchFamily="49" charset="0"/>
              </a:rPr>
              <a:t>     </a:t>
            </a:r>
            <a:r>
              <a:rPr lang="en-IE" dirty="0" smtClean="0">
                <a:solidFill>
                  <a:srgbClr val="000000"/>
                </a:solidFill>
                <a:latin typeface="Courier New" pitchFamily="49" charset="0"/>
              </a:rPr>
              <a:t>  </a:t>
            </a:r>
            <a:r>
              <a:rPr lang="en-IE" dirty="0" err="1" smtClean="0">
                <a:solidFill>
                  <a:srgbClr val="000000"/>
                </a:solidFill>
                <a:latin typeface="Courier New" pitchFamily="49" charset="0"/>
              </a:rPr>
              <a:t>game_price</a:t>
            </a:r>
            <a:r>
              <a:rPr lang="en-IE" dirty="0">
                <a:solidFill>
                  <a:srgbClr val="000000"/>
                </a:solidFill>
                <a:latin typeface="Courier New" pitchFamily="49" charset="0"/>
              </a:rPr>
              <a:t>) "REVISED_PRICE"</a:t>
            </a:r>
          </a:p>
          <a:p>
            <a:pPr eaLnBrk="0" hangingPunct="0">
              <a:spcBef>
                <a:spcPct val="0"/>
              </a:spcBef>
              <a:tabLst>
                <a:tab pos="1200150" algn="l"/>
              </a:tabLst>
            </a:pPr>
            <a:r>
              <a:rPr lang="en-IE" dirty="0">
                <a:solidFill>
                  <a:srgbClr val="000000"/>
                </a:solidFill>
                <a:latin typeface="Courier New" pitchFamily="49" charset="0"/>
              </a:rPr>
              <a:t>FROM   </a:t>
            </a:r>
            <a:r>
              <a:rPr lang="en-IE" dirty="0" err="1" smtClean="0">
                <a:solidFill>
                  <a:srgbClr val="000000"/>
                </a:solidFill>
                <a:latin typeface="Courier New" pitchFamily="49" charset="0"/>
              </a:rPr>
              <a:t>mm_game</a:t>
            </a:r>
            <a:r>
              <a:rPr lang="en-IE" dirty="0" smtClean="0">
                <a:solidFill>
                  <a:srgbClr val="000000"/>
                </a:solidFill>
                <a:latin typeface="Courier New" pitchFamily="49" charset="0"/>
              </a:rPr>
              <a:t>;</a:t>
            </a:r>
            <a:endParaRPr lang="en-US" dirty="0">
              <a:solidFill>
                <a:srgbClr val="000000"/>
              </a:solidFill>
              <a:latin typeface="Courier New" pitchFamily="49" charset="0"/>
            </a:endParaRPr>
          </a:p>
        </p:txBody>
      </p:sp>
      <p:sp>
        <p:nvSpPr>
          <p:cNvPr id="70659" name="Rectangle 15"/>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cs typeface="+mj-cs"/>
              </a:rPr>
              <a:t>Using the </a:t>
            </a:r>
            <a:r>
              <a:rPr lang="en-US" smtClean="0">
                <a:solidFill>
                  <a:schemeClr val="tx2">
                    <a:satMod val="130000"/>
                  </a:schemeClr>
                </a:solidFill>
                <a:latin typeface="Courier New" pitchFamily="49" charset="0"/>
                <a:cs typeface="+mj-cs"/>
              </a:rPr>
              <a:t>DECODE</a:t>
            </a:r>
            <a:r>
              <a:rPr lang="en-US" smtClean="0">
                <a:solidFill>
                  <a:schemeClr val="tx2">
                    <a:satMod val="130000"/>
                  </a:schemeClr>
                </a:solidFill>
                <a:cs typeface="+mj-cs"/>
              </a:rPr>
              <a:t> Function</a:t>
            </a:r>
          </a:p>
        </p:txBody>
      </p:sp>
      <p:sp>
        <p:nvSpPr>
          <p:cNvPr id="65540" name="Rectangle 5"/>
          <p:cNvSpPr>
            <a:spLocks noChangeArrowheads="1"/>
          </p:cNvSpPr>
          <p:nvPr/>
        </p:nvSpPr>
        <p:spPr bwMode="auto">
          <a:xfrm>
            <a:off x="1763688" y="1522760"/>
            <a:ext cx="5514975" cy="14160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ar-SA">
              <a:ea typeface="Majalla UI"/>
            </a:endParaRPr>
          </a:p>
        </p:txBody>
      </p:sp>
      <p:sp>
        <p:nvSpPr>
          <p:cNvPr id="3" name="TextBox 2"/>
          <p:cNvSpPr txBox="1"/>
          <p:nvPr/>
        </p:nvSpPr>
        <p:spPr>
          <a:xfrm>
            <a:off x="395536" y="5051773"/>
            <a:ext cx="8856984" cy="615553"/>
          </a:xfrm>
          <a:prstGeom prst="rect">
            <a:avLst/>
          </a:prstGeom>
          <a:noFill/>
        </p:spPr>
        <p:txBody>
          <a:bodyPr wrap="square" rtlCol="0">
            <a:spAutoFit/>
          </a:bodyPr>
          <a:lstStyle/>
          <a:p>
            <a:r>
              <a:rPr lang="en-US" sz="1600" dirty="0" smtClean="0"/>
              <a:t>This achieves the same outcome as we save for the CASE Statement for increasing the price</a:t>
            </a:r>
            <a:endParaRPr lang="en-US" sz="1050" dirty="0">
              <a:latin typeface="Courier New" pitchFamily="49" charset="0"/>
            </a:endParaRPr>
          </a:p>
          <a:p>
            <a:endParaRPr lang="en-IE" dirty="0"/>
          </a:p>
        </p:txBody>
      </p:sp>
    </p:spTree>
    <p:extLst>
      <p:ext uri="{BB962C8B-B14F-4D97-AF65-F5344CB8AC3E}">
        <p14:creationId xmlns:p14="http://schemas.microsoft.com/office/powerpoint/2010/main" val="1851879243"/>
      </p:ext>
    </p:extLst>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zh-CN" smtClean="0"/>
              <a:t>DECODE Expression</a:t>
            </a:r>
            <a:endParaRPr lang="zh-CN" altLang="en-US"/>
          </a:p>
        </p:txBody>
      </p:sp>
      <p:sp>
        <p:nvSpPr>
          <p:cNvPr id="197635" name="Rectangle 3"/>
          <p:cNvSpPr>
            <a:spLocks noGrp="1" noChangeArrowheads="1"/>
          </p:cNvSpPr>
          <p:nvPr>
            <p:ph type="body" idx="1"/>
          </p:nvPr>
        </p:nvSpPr>
        <p:spPr/>
        <p:txBody>
          <a:bodyPr/>
          <a:lstStyle/>
          <a:p>
            <a:pPr marL="594360" lvl="2" indent="0">
              <a:buNone/>
            </a:pPr>
            <a:r>
              <a:rPr lang="en-US" altLang="zh-CN" sz="2400" dirty="0" smtClean="0">
                <a:latin typeface="Courier New" panose="02070309020205020404" pitchFamily="49" charset="0"/>
                <a:cs typeface="Courier New" panose="02070309020205020404" pitchFamily="49" charset="0"/>
              </a:rPr>
              <a:t>DECODE(</a:t>
            </a:r>
            <a:r>
              <a:rPr lang="en-US" altLang="zh-CN" sz="2400" dirty="0" err="1" smtClean="0">
                <a:latin typeface="Courier New" panose="02070309020205020404" pitchFamily="49" charset="0"/>
                <a:cs typeface="Courier New" panose="02070309020205020404" pitchFamily="49" charset="0"/>
              </a:rPr>
              <a:t>columnl|expression</a:t>
            </a:r>
            <a:r>
              <a:rPr lang="en-US" altLang="zh-CN" sz="2400" dirty="0" smtClean="0">
                <a:latin typeface="Courier New" panose="02070309020205020404" pitchFamily="49" charset="0"/>
                <a:cs typeface="Courier New" panose="02070309020205020404" pitchFamily="49" charset="0"/>
              </a:rPr>
              <a:t>, search1,result1</a:t>
            </a:r>
          </a:p>
          <a:p>
            <a:pPr marL="594360" lvl="2" indent="0">
              <a:buNone/>
            </a:pPr>
            <a:r>
              <a:rPr lang="en-US" altLang="zh-CN" sz="2400" dirty="0" smtClean="0">
                <a:latin typeface="Courier New" panose="02070309020205020404" pitchFamily="49" charset="0"/>
                <a:cs typeface="Courier New" panose="02070309020205020404" pitchFamily="49" charset="0"/>
              </a:rPr>
              <a:t>[, search2, result2,...,]</a:t>
            </a:r>
          </a:p>
          <a:p>
            <a:pPr marL="594360" lvl="2" indent="0">
              <a:buNone/>
            </a:pPr>
            <a:r>
              <a:rPr lang="en-US" altLang="zh-CN" sz="2400" dirty="0" smtClean="0">
                <a:latin typeface="Courier New" panose="02070309020205020404" pitchFamily="49" charset="0"/>
                <a:cs typeface="Courier New" panose="02070309020205020404" pitchFamily="49" charset="0"/>
              </a:rPr>
              <a:t>[, default])</a:t>
            </a:r>
          </a:p>
          <a:p>
            <a:pPr lvl="2"/>
            <a:endParaRPr lang="zh-CN" altLang="en-US" dirty="0" smtClean="0"/>
          </a:p>
          <a:p>
            <a:r>
              <a:rPr lang="en-US" altLang="zh-CN" dirty="0" smtClean="0"/>
              <a:t>The DECODE function evaluates an expression in a similar way to the IF-THEN-ELSE logic. </a:t>
            </a:r>
          </a:p>
          <a:p>
            <a:r>
              <a:rPr lang="en-US" altLang="zh-CN" dirty="0" smtClean="0"/>
              <a:t>DECODE compares an expression to each of the search values.</a:t>
            </a:r>
          </a:p>
          <a:p>
            <a:r>
              <a:rPr lang="en-US" altLang="zh-CN" dirty="0" smtClean="0"/>
              <a:t>If the default value is omitted, a null value is returned where a search value does not match any of the values.</a:t>
            </a:r>
            <a:endParaRPr lang="zh-CN" altLang="en-US" dirty="0"/>
          </a:p>
        </p:txBody>
      </p:sp>
    </p:spTree>
    <p:extLst>
      <p:ext uri="{BB962C8B-B14F-4D97-AF65-F5344CB8AC3E}">
        <p14:creationId xmlns:p14="http://schemas.microsoft.com/office/powerpoint/2010/main" val="331304578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Tutorial Part 3</a:t>
            </a:r>
            <a:endParaRPr lang="en-IE" dirty="0"/>
          </a:p>
        </p:txBody>
      </p:sp>
      <p:sp>
        <p:nvSpPr>
          <p:cNvPr id="3" name="Content Placeholder 2"/>
          <p:cNvSpPr>
            <a:spLocks noGrp="1"/>
          </p:cNvSpPr>
          <p:nvPr>
            <p:ph sz="quarter" idx="1"/>
          </p:nvPr>
        </p:nvSpPr>
        <p:spPr/>
        <p:txBody>
          <a:bodyPr/>
          <a:lstStyle/>
          <a:p>
            <a:r>
              <a:rPr lang="en-IE" dirty="0" smtClean="0"/>
              <a:t>L6-Tut3-Func.pdf</a:t>
            </a:r>
          </a:p>
          <a:p>
            <a:r>
              <a:rPr lang="en-IE" dirty="0" smtClean="0"/>
              <a:t>L6-Tut3-Func-template.sql</a:t>
            </a:r>
            <a:endParaRPr lang="en-IE" dirty="0"/>
          </a:p>
        </p:txBody>
      </p:sp>
    </p:spTree>
    <p:extLst>
      <p:ext uri="{BB962C8B-B14F-4D97-AF65-F5344CB8AC3E}">
        <p14:creationId xmlns:p14="http://schemas.microsoft.com/office/powerpoint/2010/main" val="3123065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83" name="Rectangle 11"/>
          <p:cNvSpPr>
            <a:spLocks noGrp="1" noChangeArrowheads="1"/>
          </p:cNvSpPr>
          <p:nvPr>
            <p:ph type="title"/>
          </p:nvPr>
        </p:nvSpPr>
        <p:spPr/>
        <p:txBody>
          <a:bodyPr/>
          <a:lstStyle/>
          <a:p>
            <a:r>
              <a:rPr lang="en-US" altLang="en-US"/>
              <a:t>Conversion Functions</a:t>
            </a:r>
          </a:p>
        </p:txBody>
      </p:sp>
      <p:sp>
        <p:nvSpPr>
          <p:cNvPr id="412674" name="Line 2"/>
          <p:cNvSpPr>
            <a:spLocks noChangeShapeType="1"/>
          </p:cNvSpPr>
          <p:nvPr/>
        </p:nvSpPr>
        <p:spPr bwMode="auto">
          <a:xfrm flipV="1">
            <a:off x="4514850" y="2279650"/>
            <a:ext cx="0" cy="5905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2675" name="Freeform 3"/>
          <p:cNvSpPr>
            <a:spLocks/>
          </p:cNvSpPr>
          <p:nvPr/>
        </p:nvSpPr>
        <p:spPr bwMode="auto">
          <a:xfrm>
            <a:off x="2905125" y="2870200"/>
            <a:ext cx="3221038" cy="573088"/>
          </a:xfrm>
          <a:custGeom>
            <a:avLst/>
            <a:gdLst>
              <a:gd name="T0" fmla="*/ 0 w 2029"/>
              <a:gd name="T1" fmla="*/ 360 h 361"/>
              <a:gd name="T2" fmla="*/ 0 w 2029"/>
              <a:gd name="T3" fmla="*/ 0 h 361"/>
              <a:gd name="T4" fmla="*/ 2028 w 2029"/>
              <a:gd name="T5" fmla="*/ 0 h 361"/>
              <a:gd name="T6" fmla="*/ 2028 w 2029"/>
              <a:gd name="T7" fmla="*/ 300 h 361"/>
            </a:gdLst>
            <a:ahLst/>
            <a:cxnLst>
              <a:cxn ang="0">
                <a:pos x="T0" y="T1"/>
              </a:cxn>
              <a:cxn ang="0">
                <a:pos x="T2" y="T3"/>
              </a:cxn>
              <a:cxn ang="0">
                <a:pos x="T4" y="T5"/>
              </a:cxn>
              <a:cxn ang="0">
                <a:pos x="T6" y="T7"/>
              </a:cxn>
            </a:cxnLst>
            <a:rect l="0" t="0" r="r" b="b"/>
            <a:pathLst>
              <a:path w="2029" h="361">
                <a:moveTo>
                  <a:pt x="0" y="360"/>
                </a:moveTo>
                <a:lnTo>
                  <a:pt x="0" y="0"/>
                </a:lnTo>
                <a:lnTo>
                  <a:pt x="2028" y="0"/>
                </a:lnTo>
                <a:lnTo>
                  <a:pt x="2028" y="300"/>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2677" name="Rectangle 5"/>
          <p:cNvSpPr>
            <a:spLocks noChangeArrowheads="1"/>
          </p:cNvSpPr>
          <p:nvPr/>
        </p:nvSpPr>
        <p:spPr bwMode="blackWhite">
          <a:xfrm>
            <a:off x="1533525" y="3189288"/>
            <a:ext cx="1877120" cy="787400"/>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solidFill>
                  <a:prstClr val="black"/>
                </a:solidFill>
              </a:rPr>
              <a:t>Implicit data type</a:t>
            </a:r>
          </a:p>
          <a:p>
            <a:pPr eaLnBrk="0" hangingPunct="0">
              <a:spcBef>
                <a:spcPct val="0"/>
              </a:spcBef>
            </a:pPr>
            <a:r>
              <a:rPr lang="en-US" altLang="en-US">
                <a:solidFill>
                  <a:prstClr val="black"/>
                </a:solidFill>
              </a:rPr>
              <a:t>conversion</a:t>
            </a:r>
          </a:p>
        </p:txBody>
      </p:sp>
      <p:sp>
        <p:nvSpPr>
          <p:cNvPr id="412678" name="Rectangle 6"/>
          <p:cNvSpPr>
            <a:spLocks noChangeArrowheads="1"/>
          </p:cNvSpPr>
          <p:nvPr/>
        </p:nvSpPr>
        <p:spPr bwMode="blackWhite">
          <a:xfrm>
            <a:off x="4733925" y="3189288"/>
            <a:ext cx="2070323" cy="787400"/>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a:solidFill>
                  <a:prstClr val="black"/>
                </a:solidFill>
              </a:rPr>
              <a:t>Explicit data type</a:t>
            </a:r>
          </a:p>
          <a:p>
            <a:pPr eaLnBrk="0" hangingPunct="0">
              <a:spcBef>
                <a:spcPct val="0"/>
              </a:spcBef>
            </a:pPr>
            <a:r>
              <a:rPr lang="en-US" altLang="en-US">
                <a:solidFill>
                  <a:prstClr val="black"/>
                </a:solidFill>
              </a:rPr>
              <a:t>conversion</a:t>
            </a:r>
          </a:p>
        </p:txBody>
      </p:sp>
      <p:sp>
        <p:nvSpPr>
          <p:cNvPr id="412679" name="Rectangle 7"/>
          <p:cNvSpPr>
            <a:spLocks noChangeArrowheads="1"/>
          </p:cNvSpPr>
          <p:nvPr/>
        </p:nvSpPr>
        <p:spPr bwMode="blackWhite">
          <a:xfrm>
            <a:off x="3410645" y="1731963"/>
            <a:ext cx="2169467" cy="825500"/>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pPr>
            <a:r>
              <a:rPr lang="en-US" altLang="en-US" dirty="0">
                <a:solidFill>
                  <a:prstClr val="black"/>
                </a:solidFill>
              </a:rPr>
              <a:t>Data </a:t>
            </a:r>
            <a:r>
              <a:rPr lang="en-US" altLang="en-US" dirty="0" smtClean="0">
                <a:solidFill>
                  <a:prstClr val="black"/>
                </a:solidFill>
              </a:rPr>
              <a:t>type conversion</a:t>
            </a:r>
            <a:endParaRPr lang="en-US" altLang="en-US" dirty="0">
              <a:solidFill>
                <a:prstClr val="black"/>
              </a:solidFill>
            </a:endParaRPr>
          </a:p>
        </p:txBody>
      </p:sp>
      <p:sp>
        <p:nvSpPr>
          <p:cNvPr id="4" name="TextBox 3"/>
          <p:cNvSpPr txBox="1"/>
          <p:nvPr/>
        </p:nvSpPr>
        <p:spPr>
          <a:xfrm>
            <a:off x="179512" y="4293096"/>
            <a:ext cx="3888432" cy="1354217"/>
          </a:xfrm>
          <a:prstGeom prst="rect">
            <a:avLst/>
          </a:prstGeom>
          <a:noFill/>
        </p:spPr>
        <p:txBody>
          <a:bodyPr wrap="square" rtlCol="0">
            <a:spAutoFit/>
          </a:bodyPr>
          <a:lstStyle/>
          <a:p>
            <a:r>
              <a:rPr lang="en-IE" sz="1600" dirty="0">
                <a:latin typeface="Courier New" panose="02070309020205020404" pitchFamily="49" charset="0"/>
                <a:cs typeface="Courier New" panose="02070309020205020404" pitchFamily="49" charset="0"/>
              </a:rPr>
              <a:t>VARCHAR2 OR CHAR TO NUMBER</a:t>
            </a:r>
          </a:p>
          <a:p>
            <a:r>
              <a:rPr lang="en-IE" sz="1600" dirty="0">
                <a:latin typeface="Courier New" panose="02070309020205020404" pitchFamily="49" charset="0"/>
                <a:cs typeface="Courier New" panose="02070309020205020404" pitchFamily="49" charset="0"/>
              </a:rPr>
              <a:t>VARCHAR2 OR CHAR TO </a:t>
            </a:r>
            <a:r>
              <a:rPr lang="en-IE" sz="1600" dirty="0" smtClean="0">
                <a:latin typeface="Courier New" panose="02070309020205020404" pitchFamily="49" charset="0"/>
                <a:cs typeface="Courier New" panose="02070309020205020404" pitchFamily="49" charset="0"/>
              </a:rPr>
              <a:t>DATE</a:t>
            </a:r>
          </a:p>
          <a:p>
            <a:r>
              <a:rPr lang="en-IE" sz="1600" dirty="0" smtClean="0">
                <a:latin typeface="Courier New" panose="02070309020205020404" pitchFamily="49" charset="0"/>
                <a:cs typeface="Courier New" panose="02070309020205020404" pitchFamily="49" charset="0"/>
              </a:rPr>
              <a:t>NUMBER TO VARCHAR2 OR CHAR</a:t>
            </a:r>
          </a:p>
          <a:p>
            <a:r>
              <a:rPr lang="en-IE" sz="1600" dirty="0" smtClean="0">
                <a:latin typeface="Courier New" panose="02070309020205020404" pitchFamily="49" charset="0"/>
                <a:cs typeface="Courier New" panose="02070309020205020404" pitchFamily="49" charset="0"/>
              </a:rPr>
              <a:t>DATE TO VARCHAR2 OR CHAR</a:t>
            </a:r>
            <a:endParaRPr lang="en-IE" sz="1600" dirty="0">
              <a:latin typeface="Courier New" panose="02070309020205020404" pitchFamily="49" charset="0"/>
              <a:cs typeface="Courier New" panose="02070309020205020404" pitchFamily="49" charset="0"/>
            </a:endParaRPr>
          </a:p>
          <a:p>
            <a:endParaRPr lang="en-IE" sz="1600" dirty="0">
              <a:latin typeface="Courier New" panose="02070309020205020404" pitchFamily="49" charset="0"/>
              <a:cs typeface="Courier New" panose="02070309020205020404" pitchFamily="49" charset="0"/>
            </a:endParaRPr>
          </a:p>
        </p:txBody>
      </p:sp>
      <p:sp>
        <p:nvSpPr>
          <p:cNvPr id="11" name="TextBox 10"/>
          <p:cNvSpPr txBox="1"/>
          <p:nvPr/>
        </p:nvSpPr>
        <p:spPr>
          <a:xfrm>
            <a:off x="4788024" y="4293096"/>
            <a:ext cx="3888432" cy="1077218"/>
          </a:xfrm>
          <a:prstGeom prst="rect">
            <a:avLst/>
          </a:prstGeom>
          <a:noFill/>
        </p:spPr>
        <p:txBody>
          <a:bodyPr wrap="square" rtlCol="0">
            <a:spAutoFit/>
          </a:bodyPr>
          <a:lstStyle/>
          <a:p>
            <a:r>
              <a:rPr lang="en-IE" sz="1600" dirty="0" smtClean="0">
                <a:latin typeface="Courier New" panose="02070309020205020404" pitchFamily="49" charset="0"/>
                <a:cs typeface="Courier New" panose="02070309020205020404" pitchFamily="49" charset="0"/>
              </a:rPr>
              <a:t>TO_CHAR</a:t>
            </a:r>
          </a:p>
          <a:p>
            <a:r>
              <a:rPr lang="en-IE" sz="1600" dirty="0" smtClean="0">
                <a:latin typeface="Courier New" panose="02070309020205020404" pitchFamily="49" charset="0"/>
                <a:cs typeface="Courier New" panose="02070309020205020404" pitchFamily="49" charset="0"/>
              </a:rPr>
              <a:t>TO_NUMBER</a:t>
            </a:r>
          </a:p>
          <a:p>
            <a:r>
              <a:rPr lang="en-IE" sz="1600" dirty="0" smtClean="0">
                <a:latin typeface="Courier New" panose="02070309020205020404" pitchFamily="49" charset="0"/>
                <a:cs typeface="Courier New" panose="02070309020205020404" pitchFamily="49" charset="0"/>
              </a:rPr>
              <a:t>TO_DATE</a:t>
            </a:r>
            <a:endParaRPr lang="en-IE" sz="1600" dirty="0">
              <a:latin typeface="Courier New" panose="02070309020205020404" pitchFamily="49" charset="0"/>
              <a:cs typeface="Courier New" panose="02070309020205020404" pitchFamily="49" charset="0"/>
            </a:endParaRPr>
          </a:p>
          <a:p>
            <a:endParaRPr lang="en-IE"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4133130"/>
      </p:ext>
    </p:extLst>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47" name="Rectangle 27"/>
          <p:cNvSpPr>
            <a:spLocks noGrp="1" noChangeArrowheads="1"/>
          </p:cNvSpPr>
          <p:nvPr>
            <p:ph type="title"/>
          </p:nvPr>
        </p:nvSpPr>
        <p:spPr/>
        <p:txBody>
          <a:bodyPr/>
          <a:lstStyle/>
          <a:p>
            <a:r>
              <a:rPr lang="en-US" altLang="en-US"/>
              <a:t>Implicit Data Type Conversion</a:t>
            </a:r>
          </a:p>
        </p:txBody>
      </p:sp>
      <p:sp>
        <p:nvSpPr>
          <p:cNvPr id="414748" name="Rectangle 28"/>
          <p:cNvSpPr>
            <a:spLocks noGrp="1" noChangeArrowheads="1"/>
          </p:cNvSpPr>
          <p:nvPr>
            <p:ph sz="quarter" idx="1"/>
          </p:nvPr>
        </p:nvSpPr>
        <p:spPr>
          <a:xfrm>
            <a:off x="863600" y="1816100"/>
            <a:ext cx="7366000" cy="695325"/>
          </a:xfrm>
        </p:spPr>
        <p:txBody>
          <a:bodyPr>
            <a:normAutofit fontScale="92500" lnSpcReduction="20000"/>
          </a:bodyPr>
          <a:lstStyle/>
          <a:p>
            <a:r>
              <a:rPr lang="en-US" altLang="en-US"/>
              <a:t>For assignments, the Oracle server can automatically convert the following:</a:t>
            </a:r>
          </a:p>
        </p:txBody>
      </p:sp>
      <p:graphicFrame>
        <p:nvGraphicFramePr>
          <p:cNvPr id="414786" name="Group 66"/>
          <p:cNvGraphicFramePr>
            <a:graphicFrameLocks noGrp="1"/>
          </p:cNvGraphicFramePr>
          <p:nvPr/>
        </p:nvGraphicFramePr>
        <p:xfrm>
          <a:off x="857250" y="2738438"/>
          <a:ext cx="7364413" cy="1911034"/>
        </p:xfrm>
        <a:graphic>
          <a:graphicData uri="http://schemas.openxmlformats.org/drawingml/2006/table">
            <a:tbl>
              <a:tblPr/>
              <a:tblGrid>
                <a:gridCol w="2889250"/>
                <a:gridCol w="4475163"/>
              </a:tblGrid>
              <a:tr h="3190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From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VARCHAR2 or CHAR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NUMBER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VARCHAR2 or CHAR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DATE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NUMBER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VARCHAR2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4143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DATE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VARCHAR2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
        <p:nvSpPr>
          <p:cNvPr id="2" name="TextBox 1"/>
          <p:cNvSpPr txBox="1"/>
          <p:nvPr/>
        </p:nvSpPr>
        <p:spPr>
          <a:xfrm>
            <a:off x="251520" y="5013176"/>
            <a:ext cx="8784976" cy="923330"/>
          </a:xfrm>
          <a:prstGeom prst="rect">
            <a:avLst/>
          </a:prstGeom>
          <a:noFill/>
        </p:spPr>
        <p:txBody>
          <a:bodyPr wrap="square" rtlCol="0">
            <a:spAutoFit/>
          </a:bodyPr>
          <a:lstStyle/>
          <a:p>
            <a:r>
              <a:rPr lang="en-IE" dirty="0" smtClean="0"/>
              <a:t>This is particularly relevant in where clauses:</a:t>
            </a:r>
          </a:p>
          <a:p>
            <a:pPr marL="0" lvl="1"/>
            <a:r>
              <a:rPr lang="en-US" altLang="en-US" dirty="0"/>
              <a:t>For example, the expression </a:t>
            </a:r>
            <a:r>
              <a:rPr lang="en-US" altLang="en-US" dirty="0" err="1">
                <a:latin typeface="Courier New" pitchFamily="49" charset="0"/>
              </a:rPr>
              <a:t>hire_date</a:t>
            </a:r>
            <a:r>
              <a:rPr lang="en-US" altLang="en-US" dirty="0">
                <a:latin typeface="Courier New" pitchFamily="49" charset="0"/>
              </a:rPr>
              <a:t> &gt; '01-JAN-90'</a:t>
            </a:r>
            <a:r>
              <a:rPr lang="en-US" altLang="en-US" dirty="0"/>
              <a:t> results in the implicit conversion from the string </a:t>
            </a:r>
            <a:r>
              <a:rPr lang="en-US" altLang="en-US" dirty="0">
                <a:latin typeface="Courier New" pitchFamily="49" charset="0"/>
              </a:rPr>
              <a:t>'01-JAN-90'</a:t>
            </a:r>
            <a:r>
              <a:rPr lang="en-US" altLang="en-US" dirty="0"/>
              <a:t> to a date</a:t>
            </a:r>
            <a:r>
              <a:rPr lang="en-US" altLang="en-US" dirty="0" smtClean="0"/>
              <a:t>.</a:t>
            </a:r>
            <a:endParaRPr lang="en-US" altLang="en-US" dirty="0"/>
          </a:p>
        </p:txBody>
      </p:sp>
    </p:spTree>
    <p:extLst>
      <p:ext uri="{BB962C8B-B14F-4D97-AF65-F5344CB8AC3E}">
        <p14:creationId xmlns:p14="http://schemas.microsoft.com/office/powerpoint/2010/main" val="1101520692"/>
      </p:ext>
    </p:extLst>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89" name="Rectangle 21"/>
          <p:cNvSpPr>
            <a:spLocks noGrp="1" noChangeArrowheads="1"/>
          </p:cNvSpPr>
          <p:nvPr>
            <p:ph type="title"/>
          </p:nvPr>
        </p:nvSpPr>
        <p:spPr/>
        <p:txBody>
          <a:bodyPr/>
          <a:lstStyle/>
          <a:p>
            <a:r>
              <a:rPr lang="en-US" altLang="en-US"/>
              <a:t>Implicit Data Type Conversion</a:t>
            </a:r>
          </a:p>
        </p:txBody>
      </p:sp>
      <p:sp>
        <p:nvSpPr>
          <p:cNvPr id="416790" name="Rectangle 22"/>
          <p:cNvSpPr>
            <a:spLocks noGrp="1" noChangeArrowheads="1"/>
          </p:cNvSpPr>
          <p:nvPr>
            <p:ph sz="quarter" idx="1"/>
          </p:nvPr>
        </p:nvSpPr>
        <p:spPr>
          <a:xfrm>
            <a:off x="863600" y="1816100"/>
            <a:ext cx="7366000" cy="695325"/>
          </a:xfrm>
        </p:spPr>
        <p:txBody>
          <a:bodyPr>
            <a:normAutofit fontScale="92500" lnSpcReduction="20000"/>
          </a:bodyPr>
          <a:lstStyle/>
          <a:p>
            <a:r>
              <a:rPr lang="en-US" altLang="en-US"/>
              <a:t>For expression evaluation, the Oracle Server can automatically convert the following:</a:t>
            </a:r>
          </a:p>
        </p:txBody>
      </p:sp>
      <p:graphicFrame>
        <p:nvGraphicFramePr>
          <p:cNvPr id="416816" name="Group 48"/>
          <p:cNvGraphicFramePr>
            <a:graphicFrameLocks noGrp="1"/>
          </p:cNvGraphicFramePr>
          <p:nvPr/>
        </p:nvGraphicFramePr>
        <p:xfrm>
          <a:off x="857250" y="2728913"/>
          <a:ext cx="7364413" cy="1159511"/>
        </p:xfrm>
        <a:graphic>
          <a:graphicData uri="http://schemas.openxmlformats.org/drawingml/2006/table">
            <a:tbl>
              <a:tblPr/>
              <a:tblGrid>
                <a:gridCol w="2889250"/>
                <a:gridCol w="4475163"/>
              </a:tblGrid>
              <a:tr h="3190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From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411163">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VARCHAR2 or CHAR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NUMBER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VARCHAR2 or CHAR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DATE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
        <p:nvSpPr>
          <p:cNvPr id="2" name="TextBox 1"/>
          <p:cNvSpPr txBox="1"/>
          <p:nvPr/>
        </p:nvSpPr>
        <p:spPr>
          <a:xfrm>
            <a:off x="323528" y="4581128"/>
            <a:ext cx="8136904" cy="1477328"/>
          </a:xfrm>
          <a:prstGeom prst="rect">
            <a:avLst/>
          </a:prstGeom>
          <a:noFill/>
        </p:spPr>
        <p:txBody>
          <a:bodyPr wrap="square" rtlCol="0">
            <a:spAutoFit/>
          </a:bodyPr>
          <a:lstStyle/>
          <a:p>
            <a:r>
              <a:rPr lang="en-US" altLang="en-US" dirty="0"/>
              <a:t>For example, the expression </a:t>
            </a:r>
            <a:r>
              <a:rPr lang="en-US" altLang="en-US" dirty="0">
                <a:latin typeface="Courier New" pitchFamily="49" charset="0"/>
              </a:rPr>
              <a:t>salary = '20000'</a:t>
            </a:r>
            <a:r>
              <a:rPr lang="en-US" altLang="en-US" dirty="0"/>
              <a:t> results in the implicit conversion of the string </a:t>
            </a:r>
            <a:r>
              <a:rPr lang="en-US" altLang="en-US" dirty="0">
                <a:latin typeface="Courier New" pitchFamily="49" charset="0"/>
              </a:rPr>
              <a:t>'20000'</a:t>
            </a:r>
            <a:r>
              <a:rPr lang="en-US" altLang="en-US" dirty="0"/>
              <a:t> to the  number 20000.</a:t>
            </a:r>
          </a:p>
          <a:p>
            <a:r>
              <a:rPr lang="en-US" altLang="en-US" b="1" dirty="0"/>
              <a:t>Note:</a:t>
            </a:r>
            <a:r>
              <a:rPr lang="en-US" altLang="en-US" dirty="0"/>
              <a:t> </a:t>
            </a:r>
            <a:r>
              <a:rPr lang="en-US" altLang="en-US" dirty="0">
                <a:latin typeface="Courier New" pitchFamily="49" charset="0"/>
              </a:rPr>
              <a:t>CHAR</a:t>
            </a:r>
            <a:r>
              <a:rPr lang="en-US" altLang="en-US" dirty="0"/>
              <a:t> to </a:t>
            </a:r>
            <a:r>
              <a:rPr lang="en-US" altLang="en-US" dirty="0">
                <a:latin typeface="Courier New" pitchFamily="49" charset="0"/>
              </a:rPr>
              <a:t>NUMBER</a:t>
            </a:r>
            <a:r>
              <a:rPr lang="en-US" altLang="en-US" dirty="0"/>
              <a:t> conversions succeed only if the character string represents a valid number.</a:t>
            </a:r>
          </a:p>
          <a:p>
            <a:endParaRPr lang="en-IE" dirty="0"/>
          </a:p>
        </p:txBody>
      </p:sp>
    </p:spTree>
    <p:extLst>
      <p:ext uri="{BB962C8B-B14F-4D97-AF65-F5344CB8AC3E}">
        <p14:creationId xmlns:p14="http://schemas.microsoft.com/office/powerpoint/2010/main" val="1493643349"/>
      </p:ext>
    </p:extLst>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45" name="Rectangle 29"/>
          <p:cNvSpPr>
            <a:spLocks noGrp="1" noChangeArrowheads="1"/>
          </p:cNvSpPr>
          <p:nvPr>
            <p:ph type="title"/>
          </p:nvPr>
        </p:nvSpPr>
        <p:spPr/>
        <p:txBody>
          <a:bodyPr/>
          <a:lstStyle/>
          <a:p>
            <a:r>
              <a:rPr lang="en-US" altLang="en-US"/>
              <a:t>Explicit Data Type Conversion</a:t>
            </a:r>
          </a:p>
        </p:txBody>
      </p:sp>
      <p:grpSp>
        <p:nvGrpSpPr>
          <p:cNvPr id="418846" name="Group 30"/>
          <p:cNvGrpSpPr>
            <a:grpSpLocks/>
          </p:cNvGrpSpPr>
          <p:nvPr/>
        </p:nvGrpSpPr>
        <p:grpSpPr bwMode="auto">
          <a:xfrm>
            <a:off x="1258888" y="1785938"/>
            <a:ext cx="6481762" cy="3894137"/>
            <a:chOff x="865" y="1113"/>
            <a:chExt cx="4083" cy="2453"/>
          </a:xfrm>
        </p:grpSpPr>
        <p:sp>
          <p:nvSpPr>
            <p:cNvPr id="418819" name="Rectangle 3"/>
            <p:cNvSpPr>
              <a:spLocks noChangeArrowheads="1"/>
            </p:cNvSpPr>
            <p:nvPr/>
          </p:nvSpPr>
          <p:spPr bwMode="auto">
            <a:xfrm>
              <a:off x="865" y="2239"/>
              <a:ext cx="79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NUMBER</a:t>
              </a:r>
            </a:p>
          </p:txBody>
        </p:sp>
        <p:sp>
          <p:nvSpPr>
            <p:cNvPr id="418820" name="Rectangle 4"/>
            <p:cNvSpPr>
              <a:spLocks noChangeArrowheads="1"/>
            </p:cNvSpPr>
            <p:nvPr/>
          </p:nvSpPr>
          <p:spPr bwMode="auto">
            <a:xfrm>
              <a:off x="2132" y="2239"/>
              <a:ext cx="164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rPr>
                <a:t>CHARACTER</a:t>
              </a:r>
            </a:p>
          </p:txBody>
        </p:sp>
        <p:sp>
          <p:nvSpPr>
            <p:cNvPr id="418822" name="Arc 6"/>
            <p:cNvSpPr>
              <a:spLocks/>
            </p:cNvSpPr>
            <p:nvPr/>
          </p:nvSpPr>
          <p:spPr bwMode="auto">
            <a:xfrm>
              <a:off x="2074" y="2489"/>
              <a:ext cx="840" cy="745"/>
            </a:xfrm>
            <a:custGeom>
              <a:avLst/>
              <a:gdLst>
                <a:gd name="G0" fmla="+- 208 0 0"/>
                <a:gd name="G1" fmla="+- 0 0 0"/>
                <a:gd name="G2" fmla="+- 21600 0 0"/>
                <a:gd name="T0" fmla="*/ 21807 w 21807"/>
                <a:gd name="T1" fmla="*/ 232 h 21600"/>
                <a:gd name="T2" fmla="*/ 0 w 21807"/>
                <a:gd name="T3" fmla="*/ 21599 h 21600"/>
                <a:gd name="T4" fmla="*/ 208 w 21807"/>
                <a:gd name="T5" fmla="*/ 0 h 21600"/>
              </a:gdLst>
              <a:ahLst/>
              <a:cxnLst>
                <a:cxn ang="0">
                  <a:pos x="T0" y="T1"/>
                </a:cxn>
                <a:cxn ang="0">
                  <a:pos x="T2" y="T3"/>
                </a:cxn>
                <a:cxn ang="0">
                  <a:pos x="T4" y="T5"/>
                </a:cxn>
              </a:cxnLst>
              <a:rect l="0" t="0" r="r" b="b"/>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close/>
                </a:path>
              </a:pathLst>
            </a:custGeom>
            <a:noFill/>
            <a:ln w="28575" cap="rnd">
              <a:solidFill>
                <a:schemeClr val="tx1"/>
              </a:solidFill>
              <a:round/>
              <a:headEnd type="triangl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23" name="Arc 7"/>
            <p:cNvSpPr>
              <a:spLocks/>
            </p:cNvSpPr>
            <p:nvPr/>
          </p:nvSpPr>
          <p:spPr bwMode="auto">
            <a:xfrm>
              <a:off x="1256" y="2489"/>
              <a:ext cx="832" cy="745"/>
            </a:xfrm>
            <a:custGeom>
              <a:avLst/>
              <a:gdLst>
                <a:gd name="G0" fmla="+- 21600 0 0"/>
                <a:gd name="G1" fmla="+- 0 0 0"/>
                <a:gd name="G2" fmla="+- 21600 0 0"/>
                <a:gd name="T0" fmla="*/ 21340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close/>
                </a:path>
              </a:pathLst>
            </a:custGeom>
            <a:noFill/>
            <a:ln w="28575"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24" name="Rectangle 8"/>
            <p:cNvSpPr>
              <a:spLocks noChangeArrowheads="1"/>
            </p:cNvSpPr>
            <p:nvPr/>
          </p:nvSpPr>
          <p:spPr bwMode="auto">
            <a:xfrm>
              <a:off x="1599" y="3297"/>
              <a:ext cx="100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TO_CHAR</a:t>
              </a:r>
            </a:p>
          </p:txBody>
        </p:sp>
        <p:sp>
          <p:nvSpPr>
            <p:cNvPr id="418827" name="Arc 11"/>
            <p:cNvSpPr>
              <a:spLocks/>
            </p:cNvSpPr>
            <p:nvPr/>
          </p:nvSpPr>
          <p:spPr bwMode="auto">
            <a:xfrm rot="10800000">
              <a:off x="2099" y="1455"/>
              <a:ext cx="832" cy="745"/>
            </a:xfrm>
            <a:custGeom>
              <a:avLst/>
              <a:gdLst>
                <a:gd name="G0" fmla="+- 21600 0 0"/>
                <a:gd name="G1" fmla="+- 0 0 0"/>
                <a:gd name="G2" fmla="+- 21600 0 0"/>
                <a:gd name="T0" fmla="*/ 21314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close/>
                </a:path>
              </a:pathLst>
            </a:custGeom>
            <a:noFill/>
            <a:ln w="28575"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28" name="Arc 12"/>
            <p:cNvSpPr>
              <a:spLocks/>
            </p:cNvSpPr>
            <p:nvPr/>
          </p:nvSpPr>
          <p:spPr bwMode="auto">
            <a:xfrm rot="10800000">
              <a:off x="1257" y="1455"/>
              <a:ext cx="832" cy="745"/>
            </a:xfrm>
            <a:custGeom>
              <a:avLst/>
              <a:gdLst>
                <a:gd name="G0" fmla="+- 0 0 0"/>
                <a:gd name="G1" fmla="+- 0 0 0"/>
                <a:gd name="G2" fmla="+- 21600 0 0"/>
                <a:gd name="T0" fmla="*/ 21599 w 21599"/>
                <a:gd name="T1" fmla="*/ 203 h 21600"/>
                <a:gd name="T2" fmla="*/ 0 w 21599"/>
                <a:gd name="T3" fmla="*/ 21600 h 21600"/>
                <a:gd name="T4" fmla="*/ 0 w 21599"/>
                <a:gd name="T5" fmla="*/ 0 h 21600"/>
              </a:gdLst>
              <a:ahLst/>
              <a:cxnLst>
                <a:cxn ang="0">
                  <a:pos x="T0" y="T1"/>
                </a:cxn>
                <a:cxn ang="0">
                  <a:pos x="T2" y="T3"/>
                </a:cxn>
                <a:cxn ang="0">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28575" cap="rnd">
              <a:solidFill>
                <a:schemeClr val="tx1"/>
              </a:solidFill>
              <a:round/>
              <a:headEnd type="triangl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29" name="Rectangle 13"/>
            <p:cNvSpPr>
              <a:spLocks noChangeArrowheads="1"/>
            </p:cNvSpPr>
            <p:nvPr/>
          </p:nvSpPr>
          <p:spPr bwMode="auto">
            <a:xfrm>
              <a:off x="1464" y="1113"/>
              <a:ext cx="127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TO_NUMBER</a:t>
              </a:r>
            </a:p>
          </p:txBody>
        </p:sp>
        <p:sp>
          <p:nvSpPr>
            <p:cNvPr id="418832" name="Arc 16"/>
            <p:cNvSpPr>
              <a:spLocks/>
            </p:cNvSpPr>
            <p:nvPr/>
          </p:nvSpPr>
          <p:spPr bwMode="auto">
            <a:xfrm>
              <a:off x="3818" y="2489"/>
              <a:ext cx="840" cy="745"/>
            </a:xfrm>
            <a:custGeom>
              <a:avLst/>
              <a:gdLst>
                <a:gd name="G0" fmla="+- 208 0 0"/>
                <a:gd name="G1" fmla="+- 0 0 0"/>
                <a:gd name="G2" fmla="+- 21600 0 0"/>
                <a:gd name="T0" fmla="*/ 21807 w 21807"/>
                <a:gd name="T1" fmla="*/ 232 h 21600"/>
                <a:gd name="T2" fmla="*/ 0 w 21807"/>
                <a:gd name="T3" fmla="*/ 21599 h 21600"/>
                <a:gd name="T4" fmla="*/ 208 w 21807"/>
                <a:gd name="T5" fmla="*/ 0 h 21600"/>
              </a:gdLst>
              <a:ahLst/>
              <a:cxnLst>
                <a:cxn ang="0">
                  <a:pos x="T0" y="T1"/>
                </a:cxn>
                <a:cxn ang="0">
                  <a:pos x="T2" y="T3"/>
                </a:cxn>
                <a:cxn ang="0">
                  <a:pos x="T4" y="T5"/>
                </a:cxn>
              </a:cxnLst>
              <a:rect l="0" t="0" r="r" b="b"/>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33" name="Arc 17"/>
            <p:cNvSpPr>
              <a:spLocks/>
            </p:cNvSpPr>
            <p:nvPr/>
          </p:nvSpPr>
          <p:spPr bwMode="auto">
            <a:xfrm>
              <a:off x="3000" y="2489"/>
              <a:ext cx="832" cy="745"/>
            </a:xfrm>
            <a:custGeom>
              <a:avLst/>
              <a:gdLst>
                <a:gd name="G0" fmla="+- 21600 0 0"/>
                <a:gd name="G1" fmla="+- 0 0 0"/>
                <a:gd name="G2" fmla="+- 21600 0 0"/>
                <a:gd name="T0" fmla="*/ 21340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close/>
                </a:path>
              </a:pathLst>
            </a:custGeom>
            <a:noFill/>
            <a:ln w="28575" cap="rnd">
              <a:solidFill>
                <a:srgbClr val="FF3300"/>
              </a:solidFill>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34" name="Rectangle 18"/>
            <p:cNvSpPr>
              <a:spLocks noChangeArrowheads="1"/>
            </p:cNvSpPr>
            <p:nvPr/>
          </p:nvSpPr>
          <p:spPr bwMode="auto">
            <a:xfrm>
              <a:off x="4355" y="2239"/>
              <a:ext cx="59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DATE</a:t>
              </a:r>
            </a:p>
          </p:txBody>
        </p:sp>
        <p:sp>
          <p:nvSpPr>
            <p:cNvPr id="418835" name="Rectangle 19"/>
            <p:cNvSpPr>
              <a:spLocks noChangeArrowheads="1"/>
            </p:cNvSpPr>
            <p:nvPr/>
          </p:nvSpPr>
          <p:spPr bwMode="auto">
            <a:xfrm>
              <a:off x="3386" y="3297"/>
              <a:ext cx="8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TO_CHAR</a:t>
              </a:r>
            </a:p>
          </p:txBody>
        </p:sp>
        <p:sp>
          <p:nvSpPr>
            <p:cNvPr id="418838" name="Arc 22"/>
            <p:cNvSpPr>
              <a:spLocks/>
            </p:cNvSpPr>
            <p:nvPr/>
          </p:nvSpPr>
          <p:spPr bwMode="auto">
            <a:xfrm rot="10800000">
              <a:off x="3818" y="1455"/>
              <a:ext cx="832" cy="745"/>
            </a:xfrm>
            <a:custGeom>
              <a:avLst/>
              <a:gdLst>
                <a:gd name="G0" fmla="+- 21600 0 0"/>
                <a:gd name="G1" fmla="+- 0 0 0"/>
                <a:gd name="G2" fmla="+- 21600 0 0"/>
                <a:gd name="T0" fmla="*/ 21314 w 21600"/>
                <a:gd name="T1" fmla="*/ 21598 h 21598"/>
                <a:gd name="T2" fmla="*/ 0 w 21600"/>
                <a:gd name="T3" fmla="*/ 0 h 21598"/>
                <a:gd name="T4" fmla="*/ 21600 w 21600"/>
                <a:gd name="T5" fmla="*/ 0 h 21598"/>
              </a:gdLst>
              <a:ahLst/>
              <a:cxnLst>
                <a:cxn ang="0">
                  <a:pos x="T0" y="T1"/>
                </a:cxn>
                <a:cxn ang="0">
                  <a:pos x="T2" y="T3"/>
                </a:cxn>
                <a:cxn ang="0">
                  <a:pos x="T4" y="T5"/>
                </a:cxn>
              </a:cxnLst>
              <a:rect l="0" t="0" r="r" b="b"/>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close/>
                </a:path>
              </a:pathLst>
            </a:custGeom>
            <a:noFill/>
            <a:ln w="28575" cap="rnd">
              <a:solidFill>
                <a:srgbClr val="FF3300"/>
              </a:solidFill>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39" name="Arc 23"/>
            <p:cNvSpPr>
              <a:spLocks/>
            </p:cNvSpPr>
            <p:nvPr/>
          </p:nvSpPr>
          <p:spPr bwMode="auto">
            <a:xfrm rot="10800000">
              <a:off x="2976" y="1455"/>
              <a:ext cx="832" cy="745"/>
            </a:xfrm>
            <a:custGeom>
              <a:avLst/>
              <a:gdLst>
                <a:gd name="G0" fmla="+- 0 0 0"/>
                <a:gd name="G1" fmla="+- 0 0 0"/>
                <a:gd name="G2" fmla="+- 21600 0 0"/>
                <a:gd name="T0" fmla="*/ 21599 w 21599"/>
                <a:gd name="T1" fmla="*/ 203 h 21600"/>
                <a:gd name="T2" fmla="*/ 0 w 21599"/>
                <a:gd name="T3" fmla="*/ 21600 h 21600"/>
                <a:gd name="T4" fmla="*/ 0 w 21599"/>
                <a:gd name="T5" fmla="*/ 0 h 21600"/>
              </a:gdLst>
              <a:ahLst/>
              <a:cxnLst>
                <a:cxn ang="0">
                  <a:pos x="T0" y="T1"/>
                </a:cxn>
                <a:cxn ang="0">
                  <a:pos x="T2" y="T3"/>
                </a:cxn>
                <a:cxn ang="0">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solidFill>
                  <a:prstClr val="black"/>
                </a:solidFill>
              </a:endParaRPr>
            </a:p>
          </p:txBody>
        </p:sp>
        <p:sp>
          <p:nvSpPr>
            <p:cNvPr id="418840" name="Rectangle 24"/>
            <p:cNvSpPr>
              <a:spLocks noChangeArrowheads="1"/>
            </p:cNvSpPr>
            <p:nvPr/>
          </p:nvSpPr>
          <p:spPr bwMode="auto">
            <a:xfrm>
              <a:off x="3329" y="1113"/>
              <a:ext cx="99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200">
                  <a:solidFill>
                    <a:prstClr val="black"/>
                  </a:solidFill>
                  <a:latin typeface="Courier New" pitchFamily="49" charset="0"/>
                </a:rPr>
                <a:t>TO_DATE</a:t>
              </a:r>
            </a:p>
          </p:txBody>
        </p:sp>
      </p:grpSp>
    </p:spTree>
    <p:extLst>
      <p:ext uri="{BB962C8B-B14F-4D97-AF65-F5344CB8AC3E}">
        <p14:creationId xmlns:p14="http://schemas.microsoft.com/office/powerpoint/2010/main" val="650164170"/>
      </p:ext>
    </p:extLst>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79" name="Rectangle 19"/>
          <p:cNvSpPr>
            <a:spLocks noGrp="1" noChangeArrowheads="1"/>
          </p:cNvSpPr>
          <p:nvPr>
            <p:ph type="title"/>
          </p:nvPr>
        </p:nvSpPr>
        <p:spPr/>
        <p:txBody>
          <a:bodyPr/>
          <a:lstStyle/>
          <a:p>
            <a:r>
              <a:rPr lang="en-US" altLang="en-US"/>
              <a:t>Using the </a:t>
            </a:r>
            <a:r>
              <a:rPr lang="en-US" altLang="en-US">
                <a:latin typeface="Courier New" pitchFamily="49" charset="0"/>
              </a:rPr>
              <a:t>TO_CHAR</a:t>
            </a:r>
            <a:r>
              <a:rPr lang="en-US" altLang="en-US"/>
              <a:t> Function with Dates</a:t>
            </a:r>
          </a:p>
        </p:txBody>
      </p:sp>
      <p:sp>
        <p:nvSpPr>
          <p:cNvPr id="424980" name="Rectangle 20"/>
          <p:cNvSpPr>
            <a:spLocks noGrp="1" noChangeArrowheads="1"/>
          </p:cNvSpPr>
          <p:nvPr>
            <p:ph sz="quarter" idx="1"/>
          </p:nvPr>
        </p:nvSpPr>
        <p:spPr>
          <a:xfrm>
            <a:off x="863600" y="1816100"/>
            <a:ext cx="7366000" cy="3440113"/>
          </a:xfrm>
        </p:spPr>
        <p:txBody>
          <a:bodyPr>
            <a:normAutofit fontScale="92500" lnSpcReduction="10000"/>
          </a:bodyPr>
          <a:lstStyle/>
          <a:p>
            <a:r>
              <a:rPr lang="en-US" altLang="en-US"/>
              <a:t/>
            </a:r>
            <a:br>
              <a:rPr lang="en-US" altLang="en-US"/>
            </a:br>
            <a:endParaRPr lang="en-US" altLang="en-US"/>
          </a:p>
          <a:p>
            <a:r>
              <a:rPr lang="en-US" altLang="en-US"/>
              <a:t>The format model:</a:t>
            </a:r>
          </a:p>
          <a:p>
            <a:pPr lvl="1"/>
            <a:r>
              <a:rPr lang="en-US" altLang="en-US"/>
              <a:t>Must be enclosed by single quotation marks</a:t>
            </a:r>
          </a:p>
          <a:p>
            <a:pPr lvl="1"/>
            <a:r>
              <a:rPr lang="en-US" altLang="en-US"/>
              <a:t>Is case-sensitive</a:t>
            </a:r>
          </a:p>
          <a:p>
            <a:pPr lvl="1"/>
            <a:r>
              <a:rPr lang="en-US" altLang="en-US"/>
              <a:t>Can include any valid date format element</a:t>
            </a:r>
          </a:p>
          <a:p>
            <a:pPr lvl="1"/>
            <a:r>
              <a:rPr lang="en-US" altLang="en-US"/>
              <a:t>Has an </a:t>
            </a:r>
            <a:r>
              <a:rPr lang="en-US" altLang="en-US">
                <a:latin typeface="Courier New" pitchFamily="49" charset="0"/>
              </a:rPr>
              <a:t>fm</a:t>
            </a:r>
            <a:r>
              <a:rPr lang="en-US" altLang="en-US"/>
              <a:t> element to remove padded blanks or suppress leading zeros</a:t>
            </a:r>
          </a:p>
          <a:p>
            <a:pPr lvl="1"/>
            <a:r>
              <a:rPr lang="en-US" altLang="en-US"/>
              <a:t>Is separated from the date value by a comma</a:t>
            </a:r>
          </a:p>
        </p:txBody>
      </p:sp>
      <p:sp>
        <p:nvSpPr>
          <p:cNvPr id="424964" name="Rectangle 4"/>
          <p:cNvSpPr>
            <a:spLocks noChangeArrowheads="1"/>
          </p:cNvSpPr>
          <p:nvPr/>
        </p:nvSpPr>
        <p:spPr bwMode="blackGray">
          <a:xfrm>
            <a:off x="857250" y="1711325"/>
            <a:ext cx="7364413" cy="531813"/>
          </a:xfrm>
          <a:prstGeom prst="rect">
            <a:avLst/>
          </a:prstGeom>
          <a:solidFill>
            <a:schemeClr val="bg1"/>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60000"/>
              </a:lnSpc>
            </a:pPr>
            <a:r>
              <a:rPr lang="en-US" altLang="en-US" sz="1800" dirty="0">
                <a:solidFill>
                  <a:srgbClr val="000000"/>
                </a:solidFill>
                <a:latin typeface="Courier New" pitchFamily="49" charset="0"/>
              </a:rPr>
              <a:t>TO_CHAR(</a:t>
            </a:r>
            <a:r>
              <a:rPr lang="en-US" altLang="en-US" sz="1800" i="1" dirty="0">
                <a:solidFill>
                  <a:srgbClr val="000000"/>
                </a:solidFill>
                <a:latin typeface="Courier New" pitchFamily="49" charset="0"/>
              </a:rPr>
              <a:t>date, </a:t>
            </a:r>
            <a:r>
              <a:rPr lang="en-US" altLang="en-US" sz="1800" dirty="0">
                <a:solidFill>
                  <a:srgbClr val="000000"/>
                </a:solidFill>
                <a:latin typeface="Courier New" pitchFamily="49" charset="0"/>
              </a:rPr>
              <a:t>'</a:t>
            </a:r>
            <a:r>
              <a:rPr lang="en-US" altLang="en-US" sz="1800" i="1" dirty="0" err="1">
                <a:solidFill>
                  <a:srgbClr val="000000"/>
                </a:solidFill>
                <a:latin typeface="Courier New" pitchFamily="49" charset="0"/>
              </a:rPr>
              <a:t>format_model</a:t>
            </a:r>
            <a:r>
              <a:rPr lang="en-US" altLang="en-US" sz="1800" dirty="0">
                <a:solidFill>
                  <a:srgbClr val="000000"/>
                </a:solidFill>
                <a:latin typeface="Courier New" pitchFamily="49" charset="0"/>
              </a:rPr>
              <a:t>')</a:t>
            </a:r>
          </a:p>
        </p:txBody>
      </p:sp>
    </p:spTree>
    <p:extLst>
      <p:ext uri="{BB962C8B-B14F-4D97-AF65-F5344CB8AC3E}">
        <p14:creationId xmlns:p14="http://schemas.microsoft.com/office/powerpoint/2010/main" val="2373320683"/>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Cartesian Product or Cross Join</a:t>
            </a:r>
            <a:endParaRPr lang="en-IE" dirty="0"/>
          </a:p>
        </p:txBody>
      </p:sp>
      <p:sp>
        <p:nvSpPr>
          <p:cNvPr id="6" name="Text Placeholder 5"/>
          <p:cNvSpPr>
            <a:spLocks noGrp="1"/>
          </p:cNvSpPr>
          <p:nvPr>
            <p:ph sz="quarter" idx="1"/>
          </p:nvPr>
        </p:nvSpPr>
        <p:spPr/>
        <p:txBody>
          <a:bodyPr/>
          <a:lstStyle/>
          <a:p>
            <a:r>
              <a:rPr lang="en-GB" smtClean="0"/>
              <a:t>SELECT * FROM PROVIDER CROSS JOIN SANDWICH;</a:t>
            </a:r>
          </a:p>
          <a:p>
            <a:endParaRPr lang="en-GB" smtClean="0"/>
          </a:p>
          <a:p>
            <a:r>
              <a:rPr lang="en-GB" smtClean="0"/>
              <a:t>Every single row in sandwich will be paired with every single row in provided regardless of whether the provider ID matches</a:t>
            </a:r>
          </a:p>
          <a:p>
            <a:r>
              <a:rPr lang="en-GB" smtClean="0"/>
              <a:t>PRODUCT</a:t>
            </a:r>
          </a:p>
          <a:p>
            <a:r>
              <a:rPr lang="en-GB" smtClean="0"/>
              <a:t>Set of ordered pairs</a:t>
            </a:r>
            <a:endParaRPr lang="en-IE" dirty="0"/>
          </a:p>
        </p:txBody>
      </p:sp>
    </p:spTree>
    <p:extLst>
      <p:ext uri="{BB962C8B-B14F-4D97-AF65-F5344CB8AC3E}">
        <p14:creationId xmlns:p14="http://schemas.microsoft.com/office/powerpoint/2010/main" val="21391387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3" y="2610792"/>
            <a:ext cx="2709552" cy="40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5214" name="Rectangle 14"/>
          <p:cNvSpPr>
            <a:spLocks noChangeArrowheads="1"/>
          </p:cNvSpPr>
          <p:nvPr/>
        </p:nvSpPr>
        <p:spPr bwMode="blackGray">
          <a:xfrm>
            <a:off x="857250" y="1484784"/>
            <a:ext cx="7299325" cy="112553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game_id</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TO_CHAR(</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a:t>
            </a:r>
            <a:r>
              <a:rPr lang="en-IE" altLang="en-US" sz="1800" dirty="0" smtClean="0">
                <a:solidFill>
                  <a:srgbClr val="000000"/>
                </a:solidFill>
                <a:latin typeface="Courier New" pitchFamily="49" charset="0"/>
              </a:rPr>
              <a:t>'DD </a:t>
            </a:r>
            <a:r>
              <a:rPr lang="en-IE" altLang="en-US" sz="1800" dirty="0">
                <a:solidFill>
                  <a:srgbClr val="000000"/>
                </a:solidFill>
                <a:latin typeface="Courier New" pitchFamily="49" charset="0"/>
              </a:rPr>
              <a:t>Month YYYY')</a:t>
            </a:r>
          </a:p>
          <a:p>
            <a:pPr eaLnBrk="0" hangingPunct="0"/>
            <a:r>
              <a:rPr lang="en-IE" altLang="en-US" sz="1800" dirty="0">
                <a:solidFill>
                  <a:srgbClr val="000000"/>
                </a:solidFill>
                <a:latin typeface="Courier New" pitchFamily="49" charset="0"/>
              </a:rPr>
              <a:t>       AS RENTALDATE</a:t>
            </a:r>
          </a:p>
          <a:p>
            <a:pPr eaLnBrk="0" hangingPunct="0"/>
            <a:r>
              <a:rPr lang="en-IE" altLang="en-US" sz="1800" dirty="0">
                <a:solidFill>
                  <a:srgbClr val="000000"/>
                </a:solidFill>
                <a:latin typeface="Courier New" pitchFamily="49" charset="0"/>
              </a:rPr>
              <a:t>FROM   MM_RENTAL;</a:t>
            </a:r>
            <a:endParaRPr lang="en-US" altLang="en-US" sz="1800" dirty="0">
              <a:solidFill>
                <a:srgbClr val="000000"/>
              </a:solidFill>
              <a:latin typeface="Courier New" pitchFamily="49" charset="0"/>
            </a:endParaRPr>
          </a:p>
        </p:txBody>
      </p:sp>
      <p:sp>
        <p:nvSpPr>
          <p:cNvPr id="435213" name="Rectangle 13"/>
          <p:cNvSpPr>
            <a:spLocks noGrp="1" noChangeArrowheads="1"/>
          </p:cNvSpPr>
          <p:nvPr>
            <p:ph type="title"/>
          </p:nvPr>
        </p:nvSpPr>
        <p:spPr/>
        <p:txBody>
          <a:bodyPr/>
          <a:lstStyle/>
          <a:p>
            <a:r>
              <a:rPr lang="en-US" altLang="en-US"/>
              <a:t>Using the </a:t>
            </a:r>
            <a:r>
              <a:rPr lang="en-US" altLang="en-US">
                <a:latin typeface="Courier New" pitchFamily="49" charset="0"/>
              </a:rPr>
              <a:t>TO_CHAR</a:t>
            </a:r>
            <a:r>
              <a:rPr lang="en-US" altLang="en-US"/>
              <a:t> Function with Dates</a:t>
            </a:r>
          </a:p>
        </p:txBody>
      </p:sp>
      <p:sp>
        <p:nvSpPr>
          <p:cNvPr id="435205" name="Rectangle 5"/>
          <p:cNvSpPr>
            <a:spLocks noChangeArrowheads="1"/>
          </p:cNvSpPr>
          <p:nvPr/>
        </p:nvSpPr>
        <p:spPr bwMode="blackWhite">
          <a:xfrm>
            <a:off x="1854200" y="1772121"/>
            <a:ext cx="5670128" cy="5397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35209" name="Rectangle 9"/>
          <p:cNvSpPr>
            <a:spLocks noChangeArrowheads="1"/>
          </p:cNvSpPr>
          <p:nvPr/>
        </p:nvSpPr>
        <p:spPr bwMode="blackGray">
          <a:xfrm>
            <a:off x="3059832" y="2917385"/>
            <a:ext cx="1629433" cy="370860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Tree>
    <p:extLst>
      <p:ext uri="{BB962C8B-B14F-4D97-AF65-F5344CB8AC3E}">
        <p14:creationId xmlns:p14="http://schemas.microsoft.com/office/powerpoint/2010/main" val="4023690505"/>
      </p:ext>
    </p:extLst>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4200" y="2610321"/>
            <a:ext cx="2626462" cy="3716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5214" name="Rectangle 14"/>
          <p:cNvSpPr>
            <a:spLocks noChangeArrowheads="1"/>
          </p:cNvSpPr>
          <p:nvPr/>
        </p:nvSpPr>
        <p:spPr bwMode="blackGray">
          <a:xfrm>
            <a:off x="857250" y="1484784"/>
            <a:ext cx="7299325" cy="112553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game_id</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TO_CHAR(</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fmDD</a:t>
            </a:r>
            <a:r>
              <a:rPr lang="en-IE" altLang="en-US" sz="1800" dirty="0">
                <a:solidFill>
                  <a:srgbClr val="000000"/>
                </a:solidFill>
                <a:latin typeface="Courier New" pitchFamily="49" charset="0"/>
              </a:rPr>
              <a:t> Month YYYY')</a:t>
            </a:r>
          </a:p>
          <a:p>
            <a:pPr eaLnBrk="0" hangingPunct="0"/>
            <a:r>
              <a:rPr lang="en-IE" altLang="en-US" sz="1800" dirty="0">
                <a:solidFill>
                  <a:srgbClr val="000000"/>
                </a:solidFill>
                <a:latin typeface="Courier New" pitchFamily="49" charset="0"/>
              </a:rPr>
              <a:t>       AS RENTALDATE</a:t>
            </a:r>
          </a:p>
          <a:p>
            <a:pPr eaLnBrk="0" hangingPunct="0"/>
            <a:r>
              <a:rPr lang="en-IE" altLang="en-US" sz="1800" dirty="0">
                <a:solidFill>
                  <a:srgbClr val="000000"/>
                </a:solidFill>
                <a:latin typeface="Courier New" pitchFamily="49" charset="0"/>
              </a:rPr>
              <a:t>FROM   MM_RENTAL;</a:t>
            </a:r>
            <a:endParaRPr lang="en-US" altLang="en-US" sz="1800" dirty="0">
              <a:solidFill>
                <a:srgbClr val="000000"/>
              </a:solidFill>
              <a:latin typeface="Courier New" pitchFamily="49" charset="0"/>
            </a:endParaRPr>
          </a:p>
        </p:txBody>
      </p:sp>
      <p:sp>
        <p:nvSpPr>
          <p:cNvPr id="435213" name="Rectangle 13"/>
          <p:cNvSpPr>
            <a:spLocks noGrp="1" noChangeArrowheads="1"/>
          </p:cNvSpPr>
          <p:nvPr>
            <p:ph type="title"/>
          </p:nvPr>
        </p:nvSpPr>
        <p:spPr/>
        <p:txBody>
          <a:bodyPr/>
          <a:lstStyle/>
          <a:p>
            <a:r>
              <a:rPr lang="en-US" altLang="en-US"/>
              <a:t>Using the </a:t>
            </a:r>
            <a:r>
              <a:rPr lang="en-US" altLang="en-US">
                <a:latin typeface="Courier New" pitchFamily="49" charset="0"/>
              </a:rPr>
              <a:t>TO_CHAR</a:t>
            </a:r>
            <a:r>
              <a:rPr lang="en-US" altLang="en-US"/>
              <a:t> Function with Dates</a:t>
            </a:r>
          </a:p>
        </p:txBody>
      </p:sp>
      <p:sp>
        <p:nvSpPr>
          <p:cNvPr id="435205" name="Rectangle 5"/>
          <p:cNvSpPr>
            <a:spLocks noChangeArrowheads="1"/>
          </p:cNvSpPr>
          <p:nvPr/>
        </p:nvSpPr>
        <p:spPr bwMode="blackWhite">
          <a:xfrm>
            <a:off x="1854200" y="1772121"/>
            <a:ext cx="5670128" cy="5397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35209" name="Rectangle 9"/>
          <p:cNvSpPr>
            <a:spLocks noChangeArrowheads="1"/>
          </p:cNvSpPr>
          <p:nvPr/>
        </p:nvSpPr>
        <p:spPr bwMode="blackGray">
          <a:xfrm>
            <a:off x="2987824" y="2924944"/>
            <a:ext cx="1454001" cy="340201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3" name="Oval Callout 2"/>
          <p:cNvSpPr/>
          <p:nvPr/>
        </p:nvSpPr>
        <p:spPr>
          <a:xfrm>
            <a:off x="6084168" y="2952309"/>
            <a:ext cx="2304256" cy="1395178"/>
          </a:xfrm>
          <a:prstGeom prst="wedgeEllipseCallout">
            <a:avLst>
              <a:gd name="adj1" fmla="val -85007"/>
              <a:gd name="adj2" fmla="val -1193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err="1" smtClean="0"/>
              <a:t>fm</a:t>
            </a:r>
            <a:r>
              <a:rPr lang="en-IE" sz="1600" dirty="0" smtClean="0"/>
              <a:t> controls whether padded blanks or leading zeros are shown</a:t>
            </a:r>
            <a:endParaRPr lang="en-IE" sz="1600" dirty="0"/>
          </a:p>
        </p:txBody>
      </p:sp>
    </p:spTree>
    <p:extLst>
      <p:ext uri="{BB962C8B-B14F-4D97-AF65-F5344CB8AC3E}">
        <p14:creationId xmlns:p14="http://schemas.microsoft.com/office/powerpoint/2010/main" val="1883263306"/>
      </p:ext>
    </p:extLst>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14" name="Rectangle 14"/>
          <p:cNvSpPr>
            <a:spLocks noChangeArrowheads="1"/>
          </p:cNvSpPr>
          <p:nvPr/>
        </p:nvSpPr>
        <p:spPr bwMode="blackGray">
          <a:xfrm>
            <a:off x="857250" y="1484784"/>
            <a:ext cx="7299325" cy="112553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game_id</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TO_char</a:t>
            </a:r>
            <a:r>
              <a:rPr lang="en-IE" altLang="en-US" sz="1800" dirty="0">
                <a:solidFill>
                  <a:srgbClr val="000000"/>
                </a:solidFill>
                <a:latin typeface="Courier New" pitchFamily="49" charset="0"/>
              </a:rPr>
              <a:t>(</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'Month </a:t>
            </a:r>
            <a:r>
              <a:rPr lang="en-IE" altLang="en-US" sz="1800" dirty="0" err="1">
                <a:solidFill>
                  <a:srgbClr val="000000"/>
                </a:solidFill>
                <a:latin typeface="Courier New" pitchFamily="49" charset="0"/>
              </a:rPr>
              <a:t>DDspth</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AS RENTALDATE</a:t>
            </a:r>
          </a:p>
          <a:p>
            <a:pPr eaLnBrk="0" hangingPunct="0"/>
            <a:r>
              <a:rPr lang="en-IE" altLang="en-US" sz="1800" dirty="0">
                <a:solidFill>
                  <a:srgbClr val="000000"/>
                </a:solidFill>
                <a:latin typeface="Courier New" pitchFamily="49" charset="0"/>
              </a:rPr>
              <a:t>FROM   MM_RENTAL;</a:t>
            </a:r>
            <a:endParaRPr lang="en-US" altLang="en-US" sz="1800" dirty="0">
              <a:solidFill>
                <a:srgbClr val="000000"/>
              </a:solidFill>
              <a:latin typeface="Courier New" pitchFamily="49" charset="0"/>
            </a:endParaRPr>
          </a:p>
        </p:txBody>
      </p:sp>
      <p:sp>
        <p:nvSpPr>
          <p:cNvPr id="435213" name="Rectangle 13"/>
          <p:cNvSpPr>
            <a:spLocks noGrp="1" noChangeArrowheads="1"/>
          </p:cNvSpPr>
          <p:nvPr>
            <p:ph type="title"/>
          </p:nvPr>
        </p:nvSpPr>
        <p:spPr/>
        <p:txBody>
          <a:bodyPr/>
          <a:lstStyle/>
          <a:p>
            <a:r>
              <a:rPr lang="en-US" altLang="en-US"/>
              <a:t>Using the </a:t>
            </a:r>
            <a:r>
              <a:rPr lang="en-US" altLang="en-US">
                <a:latin typeface="Courier New" pitchFamily="49" charset="0"/>
              </a:rPr>
              <a:t>TO_CHAR</a:t>
            </a:r>
            <a:r>
              <a:rPr lang="en-US" altLang="en-US"/>
              <a:t> Function with Dates</a:t>
            </a:r>
          </a:p>
        </p:txBody>
      </p:sp>
      <p:sp>
        <p:nvSpPr>
          <p:cNvPr id="435205" name="Rectangle 5"/>
          <p:cNvSpPr>
            <a:spLocks noChangeArrowheads="1"/>
          </p:cNvSpPr>
          <p:nvPr/>
        </p:nvSpPr>
        <p:spPr bwMode="blackWhite">
          <a:xfrm>
            <a:off x="1854200" y="1772121"/>
            <a:ext cx="5670128" cy="5397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610321"/>
            <a:ext cx="2578100" cy="357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1638590"/>
      </p:ext>
    </p:extLst>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878708"/>
            <a:ext cx="5092700" cy="339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5214" name="Rectangle 14"/>
          <p:cNvSpPr>
            <a:spLocks noChangeArrowheads="1"/>
          </p:cNvSpPr>
          <p:nvPr/>
        </p:nvSpPr>
        <p:spPr bwMode="blackGray">
          <a:xfrm>
            <a:off x="857250" y="1484784"/>
            <a:ext cx="7299325" cy="112553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game_id</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TO_char</a:t>
            </a:r>
            <a:r>
              <a:rPr lang="en-IE" altLang="en-US" sz="1800" dirty="0">
                <a:solidFill>
                  <a:srgbClr val="000000"/>
                </a:solidFill>
                <a:latin typeface="Courier New" pitchFamily="49" charset="0"/>
              </a:rPr>
              <a:t>(</a:t>
            </a:r>
            <a:r>
              <a:rPr lang="en-IE" altLang="en-US" sz="1800" dirty="0" err="1">
                <a:solidFill>
                  <a:srgbClr val="000000"/>
                </a:solidFill>
                <a:latin typeface="Courier New" pitchFamily="49" charset="0"/>
              </a:rPr>
              <a:t>checkout_date</a:t>
            </a:r>
            <a:r>
              <a:rPr lang="en-IE" altLang="en-US" sz="1800" dirty="0">
                <a:solidFill>
                  <a:srgbClr val="000000"/>
                </a:solidFill>
                <a:latin typeface="Courier New" pitchFamily="49" charset="0"/>
              </a:rPr>
              <a:t>, </a:t>
            </a:r>
            <a:r>
              <a:rPr lang="en-IE" altLang="en-US" sz="1800" dirty="0" smtClean="0">
                <a:solidFill>
                  <a:srgbClr val="000000"/>
                </a:solidFill>
                <a:latin typeface="Courier New" pitchFamily="49" charset="0"/>
              </a:rPr>
              <a:t>‘Year Month </a:t>
            </a:r>
            <a:r>
              <a:rPr lang="en-IE" altLang="en-US" sz="1800" dirty="0" err="1">
                <a:solidFill>
                  <a:srgbClr val="000000"/>
                </a:solidFill>
                <a:latin typeface="Courier New" pitchFamily="49" charset="0"/>
              </a:rPr>
              <a:t>DDspth</a:t>
            </a:r>
            <a:r>
              <a:rPr lang="en-IE" altLang="en-US" sz="1800" dirty="0">
                <a:solidFill>
                  <a:srgbClr val="000000"/>
                </a:solidFill>
                <a:latin typeface="Courier New" pitchFamily="49" charset="0"/>
              </a:rPr>
              <a:t>')</a:t>
            </a:r>
          </a:p>
          <a:p>
            <a:pPr eaLnBrk="0" hangingPunct="0"/>
            <a:r>
              <a:rPr lang="en-IE" altLang="en-US" sz="1800" dirty="0">
                <a:solidFill>
                  <a:srgbClr val="000000"/>
                </a:solidFill>
                <a:latin typeface="Courier New" pitchFamily="49" charset="0"/>
              </a:rPr>
              <a:t>       AS RENTALDATE</a:t>
            </a:r>
          </a:p>
          <a:p>
            <a:pPr eaLnBrk="0" hangingPunct="0"/>
            <a:r>
              <a:rPr lang="en-IE" altLang="en-US" sz="1800" dirty="0">
                <a:solidFill>
                  <a:srgbClr val="000000"/>
                </a:solidFill>
                <a:latin typeface="Courier New" pitchFamily="49" charset="0"/>
              </a:rPr>
              <a:t>FROM   MM_RENTAL;</a:t>
            </a:r>
            <a:endParaRPr lang="en-US" altLang="en-US" sz="1800" dirty="0">
              <a:solidFill>
                <a:srgbClr val="000000"/>
              </a:solidFill>
              <a:latin typeface="Courier New" pitchFamily="49" charset="0"/>
            </a:endParaRPr>
          </a:p>
        </p:txBody>
      </p:sp>
      <p:sp>
        <p:nvSpPr>
          <p:cNvPr id="435213" name="Rectangle 13"/>
          <p:cNvSpPr>
            <a:spLocks noGrp="1" noChangeArrowheads="1"/>
          </p:cNvSpPr>
          <p:nvPr>
            <p:ph type="title"/>
          </p:nvPr>
        </p:nvSpPr>
        <p:spPr/>
        <p:txBody>
          <a:bodyPr/>
          <a:lstStyle/>
          <a:p>
            <a:r>
              <a:rPr lang="en-US" altLang="en-US"/>
              <a:t>Using the </a:t>
            </a:r>
            <a:r>
              <a:rPr lang="en-US" altLang="en-US">
                <a:latin typeface="Courier New" pitchFamily="49" charset="0"/>
              </a:rPr>
              <a:t>TO_CHAR</a:t>
            </a:r>
            <a:r>
              <a:rPr lang="en-US" altLang="en-US"/>
              <a:t> Function with Dates</a:t>
            </a:r>
          </a:p>
        </p:txBody>
      </p:sp>
      <p:sp>
        <p:nvSpPr>
          <p:cNvPr id="435205" name="Rectangle 5"/>
          <p:cNvSpPr>
            <a:spLocks noChangeArrowheads="1"/>
          </p:cNvSpPr>
          <p:nvPr/>
        </p:nvSpPr>
        <p:spPr bwMode="blackWhite">
          <a:xfrm>
            <a:off x="1854200" y="1772121"/>
            <a:ext cx="5886152" cy="5397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
        <p:nvSpPr>
          <p:cNvPr id="435209" name="Rectangle 9"/>
          <p:cNvSpPr>
            <a:spLocks noChangeArrowheads="1"/>
          </p:cNvSpPr>
          <p:nvPr/>
        </p:nvSpPr>
        <p:spPr bwMode="blackGray">
          <a:xfrm>
            <a:off x="2699792" y="2924944"/>
            <a:ext cx="4012580" cy="340201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spTree>
    <p:extLst>
      <p:ext uri="{BB962C8B-B14F-4D97-AF65-F5344CB8AC3E}">
        <p14:creationId xmlns:p14="http://schemas.microsoft.com/office/powerpoint/2010/main" val="4020575012"/>
      </p:ext>
    </p:extLst>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Date Format of </a:t>
            </a:r>
            <a:r>
              <a:rPr lang="en-IE" dirty="0" err="1" smtClean="0"/>
              <a:t>to_char</a:t>
            </a:r>
            <a:endParaRPr lang="en-IE" dirty="0"/>
          </a:p>
        </p:txBody>
      </p:sp>
      <p:graphicFrame>
        <p:nvGraphicFramePr>
          <p:cNvPr id="3" name="Table 2"/>
          <p:cNvGraphicFramePr>
            <a:graphicFrameLocks noGrp="1"/>
          </p:cNvGraphicFramePr>
          <p:nvPr>
            <p:extLst>
              <p:ext uri="{D42A27DB-BD31-4B8C-83A1-F6EECF244321}">
                <p14:modId xmlns:p14="http://schemas.microsoft.com/office/powerpoint/2010/main" val="1115615591"/>
              </p:ext>
            </p:extLst>
          </p:nvPr>
        </p:nvGraphicFramePr>
        <p:xfrm>
          <a:off x="395536" y="1397000"/>
          <a:ext cx="8496945" cy="3708400"/>
        </p:xfrm>
        <a:graphic>
          <a:graphicData uri="http://schemas.openxmlformats.org/drawingml/2006/table">
            <a:tbl>
              <a:tblPr firstRow="1" bandRow="1">
                <a:tableStyleId>{5C22544A-7EE6-4342-B048-85BDC9FD1C3A}</a:tableStyleId>
              </a:tblPr>
              <a:tblGrid>
                <a:gridCol w="1080120"/>
                <a:gridCol w="7416825"/>
              </a:tblGrid>
              <a:tr h="370840">
                <a:tc>
                  <a:txBody>
                    <a:bodyPr/>
                    <a:lstStyle/>
                    <a:p>
                      <a:r>
                        <a:rPr lang="en-IE" dirty="0" smtClean="0"/>
                        <a:t>Format</a:t>
                      </a:r>
                      <a:endParaRPr lang="en-IE" dirty="0"/>
                    </a:p>
                  </a:txBody>
                  <a:tcPr/>
                </a:tc>
                <a:tc>
                  <a:txBody>
                    <a:bodyPr/>
                    <a:lstStyle/>
                    <a:p>
                      <a:r>
                        <a:rPr lang="en-IE" dirty="0" smtClean="0"/>
                        <a:t>Output</a:t>
                      </a:r>
                      <a:endParaRPr lang="en-IE" dirty="0"/>
                    </a:p>
                  </a:txBody>
                  <a:tcPr/>
                </a:tc>
              </a:tr>
              <a:tr h="370840">
                <a:tc>
                  <a:txBody>
                    <a:bodyPr/>
                    <a:lstStyle/>
                    <a:p>
                      <a:r>
                        <a:rPr lang="en-IE" dirty="0" smtClean="0"/>
                        <a:t>D</a:t>
                      </a:r>
                      <a:endParaRPr lang="en-IE" dirty="0"/>
                    </a:p>
                  </a:txBody>
                  <a:tcPr/>
                </a:tc>
                <a:tc>
                  <a:txBody>
                    <a:bodyPr/>
                    <a:lstStyle/>
                    <a:p>
                      <a:r>
                        <a:rPr lang="en-IE" dirty="0" smtClean="0"/>
                        <a:t>Day of week (1-7)</a:t>
                      </a:r>
                      <a:endParaRPr lang="en-IE" dirty="0"/>
                    </a:p>
                  </a:txBody>
                  <a:tcPr/>
                </a:tc>
              </a:tr>
              <a:tr h="370840">
                <a:tc>
                  <a:txBody>
                    <a:bodyPr/>
                    <a:lstStyle/>
                    <a:p>
                      <a:r>
                        <a:rPr lang="en-IE" dirty="0" smtClean="0"/>
                        <a:t>DD</a:t>
                      </a:r>
                      <a:endParaRPr lang="en-IE" dirty="0"/>
                    </a:p>
                  </a:txBody>
                  <a:tcPr/>
                </a:tc>
                <a:tc>
                  <a:txBody>
                    <a:bodyPr/>
                    <a:lstStyle/>
                    <a:p>
                      <a:r>
                        <a:rPr lang="en-IE" dirty="0" smtClean="0"/>
                        <a:t>Day</a:t>
                      </a:r>
                      <a:r>
                        <a:rPr lang="en-IE" baseline="0" dirty="0" smtClean="0"/>
                        <a:t> of week (1-31)</a:t>
                      </a:r>
                      <a:endParaRPr lang="en-IE" dirty="0"/>
                    </a:p>
                  </a:txBody>
                  <a:tcPr/>
                </a:tc>
              </a:tr>
              <a:tr h="370840">
                <a:tc>
                  <a:txBody>
                    <a:bodyPr/>
                    <a:lstStyle/>
                    <a:p>
                      <a:r>
                        <a:rPr lang="en-IE" dirty="0" smtClean="0"/>
                        <a:t>DAY</a:t>
                      </a:r>
                      <a:endParaRPr lang="en-IE" dirty="0"/>
                    </a:p>
                  </a:txBody>
                  <a:tcPr/>
                </a:tc>
                <a:tc>
                  <a:txBody>
                    <a:bodyPr/>
                    <a:lstStyle/>
                    <a:p>
                      <a:r>
                        <a:rPr lang="en-IE" dirty="0" smtClean="0"/>
                        <a:t>Name of</a:t>
                      </a:r>
                      <a:r>
                        <a:rPr lang="en-IE" baseline="0" dirty="0" smtClean="0"/>
                        <a:t> day right padded to display blanks up to length of longest day name</a:t>
                      </a:r>
                      <a:endParaRPr lang="en-IE" dirty="0"/>
                    </a:p>
                  </a:txBody>
                  <a:tcPr/>
                </a:tc>
              </a:tr>
              <a:tr h="370840">
                <a:tc>
                  <a:txBody>
                    <a:bodyPr/>
                    <a:lstStyle/>
                    <a:p>
                      <a:r>
                        <a:rPr lang="en-IE" dirty="0" smtClean="0"/>
                        <a:t>MM</a:t>
                      </a:r>
                      <a:endParaRPr lang="en-IE" dirty="0"/>
                    </a:p>
                  </a:txBody>
                  <a:tcPr/>
                </a:tc>
                <a:tc>
                  <a:txBody>
                    <a:bodyPr/>
                    <a:lstStyle/>
                    <a:p>
                      <a:r>
                        <a:rPr lang="en-IE" dirty="0" smtClean="0"/>
                        <a:t>Month (1-12)</a:t>
                      </a:r>
                      <a:endParaRPr lang="en-IE" dirty="0"/>
                    </a:p>
                  </a:txBody>
                  <a:tcPr/>
                </a:tc>
              </a:tr>
              <a:tr h="370840">
                <a:tc>
                  <a:txBody>
                    <a:bodyPr/>
                    <a:lstStyle/>
                    <a:p>
                      <a:r>
                        <a:rPr lang="en-IE" dirty="0" smtClean="0"/>
                        <a:t>MON </a:t>
                      </a:r>
                      <a:endParaRPr lang="en-IE" dirty="0"/>
                    </a:p>
                  </a:txBody>
                  <a:tcPr/>
                </a:tc>
                <a:tc>
                  <a:txBody>
                    <a:bodyPr/>
                    <a:lstStyle/>
                    <a:p>
                      <a:r>
                        <a:rPr lang="en-IE" dirty="0" smtClean="0"/>
                        <a:t>Abbreviated</a:t>
                      </a:r>
                      <a:r>
                        <a:rPr lang="en-IE" baseline="0" dirty="0" smtClean="0"/>
                        <a:t> Month Name</a:t>
                      </a:r>
                      <a:endParaRPr lang="en-IE" dirty="0"/>
                    </a:p>
                  </a:txBody>
                  <a:tcPr/>
                </a:tc>
              </a:tr>
              <a:tr h="370840">
                <a:tc>
                  <a:txBody>
                    <a:bodyPr/>
                    <a:lstStyle/>
                    <a:p>
                      <a:r>
                        <a:rPr lang="en-IE" dirty="0" smtClean="0"/>
                        <a:t>MONTH</a:t>
                      </a:r>
                      <a:endParaRPr lang="en-IE" dirty="0"/>
                    </a:p>
                  </a:txBody>
                  <a:tcPr/>
                </a:tc>
                <a:tc>
                  <a:txBody>
                    <a:bodyPr/>
                    <a:lstStyle/>
                    <a:p>
                      <a:r>
                        <a:rPr lang="en-IE" dirty="0" smtClean="0"/>
                        <a:t>Full Month Name</a:t>
                      </a:r>
                      <a:endParaRPr lang="en-IE" dirty="0"/>
                    </a:p>
                  </a:txBody>
                  <a:tcPr/>
                </a:tc>
              </a:tr>
              <a:tr h="370840">
                <a:tc>
                  <a:txBody>
                    <a:bodyPr/>
                    <a:lstStyle/>
                    <a:p>
                      <a:r>
                        <a:rPr lang="en-IE" dirty="0" smtClean="0"/>
                        <a:t>YEAR</a:t>
                      </a:r>
                      <a:endParaRPr lang="en-IE" dirty="0"/>
                    </a:p>
                  </a:txBody>
                  <a:tcPr/>
                </a:tc>
                <a:tc>
                  <a:txBody>
                    <a:bodyPr/>
                    <a:lstStyle/>
                    <a:p>
                      <a:r>
                        <a:rPr lang="en-IE" dirty="0" smtClean="0"/>
                        <a:t>Year spelt out</a:t>
                      </a:r>
                      <a:endParaRPr lang="en-IE" dirty="0"/>
                    </a:p>
                  </a:txBody>
                  <a:tcPr/>
                </a:tc>
              </a:tr>
              <a:tr h="370840">
                <a:tc>
                  <a:txBody>
                    <a:bodyPr/>
                    <a:lstStyle/>
                    <a:p>
                      <a:r>
                        <a:rPr lang="en-IE" dirty="0" smtClean="0"/>
                        <a:t>YYYY</a:t>
                      </a:r>
                      <a:endParaRPr lang="en-IE" dirty="0"/>
                    </a:p>
                  </a:txBody>
                  <a:tcPr/>
                </a:tc>
                <a:tc>
                  <a:txBody>
                    <a:bodyPr/>
                    <a:lstStyle/>
                    <a:p>
                      <a:r>
                        <a:rPr lang="en-IE" dirty="0" smtClean="0"/>
                        <a:t>4 digit year</a:t>
                      </a:r>
                      <a:endParaRPr lang="en-IE" dirty="0"/>
                    </a:p>
                  </a:txBody>
                  <a:tcPr/>
                </a:tc>
              </a:tr>
              <a:tr h="370840">
                <a:tc>
                  <a:txBody>
                    <a:bodyPr/>
                    <a:lstStyle/>
                    <a:p>
                      <a:r>
                        <a:rPr lang="en-IE" dirty="0" smtClean="0"/>
                        <a:t>YY</a:t>
                      </a:r>
                      <a:endParaRPr lang="en-IE" dirty="0"/>
                    </a:p>
                  </a:txBody>
                  <a:tcPr/>
                </a:tc>
                <a:tc>
                  <a:txBody>
                    <a:bodyPr/>
                    <a:lstStyle/>
                    <a:p>
                      <a:r>
                        <a:rPr lang="en-IE" dirty="0" smtClean="0"/>
                        <a:t>2 digit year</a:t>
                      </a:r>
                      <a:endParaRPr lang="en-IE" dirty="0"/>
                    </a:p>
                  </a:txBody>
                  <a:tcPr/>
                </a:tc>
              </a:tr>
            </a:tbl>
          </a:graphicData>
        </a:graphic>
      </p:graphicFrame>
      <p:sp>
        <p:nvSpPr>
          <p:cNvPr id="4" name="TextBox 3"/>
          <p:cNvSpPr txBox="1"/>
          <p:nvPr/>
        </p:nvSpPr>
        <p:spPr>
          <a:xfrm>
            <a:off x="179512" y="5157192"/>
            <a:ext cx="8712968" cy="1200329"/>
          </a:xfrm>
          <a:prstGeom prst="rect">
            <a:avLst/>
          </a:prstGeom>
          <a:noFill/>
        </p:spPr>
        <p:txBody>
          <a:bodyPr wrap="square" rtlCol="0">
            <a:spAutoFit/>
          </a:bodyPr>
          <a:lstStyle/>
          <a:p>
            <a:r>
              <a:rPr lang="en-IE" dirty="0" smtClean="0"/>
              <a:t>Suffixes for numbers:</a:t>
            </a:r>
          </a:p>
          <a:p>
            <a:r>
              <a:rPr lang="en-IE" dirty="0" smtClean="0"/>
              <a:t>TH </a:t>
            </a:r>
            <a:r>
              <a:rPr lang="en-IE" dirty="0" err="1" smtClean="0"/>
              <a:t>e.g</a:t>
            </a:r>
            <a:r>
              <a:rPr lang="en-IE" dirty="0" smtClean="0"/>
              <a:t> DDTH would be perhaps 4</a:t>
            </a:r>
            <a:r>
              <a:rPr lang="en-IE" baseline="30000" dirty="0" smtClean="0"/>
              <a:t>TH</a:t>
            </a:r>
            <a:endParaRPr lang="en-IE" dirty="0" smtClean="0"/>
          </a:p>
          <a:p>
            <a:r>
              <a:rPr lang="en-IE" dirty="0" smtClean="0"/>
              <a:t>SP spelled number DDSP FOUR</a:t>
            </a:r>
          </a:p>
          <a:p>
            <a:r>
              <a:rPr lang="en-IE" dirty="0" smtClean="0"/>
              <a:t>SPTH spelled number plus TH FOURTH</a:t>
            </a:r>
            <a:endParaRPr lang="en-IE" dirty="0"/>
          </a:p>
        </p:txBody>
      </p:sp>
    </p:spTree>
    <p:extLst>
      <p:ext uri="{BB962C8B-B14F-4D97-AF65-F5344CB8AC3E}">
        <p14:creationId xmlns:p14="http://schemas.microsoft.com/office/powerpoint/2010/main" val="5657346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80" name="Rectangle 32"/>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TO_CHAR</a:t>
            </a:r>
            <a:r>
              <a:rPr lang="en-US" altLang="en-US"/>
              <a:t> Function with Numbers</a:t>
            </a:r>
          </a:p>
        </p:txBody>
      </p:sp>
      <p:sp>
        <p:nvSpPr>
          <p:cNvPr id="437281" name="Rectangle 33"/>
          <p:cNvSpPr>
            <a:spLocks noGrp="1" noChangeArrowheads="1"/>
          </p:cNvSpPr>
          <p:nvPr>
            <p:ph sz="quarter" idx="1"/>
          </p:nvPr>
        </p:nvSpPr>
        <p:spPr>
          <a:xfrm>
            <a:off x="863600" y="1816100"/>
            <a:ext cx="7366000" cy="1431925"/>
          </a:xfrm>
        </p:spPr>
        <p:txBody>
          <a:bodyPr>
            <a:normAutofit fontScale="92500" lnSpcReduction="20000"/>
          </a:bodyPr>
          <a:lstStyle/>
          <a:p>
            <a:endParaRPr lang="en-US" altLang="en-US"/>
          </a:p>
          <a:p>
            <a:r>
              <a:rPr lang="en-US" altLang="en-US"/>
              <a:t>These are some of the format elements that you can use with the </a:t>
            </a:r>
            <a:r>
              <a:rPr lang="en-US" altLang="en-US">
                <a:latin typeface="Courier New" pitchFamily="49" charset="0"/>
              </a:rPr>
              <a:t>TO_CHAR</a:t>
            </a:r>
            <a:r>
              <a:rPr lang="en-US" altLang="en-US"/>
              <a:t> function to display a number value as a character:</a:t>
            </a:r>
          </a:p>
        </p:txBody>
      </p:sp>
      <p:graphicFrame>
        <p:nvGraphicFramePr>
          <p:cNvPr id="437332" name="Group 84"/>
          <p:cNvGraphicFramePr>
            <a:graphicFrameLocks noGrp="1"/>
          </p:cNvGraphicFramePr>
          <p:nvPr>
            <p:extLst>
              <p:ext uri="{D42A27DB-BD31-4B8C-83A1-F6EECF244321}">
                <p14:modId xmlns:p14="http://schemas.microsoft.com/office/powerpoint/2010/main" val="273946188"/>
              </p:ext>
            </p:extLst>
          </p:nvPr>
        </p:nvGraphicFramePr>
        <p:xfrm>
          <a:off x="857250" y="3333750"/>
          <a:ext cx="7364413" cy="2593976"/>
        </p:xfrm>
        <a:graphic>
          <a:graphicData uri="http://schemas.openxmlformats.org/drawingml/2006/table">
            <a:tbl>
              <a:tblPr/>
              <a:tblGrid>
                <a:gridCol w="2566988"/>
                <a:gridCol w="4797425"/>
              </a:tblGrid>
              <a:tr h="128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dirty="0" smtClean="0">
                          <a:ln>
                            <a:noFill/>
                          </a:ln>
                          <a:solidFill>
                            <a:schemeClr val="tx1"/>
                          </a:solidFill>
                          <a:effectLst/>
                          <a:latin typeface="Arial" charset="0"/>
                        </a:rPr>
                        <a:t>Element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Represents a number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Forces a zero to be displayed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Places a floating dollar sign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ourier New" pitchFamily="49" charset="0"/>
                        </a:rPr>
                        <a:t>U</a:t>
                      </a:r>
                      <a:endParaRPr kumimoji="0" lang="en-US" altLang="en-US" sz="1800" b="1" i="0" u="none" strike="noStrike" cap="none" normalizeH="0" baseline="0" dirty="0" smtClean="0">
                        <a:ln>
                          <a:noFill/>
                        </a:ln>
                        <a:solidFill>
                          <a:srgbClr val="000000"/>
                        </a:solidFill>
                        <a:effectLst/>
                        <a:latin typeface="Courier New" pitchFamily="49"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r>
                        <a:rPr lang="en-IE" sz="1800" dirty="0" smtClean="0"/>
                        <a:t>Local currency</a:t>
                      </a:r>
                      <a:r>
                        <a:rPr lang="en-IE" sz="1800" baseline="0" dirty="0" smtClean="0"/>
                        <a:t> sign</a:t>
                      </a:r>
                      <a:endParaRPr lang="en-IE" sz="1800" dirty="0"/>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Prints a decimal point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Arial" charset="0"/>
                        </a:rPr>
                        <a:t>Prints a comma as thousands indicator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
        <p:nvSpPr>
          <p:cNvPr id="437334" name="Rectangle 86"/>
          <p:cNvSpPr>
            <a:spLocks noChangeArrowheads="1"/>
          </p:cNvSpPr>
          <p:nvPr/>
        </p:nvSpPr>
        <p:spPr bwMode="blackGray">
          <a:xfrm>
            <a:off x="857250" y="1556792"/>
            <a:ext cx="7299325" cy="328612"/>
          </a:xfrm>
          <a:prstGeom prst="rect">
            <a:avLst/>
          </a:prstGeom>
          <a:solidFill>
            <a:schemeClr val="bg1"/>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US" altLang="en-US" sz="1800" dirty="0">
                <a:solidFill>
                  <a:srgbClr val="000000"/>
                </a:solidFill>
                <a:latin typeface="Courier New" pitchFamily="49" charset="0"/>
              </a:rPr>
              <a:t>TO_CHAR(</a:t>
            </a:r>
            <a:r>
              <a:rPr lang="en-US" altLang="en-US" sz="1800" i="1" dirty="0">
                <a:solidFill>
                  <a:srgbClr val="000000"/>
                </a:solidFill>
                <a:latin typeface="Courier New" pitchFamily="49" charset="0"/>
              </a:rPr>
              <a:t>number, </a:t>
            </a:r>
            <a:r>
              <a:rPr lang="en-US" altLang="en-US" sz="1800" dirty="0">
                <a:solidFill>
                  <a:srgbClr val="000000"/>
                </a:solidFill>
                <a:latin typeface="Courier New" pitchFamily="49" charset="0"/>
              </a:rPr>
              <a:t>'</a:t>
            </a:r>
            <a:r>
              <a:rPr lang="en-US" altLang="en-US" sz="1800" i="1" dirty="0" err="1">
                <a:solidFill>
                  <a:srgbClr val="000000"/>
                </a:solidFill>
                <a:latin typeface="Courier New" pitchFamily="49" charset="0"/>
              </a:rPr>
              <a:t>format_model</a:t>
            </a:r>
            <a:r>
              <a:rPr lang="en-US" altLang="en-US" sz="1800" dirty="0">
                <a:solidFill>
                  <a:srgbClr val="000000"/>
                </a:solidFill>
                <a:latin typeface="Courier New" pitchFamily="49" charset="0"/>
              </a:rPr>
              <a:t>') </a:t>
            </a:r>
            <a:r>
              <a:rPr lang="en-US" altLang="en-US" sz="1800" dirty="0" err="1">
                <a:solidFill>
                  <a:srgbClr val="000000"/>
                </a:solidFill>
                <a:latin typeface="Courier New" pitchFamily="49" charset="0"/>
              </a:rPr>
              <a:t>ddspth</a:t>
            </a:r>
            <a:endParaRPr lang="en-US" altLang="en-US" sz="1800" dirty="0">
              <a:solidFill>
                <a:srgbClr val="000000"/>
              </a:solidFill>
              <a:latin typeface="Courier New" pitchFamily="49" charset="0"/>
            </a:endParaRPr>
          </a:p>
        </p:txBody>
      </p:sp>
    </p:spTree>
    <p:extLst>
      <p:ext uri="{BB962C8B-B14F-4D97-AF65-F5344CB8AC3E}">
        <p14:creationId xmlns:p14="http://schemas.microsoft.com/office/powerpoint/2010/main" val="1042698545"/>
      </p:ext>
    </p:extLst>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8" name="Rectangle 12"/>
          <p:cNvSpPr>
            <a:spLocks noChangeArrowheads="1"/>
          </p:cNvSpPr>
          <p:nvPr/>
        </p:nvSpPr>
        <p:spPr bwMode="blackGray">
          <a:xfrm>
            <a:off x="857250" y="1265362"/>
            <a:ext cx="7364413" cy="97155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smtClean="0">
                <a:solidFill>
                  <a:srgbClr val="000000"/>
                </a:solidFill>
                <a:latin typeface="Courier New" pitchFamily="49" charset="0"/>
              </a:rPr>
              <a:t>TO_CHAR(</a:t>
            </a:r>
            <a:r>
              <a:rPr lang="en-IE" altLang="en-US" sz="1800" dirty="0" err="1" smtClean="0">
                <a:solidFill>
                  <a:srgbClr val="000000"/>
                </a:solidFill>
                <a:latin typeface="Courier New" pitchFamily="49" charset="0"/>
              </a:rPr>
              <a:t>game_price</a:t>
            </a:r>
            <a:r>
              <a:rPr lang="en-IE" altLang="en-US" sz="1800" dirty="0">
                <a:solidFill>
                  <a:srgbClr val="000000"/>
                </a:solidFill>
                <a:latin typeface="Courier New" pitchFamily="49" charset="0"/>
              </a:rPr>
              <a:t>, '$99,999.00') </a:t>
            </a:r>
            <a:r>
              <a:rPr lang="en-IE" altLang="en-US" sz="1800" dirty="0" smtClean="0">
                <a:solidFill>
                  <a:srgbClr val="000000"/>
                </a:solidFill>
                <a:latin typeface="Courier New" pitchFamily="49" charset="0"/>
              </a:rPr>
              <a:t>GAMEVALUE</a:t>
            </a:r>
            <a:endParaRPr lang="en-IE" altLang="en-US" sz="1800" dirty="0">
              <a:solidFill>
                <a:srgbClr val="000000"/>
              </a:solidFill>
              <a:latin typeface="Courier New" pitchFamily="49" charset="0"/>
            </a:endParaRPr>
          </a:p>
          <a:p>
            <a:pPr eaLnBrk="0" hangingPunct="0"/>
            <a:r>
              <a:rPr lang="en-IE" altLang="en-US" sz="1800" dirty="0">
                <a:solidFill>
                  <a:srgbClr val="000000"/>
                </a:solidFill>
                <a:latin typeface="Courier New" pitchFamily="49" charset="0"/>
              </a:rPr>
              <a:t>FROM   </a:t>
            </a:r>
            <a:r>
              <a:rPr lang="en-IE" altLang="en-US" sz="1800" dirty="0"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r>
              <a:rPr lang="en-IE" altLang="en-US" sz="1800" dirty="0">
                <a:solidFill>
                  <a:srgbClr val="000000"/>
                </a:solidFill>
                <a:latin typeface="Courier New" pitchFamily="49" charset="0"/>
              </a:rPr>
              <a:t>WHERE  </a:t>
            </a:r>
            <a:r>
              <a:rPr lang="en-IE" altLang="en-US" sz="1800" dirty="0" smtClean="0">
                <a:solidFill>
                  <a:srgbClr val="000000"/>
                </a:solidFill>
                <a:latin typeface="Courier New" pitchFamily="49" charset="0"/>
              </a:rPr>
              <a:t>GAME_TITLE </a:t>
            </a:r>
            <a:r>
              <a:rPr lang="en-IE" altLang="en-US" sz="1800" dirty="0">
                <a:solidFill>
                  <a:srgbClr val="000000"/>
                </a:solidFill>
                <a:latin typeface="Courier New" pitchFamily="49" charset="0"/>
              </a:rPr>
              <a:t>= </a:t>
            </a:r>
            <a:r>
              <a:rPr lang="en-IE" altLang="en-US" sz="1800" dirty="0" smtClean="0">
                <a:solidFill>
                  <a:srgbClr val="000000"/>
                </a:solidFill>
                <a:latin typeface="Courier New" pitchFamily="49" charset="0"/>
              </a:rPr>
              <a:t>‘Soma';</a:t>
            </a:r>
            <a:endParaRPr lang="en-US" altLang="en-US" sz="1800" dirty="0">
              <a:solidFill>
                <a:srgbClr val="000000"/>
              </a:solidFill>
              <a:latin typeface="Courier New" pitchFamily="49" charset="0"/>
            </a:endParaRPr>
          </a:p>
        </p:txBody>
      </p:sp>
      <p:sp>
        <p:nvSpPr>
          <p:cNvPr id="439307" name="Rectangle 11"/>
          <p:cNvSpPr>
            <a:spLocks noGrp="1" noChangeArrowheads="1"/>
          </p:cNvSpPr>
          <p:nvPr>
            <p:ph type="title"/>
          </p:nvPr>
        </p:nvSpPr>
        <p:spPr/>
        <p:txBody>
          <a:bodyPr>
            <a:normAutofit fontScale="90000"/>
          </a:bodyPr>
          <a:lstStyle/>
          <a:p>
            <a:r>
              <a:rPr lang="en-US" altLang="en-US" smtClean="0"/>
              <a:t>Using the TO_CHAR Function with Numbers</a:t>
            </a:r>
            <a:endParaRPr lang="en-US" altLang="en-US"/>
          </a:p>
        </p:txBody>
      </p:sp>
      <p:sp>
        <p:nvSpPr>
          <p:cNvPr id="439301" name="Rectangle 5"/>
          <p:cNvSpPr>
            <a:spLocks noChangeArrowheads="1"/>
          </p:cNvSpPr>
          <p:nvPr/>
        </p:nvSpPr>
        <p:spPr bwMode="blackGray">
          <a:xfrm>
            <a:off x="1824038" y="1317749"/>
            <a:ext cx="6204346" cy="3254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050850319"/>
              </p:ext>
            </p:extLst>
          </p:nvPr>
        </p:nvGraphicFramePr>
        <p:xfrm>
          <a:off x="165224" y="2452936"/>
          <a:ext cx="8748464" cy="2672080"/>
        </p:xfrm>
        <a:graphic>
          <a:graphicData uri="http://schemas.openxmlformats.org/drawingml/2006/table">
            <a:tbl>
              <a:tblPr firstRow="1" bandRow="1">
                <a:tableStyleId>{5C22544A-7EE6-4342-B048-85BDC9FD1C3A}</a:tableStyleId>
              </a:tblPr>
              <a:tblGrid>
                <a:gridCol w="2140992"/>
                <a:gridCol w="6607472"/>
              </a:tblGrid>
              <a:tr h="370840">
                <a:tc>
                  <a:txBody>
                    <a:bodyPr/>
                    <a:lstStyle/>
                    <a:p>
                      <a:r>
                        <a:rPr lang="en-IE" dirty="0" smtClean="0"/>
                        <a:t>Format Character</a:t>
                      </a:r>
                      <a:endParaRPr lang="en-IE" dirty="0"/>
                    </a:p>
                  </a:txBody>
                  <a:tcPr/>
                </a:tc>
                <a:tc>
                  <a:txBody>
                    <a:bodyPr/>
                    <a:lstStyle/>
                    <a:p>
                      <a:endParaRPr lang="en-IE" dirty="0"/>
                    </a:p>
                  </a:txBody>
                  <a:tcPr/>
                </a:tc>
              </a:tr>
              <a:tr h="370840">
                <a:tc>
                  <a:txBody>
                    <a:bodyPr/>
                    <a:lstStyle/>
                    <a:p>
                      <a:r>
                        <a:rPr lang="en-IE" dirty="0" smtClean="0"/>
                        <a:t>0</a:t>
                      </a:r>
                      <a:endParaRPr lang="en-IE" dirty="0"/>
                    </a:p>
                  </a:txBody>
                  <a:tcPr/>
                </a:tc>
                <a:tc>
                  <a:txBody>
                    <a:bodyPr/>
                    <a:lstStyle/>
                    <a:p>
                      <a:r>
                        <a:rPr lang="en-IE" dirty="0" smtClean="0"/>
                        <a:t>Displays</a:t>
                      </a:r>
                      <a:r>
                        <a:rPr lang="en-IE" baseline="0" dirty="0" smtClean="0"/>
                        <a:t> leading or trailing zeroes depending on position</a:t>
                      </a:r>
                      <a:endParaRPr lang="en-IE" dirty="0"/>
                    </a:p>
                  </a:txBody>
                  <a:tcPr/>
                </a:tc>
              </a:tr>
              <a:tr h="370840">
                <a:tc>
                  <a:txBody>
                    <a:bodyPr/>
                    <a:lstStyle/>
                    <a:p>
                      <a:r>
                        <a:rPr lang="en-IE" dirty="0" smtClean="0"/>
                        <a:t>9</a:t>
                      </a:r>
                      <a:endParaRPr lang="en-IE" dirty="0"/>
                    </a:p>
                  </a:txBody>
                  <a:tcPr/>
                </a:tc>
                <a:tc>
                  <a:txBody>
                    <a:bodyPr/>
                    <a:lstStyle/>
                    <a:p>
                      <a:r>
                        <a:rPr lang="en-IE" dirty="0" smtClean="0"/>
                        <a:t>Returns value with the specified number of digits with a leading space if positive or with a leading minus if negative.</a:t>
                      </a:r>
                    </a:p>
                    <a:p>
                      <a:r>
                        <a:rPr lang="en-IE" dirty="0" smtClean="0"/>
                        <a:t>Leading zeros are blank, except for a zero value, which returns a zero for the integer part of the fixed-point number.</a:t>
                      </a:r>
                      <a:endParaRPr lang="en-IE" dirty="0"/>
                    </a:p>
                  </a:txBody>
                  <a:tcPr/>
                </a:tc>
              </a:tr>
              <a:tr h="370840">
                <a:tc>
                  <a:txBody>
                    <a:bodyPr/>
                    <a:lstStyle/>
                    <a:p>
                      <a:r>
                        <a:rPr lang="en-IE" dirty="0" smtClean="0"/>
                        <a:t>$</a:t>
                      </a:r>
                      <a:endParaRPr lang="en-IE" dirty="0"/>
                    </a:p>
                  </a:txBody>
                  <a:tcPr/>
                </a:tc>
                <a:tc>
                  <a:txBody>
                    <a:bodyPr/>
                    <a:lstStyle/>
                    <a:p>
                      <a:r>
                        <a:rPr lang="en-IE" dirty="0" smtClean="0"/>
                        <a:t>Dollar</a:t>
                      </a:r>
                      <a:r>
                        <a:rPr lang="en-IE" baseline="0" dirty="0" smtClean="0"/>
                        <a:t> sign</a:t>
                      </a:r>
                      <a:endParaRPr lang="en-IE" dirty="0"/>
                    </a:p>
                  </a:txBody>
                  <a:tcPr/>
                </a:tc>
              </a:tr>
              <a:tr h="370840">
                <a:tc>
                  <a:txBody>
                    <a:bodyPr/>
                    <a:lstStyle/>
                    <a:p>
                      <a:r>
                        <a:rPr lang="en-IE" dirty="0" smtClean="0"/>
                        <a:t>U</a:t>
                      </a:r>
                      <a:endParaRPr lang="en-IE" dirty="0"/>
                    </a:p>
                  </a:txBody>
                  <a:tcPr/>
                </a:tc>
                <a:tc>
                  <a:txBody>
                    <a:bodyPr/>
                    <a:lstStyle/>
                    <a:p>
                      <a:r>
                        <a:rPr lang="en-IE" dirty="0" smtClean="0"/>
                        <a:t>Local currency</a:t>
                      </a:r>
                      <a:r>
                        <a:rPr lang="en-IE" baseline="0" dirty="0" smtClean="0"/>
                        <a:t> sign</a:t>
                      </a:r>
                      <a:endParaRPr lang="en-IE" dirty="0"/>
                    </a:p>
                  </a:txBody>
                  <a:tcPr/>
                </a:tc>
              </a:tr>
            </a:tbl>
          </a:graphicData>
        </a:graphic>
      </p:graphicFrame>
    </p:spTree>
    <p:extLst>
      <p:ext uri="{BB962C8B-B14F-4D97-AF65-F5344CB8AC3E}">
        <p14:creationId xmlns:p14="http://schemas.microsoft.com/office/powerpoint/2010/main" val="2315062976"/>
      </p:ext>
    </p:extLst>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8" name="Rectangle 12"/>
          <p:cNvSpPr>
            <a:spLocks noChangeArrowheads="1"/>
          </p:cNvSpPr>
          <p:nvPr/>
        </p:nvSpPr>
        <p:spPr bwMode="blackGray">
          <a:xfrm>
            <a:off x="857250" y="1817688"/>
            <a:ext cx="7364413" cy="97155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r>
              <a:rPr lang="en-IE" altLang="en-US" sz="1800" dirty="0">
                <a:solidFill>
                  <a:srgbClr val="000000"/>
                </a:solidFill>
                <a:latin typeface="Courier New" pitchFamily="49" charset="0"/>
              </a:rPr>
              <a:t>SELECT </a:t>
            </a:r>
            <a:r>
              <a:rPr lang="en-IE" altLang="en-US" sz="1800" dirty="0" smtClean="0">
                <a:solidFill>
                  <a:srgbClr val="000000"/>
                </a:solidFill>
                <a:latin typeface="Courier New" pitchFamily="49" charset="0"/>
              </a:rPr>
              <a:t>TO_CHAR(</a:t>
            </a:r>
            <a:r>
              <a:rPr lang="en-IE" altLang="en-US" sz="1800" dirty="0" err="1" smtClean="0">
                <a:solidFill>
                  <a:srgbClr val="000000"/>
                </a:solidFill>
                <a:latin typeface="Courier New" pitchFamily="49" charset="0"/>
              </a:rPr>
              <a:t>game_price</a:t>
            </a:r>
            <a:r>
              <a:rPr lang="en-IE" altLang="en-US" sz="1800" dirty="0">
                <a:solidFill>
                  <a:srgbClr val="000000"/>
                </a:solidFill>
                <a:latin typeface="Courier New" pitchFamily="49" charset="0"/>
              </a:rPr>
              <a:t>, </a:t>
            </a:r>
            <a:r>
              <a:rPr lang="en-IE" altLang="en-US" sz="1800" dirty="0" smtClean="0">
                <a:solidFill>
                  <a:srgbClr val="000000"/>
                </a:solidFill>
                <a:latin typeface="Courier New" pitchFamily="49" charset="0"/>
              </a:rPr>
              <a:t>‘U99,999.00</a:t>
            </a:r>
            <a:r>
              <a:rPr lang="en-IE" altLang="en-US" sz="1800" dirty="0">
                <a:solidFill>
                  <a:srgbClr val="000000"/>
                </a:solidFill>
                <a:latin typeface="Courier New" pitchFamily="49" charset="0"/>
              </a:rPr>
              <a:t>') </a:t>
            </a:r>
            <a:r>
              <a:rPr lang="en-IE" altLang="en-US" sz="1800" dirty="0" smtClean="0">
                <a:solidFill>
                  <a:srgbClr val="000000"/>
                </a:solidFill>
                <a:latin typeface="Courier New" pitchFamily="49" charset="0"/>
              </a:rPr>
              <a:t>GAMEVALUE</a:t>
            </a:r>
            <a:endParaRPr lang="en-IE" altLang="en-US" sz="1800" dirty="0">
              <a:solidFill>
                <a:srgbClr val="000000"/>
              </a:solidFill>
              <a:latin typeface="Courier New" pitchFamily="49" charset="0"/>
            </a:endParaRPr>
          </a:p>
          <a:p>
            <a:pPr eaLnBrk="0" hangingPunct="0"/>
            <a:r>
              <a:rPr lang="en-IE" altLang="en-US" sz="1800" dirty="0">
                <a:solidFill>
                  <a:srgbClr val="000000"/>
                </a:solidFill>
                <a:latin typeface="Courier New" pitchFamily="49" charset="0"/>
              </a:rPr>
              <a:t>FROM   </a:t>
            </a:r>
            <a:r>
              <a:rPr lang="en-IE" altLang="en-US" sz="1800" dirty="0"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r>
              <a:rPr lang="en-IE" altLang="en-US" sz="1800" dirty="0">
                <a:solidFill>
                  <a:srgbClr val="000000"/>
                </a:solidFill>
                <a:latin typeface="Courier New" pitchFamily="49" charset="0"/>
              </a:rPr>
              <a:t>WHERE  </a:t>
            </a:r>
            <a:r>
              <a:rPr lang="en-IE" altLang="en-US" sz="1800" dirty="0" smtClean="0">
                <a:solidFill>
                  <a:srgbClr val="000000"/>
                </a:solidFill>
                <a:latin typeface="Courier New" pitchFamily="49" charset="0"/>
              </a:rPr>
              <a:t>GAME_TITLE </a:t>
            </a:r>
            <a:r>
              <a:rPr lang="en-IE" altLang="en-US" sz="1800" dirty="0">
                <a:solidFill>
                  <a:srgbClr val="000000"/>
                </a:solidFill>
                <a:latin typeface="Courier New" pitchFamily="49" charset="0"/>
              </a:rPr>
              <a:t>= 'Alien';</a:t>
            </a:r>
            <a:endParaRPr lang="en-US" altLang="en-US" sz="1800" dirty="0">
              <a:solidFill>
                <a:srgbClr val="000000"/>
              </a:solidFill>
              <a:latin typeface="Courier New" pitchFamily="49" charset="0"/>
            </a:endParaRPr>
          </a:p>
        </p:txBody>
      </p:sp>
      <p:sp>
        <p:nvSpPr>
          <p:cNvPr id="439307" name="Rectangle 11"/>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TO_CHAR</a:t>
            </a:r>
            <a:r>
              <a:rPr lang="en-US" altLang="en-US"/>
              <a:t> Function with Numbers</a:t>
            </a:r>
          </a:p>
        </p:txBody>
      </p:sp>
      <p:sp>
        <p:nvSpPr>
          <p:cNvPr id="439301" name="Rectangle 5"/>
          <p:cNvSpPr>
            <a:spLocks noChangeArrowheads="1"/>
          </p:cNvSpPr>
          <p:nvPr/>
        </p:nvSpPr>
        <p:spPr bwMode="blackGray">
          <a:xfrm>
            <a:off x="1824038" y="1870075"/>
            <a:ext cx="6204346" cy="3254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22515045"/>
              </p:ext>
            </p:extLst>
          </p:nvPr>
        </p:nvGraphicFramePr>
        <p:xfrm>
          <a:off x="165224" y="3429000"/>
          <a:ext cx="8748464" cy="2672080"/>
        </p:xfrm>
        <a:graphic>
          <a:graphicData uri="http://schemas.openxmlformats.org/drawingml/2006/table">
            <a:tbl>
              <a:tblPr firstRow="1" bandRow="1">
                <a:tableStyleId>{5C22544A-7EE6-4342-B048-85BDC9FD1C3A}</a:tableStyleId>
              </a:tblPr>
              <a:tblGrid>
                <a:gridCol w="2140992"/>
                <a:gridCol w="6607472"/>
              </a:tblGrid>
              <a:tr h="370840">
                <a:tc>
                  <a:txBody>
                    <a:bodyPr/>
                    <a:lstStyle/>
                    <a:p>
                      <a:r>
                        <a:rPr lang="en-IE" dirty="0" smtClean="0"/>
                        <a:t>Format Character</a:t>
                      </a:r>
                      <a:endParaRPr lang="en-IE" dirty="0"/>
                    </a:p>
                  </a:txBody>
                  <a:tcPr/>
                </a:tc>
                <a:tc>
                  <a:txBody>
                    <a:bodyPr/>
                    <a:lstStyle/>
                    <a:p>
                      <a:endParaRPr lang="en-IE" dirty="0"/>
                    </a:p>
                  </a:txBody>
                  <a:tcPr/>
                </a:tc>
              </a:tr>
              <a:tr h="370840">
                <a:tc>
                  <a:txBody>
                    <a:bodyPr/>
                    <a:lstStyle/>
                    <a:p>
                      <a:r>
                        <a:rPr lang="en-IE" dirty="0" smtClean="0"/>
                        <a:t>0</a:t>
                      </a:r>
                      <a:endParaRPr lang="en-IE" dirty="0"/>
                    </a:p>
                  </a:txBody>
                  <a:tcPr/>
                </a:tc>
                <a:tc>
                  <a:txBody>
                    <a:bodyPr/>
                    <a:lstStyle/>
                    <a:p>
                      <a:r>
                        <a:rPr lang="en-IE" dirty="0" smtClean="0"/>
                        <a:t>Displays</a:t>
                      </a:r>
                      <a:r>
                        <a:rPr lang="en-IE" baseline="0" dirty="0" smtClean="0"/>
                        <a:t> leading or trailing zeroes depending on position</a:t>
                      </a:r>
                      <a:endParaRPr lang="en-IE" dirty="0"/>
                    </a:p>
                  </a:txBody>
                  <a:tcPr/>
                </a:tc>
              </a:tr>
              <a:tr h="370840">
                <a:tc>
                  <a:txBody>
                    <a:bodyPr/>
                    <a:lstStyle/>
                    <a:p>
                      <a:r>
                        <a:rPr lang="en-IE" dirty="0" smtClean="0"/>
                        <a:t>9</a:t>
                      </a:r>
                      <a:endParaRPr lang="en-IE" dirty="0"/>
                    </a:p>
                  </a:txBody>
                  <a:tcPr/>
                </a:tc>
                <a:tc>
                  <a:txBody>
                    <a:bodyPr/>
                    <a:lstStyle/>
                    <a:p>
                      <a:r>
                        <a:rPr lang="en-IE" dirty="0" smtClean="0"/>
                        <a:t>Returns value with the specified number of digits with a leading space if positive or with a leading minus if negative.</a:t>
                      </a:r>
                    </a:p>
                    <a:p>
                      <a:r>
                        <a:rPr lang="en-IE" dirty="0" smtClean="0"/>
                        <a:t>Leading zeros are blank, except for a zero value, which returns a zero for the integer part of the fixed-point number.</a:t>
                      </a:r>
                      <a:endParaRPr lang="en-IE" dirty="0"/>
                    </a:p>
                  </a:txBody>
                  <a:tcPr/>
                </a:tc>
              </a:tr>
              <a:tr h="370840">
                <a:tc>
                  <a:txBody>
                    <a:bodyPr/>
                    <a:lstStyle/>
                    <a:p>
                      <a:r>
                        <a:rPr lang="en-IE" dirty="0" smtClean="0"/>
                        <a:t>$</a:t>
                      </a:r>
                      <a:endParaRPr lang="en-IE" dirty="0"/>
                    </a:p>
                  </a:txBody>
                  <a:tcPr/>
                </a:tc>
                <a:tc>
                  <a:txBody>
                    <a:bodyPr/>
                    <a:lstStyle/>
                    <a:p>
                      <a:r>
                        <a:rPr lang="en-IE" dirty="0" smtClean="0"/>
                        <a:t>Dollar</a:t>
                      </a:r>
                      <a:r>
                        <a:rPr lang="en-IE" baseline="0" dirty="0" smtClean="0"/>
                        <a:t> sign</a:t>
                      </a:r>
                      <a:endParaRPr lang="en-IE" dirty="0"/>
                    </a:p>
                  </a:txBody>
                  <a:tcPr/>
                </a:tc>
              </a:tr>
              <a:tr h="370840">
                <a:tc>
                  <a:txBody>
                    <a:bodyPr/>
                    <a:lstStyle/>
                    <a:p>
                      <a:r>
                        <a:rPr lang="en-IE" dirty="0" smtClean="0"/>
                        <a:t>U</a:t>
                      </a:r>
                      <a:endParaRPr lang="en-IE" dirty="0"/>
                    </a:p>
                  </a:txBody>
                  <a:tcPr/>
                </a:tc>
                <a:tc>
                  <a:txBody>
                    <a:bodyPr/>
                    <a:lstStyle/>
                    <a:p>
                      <a:r>
                        <a:rPr lang="en-IE" dirty="0" smtClean="0"/>
                        <a:t>Local currency</a:t>
                      </a:r>
                      <a:r>
                        <a:rPr lang="en-IE" baseline="0" dirty="0" smtClean="0"/>
                        <a:t> sign</a:t>
                      </a:r>
                      <a:endParaRPr lang="en-IE" dirty="0"/>
                    </a:p>
                  </a:txBody>
                  <a:tcPr/>
                </a:tc>
              </a:tr>
            </a:tbl>
          </a:graphicData>
        </a:graphic>
      </p:graphicFrame>
    </p:spTree>
    <p:extLst>
      <p:ext uri="{BB962C8B-B14F-4D97-AF65-F5344CB8AC3E}">
        <p14:creationId xmlns:p14="http://schemas.microsoft.com/office/powerpoint/2010/main" val="2813470447"/>
      </p:ext>
    </p:extLst>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6" name="Rectangle 12"/>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TO_NUMBER</a:t>
            </a:r>
            <a:r>
              <a:rPr lang="en-US" altLang="en-US"/>
              <a:t> and </a:t>
            </a:r>
            <a:r>
              <a:rPr lang="en-US" altLang="en-US">
                <a:latin typeface="Courier New" pitchFamily="49" charset="0"/>
              </a:rPr>
              <a:t>TO_DATE</a:t>
            </a:r>
            <a:r>
              <a:rPr lang="en-US" altLang="en-US"/>
              <a:t> Functions </a:t>
            </a:r>
          </a:p>
        </p:txBody>
      </p:sp>
      <p:sp>
        <p:nvSpPr>
          <p:cNvPr id="441357" name="Rectangle 13"/>
          <p:cNvSpPr>
            <a:spLocks noGrp="1" noChangeArrowheads="1"/>
          </p:cNvSpPr>
          <p:nvPr>
            <p:ph sz="quarter" idx="1"/>
          </p:nvPr>
        </p:nvSpPr>
        <p:spPr>
          <a:xfrm>
            <a:off x="863600" y="1816100"/>
            <a:ext cx="7366000" cy="4445000"/>
          </a:xfrm>
        </p:spPr>
        <p:txBody>
          <a:bodyPr/>
          <a:lstStyle/>
          <a:p>
            <a:pPr lvl="1"/>
            <a:r>
              <a:rPr lang="en-US" altLang="en-US"/>
              <a:t>Convert a character string to a number format using the </a:t>
            </a:r>
            <a:r>
              <a:rPr lang="en-US" altLang="en-US">
                <a:latin typeface="Courier New" pitchFamily="49" charset="0"/>
              </a:rPr>
              <a:t>TO_NUMBER</a:t>
            </a:r>
            <a:r>
              <a:rPr lang="en-US" altLang="en-US"/>
              <a:t> function:</a:t>
            </a:r>
          </a:p>
          <a:p>
            <a:pPr lvl="1"/>
            <a:endParaRPr lang="en-US" altLang="en-US"/>
          </a:p>
          <a:p>
            <a:pPr lvl="1"/>
            <a:endParaRPr lang="en-US" altLang="en-US"/>
          </a:p>
          <a:p>
            <a:pPr lvl="1"/>
            <a:r>
              <a:rPr lang="en-US" altLang="en-US"/>
              <a:t>Convert a character string to a date format using the </a:t>
            </a:r>
            <a:r>
              <a:rPr lang="en-US" altLang="en-US">
                <a:latin typeface="Courier New" pitchFamily="49" charset="0"/>
              </a:rPr>
              <a:t>TO_DATE</a:t>
            </a:r>
            <a:r>
              <a:rPr lang="en-US" altLang="en-US"/>
              <a:t> function:</a:t>
            </a:r>
          </a:p>
          <a:p>
            <a:pPr lvl="1"/>
            <a:endParaRPr lang="en-US" altLang="en-US"/>
          </a:p>
          <a:p>
            <a:pPr lvl="1"/>
            <a:endParaRPr lang="en-US" altLang="en-US"/>
          </a:p>
          <a:p>
            <a:pPr lvl="1"/>
            <a:r>
              <a:rPr lang="en-US" altLang="en-US"/>
              <a:t>These functions have an </a:t>
            </a:r>
            <a:r>
              <a:rPr lang="en-US" altLang="en-US">
                <a:latin typeface="Courier New" pitchFamily="49" charset="0"/>
              </a:rPr>
              <a:t>fx</a:t>
            </a:r>
            <a:r>
              <a:rPr lang="en-US" altLang="en-US"/>
              <a:t> modifier. This modifier specifies the exact matching for the character argument and date format model of a </a:t>
            </a:r>
            <a:r>
              <a:rPr lang="en-US" altLang="en-US">
                <a:latin typeface="Courier New" pitchFamily="49" charset="0"/>
              </a:rPr>
              <a:t>TO_DATE</a:t>
            </a:r>
            <a:r>
              <a:rPr lang="en-US" altLang="en-US"/>
              <a:t> function.</a:t>
            </a:r>
          </a:p>
        </p:txBody>
      </p:sp>
      <p:sp>
        <p:nvSpPr>
          <p:cNvPr id="441348" name="Rectangle 4"/>
          <p:cNvSpPr>
            <a:spLocks noChangeArrowheads="1"/>
          </p:cNvSpPr>
          <p:nvPr/>
        </p:nvSpPr>
        <p:spPr bwMode="blackGray">
          <a:xfrm>
            <a:off x="857250" y="2641600"/>
            <a:ext cx="7364413" cy="482600"/>
          </a:xfrm>
          <a:prstGeom prst="rect">
            <a:avLst/>
          </a:prstGeom>
          <a:solidFill>
            <a:schemeClr val="bg1"/>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60000"/>
              </a:lnSpc>
            </a:pPr>
            <a:r>
              <a:rPr lang="en-US" altLang="en-US" sz="1800" dirty="0">
                <a:solidFill>
                  <a:srgbClr val="000000"/>
                </a:solidFill>
                <a:latin typeface="Courier New" pitchFamily="49" charset="0"/>
              </a:rPr>
              <a:t>TO_NUMBER(</a:t>
            </a:r>
            <a:r>
              <a:rPr lang="en-US" altLang="en-US" sz="1800" i="1" dirty="0">
                <a:solidFill>
                  <a:srgbClr val="000000"/>
                </a:solidFill>
                <a:latin typeface="Courier New" pitchFamily="49" charset="0"/>
              </a:rPr>
              <a:t>char</a:t>
            </a:r>
            <a:r>
              <a:rPr lang="en-US" altLang="en-US" sz="1800" dirty="0">
                <a:solidFill>
                  <a:srgbClr val="000000"/>
                </a:solidFill>
                <a:latin typeface="Courier New" pitchFamily="49" charset="0"/>
              </a:rPr>
              <a:t>[</a:t>
            </a:r>
            <a:r>
              <a:rPr lang="en-US" altLang="en-US" sz="1800" i="1" dirty="0">
                <a:solidFill>
                  <a:srgbClr val="000000"/>
                </a:solidFill>
                <a:latin typeface="Courier New" pitchFamily="49" charset="0"/>
              </a:rPr>
              <a:t>, </a:t>
            </a:r>
            <a:r>
              <a:rPr lang="en-US" altLang="en-US" sz="1800" dirty="0">
                <a:solidFill>
                  <a:srgbClr val="000000"/>
                </a:solidFill>
                <a:latin typeface="Courier New" pitchFamily="49" charset="0"/>
              </a:rPr>
              <a:t>'</a:t>
            </a:r>
            <a:r>
              <a:rPr lang="en-US" altLang="en-US" sz="1800" i="1" dirty="0" err="1">
                <a:solidFill>
                  <a:srgbClr val="000000"/>
                </a:solidFill>
                <a:latin typeface="Courier New" pitchFamily="49" charset="0"/>
              </a:rPr>
              <a:t>format_model</a:t>
            </a:r>
            <a:r>
              <a:rPr lang="en-US" altLang="en-US" sz="1800" dirty="0">
                <a:solidFill>
                  <a:srgbClr val="000000"/>
                </a:solidFill>
                <a:latin typeface="Courier New" pitchFamily="49" charset="0"/>
              </a:rPr>
              <a:t>'])</a:t>
            </a:r>
          </a:p>
        </p:txBody>
      </p:sp>
      <p:sp>
        <p:nvSpPr>
          <p:cNvPr id="441349" name="Rectangle 5"/>
          <p:cNvSpPr>
            <a:spLocks noChangeArrowheads="1"/>
          </p:cNvSpPr>
          <p:nvPr/>
        </p:nvSpPr>
        <p:spPr bwMode="blackGray">
          <a:xfrm>
            <a:off x="857250" y="4144963"/>
            <a:ext cx="7364413" cy="531812"/>
          </a:xfrm>
          <a:prstGeom prst="rect">
            <a:avLst/>
          </a:prstGeom>
          <a:solidFill>
            <a:schemeClr val="bg1"/>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60000"/>
              </a:lnSpc>
            </a:pPr>
            <a:r>
              <a:rPr lang="en-US" altLang="en-US" sz="1800" dirty="0">
                <a:solidFill>
                  <a:srgbClr val="000000"/>
                </a:solidFill>
                <a:latin typeface="Courier New" pitchFamily="49" charset="0"/>
              </a:rPr>
              <a:t>TO_DATE(</a:t>
            </a:r>
            <a:r>
              <a:rPr lang="en-US" altLang="en-US" sz="1800" i="1" dirty="0">
                <a:solidFill>
                  <a:srgbClr val="000000"/>
                </a:solidFill>
                <a:latin typeface="Courier New" pitchFamily="49" charset="0"/>
              </a:rPr>
              <a:t>char</a:t>
            </a:r>
            <a:r>
              <a:rPr lang="en-US" altLang="en-US" sz="1800" dirty="0">
                <a:solidFill>
                  <a:srgbClr val="000000"/>
                </a:solidFill>
                <a:latin typeface="Courier New" pitchFamily="49" charset="0"/>
              </a:rPr>
              <a:t>[, '</a:t>
            </a:r>
            <a:r>
              <a:rPr lang="en-US" altLang="en-US" sz="1800" i="1" dirty="0" err="1">
                <a:solidFill>
                  <a:srgbClr val="000000"/>
                </a:solidFill>
                <a:latin typeface="Courier New" pitchFamily="49" charset="0"/>
              </a:rPr>
              <a:t>format_model</a:t>
            </a:r>
            <a:r>
              <a:rPr lang="en-US" altLang="en-US" sz="1800" dirty="0">
                <a:solidFill>
                  <a:srgbClr val="000000"/>
                </a:solidFill>
                <a:latin typeface="Courier New" pitchFamily="49" charset="0"/>
              </a:rPr>
              <a:t>'])</a:t>
            </a:r>
          </a:p>
        </p:txBody>
      </p:sp>
    </p:spTree>
    <p:extLst>
      <p:ext uri="{BB962C8B-B14F-4D97-AF65-F5344CB8AC3E}">
        <p14:creationId xmlns:p14="http://schemas.microsoft.com/office/powerpoint/2010/main" val="3759023067"/>
      </p:ext>
    </p:extLst>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31" name="Rectangle 27"/>
          <p:cNvSpPr>
            <a:spLocks noGrp="1" noChangeArrowheads="1"/>
          </p:cNvSpPr>
          <p:nvPr>
            <p:ph type="title"/>
          </p:nvPr>
        </p:nvSpPr>
        <p:spPr/>
        <p:txBody>
          <a:bodyPr/>
          <a:lstStyle/>
          <a:p>
            <a:r>
              <a:rPr lang="en-US" altLang="en-US"/>
              <a:t>Elements of the Date Format Model</a:t>
            </a:r>
          </a:p>
        </p:txBody>
      </p:sp>
      <p:sp>
        <p:nvSpPr>
          <p:cNvPr id="431132" name="Rectangle 28"/>
          <p:cNvSpPr>
            <a:spLocks noGrp="1" noChangeArrowheads="1"/>
          </p:cNvSpPr>
          <p:nvPr>
            <p:ph sz="quarter" idx="1"/>
          </p:nvPr>
        </p:nvSpPr>
        <p:spPr bwMode="blackGray">
          <a:xfrm>
            <a:off x="863600" y="1816100"/>
            <a:ext cx="7366000" cy="2971800"/>
          </a:xfrm>
        </p:spPr>
        <p:txBody>
          <a:bodyPr>
            <a:normAutofit lnSpcReduction="10000"/>
          </a:bodyPr>
          <a:lstStyle/>
          <a:p>
            <a:pPr lvl="1"/>
            <a:r>
              <a:rPr lang="en-US" altLang="en-US"/>
              <a:t>Time elements format the time portion of the date:</a:t>
            </a:r>
          </a:p>
          <a:p>
            <a:pPr lvl="1">
              <a:buFont typeface="Arial" charset="0"/>
              <a:buNone/>
            </a:pPr>
            <a:r>
              <a:rPr lang="en-US" altLang="en-US"/>
              <a:t/>
            </a:r>
            <a:br>
              <a:rPr lang="en-US" altLang="en-US"/>
            </a:br>
            <a:endParaRPr lang="en-US" altLang="en-US"/>
          </a:p>
          <a:p>
            <a:pPr lvl="1"/>
            <a:r>
              <a:rPr lang="en-US" altLang="en-US"/>
              <a:t>Add character strings by enclosing them in double quotation marks:</a:t>
            </a:r>
          </a:p>
          <a:p>
            <a:pPr lvl="1">
              <a:buFont typeface="Arial" charset="0"/>
              <a:buNone/>
            </a:pPr>
            <a:r>
              <a:rPr lang="en-US" altLang="en-US"/>
              <a:t/>
            </a:r>
            <a:br>
              <a:rPr lang="en-US" altLang="en-US"/>
            </a:br>
            <a:endParaRPr lang="en-US" altLang="en-US"/>
          </a:p>
          <a:p>
            <a:pPr lvl="1"/>
            <a:r>
              <a:rPr lang="en-US" altLang="en-US"/>
              <a:t>Number suffixes spell out numbers:</a:t>
            </a:r>
          </a:p>
        </p:txBody>
      </p:sp>
      <p:sp>
        <p:nvSpPr>
          <p:cNvPr id="431114" name="Rectangle 10"/>
          <p:cNvSpPr>
            <a:spLocks noChangeArrowheads="1"/>
          </p:cNvSpPr>
          <p:nvPr/>
        </p:nvSpPr>
        <p:spPr bwMode="blackGray">
          <a:xfrm>
            <a:off x="1497013" y="3779838"/>
            <a:ext cx="3405187" cy="449262"/>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1800">
                <a:solidFill>
                  <a:srgbClr val="000000"/>
                </a:solidFill>
                <a:latin typeface="Courier New" pitchFamily="49" charset="0"/>
              </a:rPr>
              <a:t>DD "of" MONTH</a:t>
            </a:r>
          </a:p>
        </p:txBody>
      </p:sp>
      <p:sp>
        <p:nvSpPr>
          <p:cNvPr id="431115" name="Rectangle 11"/>
          <p:cNvSpPr>
            <a:spLocks noChangeArrowheads="1"/>
          </p:cNvSpPr>
          <p:nvPr/>
        </p:nvSpPr>
        <p:spPr bwMode="blackGray">
          <a:xfrm>
            <a:off x="4789488" y="3779838"/>
            <a:ext cx="3405187" cy="449262"/>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1800">
                <a:solidFill>
                  <a:srgbClr val="000000"/>
                </a:solidFill>
                <a:latin typeface="Courier New" pitchFamily="49" charset="0"/>
              </a:rPr>
              <a:t>12 of OCTOBER</a:t>
            </a:r>
          </a:p>
        </p:txBody>
      </p:sp>
      <p:sp>
        <p:nvSpPr>
          <p:cNvPr id="431119" name="Rectangle 15"/>
          <p:cNvSpPr>
            <a:spLocks noChangeArrowheads="1"/>
          </p:cNvSpPr>
          <p:nvPr/>
        </p:nvSpPr>
        <p:spPr bwMode="blackGray">
          <a:xfrm>
            <a:off x="1497013" y="4927600"/>
            <a:ext cx="3405187" cy="404813"/>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1800">
                <a:solidFill>
                  <a:srgbClr val="000000"/>
                </a:solidFill>
                <a:latin typeface="Courier New" pitchFamily="49" charset="0"/>
              </a:rPr>
              <a:t>ddspth</a:t>
            </a:r>
          </a:p>
        </p:txBody>
      </p:sp>
      <p:sp>
        <p:nvSpPr>
          <p:cNvPr id="431120" name="Rectangle 16"/>
          <p:cNvSpPr>
            <a:spLocks noChangeArrowheads="1"/>
          </p:cNvSpPr>
          <p:nvPr/>
        </p:nvSpPr>
        <p:spPr bwMode="blackGray">
          <a:xfrm>
            <a:off x="4789488" y="4927600"/>
            <a:ext cx="3405187" cy="404813"/>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1800">
                <a:solidFill>
                  <a:srgbClr val="000000"/>
                </a:solidFill>
                <a:latin typeface="Courier New" pitchFamily="49" charset="0"/>
              </a:rPr>
              <a:t>fourteenth</a:t>
            </a:r>
          </a:p>
        </p:txBody>
      </p:sp>
      <p:sp>
        <p:nvSpPr>
          <p:cNvPr id="431135" name="Rectangle 31"/>
          <p:cNvSpPr>
            <a:spLocks noChangeArrowheads="1"/>
          </p:cNvSpPr>
          <p:nvPr/>
        </p:nvSpPr>
        <p:spPr bwMode="blackGray">
          <a:xfrm>
            <a:off x="1497013" y="2320925"/>
            <a:ext cx="3405187" cy="404813"/>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spcBef>
                <a:spcPct val="20000"/>
              </a:spcBef>
            </a:pPr>
            <a:r>
              <a:rPr lang="en-US" altLang="en-US" sz="1800">
                <a:solidFill>
                  <a:srgbClr val="000000"/>
                </a:solidFill>
                <a:latin typeface="Courier New" pitchFamily="49" charset="0"/>
              </a:rPr>
              <a:t>HH24:MI:SS AM</a:t>
            </a:r>
          </a:p>
        </p:txBody>
      </p:sp>
      <p:sp>
        <p:nvSpPr>
          <p:cNvPr id="431136" name="Rectangle 32"/>
          <p:cNvSpPr>
            <a:spLocks noChangeArrowheads="1"/>
          </p:cNvSpPr>
          <p:nvPr/>
        </p:nvSpPr>
        <p:spPr bwMode="blackGray">
          <a:xfrm>
            <a:off x="4789488" y="2320925"/>
            <a:ext cx="3405187" cy="404813"/>
          </a:xfrm>
          <a:prstGeom prst="rect">
            <a:avLst/>
          </a:prstGeom>
          <a:solidFill>
            <a:srgbClr val="FF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eaLnBrk="0" hangingPunct="0"/>
            <a:r>
              <a:rPr lang="en-US" altLang="en-US" sz="1800">
                <a:solidFill>
                  <a:srgbClr val="000000"/>
                </a:solidFill>
                <a:latin typeface="Courier New" pitchFamily="49" charset="0"/>
              </a:rPr>
              <a:t>15:45:32 PM</a:t>
            </a:r>
            <a:endParaRPr lang="en-US" altLang="en-US" sz="1800">
              <a:solidFill>
                <a:prstClr val="black"/>
              </a:solidFill>
              <a:latin typeface="Arial" charset="0"/>
            </a:endParaRPr>
          </a:p>
        </p:txBody>
      </p:sp>
    </p:spTree>
    <p:extLst>
      <p:ext uri="{BB962C8B-B14F-4D97-AF65-F5344CB8AC3E}">
        <p14:creationId xmlns:p14="http://schemas.microsoft.com/office/powerpoint/2010/main" val="3430794144"/>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Natural Join</a:t>
            </a:r>
            <a:endParaRPr lang="en-IE" dirty="0"/>
          </a:p>
        </p:txBody>
      </p:sp>
      <p:sp>
        <p:nvSpPr>
          <p:cNvPr id="3" name="Text Placeholder 2"/>
          <p:cNvSpPr>
            <a:spLocks noGrp="1"/>
          </p:cNvSpPr>
          <p:nvPr>
            <p:ph type="body" idx="2"/>
          </p:nvPr>
        </p:nvSpPr>
        <p:spPr/>
        <p:txBody>
          <a:bodyPr/>
          <a:lstStyle/>
          <a:p>
            <a:r>
              <a:rPr lang="en-GB" smtClean="0"/>
              <a:t>Select * from sandwich natural join provider;</a:t>
            </a:r>
          </a:p>
          <a:p>
            <a:endParaRPr lang="en-GB" dirty="0"/>
          </a:p>
        </p:txBody>
      </p:sp>
      <p:sp>
        <p:nvSpPr>
          <p:cNvPr id="4" name="Content Placeholder 3"/>
          <p:cNvSpPr>
            <a:spLocks noGrp="1"/>
          </p:cNvSpPr>
          <p:nvPr>
            <p:ph sz="quarter" idx="1"/>
          </p:nvPr>
        </p:nvSpPr>
        <p:spPr/>
        <p:txBody>
          <a:bodyPr/>
          <a:lstStyle/>
          <a:p>
            <a:r>
              <a:rPr lang="en-US" dirty="0" smtClean="0"/>
              <a:t>“NATURAL” means </a:t>
            </a:r>
            <a:r>
              <a:rPr lang="en-US" dirty="0" err="1" smtClean="0"/>
              <a:t>equi</a:t>
            </a:r>
            <a:r>
              <a:rPr lang="en-US" dirty="0" smtClean="0"/>
              <a:t>-join for each pair of attributes with the same name and datatype </a:t>
            </a:r>
          </a:p>
          <a:p>
            <a:r>
              <a:rPr lang="en-US" dirty="0" smtClean="0"/>
              <a:t>Will match on all columns which have the </a:t>
            </a:r>
            <a:r>
              <a:rPr lang="en-US" b="1" dirty="0" smtClean="0"/>
              <a:t>same name </a:t>
            </a:r>
            <a:r>
              <a:rPr lang="en-US" dirty="0" smtClean="0"/>
              <a:t>and </a:t>
            </a:r>
            <a:r>
              <a:rPr lang="en-US" b="1" dirty="0" smtClean="0"/>
              <a:t>datatype </a:t>
            </a:r>
            <a:r>
              <a:rPr lang="en-US" i="1" dirty="0" smtClean="0"/>
              <a:t>which have the same value in both tables</a:t>
            </a:r>
            <a:endParaRPr lang="en-US" b="1" i="1" dirty="0" smtClean="0"/>
          </a:p>
          <a:p>
            <a:r>
              <a:rPr lang="en-US" dirty="0" smtClean="0"/>
              <a:t>Which columns are going to be considered?</a:t>
            </a:r>
          </a:p>
          <a:p>
            <a:r>
              <a:rPr lang="en-US" dirty="0" smtClean="0"/>
              <a:t>Remember what you get back depends on the data values</a:t>
            </a:r>
            <a:endParaRPr lang="en-US" dirty="0"/>
          </a:p>
        </p:txBody>
      </p:sp>
      <p:pic>
        <p:nvPicPr>
          <p:cNvPr id="11" name="Picture 2"/>
          <p:cNvPicPr>
            <a:picLocks noChangeAspect="1" noChangeArrowheads="1"/>
          </p:cNvPicPr>
          <p:nvPr/>
        </p:nvPicPr>
        <p:blipFill>
          <a:blip r:embed="rId2" cstate="print"/>
          <a:srcRect/>
          <a:stretch>
            <a:fillRect/>
          </a:stretch>
        </p:blipFill>
        <p:spPr bwMode="auto">
          <a:xfrm>
            <a:off x="5652914" y="2759224"/>
            <a:ext cx="3491086" cy="3828460"/>
          </a:xfrm>
          <a:prstGeom prst="rect">
            <a:avLst/>
          </a:prstGeom>
          <a:noFill/>
          <a:ln w="9525">
            <a:noFill/>
            <a:miter lim="800000"/>
            <a:headEnd/>
            <a:tailEnd/>
          </a:ln>
        </p:spPr>
      </p:pic>
      <p:sp>
        <p:nvSpPr>
          <p:cNvPr id="5" name="Rectangle 4"/>
          <p:cNvSpPr/>
          <p:nvPr/>
        </p:nvSpPr>
        <p:spPr>
          <a:xfrm>
            <a:off x="5801360" y="3484880"/>
            <a:ext cx="2946400" cy="274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5933440" y="5730240"/>
            <a:ext cx="2611120" cy="274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5801360" y="3037840"/>
            <a:ext cx="2509520" cy="447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6035040" y="6130484"/>
            <a:ext cx="2509520" cy="447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53101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Tutorial Part 4</a:t>
            </a:r>
            <a:endParaRPr lang="en-IE" dirty="0"/>
          </a:p>
        </p:txBody>
      </p:sp>
      <p:sp>
        <p:nvSpPr>
          <p:cNvPr id="3" name="Content Placeholder 2"/>
          <p:cNvSpPr>
            <a:spLocks noGrp="1"/>
          </p:cNvSpPr>
          <p:nvPr>
            <p:ph sz="quarter" idx="1"/>
          </p:nvPr>
        </p:nvSpPr>
        <p:spPr/>
        <p:txBody>
          <a:bodyPr/>
          <a:lstStyle/>
          <a:p>
            <a:r>
              <a:rPr lang="en-IE" dirty="0" smtClean="0"/>
              <a:t>L6-Tut4-Func.pdf</a:t>
            </a:r>
          </a:p>
          <a:p>
            <a:r>
              <a:rPr lang="en-IE" dirty="0" smtClean="0"/>
              <a:t>L6-Tut4-Func-template.sql</a:t>
            </a:r>
            <a:endParaRPr lang="en-IE" dirty="0"/>
          </a:p>
        </p:txBody>
      </p:sp>
    </p:spTree>
    <p:extLst>
      <p:ext uri="{BB962C8B-B14F-4D97-AF65-F5344CB8AC3E}">
        <p14:creationId xmlns:p14="http://schemas.microsoft.com/office/powerpoint/2010/main" val="18175000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357" y="1916832"/>
            <a:ext cx="5770563" cy="2633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7630" name="Rectangle 14"/>
          <p:cNvSpPr>
            <a:spLocks noGrp="1" noChangeArrowheads="1"/>
          </p:cNvSpPr>
          <p:nvPr>
            <p:ph type="title"/>
          </p:nvPr>
        </p:nvSpPr>
        <p:spPr/>
        <p:txBody>
          <a:bodyPr/>
          <a:lstStyle/>
          <a:p>
            <a:r>
              <a:rPr lang="en-US" altLang="en-US"/>
              <a:t>What Are Group Functions?</a:t>
            </a:r>
          </a:p>
        </p:txBody>
      </p:sp>
      <p:sp>
        <p:nvSpPr>
          <p:cNvPr id="367631" name="Rectangle 15"/>
          <p:cNvSpPr>
            <a:spLocks noGrp="1" noChangeArrowheads="1"/>
          </p:cNvSpPr>
          <p:nvPr>
            <p:ph sz="quarter" idx="1"/>
          </p:nvPr>
        </p:nvSpPr>
        <p:spPr>
          <a:xfrm>
            <a:off x="863600" y="1349375"/>
            <a:ext cx="7366000" cy="695325"/>
          </a:xfrm>
        </p:spPr>
        <p:txBody>
          <a:bodyPr>
            <a:normAutofit fontScale="92500" lnSpcReduction="20000"/>
          </a:bodyPr>
          <a:lstStyle/>
          <a:p>
            <a:r>
              <a:rPr lang="en-US" altLang="en-US"/>
              <a:t>Group functions operate on sets of rows to give one result per group.</a:t>
            </a:r>
          </a:p>
        </p:txBody>
      </p:sp>
      <p:sp>
        <p:nvSpPr>
          <p:cNvPr id="367623" name="Freeform 7"/>
          <p:cNvSpPr>
            <a:spLocks/>
          </p:cNvSpPr>
          <p:nvPr/>
        </p:nvSpPr>
        <p:spPr bwMode="ltGray">
          <a:xfrm rot="5400000">
            <a:off x="4097571" y="3111529"/>
            <a:ext cx="1224136" cy="3589337"/>
          </a:xfrm>
          <a:custGeom>
            <a:avLst/>
            <a:gdLst>
              <a:gd name="T0" fmla="*/ 0 w 1359"/>
              <a:gd name="T1" fmla="*/ 2542 h 2543"/>
              <a:gd name="T2" fmla="*/ 0 w 1359"/>
              <a:gd name="T3" fmla="*/ 0 h 2543"/>
              <a:gd name="T4" fmla="*/ 1358 w 1359"/>
              <a:gd name="T5" fmla="*/ 962 h 2543"/>
              <a:gd name="T6" fmla="*/ 1358 w 1359"/>
              <a:gd name="T7" fmla="*/ 1702 h 2543"/>
              <a:gd name="T8" fmla="*/ 0 w 1359"/>
              <a:gd name="T9" fmla="*/ 2542 h 2543"/>
            </a:gdLst>
            <a:ahLst/>
            <a:cxnLst>
              <a:cxn ang="0">
                <a:pos x="T0" y="T1"/>
              </a:cxn>
              <a:cxn ang="0">
                <a:pos x="T2" y="T3"/>
              </a:cxn>
              <a:cxn ang="0">
                <a:pos x="T4" y="T5"/>
              </a:cxn>
              <a:cxn ang="0">
                <a:pos x="T6" y="T7"/>
              </a:cxn>
              <a:cxn ang="0">
                <a:pos x="T8" y="T9"/>
              </a:cxn>
            </a:cxnLst>
            <a:rect l="0" t="0" r="r" b="b"/>
            <a:pathLst>
              <a:path w="1359" h="2543">
                <a:moveTo>
                  <a:pt x="0" y="2542"/>
                </a:moveTo>
                <a:lnTo>
                  <a:pt x="0" y="0"/>
                </a:lnTo>
                <a:lnTo>
                  <a:pt x="1358" y="962"/>
                </a:lnTo>
                <a:lnTo>
                  <a:pt x="1358" y="1702"/>
                </a:lnTo>
                <a:lnTo>
                  <a:pt x="0" y="2542"/>
                </a:lnTo>
              </a:path>
            </a:pathLst>
          </a:custGeom>
          <a:solidFill>
            <a:srgbClr val="FFCC99">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7624" name="Rectangle 8"/>
          <p:cNvSpPr>
            <a:spLocks noChangeArrowheads="1"/>
          </p:cNvSpPr>
          <p:nvPr/>
        </p:nvSpPr>
        <p:spPr bwMode="auto">
          <a:xfrm>
            <a:off x="3851920" y="4310153"/>
            <a:ext cx="1944216" cy="1270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eaLnBrk="0" hangingPunct="0">
              <a:lnSpc>
                <a:spcPct val="85000"/>
              </a:lnSpc>
              <a:spcBef>
                <a:spcPct val="0"/>
              </a:spcBef>
              <a:buClrTx/>
              <a:buFontTx/>
              <a:buNone/>
            </a:pPr>
            <a:r>
              <a:rPr lang="en-US" altLang="en-US" dirty="0" smtClean="0">
                <a:latin typeface="Arial" panose="020B0604020202020204" pitchFamily="34" charset="0"/>
                <a:cs typeface="Arial" panose="020B0604020202020204" pitchFamily="34" charset="0"/>
              </a:rPr>
              <a:t>Maximum game</a:t>
            </a:r>
          </a:p>
          <a:p>
            <a:pPr algn="l" eaLnBrk="0" hangingPunct="0">
              <a:lnSpc>
                <a:spcPct val="85000"/>
              </a:lnSpc>
              <a:spcBef>
                <a:spcPct val="0"/>
              </a:spcBef>
              <a:buClrTx/>
              <a:buFontTx/>
              <a:buNone/>
            </a:pPr>
            <a:r>
              <a:rPr lang="en-US" altLang="en-US" dirty="0" smtClean="0">
                <a:latin typeface="Arial" panose="020B0604020202020204" pitchFamily="34" charset="0"/>
                <a:cs typeface="Arial" panose="020B0604020202020204" pitchFamily="34" charset="0"/>
              </a:rPr>
              <a:t>price in</a:t>
            </a:r>
          </a:p>
          <a:p>
            <a:pPr algn="l" eaLnBrk="0" hangingPunct="0">
              <a:lnSpc>
                <a:spcPct val="85000"/>
              </a:lnSpc>
              <a:spcBef>
                <a:spcPct val="0"/>
              </a:spcBef>
              <a:buClrTx/>
              <a:buFontTx/>
              <a:buNone/>
            </a:pPr>
            <a:r>
              <a:rPr lang="en-US" altLang="en-US" b="0" dirty="0" smtClean="0">
                <a:latin typeface="Arial" panose="020B0604020202020204" pitchFamily="34" charset="0"/>
                <a:cs typeface="Arial" panose="020B0604020202020204" pitchFamily="34" charset="0"/>
              </a:rPr>
              <a:t>MM_GAME</a:t>
            </a:r>
          </a:p>
          <a:p>
            <a:pPr algn="l" eaLnBrk="0" hangingPunct="0">
              <a:lnSpc>
                <a:spcPct val="85000"/>
              </a:lnSpc>
              <a:spcBef>
                <a:spcPct val="0"/>
              </a:spcBef>
              <a:buClrTx/>
              <a:buFontTx/>
              <a:buNone/>
            </a:pPr>
            <a:r>
              <a:rPr lang="en-US" altLang="en-US" b="0"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table for each GAME TYPE</a:t>
            </a:r>
            <a:endParaRPr lang="en-US" altLang="en-US" dirty="0">
              <a:latin typeface="Arial" panose="020B0604020202020204" pitchFamily="34" charset="0"/>
              <a:cs typeface="Arial" panose="020B0604020202020204" pitchFamily="34" charset="0"/>
            </a:endParaRPr>
          </a:p>
        </p:txBody>
      </p:sp>
      <p:pic>
        <p:nvPicPr>
          <p:cNvPr id="276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0903" y="5518266"/>
            <a:ext cx="2615233" cy="1327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4739478"/>
      </p:ext>
    </p:extLst>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8" name="Rectangle 4"/>
          <p:cNvSpPr>
            <a:spLocks noGrp="1" noChangeArrowheads="1"/>
          </p:cNvSpPr>
          <p:nvPr>
            <p:ph type="title"/>
          </p:nvPr>
        </p:nvSpPr>
        <p:spPr/>
        <p:txBody>
          <a:bodyPr/>
          <a:lstStyle/>
          <a:p>
            <a:r>
              <a:rPr lang="en-US" altLang="en-US"/>
              <a:t>Types of Group Functions</a:t>
            </a:r>
          </a:p>
        </p:txBody>
      </p:sp>
      <p:sp>
        <p:nvSpPr>
          <p:cNvPr id="369669" name="Rectangle 5"/>
          <p:cNvSpPr>
            <a:spLocks noGrp="1" noChangeArrowheads="1"/>
          </p:cNvSpPr>
          <p:nvPr>
            <p:ph sz="quarter" idx="1"/>
          </p:nvPr>
        </p:nvSpPr>
        <p:spPr>
          <a:xfrm>
            <a:off x="863600" y="1816100"/>
            <a:ext cx="7366000" cy="2770188"/>
          </a:xfrm>
        </p:spPr>
        <p:txBody>
          <a:bodyPr>
            <a:normAutofit/>
          </a:bodyPr>
          <a:lstStyle/>
          <a:p>
            <a:pPr lvl="1"/>
            <a:r>
              <a:rPr lang="en-US" altLang="en-US" dirty="0">
                <a:latin typeface="Courier New" pitchFamily="49" charset="0"/>
              </a:rPr>
              <a:t>AVG </a:t>
            </a:r>
          </a:p>
          <a:p>
            <a:pPr lvl="1"/>
            <a:r>
              <a:rPr lang="en-US" altLang="en-US" dirty="0">
                <a:latin typeface="Courier New" pitchFamily="49" charset="0"/>
              </a:rPr>
              <a:t>COUNT </a:t>
            </a:r>
          </a:p>
          <a:p>
            <a:pPr lvl="1"/>
            <a:r>
              <a:rPr lang="en-US" altLang="en-US" dirty="0">
                <a:latin typeface="Courier New" pitchFamily="49" charset="0"/>
              </a:rPr>
              <a:t>MAX</a:t>
            </a:r>
          </a:p>
          <a:p>
            <a:pPr lvl="1"/>
            <a:r>
              <a:rPr lang="en-US" altLang="en-US" dirty="0">
                <a:latin typeface="Courier New" pitchFamily="49" charset="0"/>
              </a:rPr>
              <a:t>MIN </a:t>
            </a:r>
          </a:p>
          <a:p>
            <a:pPr lvl="1"/>
            <a:r>
              <a:rPr lang="en-US" altLang="en-US" dirty="0">
                <a:latin typeface="Courier New" pitchFamily="49" charset="0"/>
              </a:rPr>
              <a:t>STDDEV </a:t>
            </a:r>
          </a:p>
          <a:p>
            <a:pPr lvl="1"/>
            <a:r>
              <a:rPr lang="en-US" altLang="en-US" dirty="0" smtClean="0">
                <a:latin typeface="Courier New" pitchFamily="49" charset="0"/>
              </a:rPr>
              <a:t>SUM</a:t>
            </a:r>
            <a:endParaRPr lang="en-US" altLang="en-US" dirty="0">
              <a:latin typeface="Courier New" pitchFamily="49" charset="0"/>
            </a:endParaRPr>
          </a:p>
        </p:txBody>
      </p:sp>
      <p:grpSp>
        <p:nvGrpSpPr>
          <p:cNvPr id="369675" name="Group 11"/>
          <p:cNvGrpSpPr>
            <a:grpSpLocks/>
          </p:cNvGrpSpPr>
          <p:nvPr/>
        </p:nvGrpSpPr>
        <p:grpSpPr bwMode="auto">
          <a:xfrm>
            <a:off x="3933825" y="2686050"/>
            <a:ext cx="3509963" cy="950913"/>
            <a:chOff x="3228" y="2556"/>
            <a:chExt cx="2211" cy="599"/>
          </a:xfrm>
        </p:grpSpPr>
        <p:sp>
          <p:nvSpPr>
            <p:cNvPr id="369670" name="Rectangle 6"/>
            <p:cNvSpPr>
              <a:spLocks noChangeArrowheads="1"/>
            </p:cNvSpPr>
            <p:nvPr/>
          </p:nvSpPr>
          <p:spPr bwMode="blackWhite">
            <a:xfrm>
              <a:off x="3622" y="2556"/>
              <a:ext cx="1426" cy="599"/>
            </a:xfrm>
            <a:prstGeom prst="rect">
              <a:avLst/>
            </a:prstGeom>
            <a:solidFill>
              <a:srgbClr val="99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buClrTx/>
                <a:buFontTx/>
                <a:buNone/>
              </a:pPr>
              <a:r>
                <a:rPr lang="en-US" altLang="en-US"/>
                <a:t>Group</a:t>
              </a:r>
            </a:p>
            <a:p>
              <a:pPr eaLnBrk="0" hangingPunct="0">
                <a:spcBef>
                  <a:spcPct val="0"/>
                </a:spcBef>
                <a:buClrTx/>
                <a:buFontTx/>
                <a:buNone/>
              </a:pPr>
              <a:r>
                <a:rPr lang="en-US" altLang="en-US"/>
                <a:t>functions</a:t>
              </a:r>
            </a:p>
          </p:txBody>
        </p:sp>
        <p:sp>
          <p:nvSpPr>
            <p:cNvPr id="369671" name="Line 7"/>
            <p:cNvSpPr>
              <a:spLocks noChangeShapeType="1"/>
            </p:cNvSpPr>
            <p:nvPr/>
          </p:nvSpPr>
          <p:spPr bwMode="auto">
            <a:xfrm>
              <a:off x="3228" y="2855"/>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672" name="Line 8"/>
            <p:cNvSpPr>
              <a:spLocks noChangeShapeType="1"/>
            </p:cNvSpPr>
            <p:nvPr/>
          </p:nvSpPr>
          <p:spPr bwMode="auto">
            <a:xfrm>
              <a:off x="5055" y="2855"/>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673" name="Line 9"/>
            <p:cNvSpPr>
              <a:spLocks noChangeShapeType="1"/>
            </p:cNvSpPr>
            <p:nvPr/>
          </p:nvSpPr>
          <p:spPr bwMode="auto">
            <a:xfrm>
              <a:off x="3228" y="2663"/>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9674" name="Line 10"/>
            <p:cNvSpPr>
              <a:spLocks noChangeShapeType="1"/>
            </p:cNvSpPr>
            <p:nvPr/>
          </p:nvSpPr>
          <p:spPr bwMode="auto">
            <a:xfrm>
              <a:off x="3228" y="3011"/>
              <a:ext cx="384"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2" name="TextBox 1"/>
          <p:cNvSpPr txBox="1"/>
          <p:nvPr/>
        </p:nvSpPr>
        <p:spPr>
          <a:xfrm>
            <a:off x="7740352" y="2855913"/>
            <a:ext cx="1152128" cy="646331"/>
          </a:xfrm>
          <a:prstGeom prst="rect">
            <a:avLst/>
          </a:prstGeom>
          <a:noFill/>
        </p:spPr>
        <p:txBody>
          <a:bodyPr wrap="square" rtlCol="0">
            <a:spAutoFit/>
          </a:bodyPr>
          <a:lstStyle/>
          <a:p>
            <a:r>
              <a:rPr lang="en-IE" dirty="0" smtClean="0"/>
              <a:t>One row per group</a:t>
            </a:r>
            <a:endParaRPr lang="en-IE" dirty="0"/>
          </a:p>
        </p:txBody>
      </p:sp>
    </p:spTree>
    <p:extLst>
      <p:ext uri="{BB962C8B-B14F-4D97-AF65-F5344CB8AC3E}">
        <p14:creationId xmlns:p14="http://schemas.microsoft.com/office/powerpoint/2010/main" val="1417952113"/>
      </p:ext>
    </p:extLst>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5" name="Rectangle 11"/>
          <p:cNvSpPr>
            <a:spLocks noGrp="1" noChangeArrowheads="1"/>
          </p:cNvSpPr>
          <p:nvPr>
            <p:ph type="title"/>
          </p:nvPr>
        </p:nvSpPr>
        <p:spPr/>
        <p:txBody>
          <a:bodyPr>
            <a:normAutofit fontScale="90000"/>
          </a:bodyPr>
          <a:lstStyle/>
          <a:p>
            <a:r>
              <a:rPr lang="en-US" altLang="en-US"/>
              <a:t>Creating Groups of Data: </a:t>
            </a:r>
            <a:br>
              <a:rPr lang="en-US" altLang="en-US"/>
            </a:br>
            <a:r>
              <a:rPr lang="en-US" altLang="en-US">
                <a:latin typeface="Courier New" pitchFamily="49" charset="0"/>
              </a:rPr>
              <a:t>GROUP</a:t>
            </a:r>
            <a:r>
              <a:rPr lang="en-US" altLang="en-US"/>
              <a:t> </a:t>
            </a:r>
            <a:r>
              <a:rPr lang="en-US" altLang="en-US">
                <a:latin typeface="Courier New" pitchFamily="49" charset="0"/>
              </a:rPr>
              <a:t>BY</a:t>
            </a:r>
            <a:r>
              <a:rPr lang="en-US" altLang="en-US"/>
              <a:t> Clause Syntax</a:t>
            </a:r>
          </a:p>
        </p:txBody>
      </p:sp>
      <p:sp>
        <p:nvSpPr>
          <p:cNvPr id="390159" name="Rectangle 15"/>
          <p:cNvSpPr>
            <a:spLocks noGrp="1" noChangeArrowheads="1"/>
          </p:cNvSpPr>
          <p:nvPr>
            <p:ph sz="quarter" idx="1"/>
          </p:nvPr>
        </p:nvSpPr>
        <p:spPr>
          <a:xfrm>
            <a:off x="863600" y="1816100"/>
            <a:ext cx="7366000" cy="2301875"/>
          </a:xfrm>
          <a:noFill/>
          <a:ln/>
        </p:spPr>
        <p:txBody>
          <a:bodyPr>
            <a:normAutofit fontScale="92500" lnSpcReduction="20000"/>
          </a:bodyPr>
          <a:lstStyle/>
          <a:p>
            <a:endParaRPr lang="en-US" altLang="en-US"/>
          </a:p>
          <a:p>
            <a:endParaRPr lang="en-US" altLang="en-US"/>
          </a:p>
          <a:p>
            <a:endParaRPr lang="en-US" altLang="en-US"/>
          </a:p>
          <a:p>
            <a:endParaRPr lang="en-US" altLang="en-US"/>
          </a:p>
          <a:p>
            <a:r>
              <a:rPr lang="en-US" altLang="en-US"/>
              <a:t>You can divide rows in a table into smaller groups by 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a:t>
            </a:r>
          </a:p>
        </p:txBody>
      </p:sp>
      <p:sp>
        <p:nvSpPr>
          <p:cNvPr id="390160" name="Rectangle 16"/>
          <p:cNvSpPr>
            <a:spLocks noChangeArrowheads="1"/>
          </p:cNvSpPr>
          <p:nvPr/>
        </p:nvSpPr>
        <p:spPr bwMode="blackGray">
          <a:xfrm>
            <a:off x="866775" y="1871663"/>
            <a:ext cx="7277100" cy="1406525"/>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SELECT    </a:t>
            </a:r>
            <a:r>
              <a:rPr lang="en-US" altLang="en-US" sz="1800" i="1" dirty="0">
                <a:solidFill>
                  <a:srgbClr val="000000"/>
                </a:solidFill>
                <a:latin typeface="Courier New" pitchFamily="49" charset="0"/>
              </a:rPr>
              <a:t>column</a:t>
            </a:r>
            <a:r>
              <a:rPr lang="en-US" altLang="en-US" sz="1800" dirty="0">
                <a:solidFill>
                  <a:srgbClr val="000000"/>
                </a:solidFill>
                <a:latin typeface="Courier New" pitchFamily="49" charset="0"/>
              </a:rPr>
              <a:t>, </a:t>
            </a:r>
            <a:r>
              <a:rPr lang="en-US" altLang="en-US" sz="1800" i="1" dirty="0" err="1">
                <a:solidFill>
                  <a:srgbClr val="000000"/>
                </a:solidFill>
                <a:latin typeface="Courier New" pitchFamily="49" charset="0"/>
              </a:rPr>
              <a:t>group_function</a:t>
            </a:r>
            <a:r>
              <a:rPr lang="en-US" altLang="en-US" sz="1800" i="1" dirty="0">
                <a:solidFill>
                  <a:srgbClr val="000000"/>
                </a:solidFill>
                <a:latin typeface="Courier New" pitchFamily="49" charset="0"/>
              </a:rPr>
              <a:t>(column)</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FROM      </a:t>
            </a:r>
            <a:r>
              <a:rPr lang="en-US" altLang="en-US" sz="1800" i="1" dirty="0">
                <a:solidFill>
                  <a:srgbClr val="000000"/>
                </a:solidFill>
                <a:latin typeface="Courier New" pitchFamily="49" charset="0"/>
              </a:rPr>
              <a:t>table</a:t>
            </a:r>
            <a:endParaRPr lang="en-US" altLang="en-US" sz="1800"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[WHERE    </a:t>
            </a:r>
            <a:r>
              <a:rPr lang="en-US" altLang="en-US" sz="1800" i="1" dirty="0">
                <a:solidFill>
                  <a:srgbClr val="000000"/>
                </a:solidFill>
                <a:latin typeface="Courier New" pitchFamily="49" charset="0"/>
              </a:rPr>
              <a:t>condition</a:t>
            </a:r>
            <a:r>
              <a:rPr lang="en-US" altLang="en-US" sz="1800" dirty="0">
                <a:solidFill>
                  <a:srgbClr val="000000"/>
                </a:solidFill>
                <a:latin typeface="Courier New" pitchFamily="49" charset="0"/>
              </a:rPr>
              <a:t>]</a:t>
            </a:r>
          </a:p>
          <a:p>
            <a:pPr eaLnBrk="0" hangingPunct="0">
              <a:buClrTx/>
              <a:buFontTx/>
              <a:buNone/>
            </a:pPr>
            <a:r>
              <a:rPr lang="en-US" altLang="en-US" sz="1800" dirty="0">
                <a:solidFill>
                  <a:srgbClr val="000000"/>
                </a:solidFill>
                <a:latin typeface="Courier New" pitchFamily="49" charset="0"/>
              </a:rPr>
              <a:t>[GROUP BY </a:t>
            </a:r>
            <a:r>
              <a:rPr lang="en-US" altLang="en-US" sz="1800" i="1" dirty="0" err="1">
                <a:solidFill>
                  <a:srgbClr val="000000"/>
                </a:solidFill>
                <a:latin typeface="Courier New" pitchFamily="49" charset="0"/>
              </a:rPr>
              <a:t>group_by_expression</a:t>
            </a:r>
            <a:r>
              <a:rPr lang="en-US" altLang="en-US" sz="1800" dirty="0">
                <a:solidFill>
                  <a:srgbClr val="000000"/>
                </a:solidFill>
                <a:latin typeface="Courier New" pitchFamily="49" charset="0"/>
              </a:rPr>
              <a:t>]</a:t>
            </a:r>
            <a:endParaRPr lang="en-US" altLang="en-US" sz="1800" i="1" dirty="0">
              <a:solidFill>
                <a:srgbClr val="000000"/>
              </a:solidFill>
              <a:latin typeface="Courier New" pitchFamily="49" charset="0"/>
            </a:endParaRPr>
          </a:p>
          <a:p>
            <a:pPr eaLnBrk="0" hangingPunct="0">
              <a:buClrTx/>
              <a:buFontTx/>
              <a:buNone/>
            </a:pPr>
            <a:r>
              <a:rPr lang="en-US" altLang="en-US" sz="1800" dirty="0">
                <a:solidFill>
                  <a:srgbClr val="000000"/>
                </a:solidFill>
                <a:latin typeface="Courier New" pitchFamily="49" charset="0"/>
              </a:rPr>
              <a:t>[ORDER BY </a:t>
            </a:r>
            <a:r>
              <a:rPr lang="en-US" altLang="en-US" sz="1800" i="1" dirty="0">
                <a:solidFill>
                  <a:srgbClr val="000000"/>
                </a:solidFill>
                <a:latin typeface="Courier New" pitchFamily="49" charset="0"/>
              </a:rPr>
              <a:t>column</a:t>
            </a:r>
            <a:r>
              <a:rPr lang="en-US" altLang="en-US" sz="1800" dirty="0">
                <a:solidFill>
                  <a:srgbClr val="000000"/>
                </a:solidFill>
                <a:latin typeface="Courier New" pitchFamily="49" charset="0"/>
              </a:rPr>
              <a:t>];</a:t>
            </a:r>
          </a:p>
        </p:txBody>
      </p:sp>
      <p:sp>
        <p:nvSpPr>
          <p:cNvPr id="390150" name="Rectangle 6"/>
          <p:cNvSpPr>
            <a:spLocks noChangeArrowheads="1"/>
          </p:cNvSpPr>
          <p:nvPr/>
        </p:nvSpPr>
        <p:spPr bwMode="auto">
          <a:xfrm>
            <a:off x="949325" y="2706688"/>
            <a:ext cx="4575175" cy="3016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3875072238"/>
      </p:ext>
    </p:extLst>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155" y="1124744"/>
            <a:ext cx="5376863" cy="3309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8098" name="Freeform 2"/>
          <p:cNvSpPr>
            <a:spLocks/>
          </p:cNvSpPr>
          <p:nvPr/>
        </p:nvSpPr>
        <p:spPr bwMode="ltGray">
          <a:xfrm rot="5400000">
            <a:off x="3443653" y="3167263"/>
            <a:ext cx="646973" cy="3193896"/>
          </a:xfrm>
          <a:custGeom>
            <a:avLst/>
            <a:gdLst>
              <a:gd name="T0" fmla="*/ 0 w 1210"/>
              <a:gd name="T1" fmla="*/ 2606 h 2607"/>
              <a:gd name="T2" fmla="*/ 0 w 1210"/>
              <a:gd name="T3" fmla="*/ 0 h 2607"/>
              <a:gd name="T4" fmla="*/ 1209 w 1210"/>
              <a:gd name="T5" fmla="*/ 741 h 2607"/>
              <a:gd name="T6" fmla="*/ 1209 w 1210"/>
              <a:gd name="T7" fmla="*/ 1849 h 2607"/>
              <a:gd name="T8" fmla="*/ 0 w 1210"/>
              <a:gd name="T9" fmla="*/ 2606 h 2607"/>
            </a:gdLst>
            <a:ahLst/>
            <a:cxnLst>
              <a:cxn ang="0">
                <a:pos x="T0" y="T1"/>
              </a:cxn>
              <a:cxn ang="0">
                <a:pos x="T2" y="T3"/>
              </a:cxn>
              <a:cxn ang="0">
                <a:pos x="T4" y="T5"/>
              </a:cxn>
              <a:cxn ang="0">
                <a:pos x="T6" y="T7"/>
              </a:cxn>
              <a:cxn ang="0">
                <a:pos x="T8" y="T9"/>
              </a:cxn>
            </a:cxnLst>
            <a:rect l="0" t="0" r="r" b="b"/>
            <a:pathLst>
              <a:path w="1210" h="2607">
                <a:moveTo>
                  <a:pt x="0" y="2606"/>
                </a:moveTo>
                <a:lnTo>
                  <a:pt x="0" y="0"/>
                </a:lnTo>
                <a:lnTo>
                  <a:pt x="1209" y="741"/>
                </a:lnTo>
                <a:lnTo>
                  <a:pt x="1209" y="1849"/>
                </a:lnTo>
                <a:lnTo>
                  <a:pt x="0" y="2606"/>
                </a:lnTo>
              </a:path>
            </a:pathLst>
          </a:custGeom>
          <a:solidFill>
            <a:srgbClr val="FFCC99">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88119" name="Rectangle 23"/>
          <p:cNvSpPr>
            <a:spLocks noGrp="1" noChangeArrowheads="1"/>
          </p:cNvSpPr>
          <p:nvPr>
            <p:ph type="title"/>
          </p:nvPr>
        </p:nvSpPr>
        <p:spPr/>
        <p:txBody>
          <a:bodyPr/>
          <a:lstStyle/>
          <a:p>
            <a:r>
              <a:rPr lang="en-US" altLang="en-US"/>
              <a:t>Creating Groups of Data </a:t>
            </a:r>
          </a:p>
        </p:txBody>
      </p:sp>
      <p:sp>
        <p:nvSpPr>
          <p:cNvPr id="388101" name="Rectangle 5"/>
          <p:cNvSpPr>
            <a:spLocks noChangeArrowheads="1"/>
          </p:cNvSpPr>
          <p:nvPr/>
        </p:nvSpPr>
        <p:spPr bwMode="auto">
          <a:xfrm>
            <a:off x="2843808" y="4440724"/>
            <a:ext cx="2376264"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eaLnBrk="0" hangingPunct="0">
              <a:spcBef>
                <a:spcPct val="0"/>
              </a:spcBef>
              <a:buClrTx/>
              <a:buFontTx/>
              <a:buNone/>
            </a:pPr>
            <a:r>
              <a:rPr lang="en-US" altLang="en-US" dirty="0" smtClean="0"/>
              <a:t>Average </a:t>
            </a:r>
            <a:r>
              <a:rPr lang="en-US" altLang="en-US" dirty="0" err="1" smtClean="0"/>
              <a:t>game_price</a:t>
            </a:r>
            <a:r>
              <a:rPr lang="en-US" altLang="en-US" dirty="0" smtClean="0">
                <a:latin typeface="Courier New" pitchFamily="49" charset="0"/>
              </a:rPr>
              <a:t> </a:t>
            </a:r>
            <a:r>
              <a:rPr lang="en-US" altLang="en-US" dirty="0" smtClean="0"/>
              <a:t>for </a:t>
            </a:r>
            <a:r>
              <a:rPr lang="en-US" altLang="en-US" dirty="0"/>
              <a:t>each </a:t>
            </a:r>
            <a:r>
              <a:rPr lang="en-US" altLang="en-US" dirty="0" smtClean="0"/>
              <a:t> game type</a:t>
            </a:r>
            <a:endParaRPr lang="en-US" altLang="en-US" dirty="0"/>
          </a:p>
        </p:txBody>
      </p:sp>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111" y="5087698"/>
            <a:ext cx="5060950" cy="154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5449009"/>
      </p:ext>
    </p:extLst>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6" name="Rectangle 14"/>
          <p:cNvSpPr>
            <a:spLocks noGrp="1" noChangeArrowheads="1"/>
          </p:cNvSpPr>
          <p:nvPr>
            <p:ph type="title"/>
          </p:nvPr>
        </p:nvSpPr>
        <p:spPr/>
        <p:txBody>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p>
        </p:txBody>
      </p:sp>
      <p:sp>
        <p:nvSpPr>
          <p:cNvPr id="3" name="Content Placeholder 2"/>
          <p:cNvSpPr>
            <a:spLocks noGrp="1"/>
          </p:cNvSpPr>
          <p:nvPr>
            <p:ph sz="quarter" idx="1"/>
          </p:nvPr>
        </p:nvSpPr>
        <p:spPr/>
        <p:txBody>
          <a:bodyPr>
            <a:normAutofit/>
          </a:bodyPr>
          <a:lstStyle/>
          <a:p>
            <a:pPr>
              <a:lnSpc>
                <a:spcPct val="95000"/>
              </a:lnSpc>
            </a:pPr>
            <a:r>
              <a:rPr lang="en-US" altLang="en-US" dirty="0" smtClean="0"/>
              <a:t>The </a:t>
            </a:r>
            <a:r>
              <a:rPr lang="en-US" altLang="en-US" dirty="0">
                <a:latin typeface="Courier New" pitchFamily="49" charset="0"/>
              </a:rPr>
              <a:t>SELECT</a:t>
            </a:r>
            <a:r>
              <a:rPr lang="en-US" altLang="en-US" dirty="0"/>
              <a:t> clause specifies the columns to be retrieved, as follows:</a:t>
            </a:r>
          </a:p>
          <a:p>
            <a:pPr lvl="2">
              <a:lnSpc>
                <a:spcPct val="95000"/>
              </a:lnSpc>
            </a:pPr>
            <a:r>
              <a:rPr lang="en-US" altLang="en-US" dirty="0" err="1" smtClean="0"/>
              <a:t>game_type_id</a:t>
            </a:r>
            <a:r>
              <a:rPr lang="en-US" altLang="en-US" dirty="0" smtClean="0"/>
              <a:t> </a:t>
            </a:r>
            <a:r>
              <a:rPr lang="en-US" altLang="en-US" dirty="0"/>
              <a:t>column in the </a:t>
            </a:r>
            <a:r>
              <a:rPr lang="en-US" altLang="en-US" dirty="0" err="1" smtClean="0"/>
              <a:t>mm_game</a:t>
            </a:r>
            <a:r>
              <a:rPr lang="en-US" altLang="en-US" dirty="0" smtClean="0"/>
              <a:t>  </a:t>
            </a:r>
            <a:r>
              <a:rPr lang="en-US" altLang="en-US" dirty="0"/>
              <a:t>table</a:t>
            </a:r>
          </a:p>
          <a:p>
            <a:pPr lvl="2">
              <a:lnSpc>
                <a:spcPct val="95000"/>
              </a:lnSpc>
            </a:pPr>
            <a:r>
              <a:rPr lang="en-US" altLang="en-US" dirty="0"/>
              <a:t>The rounded, average value of all </a:t>
            </a:r>
            <a:r>
              <a:rPr lang="en-US" altLang="en-US" dirty="0" smtClean="0"/>
              <a:t>games </a:t>
            </a:r>
            <a:r>
              <a:rPr lang="en-US" altLang="en-US" dirty="0"/>
              <a:t>in the group that you specified in the </a:t>
            </a:r>
            <a:r>
              <a:rPr lang="en-US" altLang="en-US" dirty="0">
                <a:latin typeface="Courier New" pitchFamily="49" charset="0"/>
              </a:rPr>
              <a:t>GROUP BY</a:t>
            </a:r>
            <a:r>
              <a:rPr lang="en-US" altLang="en-US" dirty="0"/>
              <a:t> clause</a:t>
            </a:r>
          </a:p>
          <a:p>
            <a:pPr>
              <a:lnSpc>
                <a:spcPct val="95000"/>
              </a:lnSpc>
            </a:pPr>
            <a:r>
              <a:rPr lang="en-US" altLang="en-US" dirty="0"/>
              <a:t>The </a:t>
            </a:r>
            <a:r>
              <a:rPr lang="en-US" altLang="en-US" dirty="0">
                <a:latin typeface="Courier New" pitchFamily="49" charset="0"/>
              </a:rPr>
              <a:t>FROM</a:t>
            </a:r>
            <a:r>
              <a:rPr lang="en-US" altLang="en-US" dirty="0"/>
              <a:t> clause specifies the tables that the database must access: the </a:t>
            </a:r>
            <a:r>
              <a:rPr lang="en-US" altLang="en-US" dirty="0" smtClean="0">
                <a:latin typeface="Courier New" pitchFamily="49" charset="0"/>
              </a:rPr>
              <a:t>MM_GAMES</a:t>
            </a:r>
            <a:r>
              <a:rPr lang="en-US" altLang="en-US" dirty="0" smtClean="0"/>
              <a:t> </a:t>
            </a:r>
            <a:r>
              <a:rPr lang="en-US" altLang="en-US" dirty="0"/>
              <a:t>table</a:t>
            </a:r>
            <a:r>
              <a:rPr lang="en-US" altLang="en-US" dirty="0" smtClean="0"/>
              <a:t>.</a:t>
            </a:r>
          </a:p>
          <a:p>
            <a:pPr>
              <a:lnSpc>
                <a:spcPct val="95000"/>
              </a:lnSpc>
            </a:pPr>
            <a:r>
              <a:rPr lang="en-US" altLang="en-US" dirty="0" smtClean="0"/>
              <a:t>The </a:t>
            </a:r>
            <a:r>
              <a:rPr lang="en-US" altLang="en-US" dirty="0" smtClean="0">
                <a:latin typeface="Courier New" panose="02070309020205020404" pitchFamily="49" charset="0"/>
                <a:cs typeface="Courier New" panose="02070309020205020404" pitchFamily="49" charset="0"/>
              </a:rPr>
              <a:t>GROUP BY </a:t>
            </a:r>
            <a:r>
              <a:rPr lang="en-US" altLang="en-US" dirty="0" smtClean="0"/>
              <a:t>clause specifies how the groups should be formed for the function.</a:t>
            </a:r>
            <a:endParaRPr lang="en-US" altLang="en-US" dirty="0"/>
          </a:p>
        </p:txBody>
      </p:sp>
      <p:sp>
        <p:nvSpPr>
          <p:cNvPr id="12" name="Rectangle 16"/>
          <p:cNvSpPr>
            <a:spLocks noChangeArrowheads="1"/>
          </p:cNvSpPr>
          <p:nvPr/>
        </p:nvSpPr>
        <p:spPr bwMode="blackGray">
          <a:xfrm>
            <a:off x="611560" y="5190906"/>
            <a:ext cx="8176607" cy="1301939"/>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round(</a:t>
            </a:r>
            <a:r>
              <a:rPr lang="en-IE" altLang="en-US" sz="1800" dirty="0" err="1" smtClean="0">
                <a:solidFill>
                  <a:srgbClr val="000000"/>
                </a:solidFill>
                <a:latin typeface="Courier New" pitchFamily="49" charset="0"/>
              </a:rPr>
              <a:t>avg</a:t>
            </a:r>
            <a:r>
              <a:rPr lang="en-IE" altLang="en-US" sz="1800" dirty="0" smtClean="0">
                <a:solidFill>
                  <a:srgbClr val="000000"/>
                </a:solidFill>
                <a:latin typeface="Courier New" pitchFamily="49" charset="0"/>
              </a:rPr>
              <a:t>(</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a:t>
            </a:r>
            <a:r>
              <a:rPr lang="en-IE" altLang="en-US" sz="1800" dirty="0">
                <a:solidFill>
                  <a:srgbClr val="000000"/>
                </a:solidFill>
                <a:latin typeface="Courier New" pitchFamily="49" charset="0"/>
              </a:rPr>
              <a:t>2) </a:t>
            </a:r>
            <a:endParaRPr lang="en-IE" altLang="en-US" sz="1800" dirty="0" smtClean="0">
              <a:solidFill>
                <a:srgbClr val="000000"/>
              </a:solidFill>
              <a:latin typeface="Courier New" pitchFamily="49" charset="0"/>
            </a:endParaRPr>
          </a:p>
          <a:p>
            <a:pPr eaLnBrk="0" hangingPunct="0">
              <a:buClrTx/>
              <a:buFontTx/>
              <a:buNone/>
            </a:pPr>
            <a:r>
              <a:rPr lang="en-IE" altLang="en-US" sz="1800" dirty="0" smtClean="0">
                <a:solidFill>
                  <a:srgbClr val="000000"/>
                </a:solidFill>
                <a:latin typeface="Courier New" pitchFamily="49" charset="0"/>
              </a:rPr>
              <a:t>as </a:t>
            </a:r>
            <a:r>
              <a:rPr lang="en-IE" altLang="en-US" sz="1800" dirty="0">
                <a:solidFill>
                  <a:srgbClr val="000000"/>
                </a:solidFill>
                <a:latin typeface="Courier New" pitchFamily="49" charset="0"/>
              </a:rPr>
              <a:t>"Average </a:t>
            </a:r>
            <a:r>
              <a:rPr lang="en-IE" altLang="en-US" sz="1800" dirty="0" smtClean="0">
                <a:solidFill>
                  <a:srgbClr val="000000"/>
                </a:solidFill>
                <a:latin typeface="Courier New" pitchFamily="49" charset="0"/>
              </a:rPr>
              <a:t>game </a:t>
            </a:r>
            <a:r>
              <a:rPr lang="en-IE" altLang="en-US" sz="1800" dirty="0">
                <a:solidFill>
                  <a:srgbClr val="000000"/>
                </a:solidFill>
                <a:latin typeface="Courier New" pitchFamily="49" charset="0"/>
              </a:rPr>
              <a:t>value"</a:t>
            </a: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r>
              <a:rPr lang="en-IE" altLang="en-US" sz="1800" dirty="0" smtClean="0">
                <a:solidFill>
                  <a:srgbClr val="000000"/>
                </a:solidFill>
                <a:latin typeface="Courier New" pitchFamily="49" charset="0"/>
              </a:rPr>
              <a:t> </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group by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13" name="Rectangle 8"/>
          <p:cNvSpPr>
            <a:spLocks noChangeArrowheads="1"/>
          </p:cNvSpPr>
          <p:nvPr/>
        </p:nvSpPr>
        <p:spPr bwMode="auto">
          <a:xfrm>
            <a:off x="650629" y="6110710"/>
            <a:ext cx="3160712" cy="2873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Rectangle 9"/>
          <p:cNvSpPr>
            <a:spLocks noChangeArrowheads="1"/>
          </p:cNvSpPr>
          <p:nvPr/>
        </p:nvSpPr>
        <p:spPr bwMode="auto">
          <a:xfrm>
            <a:off x="3635896" y="5268710"/>
            <a:ext cx="3600399" cy="3016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061427728"/>
      </p:ext>
    </p:extLst>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6" name="Rectangle 14"/>
          <p:cNvSpPr>
            <a:spLocks noGrp="1" noChangeArrowheads="1"/>
          </p:cNvSpPr>
          <p:nvPr>
            <p:ph type="title"/>
          </p:nvPr>
        </p:nvSpPr>
        <p:spPr/>
        <p:txBody>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p>
        </p:txBody>
      </p:sp>
      <p:sp>
        <p:nvSpPr>
          <p:cNvPr id="3" name="Content Placeholder 2"/>
          <p:cNvSpPr>
            <a:spLocks noGrp="1"/>
          </p:cNvSpPr>
          <p:nvPr>
            <p:ph sz="quarter" idx="1"/>
          </p:nvPr>
        </p:nvSpPr>
        <p:spPr/>
        <p:txBody>
          <a:bodyPr>
            <a:normAutofit/>
          </a:bodyPr>
          <a:lstStyle/>
          <a:p>
            <a:pPr>
              <a:lnSpc>
                <a:spcPct val="95000"/>
              </a:lnSpc>
            </a:pPr>
            <a:r>
              <a:rPr lang="en-US" altLang="en-US" dirty="0" smtClean="0"/>
              <a:t>The </a:t>
            </a:r>
            <a:r>
              <a:rPr lang="en-US" altLang="en-US" dirty="0">
                <a:latin typeface="Courier New" pitchFamily="49" charset="0"/>
              </a:rPr>
              <a:t>GROUP BY</a:t>
            </a:r>
            <a:r>
              <a:rPr lang="en-US" altLang="en-US" dirty="0"/>
              <a:t> clause specifies how the rows should be grouped. </a:t>
            </a:r>
            <a:endParaRPr lang="en-US" altLang="en-US" dirty="0" smtClean="0"/>
          </a:p>
          <a:p>
            <a:pPr>
              <a:lnSpc>
                <a:spcPct val="95000"/>
              </a:lnSpc>
            </a:pPr>
            <a:r>
              <a:rPr lang="en-US" altLang="en-US" dirty="0" smtClean="0"/>
              <a:t>The </a:t>
            </a:r>
            <a:r>
              <a:rPr lang="en-US" altLang="en-US" dirty="0"/>
              <a:t>rows are grouped by </a:t>
            </a:r>
            <a:r>
              <a:rPr lang="en-US" altLang="en-US" dirty="0" smtClean="0"/>
              <a:t>game type so </a:t>
            </a:r>
            <a:r>
              <a:rPr lang="en-US" altLang="en-US" dirty="0"/>
              <a:t>the </a:t>
            </a:r>
            <a:r>
              <a:rPr lang="en-US" altLang="en-US" dirty="0">
                <a:latin typeface="Courier New" pitchFamily="49" charset="0"/>
              </a:rPr>
              <a:t>AVG</a:t>
            </a:r>
            <a:r>
              <a:rPr lang="en-US" altLang="en-US" dirty="0"/>
              <a:t> function that is applied to the </a:t>
            </a:r>
            <a:r>
              <a:rPr lang="en-US" altLang="en-US" dirty="0" smtClean="0"/>
              <a:t>price column </a:t>
            </a:r>
            <a:r>
              <a:rPr lang="en-US" altLang="en-US" dirty="0"/>
              <a:t>calculates the </a:t>
            </a:r>
            <a:r>
              <a:rPr lang="en-US" altLang="en-US" i="1" dirty="0"/>
              <a:t>average </a:t>
            </a:r>
            <a:r>
              <a:rPr lang="en-US" altLang="en-US" i="1" dirty="0" smtClean="0"/>
              <a:t>game  price </a:t>
            </a:r>
            <a:r>
              <a:rPr lang="en-US" altLang="en-US" i="1" dirty="0"/>
              <a:t>for each </a:t>
            </a:r>
            <a:r>
              <a:rPr lang="en-US" altLang="en-US" i="1" dirty="0" smtClean="0"/>
              <a:t>game type</a:t>
            </a:r>
          </a:p>
          <a:p>
            <a:pPr>
              <a:lnSpc>
                <a:spcPct val="95000"/>
              </a:lnSpc>
            </a:pPr>
            <a:endParaRPr lang="en-US" altLang="en-US" dirty="0"/>
          </a:p>
          <a:p>
            <a:endParaRPr lang="en-IE" dirty="0"/>
          </a:p>
        </p:txBody>
      </p:sp>
      <p:sp>
        <p:nvSpPr>
          <p:cNvPr id="4" name="Rectangle 16"/>
          <p:cNvSpPr>
            <a:spLocks noChangeArrowheads="1"/>
          </p:cNvSpPr>
          <p:nvPr/>
        </p:nvSpPr>
        <p:spPr bwMode="blackGray">
          <a:xfrm>
            <a:off x="611560" y="4370900"/>
            <a:ext cx="8176607" cy="1301939"/>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round(</a:t>
            </a:r>
            <a:r>
              <a:rPr lang="en-IE" altLang="en-US" sz="1800" dirty="0" err="1" smtClean="0">
                <a:solidFill>
                  <a:srgbClr val="000000"/>
                </a:solidFill>
                <a:latin typeface="Courier New" pitchFamily="49" charset="0"/>
              </a:rPr>
              <a:t>avg</a:t>
            </a:r>
            <a:r>
              <a:rPr lang="en-IE" altLang="en-US" sz="1800" dirty="0" smtClean="0">
                <a:solidFill>
                  <a:srgbClr val="000000"/>
                </a:solidFill>
                <a:latin typeface="Courier New" pitchFamily="49" charset="0"/>
              </a:rPr>
              <a:t>(</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a:t>
            </a:r>
            <a:r>
              <a:rPr lang="en-IE" altLang="en-US" sz="1800" dirty="0">
                <a:solidFill>
                  <a:srgbClr val="000000"/>
                </a:solidFill>
                <a:latin typeface="Courier New" pitchFamily="49" charset="0"/>
              </a:rPr>
              <a:t>2) </a:t>
            </a:r>
            <a:endParaRPr lang="en-IE" altLang="en-US" sz="1800" dirty="0" smtClean="0">
              <a:solidFill>
                <a:srgbClr val="000000"/>
              </a:solidFill>
              <a:latin typeface="Courier New" pitchFamily="49" charset="0"/>
            </a:endParaRPr>
          </a:p>
          <a:p>
            <a:pPr eaLnBrk="0" hangingPunct="0">
              <a:buClrTx/>
              <a:buFontTx/>
              <a:buNone/>
            </a:pPr>
            <a:r>
              <a:rPr lang="en-IE" altLang="en-US" sz="1800" dirty="0" smtClean="0">
                <a:solidFill>
                  <a:srgbClr val="000000"/>
                </a:solidFill>
                <a:latin typeface="Courier New" pitchFamily="49" charset="0"/>
              </a:rPr>
              <a:t>as </a:t>
            </a:r>
            <a:r>
              <a:rPr lang="en-IE" altLang="en-US" sz="1800" dirty="0">
                <a:solidFill>
                  <a:srgbClr val="000000"/>
                </a:solidFill>
                <a:latin typeface="Courier New" pitchFamily="49" charset="0"/>
              </a:rPr>
              <a:t>"Average </a:t>
            </a:r>
            <a:r>
              <a:rPr lang="en-IE" altLang="en-US" sz="1800" dirty="0" smtClean="0">
                <a:solidFill>
                  <a:srgbClr val="000000"/>
                </a:solidFill>
                <a:latin typeface="Courier New" pitchFamily="49" charset="0"/>
              </a:rPr>
              <a:t>game </a:t>
            </a:r>
            <a:r>
              <a:rPr lang="en-IE" altLang="en-US" sz="1800" dirty="0">
                <a:solidFill>
                  <a:srgbClr val="000000"/>
                </a:solidFill>
                <a:latin typeface="Courier New" pitchFamily="49" charset="0"/>
              </a:rPr>
              <a:t>value"</a:t>
            </a: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r>
              <a:rPr lang="en-IE" altLang="en-US" sz="1800" dirty="0" smtClean="0">
                <a:solidFill>
                  <a:srgbClr val="000000"/>
                </a:solidFill>
                <a:latin typeface="Courier New" pitchFamily="49" charset="0"/>
              </a:rPr>
              <a:t> </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group by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5" name="Rectangle 8"/>
          <p:cNvSpPr>
            <a:spLocks noChangeArrowheads="1"/>
          </p:cNvSpPr>
          <p:nvPr/>
        </p:nvSpPr>
        <p:spPr bwMode="auto">
          <a:xfrm>
            <a:off x="650629" y="5290704"/>
            <a:ext cx="3160712" cy="2873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Rectangle 9"/>
          <p:cNvSpPr>
            <a:spLocks noChangeArrowheads="1"/>
          </p:cNvSpPr>
          <p:nvPr/>
        </p:nvSpPr>
        <p:spPr bwMode="auto">
          <a:xfrm>
            <a:off x="3563888" y="4448704"/>
            <a:ext cx="3528392" cy="301625"/>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3933051691"/>
      </p:ext>
    </p:extLst>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8" name="Rectangle 16"/>
          <p:cNvSpPr>
            <a:spLocks noChangeArrowheads="1"/>
          </p:cNvSpPr>
          <p:nvPr/>
        </p:nvSpPr>
        <p:spPr bwMode="blackGray">
          <a:xfrm>
            <a:off x="859888" y="2919149"/>
            <a:ext cx="8176607" cy="1301939"/>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round(</a:t>
            </a:r>
            <a:r>
              <a:rPr lang="en-IE" altLang="en-US" sz="1800" dirty="0" err="1" smtClean="0">
                <a:solidFill>
                  <a:srgbClr val="000000"/>
                </a:solidFill>
                <a:latin typeface="Courier New" pitchFamily="49" charset="0"/>
              </a:rPr>
              <a:t>avg</a:t>
            </a:r>
            <a:r>
              <a:rPr lang="en-IE" altLang="en-US" sz="1800" dirty="0" smtClean="0">
                <a:solidFill>
                  <a:srgbClr val="000000"/>
                </a:solidFill>
                <a:latin typeface="Courier New" pitchFamily="49" charset="0"/>
              </a:rPr>
              <a:t>(</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a:t>
            </a:r>
            <a:r>
              <a:rPr lang="en-IE" altLang="en-US" sz="1800" dirty="0">
                <a:solidFill>
                  <a:srgbClr val="000000"/>
                </a:solidFill>
                <a:latin typeface="Courier New" pitchFamily="49" charset="0"/>
              </a:rPr>
              <a:t>2) </a:t>
            </a:r>
            <a:endParaRPr lang="en-IE" altLang="en-US" sz="1800" dirty="0" smtClean="0">
              <a:solidFill>
                <a:srgbClr val="000000"/>
              </a:solidFill>
              <a:latin typeface="Courier New" pitchFamily="49" charset="0"/>
            </a:endParaRPr>
          </a:p>
          <a:p>
            <a:pPr eaLnBrk="0" hangingPunct="0">
              <a:buClrTx/>
              <a:buFontTx/>
              <a:buNone/>
            </a:pPr>
            <a:r>
              <a:rPr lang="en-IE" altLang="en-US" sz="1800" dirty="0" smtClean="0">
                <a:solidFill>
                  <a:srgbClr val="000000"/>
                </a:solidFill>
                <a:latin typeface="Courier New" pitchFamily="49" charset="0"/>
              </a:rPr>
              <a:t>as </a:t>
            </a:r>
            <a:r>
              <a:rPr lang="en-IE" altLang="en-US" sz="1800" dirty="0">
                <a:solidFill>
                  <a:srgbClr val="000000"/>
                </a:solidFill>
                <a:latin typeface="Courier New" pitchFamily="49" charset="0"/>
              </a:rPr>
              <a:t>"Average </a:t>
            </a:r>
            <a:r>
              <a:rPr lang="en-IE" altLang="en-US" sz="1800" dirty="0" smtClean="0">
                <a:solidFill>
                  <a:srgbClr val="000000"/>
                </a:solidFill>
                <a:latin typeface="Courier New" pitchFamily="49" charset="0"/>
              </a:rPr>
              <a:t>game </a:t>
            </a:r>
            <a:r>
              <a:rPr lang="en-IE" altLang="en-US" sz="1800" dirty="0">
                <a:solidFill>
                  <a:srgbClr val="000000"/>
                </a:solidFill>
                <a:latin typeface="Courier New" pitchFamily="49" charset="0"/>
              </a:rPr>
              <a:t>value"</a:t>
            </a: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r>
              <a:rPr lang="en-IE" altLang="en-US" sz="1800" dirty="0" smtClean="0">
                <a:solidFill>
                  <a:srgbClr val="000000"/>
                </a:solidFill>
                <a:latin typeface="Courier New" pitchFamily="49" charset="0"/>
              </a:rPr>
              <a:t> </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group by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392206" name="Rectangle 14"/>
          <p:cNvSpPr>
            <a:spLocks noGrp="1" noChangeArrowheads="1"/>
          </p:cNvSpPr>
          <p:nvPr>
            <p:ph type="title"/>
          </p:nvPr>
        </p:nvSpPr>
        <p:spPr/>
        <p:txBody>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p>
        </p:txBody>
      </p:sp>
      <p:sp>
        <p:nvSpPr>
          <p:cNvPr id="392207" name="Rectangle 15"/>
          <p:cNvSpPr>
            <a:spLocks noGrp="1" noChangeArrowheads="1"/>
          </p:cNvSpPr>
          <p:nvPr>
            <p:ph sz="quarter" idx="1"/>
          </p:nvPr>
        </p:nvSpPr>
        <p:spPr>
          <a:xfrm>
            <a:off x="910447" y="1196752"/>
            <a:ext cx="7366000" cy="1218341"/>
          </a:xfrm>
        </p:spPr>
        <p:txBody>
          <a:bodyPr>
            <a:normAutofit lnSpcReduction="10000"/>
          </a:bodyPr>
          <a:lstStyle/>
          <a:p>
            <a:pPr>
              <a:lnSpc>
                <a:spcPct val="95000"/>
              </a:lnSpc>
            </a:pPr>
            <a:r>
              <a:rPr lang="en-US" altLang="en-US" dirty="0"/>
              <a:t>When using the </a:t>
            </a:r>
            <a:r>
              <a:rPr lang="en-US" altLang="en-US" dirty="0">
                <a:latin typeface="Courier New" pitchFamily="49" charset="0"/>
              </a:rPr>
              <a:t>GROUP</a:t>
            </a:r>
            <a:r>
              <a:rPr lang="en-US" altLang="en-US" dirty="0"/>
              <a:t> </a:t>
            </a:r>
            <a:r>
              <a:rPr lang="en-US" altLang="en-US" dirty="0">
                <a:latin typeface="Courier New" pitchFamily="49" charset="0"/>
              </a:rPr>
              <a:t>BY</a:t>
            </a:r>
            <a:r>
              <a:rPr lang="en-US" altLang="en-US" dirty="0"/>
              <a:t> clause, make sure that all columns in the </a:t>
            </a:r>
            <a:r>
              <a:rPr lang="en-US" altLang="en-US" dirty="0">
                <a:latin typeface="Courier New" pitchFamily="49" charset="0"/>
              </a:rPr>
              <a:t>SELECT</a:t>
            </a:r>
            <a:r>
              <a:rPr lang="en-US" altLang="en-US" dirty="0"/>
              <a:t> list that are not group functions are included in the </a:t>
            </a:r>
            <a:r>
              <a:rPr lang="en-US" altLang="en-US" dirty="0">
                <a:latin typeface="Courier New" pitchFamily="49" charset="0"/>
              </a:rPr>
              <a:t>GROUP BY</a:t>
            </a:r>
            <a:r>
              <a:rPr lang="en-US" altLang="en-US" dirty="0"/>
              <a:t> clause. </a:t>
            </a:r>
          </a:p>
        </p:txBody>
      </p:sp>
      <p:sp>
        <p:nvSpPr>
          <p:cNvPr id="392200" name="Rectangle 8"/>
          <p:cNvSpPr>
            <a:spLocks noChangeArrowheads="1"/>
          </p:cNvSpPr>
          <p:nvPr/>
        </p:nvSpPr>
        <p:spPr bwMode="auto">
          <a:xfrm>
            <a:off x="898957" y="3838953"/>
            <a:ext cx="3160712" cy="2873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2201" name="Rectangle 9"/>
          <p:cNvSpPr>
            <a:spLocks noChangeArrowheads="1"/>
          </p:cNvSpPr>
          <p:nvPr/>
        </p:nvSpPr>
        <p:spPr bwMode="auto">
          <a:xfrm>
            <a:off x="1835697" y="3014119"/>
            <a:ext cx="1872208" cy="270866"/>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518595062"/>
      </p:ext>
    </p:extLst>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6" name="Rectangle 14"/>
          <p:cNvSpPr>
            <a:spLocks noGrp="1" noChangeArrowheads="1"/>
          </p:cNvSpPr>
          <p:nvPr>
            <p:ph type="title"/>
          </p:nvPr>
        </p:nvSpPr>
        <p:spPr/>
        <p:txBody>
          <a:bodyPr/>
          <a:lstStyle/>
          <a:p>
            <a:r>
              <a:rPr lang="en-US" altLang="en-US"/>
              <a:t>Using the </a:t>
            </a:r>
            <a:r>
              <a:rPr lang="en-US" altLang="en-US">
                <a:latin typeface="Courier New" pitchFamily="49" charset="0"/>
              </a:rPr>
              <a:t>GROUP</a:t>
            </a:r>
            <a:r>
              <a:rPr lang="en-US" altLang="en-US"/>
              <a:t> </a:t>
            </a:r>
            <a:r>
              <a:rPr lang="en-US" altLang="en-US">
                <a:latin typeface="Courier New" pitchFamily="49" charset="0"/>
              </a:rPr>
              <a:t>BY</a:t>
            </a:r>
            <a:r>
              <a:rPr lang="en-US" altLang="en-US"/>
              <a:t> Clause </a:t>
            </a:r>
          </a:p>
        </p:txBody>
      </p:sp>
      <p:sp>
        <p:nvSpPr>
          <p:cNvPr id="3" name="Content Placeholder 2"/>
          <p:cNvSpPr>
            <a:spLocks noGrp="1"/>
          </p:cNvSpPr>
          <p:nvPr>
            <p:ph sz="quarter" idx="1"/>
          </p:nvPr>
        </p:nvSpPr>
        <p:spPr/>
        <p:txBody>
          <a:bodyPr>
            <a:normAutofit/>
          </a:bodyPr>
          <a:lstStyle/>
          <a:p>
            <a:pPr>
              <a:lnSpc>
                <a:spcPct val="95000"/>
              </a:lnSpc>
            </a:pPr>
            <a:r>
              <a:rPr lang="en-US" altLang="en-US" dirty="0" smtClean="0"/>
              <a:t>The </a:t>
            </a:r>
            <a:r>
              <a:rPr lang="en-US" altLang="en-US" dirty="0">
                <a:latin typeface="Courier New" pitchFamily="49" charset="0"/>
              </a:rPr>
              <a:t>WHERE</a:t>
            </a:r>
            <a:r>
              <a:rPr lang="en-US" altLang="en-US" dirty="0"/>
              <a:t> clause specifies </a:t>
            </a:r>
            <a:r>
              <a:rPr lang="en-US" altLang="en-US" dirty="0" smtClean="0"/>
              <a:t>what GOES INTO the group function</a:t>
            </a:r>
            <a:endParaRPr lang="en-US" altLang="en-US" dirty="0"/>
          </a:p>
        </p:txBody>
      </p:sp>
      <p:sp>
        <p:nvSpPr>
          <p:cNvPr id="12" name="Rectangle 16"/>
          <p:cNvSpPr>
            <a:spLocks noChangeArrowheads="1"/>
          </p:cNvSpPr>
          <p:nvPr/>
        </p:nvSpPr>
        <p:spPr bwMode="blackGray">
          <a:xfrm>
            <a:off x="611560" y="2420888"/>
            <a:ext cx="8176607" cy="1301939"/>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round(</a:t>
            </a:r>
            <a:r>
              <a:rPr lang="en-IE" altLang="en-US" sz="1800" dirty="0" err="1" smtClean="0">
                <a:solidFill>
                  <a:srgbClr val="000000"/>
                </a:solidFill>
                <a:latin typeface="Courier New" pitchFamily="49" charset="0"/>
              </a:rPr>
              <a:t>avg</a:t>
            </a:r>
            <a:r>
              <a:rPr lang="en-IE" altLang="en-US" sz="1800" dirty="0" smtClean="0">
                <a:solidFill>
                  <a:srgbClr val="000000"/>
                </a:solidFill>
                <a:latin typeface="Courier New" pitchFamily="49" charset="0"/>
              </a:rPr>
              <a:t>(</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a:t>
            </a:r>
            <a:r>
              <a:rPr lang="en-IE" altLang="en-US" sz="1800" dirty="0">
                <a:solidFill>
                  <a:srgbClr val="000000"/>
                </a:solidFill>
                <a:latin typeface="Courier New" pitchFamily="49" charset="0"/>
              </a:rPr>
              <a:t>2) </a:t>
            </a:r>
            <a:endParaRPr lang="en-IE" altLang="en-US" sz="1800" dirty="0" smtClean="0">
              <a:solidFill>
                <a:srgbClr val="000000"/>
              </a:solidFill>
              <a:latin typeface="Courier New" pitchFamily="49" charset="0"/>
            </a:endParaRPr>
          </a:p>
          <a:p>
            <a:pPr eaLnBrk="0" hangingPunct="0">
              <a:buClrTx/>
              <a:buFontTx/>
              <a:buNone/>
            </a:pPr>
            <a:r>
              <a:rPr lang="en-IE" altLang="en-US" sz="1800" dirty="0" smtClean="0">
                <a:solidFill>
                  <a:srgbClr val="000000"/>
                </a:solidFill>
                <a:latin typeface="Courier New" pitchFamily="49" charset="0"/>
              </a:rPr>
              <a:t>as </a:t>
            </a:r>
            <a:r>
              <a:rPr lang="en-IE" altLang="en-US" sz="1800" dirty="0">
                <a:solidFill>
                  <a:srgbClr val="000000"/>
                </a:solidFill>
                <a:latin typeface="Courier New" pitchFamily="49" charset="0"/>
              </a:rPr>
              <a:t>"Average </a:t>
            </a:r>
            <a:r>
              <a:rPr lang="en-IE" altLang="en-US" sz="1800" dirty="0" smtClean="0">
                <a:solidFill>
                  <a:srgbClr val="000000"/>
                </a:solidFill>
                <a:latin typeface="Courier New" pitchFamily="49" charset="0"/>
              </a:rPr>
              <a:t>game </a:t>
            </a:r>
            <a:r>
              <a:rPr lang="en-IE" altLang="en-US" sz="1800" dirty="0">
                <a:solidFill>
                  <a:srgbClr val="000000"/>
                </a:solidFill>
                <a:latin typeface="Courier New" pitchFamily="49" charset="0"/>
              </a:rPr>
              <a:t>value"</a:t>
            </a: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r>
              <a:rPr lang="en-IE" altLang="en-US" sz="1800" dirty="0" smtClean="0">
                <a:solidFill>
                  <a:srgbClr val="000000"/>
                </a:solidFill>
                <a:latin typeface="Courier New" pitchFamily="49" charset="0"/>
              </a:rPr>
              <a:t> </a:t>
            </a:r>
          </a:p>
          <a:p>
            <a:pPr eaLnBrk="0" hangingPunct="0">
              <a:buClrTx/>
              <a:buFontTx/>
              <a:buNone/>
            </a:pPr>
            <a:r>
              <a:rPr lang="en-IE" altLang="en-US" sz="1800" dirty="0" smtClean="0">
                <a:solidFill>
                  <a:srgbClr val="000000"/>
                </a:solidFill>
                <a:latin typeface="Courier New" pitchFamily="49" charset="0"/>
              </a:rPr>
              <a:t>Where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between 1 and 3</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group by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13" name="Rectangle 8"/>
          <p:cNvSpPr>
            <a:spLocks noChangeArrowheads="1"/>
          </p:cNvSpPr>
          <p:nvPr/>
        </p:nvSpPr>
        <p:spPr bwMode="auto">
          <a:xfrm>
            <a:off x="650628" y="3197023"/>
            <a:ext cx="5001491" cy="287338"/>
          </a:xfrm>
          <a:prstGeom prst="rect">
            <a:avLst/>
          </a:prstGeom>
          <a:noFill/>
          <a:ln w="28575">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293096"/>
            <a:ext cx="3822700" cy="106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3513442"/>
      </p:ext>
    </p:extLst>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71" name="Rectangle 11"/>
          <p:cNvSpPr>
            <a:spLocks noChangeArrowheads="1"/>
          </p:cNvSpPr>
          <p:nvPr/>
        </p:nvSpPr>
        <p:spPr bwMode="blackGray">
          <a:xfrm>
            <a:off x="876300" y="2362200"/>
            <a:ext cx="7262813" cy="1190625"/>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smtClean="0">
                <a:solidFill>
                  <a:srgbClr val="000000"/>
                </a:solidFill>
                <a:latin typeface="Courier New" pitchFamily="49" charset="0"/>
              </a:rPr>
              <a:t>AVG(</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 MAX(</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a:t>
            </a:r>
            <a:r>
              <a:rPr lang="en-IE" altLang="en-US" sz="1800" dirty="0" smtClean="0">
                <a:solidFill>
                  <a:srgbClr val="000000"/>
                </a:solidFill>
                <a:latin typeface="Courier New" pitchFamily="49" charset="0"/>
              </a:rPr>
              <a:t>MIN(</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 SUM(</a:t>
            </a:r>
            <a:r>
              <a:rPr lang="en-IE" altLang="en-US" sz="1800" dirty="0" err="1" smtClean="0">
                <a:solidFill>
                  <a:srgbClr val="000000"/>
                </a:solidFill>
                <a:latin typeface="Courier New" pitchFamily="49" charset="0"/>
              </a:rPr>
              <a:t>game_price</a:t>
            </a:r>
            <a:r>
              <a:rPr lang="en-IE" altLang="en-US" sz="1800" dirty="0" smtClean="0">
                <a:solidFill>
                  <a:srgbClr val="000000"/>
                </a:solidFill>
                <a:latin typeface="Courier New" pitchFamily="49" charset="0"/>
              </a:rPr>
              <a:t>)</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game_title</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LIKE '%a%';</a:t>
            </a:r>
            <a:endParaRPr lang="en-US" altLang="en-US" sz="1800" dirty="0">
              <a:solidFill>
                <a:srgbClr val="000000"/>
              </a:solidFill>
              <a:latin typeface="Courier New" pitchFamily="49" charset="0"/>
            </a:endParaRPr>
          </a:p>
        </p:txBody>
      </p:sp>
      <p:sp>
        <p:nvSpPr>
          <p:cNvPr id="373769" name="Rectangle 9"/>
          <p:cNvSpPr>
            <a:spLocks noGrp="1" noChangeArrowheads="1"/>
          </p:cNvSpPr>
          <p:nvPr>
            <p:ph type="title"/>
          </p:nvPr>
        </p:nvSpPr>
        <p:spPr/>
        <p:txBody>
          <a:bodyPr/>
          <a:lstStyle/>
          <a:p>
            <a:r>
              <a:rPr lang="en-US" altLang="en-US"/>
              <a:t>Using the </a:t>
            </a:r>
            <a:r>
              <a:rPr lang="en-US" altLang="en-US">
                <a:latin typeface="Courier New" pitchFamily="49" charset="0"/>
              </a:rPr>
              <a:t>AVG</a:t>
            </a:r>
            <a:r>
              <a:rPr lang="en-US" altLang="en-US"/>
              <a:t> and </a:t>
            </a:r>
            <a:r>
              <a:rPr lang="en-US" altLang="en-US">
                <a:latin typeface="Courier New" pitchFamily="49" charset="0"/>
              </a:rPr>
              <a:t>SUM</a:t>
            </a:r>
            <a:r>
              <a:rPr lang="en-US" altLang="en-US"/>
              <a:t> Functions</a:t>
            </a:r>
          </a:p>
        </p:txBody>
      </p:sp>
      <p:sp>
        <p:nvSpPr>
          <p:cNvPr id="373770" name="Rectangle 10"/>
          <p:cNvSpPr>
            <a:spLocks noGrp="1" noChangeArrowheads="1"/>
          </p:cNvSpPr>
          <p:nvPr>
            <p:ph sz="quarter" idx="1"/>
          </p:nvPr>
        </p:nvSpPr>
        <p:spPr>
          <a:xfrm>
            <a:off x="863600" y="1816100"/>
            <a:ext cx="7366000" cy="360363"/>
          </a:xfrm>
        </p:spPr>
        <p:txBody>
          <a:bodyPr>
            <a:normAutofit fontScale="85000" lnSpcReduction="20000"/>
          </a:bodyPr>
          <a:lstStyle/>
          <a:p>
            <a:r>
              <a:rPr lang="en-US" altLang="en-US" dirty="0" smtClean="0"/>
              <a:t>You </a:t>
            </a:r>
            <a:r>
              <a:rPr lang="en-US" altLang="en-US" dirty="0"/>
              <a:t>can use </a:t>
            </a:r>
            <a:r>
              <a:rPr lang="en-US" altLang="en-US" dirty="0">
                <a:latin typeface="Courier New" pitchFamily="49" charset="0"/>
              </a:rPr>
              <a:t>AVG</a:t>
            </a:r>
            <a:r>
              <a:rPr lang="en-US" altLang="en-US" dirty="0"/>
              <a:t> and </a:t>
            </a:r>
            <a:r>
              <a:rPr lang="en-US" altLang="en-US" dirty="0">
                <a:latin typeface="Courier New" pitchFamily="49" charset="0"/>
              </a:rPr>
              <a:t>SUM</a:t>
            </a:r>
            <a:r>
              <a:rPr lang="en-US" altLang="en-US" dirty="0"/>
              <a:t> for numeric data.</a:t>
            </a:r>
          </a:p>
        </p:txBody>
      </p:sp>
      <p:sp>
        <p:nvSpPr>
          <p:cNvPr id="373766" name="Rectangle 6"/>
          <p:cNvSpPr>
            <a:spLocks noChangeArrowheads="1"/>
          </p:cNvSpPr>
          <p:nvPr/>
        </p:nvSpPr>
        <p:spPr bwMode="auto">
          <a:xfrm>
            <a:off x="1857374" y="2420938"/>
            <a:ext cx="4874865" cy="54133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 name="TextBox 1"/>
          <p:cNvSpPr txBox="1"/>
          <p:nvPr/>
        </p:nvSpPr>
        <p:spPr>
          <a:xfrm>
            <a:off x="876300" y="4820959"/>
            <a:ext cx="7440116" cy="1938992"/>
          </a:xfrm>
          <a:prstGeom prst="rect">
            <a:avLst/>
          </a:prstGeom>
          <a:noFill/>
        </p:spPr>
        <p:txBody>
          <a:bodyPr wrap="square" rtlCol="0">
            <a:spAutoFit/>
          </a:bodyPr>
          <a:lstStyle/>
          <a:p>
            <a:pPr marL="0" lvl="1"/>
            <a:r>
              <a:rPr lang="en-US" altLang="en-US" sz="2400" dirty="0"/>
              <a:t>The example </a:t>
            </a:r>
            <a:r>
              <a:rPr lang="en-US" altLang="en-US" sz="2400" dirty="0" smtClean="0"/>
              <a:t>displays </a:t>
            </a:r>
            <a:r>
              <a:rPr lang="en-US" altLang="en-US" sz="2400" dirty="0"/>
              <a:t>the average, highest, lowest, and sum of </a:t>
            </a:r>
            <a:r>
              <a:rPr lang="en-US" altLang="en-US" sz="2400" dirty="0" smtClean="0"/>
              <a:t>all games with a lowercase a in their title</a:t>
            </a:r>
          </a:p>
          <a:p>
            <a:pPr marL="0" lvl="1"/>
            <a:r>
              <a:rPr lang="en-US" altLang="en-US" sz="2400" dirty="0" smtClean="0"/>
              <a:t>The GROUP by default is all rows in the table matching the where</a:t>
            </a:r>
            <a:endParaRPr lang="en-US" altLang="en-US" sz="2400" dirty="0"/>
          </a:p>
          <a:p>
            <a:endParaRPr lang="en-IE" sz="2400"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861048"/>
            <a:ext cx="5751513" cy="48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6838089"/>
      </p:ext>
    </p:extLst>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1135</TotalTime>
  <Words>9795</Words>
  <Application>Microsoft Office PowerPoint</Application>
  <PresentationFormat>On-screen Show (4:3)</PresentationFormat>
  <Paragraphs>1409</Paragraphs>
  <Slides>105</Slides>
  <Notes>75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105</vt:i4>
      </vt:variant>
    </vt:vector>
  </HeadingPairs>
  <TitlesOfParts>
    <vt:vector size="108" baseType="lpstr">
      <vt:lpstr>Origin</vt:lpstr>
      <vt:lpstr>Worksheet</vt:lpstr>
      <vt:lpstr>Document</vt:lpstr>
      <vt:lpstr>More on Joins</vt:lpstr>
      <vt:lpstr>Inner Join – Two tables</vt:lpstr>
      <vt:lpstr>Inner Join – Two tables</vt:lpstr>
      <vt:lpstr>Small Sandwich Retailer</vt:lpstr>
      <vt:lpstr>Small Sandwich Retailer</vt:lpstr>
      <vt:lpstr>Cartesian Product or Cross Join</vt:lpstr>
      <vt:lpstr>Cartesian Product or Cross Join</vt:lpstr>
      <vt:lpstr>Cartesian Product or Cross Join</vt:lpstr>
      <vt:lpstr>Natural Join</vt:lpstr>
      <vt:lpstr>Natural Join</vt:lpstr>
      <vt:lpstr>Natural Join</vt:lpstr>
      <vt:lpstr>Join USING (Inner Join, Equi Join)</vt:lpstr>
      <vt:lpstr>Join ON (Inner Join, Equi Join)</vt:lpstr>
      <vt:lpstr>Join ON (Inner Join, Equi Join)</vt:lpstr>
      <vt:lpstr>Join ON (Inner Join, Equi Join) No common column</vt:lpstr>
      <vt:lpstr>Non-Equi Join</vt:lpstr>
      <vt:lpstr>Table Aliases</vt:lpstr>
      <vt:lpstr>Join Non Equi Join</vt:lpstr>
      <vt:lpstr>Join Non Equi Join</vt:lpstr>
      <vt:lpstr>Joining Tables Using SQL:1999 Syntax</vt:lpstr>
      <vt:lpstr>Joining Tables Using SQL:1999 Syntax</vt:lpstr>
      <vt:lpstr>Joining Tables Using SQL:1999 Syntax</vt:lpstr>
      <vt:lpstr>Joining Tables Using SQL:1999 Syntax</vt:lpstr>
      <vt:lpstr>Tutorial Part I</vt:lpstr>
      <vt:lpstr>SQL Functions</vt:lpstr>
      <vt:lpstr>SQL Functions</vt:lpstr>
      <vt:lpstr>SQL Functions</vt:lpstr>
      <vt:lpstr>Two Types of SQL Functions</vt:lpstr>
      <vt:lpstr>SQL Functions</vt:lpstr>
      <vt:lpstr>Single-Row Functions</vt:lpstr>
      <vt:lpstr>Single-Row Functions</vt:lpstr>
      <vt:lpstr>Single-Row Functions</vt:lpstr>
      <vt:lpstr>PowerPoint Presentation</vt:lpstr>
      <vt:lpstr>PowerPoint Presentation</vt:lpstr>
      <vt:lpstr>PowerPoint Presentation</vt:lpstr>
      <vt:lpstr>Using Case-Manipulation Functions in Where Clause</vt:lpstr>
      <vt:lpstr>Using Case-Manipulation Functions in the column list</vt:lpstr>
      <vt:lpstr>Using the Character-Manipulation Functions</vt:lpstr>
      <vt:lpstr>Using the Character-Manipulation Functions – Nesting Functions</vt:lpstr>
      <vt:lpstr>Using the Character-Manipulation Functions</vt:lpstr>
      <vt:lpstr>Using the Character-Manipulation Functions</vt:lpstr>
      <vt:lpstr>PowerPoint Presentation</vt:lpstr>
      <vt:lpstr>Nesting Functions</vt:lpstr>
      <vt:lpstr>Nesting Functions</vt:lpstr>
      <vt:lpstr>Number Functions</vt:lpstr>
      <vt:lpstr>Using the ROUND Function</vt:lpstr>
      <vt:lpstr>Using the TRUNC Function</vt:lpstr>
      <vt:lpstr>Working with Dates</vt:lpstr>
      <vt:lpstr>Working with Dates</vt:lpstr>
      <vt:lpstr>Working with Dates</vt:lpstr>
      <vt:lpstr>Arithmetic with Dates</vt:lpstr>
      <vt:lpstr>Using Arithmetic Operators with Dates</vt:lpstr>
      <vt:lpstr>Date Functions</vt:lpstr>
      <vt:lpstr>Using Date Functions</vt:lpstr>
      <vt:lpstr>Using Date Functions</vt:lpstr>
      <vt:lpstr>Tutorial Part 2</vt:lpstr>
      <vt:lpstr>General Single-Row Functions</vt:lpstr>
      <vt:lpstr>General Functions</vt:lpstr>
      <vt:lpstr>NVL Function</vt:lpstr>
      <vt:lpstr>Using the NVL Function</vt:lpstr>
      <vt:lpstr>Using the NVL2 Function</vt:lpstr>
      <vt:lpstr>Using the NULLIF Function</vt:lpstr>
      <vt:lpstr>Using the COALESCE Function</vt:lpstr>
      <vt:lpstr>Using the COALESCE Function</vt:lpstr>
      <vt:lpstr>Using the COALESCE Function</vt:lpstr>
      <vt:lpstr>Conditional Expressions</vt:lpstr>
      <vt:lpstr>CASE Expression</vt:lpstr>
      <vt:lpstr>Simple Example </vt:lpstr>
      <vt:lpstr>Simple Case Expression</vt:lpstr>
      <vt:lpstr>Using the CASE Expression</vt:lpstr>
      <vt:lpstr>DECODE Function </vt:lpstr>
      <vt:lpstr>Using the DECODE Function</vt:lpstr>
      <vt:lpstr>DECODE Expression</vt:lpstr>
      <vt:lpstr>Tutorial Part 3</vt:lpstr>
      <vt:lpstr>Conversion Functions</vt:lpstr>
      <vt:lpstr>Implicit Data Type Conversion</vt:lpstr>
      <vt:lpstr>Implicit Data Type Conversion</vt:lpstr>
      <vt:lpstr>Explicit Data Type Conversion</vt:lpstr>
      <vt:lpstr>Using the TO_CHAR Function with Dates</vt:lpstr>
      <vt:lpstr>Using the TO_CHAR Function with Dates</vt:lpstr>
      <vt:lpstr>Using the TO_CHAR Function with Dates</vt:lpstr>
      <vt:lpstr>Using the TO_CHAR Function with Dates</vt:lpstr>
      <vt:lpstr>Using the TO_CHAR Function with Dates</vt:lpstr>
      <vt:lpstr>Date Format of to_char</vt:lpstr>
      <vt:lpstr>Using the TO_CHAR Function with Numbers</vt:lpstr>
      <vt:lpstr>Using the TO_CHAR Function with Numbers</vt:lpstr>
      <vt:lpstr>Using the TO_CHAR Function with Numbers</vt:lpstr>
      <vt:lpstr>Using the TO_NUMBER and TO_DATE Functions </vt:lpstr>
      <vt:lpstr>Elements of the Date Format Model</vt:lpstr>
      <vt:lpstr>Tutorial Part 4</vt:lpstr>
      <vt:lpstr>What Are Group Functions?</vt:lpstr>
      <vt:lpstr>Types of Group Functions</vt:lpstr>
      <vt:lpstr>Creating Groups of Data:  GROUP BY Clause Syntax</vt:lpstr>
      <vt:lpstr>Creating Groups of Data </vt:lpstr>
      <vt:lpstr>Using the GROUP BY Clause </vt:lpstr>
      <vt:lpstr>Using the GROUP BY Clause </vt:lpstr>
      <vt:lpstr>Using the GROUP BY Clause </vt:lpstr>
      <vt:lpstr>Using the GROUP BY Clause </vt:lpstr>
      <vt:lpstr>Using the AVG and SUM Functions</vt:lpstr>
      <vt:lpstr>Using the MIN and MAX Functions</vt:lpstr>
      <vt:lpstr>Using the MIN and MAX Functions</vt:lpstr>
      <vt:lpstr>Using the COUNT Function</vt:lpstr>
      <vt:lpstr>Group Functions and Null Values</vt:lpstr>
      <vt:lpstr>Using the DISTINCT Keyword</vt:lpstr>
      <vt:lpstr>Tutorial Part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Functions</dc:title>
  <dc:creator>DIT</dc:creator>
  <cp:lastModifiedBy>DIT</cp:lastModifiedBy>
  <cp:revision>145</cp:revision>
  <cp:lastPrinted>2016-10-10T12:49:21Z</cp:lastPrinted>
  <dcterms:created xsi:type="dcterms:W3CDTF">2015-10-03T09:48:24Z</dcterms:created>
  <dcterms:modified xsi:type="dcterms:W3CDTF">2017-10-12T16:10:45Z</dcterms:modified>
</cp:coreProperties>
</file>