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329" r:id="rId4"/>
    <p:sldId id="296" r:id="rId5"/>
    <p:sldId id="301" r:id="rId6"/>
    <p:sldId id="302" r:id="rId7"/>
    <p:sldId id="303" r:id="rId8"/>
    <p:sldId id="330" r:id="rId9"/>
    <p:sldId id="304" r:id="rId10"/>
    <p:sldId id="331" r:id="rId11"/>
    <p:sldId id="305" r:id="rId12"/>
    <p:sldId id="297" r:id="rId13"/>
    <p:sldId id="332" r:id="rId14"/>
    <p:sldId id="325" r:id="rId15"/>
    <p:sldId id="326" r:id="rId16"/>
    <p:sldId id="323" r:id="rId17"/>
    <p:sldId id="333" r:id="rId18"/>
    <p:sldId id="334" r:id="rId19"/>
    <p:sldId id="336" r:id="rId20"/>
    <p:sldId id="306" r:id="rId21"/>
    <p:sldId id="343" r:id="rId22"/>
    <p:sldId id="335" r:id="rId23"/>
    <p:sldId id="337" r:id="rId24"/>
    <p:sldId id="338" r:id="rId25"/>
    <p:sldId id="339" r:id="rId26"/>
    <p:sldId id="340" r:id="rId27"/>
    <p:sldId id="341" r:id="rId28"/>
    <p:sldId id="342" r:id="rId29"/>
    <p:sldId id="322" r:id="rId30"/>
    <p:sldId id="32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rwin.com/education/erwin-academic-program/academic-edi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Using </a:t>
            </a:r>
            <a:r>
              <a:rPr lang="en-IE" dirty="0" err="1" smtClean="0"/>
              <a:t>ErWin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145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 add attributes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 err="1" smtClean="0"/>
              <a:t>Rightclick</a:t>
            </a:r>
            <a:r>
              <a:rPr lang="en-US" dirty="0" smtClean="0"/>
              <a:t> on the entity you wish to add attributes for</a:t>
            </a:r>
          </a:p>
          <a:p>
            <a:r>
              <a:rPr lang="en-US" b="1" dirty="0" smtClean="0"/>
              <a:t>Select Attribute Properties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2492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971800" y="1905000"/>
            <a:ext cx="3352800" cy="7239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 add attributes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 smtClean="0"/>
              <a:t>Click the </a:t>
            </a:r>
            <a:r>
              <a:rPr lang="en-US" altLang="zh-CN" b="1" dirty="0"/>
              <a:t>new attribute </a:t>
            </a:r>
            <a:r>
              <a:rPr lang="en-US" altLang="zh-CN" dirty="0" smtClean="0"/>
              <a:t>icon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2" descr="C:\Users\dlawless\AppData\Local\Temp\SNAGHTML379c94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5494125" cy="64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219200" y="1143000"/>
            <a:ext cx="5181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66800" y="9144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Adding Attributes</a:t>
            </a:r>
            <a:endParaRPr lang="en-I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105400"/>
          </a:xfrm>
        </p:spPr>
        <p:txBody>
          <a:bodyPr>
            <a:noAutofit/>
          </a:bodyPr>
          <a:lstStyle/>
          <a:p>
            <a:r>
              <a:rPr lang="en-IE" sz="2000" dirty="0" smtClean="0"/>
              <a:t>Enter the name of the attribute</a:t>
            </a:r>
          </a:p>
          <a:p>
            <a:pPr>
              <a:lnSpc>
                <a:spcPct val="100000"/>
              </a:lnSpc>
            </a:pPr>
            <a:r>
              <a:rPr lang="en-IE" sz="2000" dirty="0" smtClean="0"/>
              <a:t>Tick 'Primary key'  (If this attribute is part of the PK)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2000" dirty="0" smtClean="0"/>
              <a:t>Under the general tab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2000" dirty="0" smtClean="0"/>
              <a:t>Choose the </a:t>
            </a:r>
            <a:r>
              <a:rPr lang="en-IE" sz="2000" dirty="0"/>
              <a:t>D</a:t>
            </a:r>
            <a:r>
              <a:rPr lang="en-IE" sz="2000" dirty="0" smtClean="0"/>
              <a:t>omain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E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2000" dirty="0" smtClean="0"/>
              <a:t>Then choose the datatype from the Logical Datatype section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E" sz="2000" dirty="0" smtClean="0"/>
          </a:p>
          <a:p>
            <a:r>
              <a:rPr lang="en-IE" sz="2000" dirty="0" smtClean="0"/>
              <a:t>Stick to the </a:t>
            </a:r>
            <a:r>
              <a:rPr lang="en-IE" sz="2000" dirty="0" err="1" smtClean="0"/>
              <a:t>datatypes</a:t>
            </a:r>
            <a:r>
              <a:rPr lang="en-IE" sz="2000" dirty="0" smtClean="0"/>
              <a:t> we have been using (number, varchar2, date)</a:t>
            </a:r>
            <a:endParaRPr lang="en-IE" sz="2000" dirty="0"/>
          </a:p>
        </p:txBody>
      </p:sp>
      <p:pic>
        <p:nvPicPr>
          <p:cNvPr id="2050" name="Picture 2" descr="C:\Users\DEIRDR~1.LAW\AppData\Local\Temp\SNAGHTML34df1f6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4" b="36039"/>
          <a:stretch/>
        </p:blipFill>
        <p:spPr bwMode="auto">
          <a:xfrm>
            <a:off x="152400" y="0"/>
            <a:ext cx="5562600" cy="61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1295400" y="1447800"/>
            <a:ext cx="50292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10000" y="1219200"/>
            <a:ext cx="2590800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>
            <a:stCxn id="27" idx="1"/>
          </p:cNvCxnSpPr>
          <p:nvPr/>
        </p:nvCxnSpPr>
        <p:spPr>
          <a:xfrm flipH="1" flipV="1">
            <a:off x="1447800" y="3352800"/>
            <a:ext cx="4876800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91000" y="3276600"/>
            <a:ext cx="2286000" cy="1257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Enter the following attributes for our entities</a:t>
            </a:r>
          </a:p>
          <a:p>
            <a:r>
              <a:rPr lang="en-IE" dirty="0" smtClean="0"/>
              <a:t>Customer</a:t>
            </a:r>
          </a:p>
          <a:p>
            <a:pPr lvl="1"/>
            <a:r>
              <a:rPr lang="en-IE" dirty="0" err="1" smtClean="0"/>
              <a:t>customer_id</a:t>
            </a:r>
            <a:r>
              <a:rPr lang="en-IE" dirty="0" smtClean="0"/>
              <a:t>  Domain: Number, Datatype: number(5) – make this the primary key</a:t>
            </a:r>
          </a:p>
          <a:p>
            <a:pPr lvl="1"/>
            <a:r>
              <a:rPr lang="en-IE" dirty="0" err="1" smtClean="0"/>
              <a:t>customer_name</a:t>
            </a:r>
            <a:r>
              <a:rPr lang="en-IE" dirty="0" smtClean="0"/>
              <a:t> Domain: String, Datatype: varchar2(50)</a:t>
            </a:r>
          </a:p>
          <a:p>
            <a:r>
              <a:rPr lang="en-IE" dirty="0" smtClean="0"/>
              <a:t>Order</a:t>
            </a:r>
          </a:p>
          <a:p>
            <a:pPr lvl="1"/>
            <a:r>
              <a:rPr lang="en-IE" dirty="0" err="1" smtClean="0"/>
              <a:t>order_id</a:t>
            </a:r>
            <a:r>
              <a:rPr lang="en-IE" dirty="0" smtClean="0"/>
              <a:t> </a:t>
            </a:r>
            <a:r>
              <a:rPr lang="en-IE" dirty="0"/>
              <a:t>Domain: Number, Datatype: number(5) – make this the primary key</a:t>
            </a:r>
          </a:p>
          <a:p>
            <a:pPr lvl="1"/>
            <a:r>
              <a:rPr lang="en-IE" dirty="0" err="1" smtClean="0"/>
              <a:t>order_date</a:t>
            </a:r>
            <a:r>
              <a:rPr lang="en-IE" dirty="0" smtClean="0"/>
              <a:t> Domain: </a:t>
            </a:r>
            <a:r>
              <a:rPr lang="en-IE" dirty="0" err="1" smtClean="0"/>
              <a:t>DateTime</a:t>
            </a:r>
            <a:r>
              <a:rPr lang="en-IE" dirty="0" smtClean="0"/>
              <a:t>, Datatype: Date</a:t>
            </a:r>
          </a:p>
          <a:p>
            <a:r>
              <a:rPr lang="en-IE" dirty="0" smtClean="0"/>
              <a:t>Product</a:t>
            </a:r>
          </a:p>
          <a:p>
            <a:pPr lvl="1"/>
            <a:r>
              <a:rPr lang="en-IE" dirty="0" err="1" smtClean="0"/>
              <a:t>product_id</a:t>
            </a:r>
            <a:r>
              <a:rPr lang="en-IE" dirty="0" smtClean="0"/>
              <a:t> </a:t>
            </a:r>
            <a:r>
              <a:rPr lang="en-IE" dirty="0"/>
              <a:t>Domain: Number, Datatype: number(5) – make this the primary key</a:t>
            </a:r>
          </a:p>
          <a:p>
            <a:pPr lvl="1"/>
            <a:r>
              <a:rPr lang="en-IE" dirty="0" err="1" smtClean="0"/>
              <a:t>product_name</a:t>
            </a:r>
            <a:r>
              <a:rPr lang="en-IE" dirty="0" smtClean="0"/>
              <a:t> </a:t>
            </a:r>
            <a:r>
              <a:rPr lang="en-IE" dirty="0"/>
              <a:t>Domain: Number, Datatype: number(5) – make this the primary key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655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Adding Attributes</a:t>
            </a:r>
            <a:endParaRPr lang="en-I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To set NOT NULL</a:t>
            </a:r>
          </a:p>
          <a:p>
            <a:endParaRPr lang="en-IE" sz="2000" dirty="0" smtClean="0"/>
          </a:p>
          <a:p>
            <a:pPr>
              <a:lnSpc>
                <a:spcPct val="100000"/>
              </a:lnSpc>
            </a:pPr>
            <a:r>
              <a:rPr lang="en-IE" sz="2000" dirty="0" smtClean="0"/>
              <a:t>Select the General Tab</a:t>
            </a:r>
          </a:p>
          <a:p>
            <a:pPr>
              <a:lnSpc>
                <a:spcPct val="100000"/>
              </a:lnSpc>
            </a:pPr>
            <a:endParaRPr lang="en-IE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2000" dirty="0" smtClean="0"/>
              <a:t>Choose Not Null from the Null option drop down list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E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0" b="12700"/>
          <a:stretch/>
        </p:blipFill>
        <p:spPr bwMode="auto">
          <a:xfrm>
            <a:off x="1295400" y="152400"/>
            <a:ext cx="3357677" cy="638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600200" y="1981200"/>
            <a:ext cx="480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4343400" y="3048000"/>
            <a:ext cx="2057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74238" y="2743200"/>
            <a:ext cx="175016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9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Adding Attributes</a:t>
            </a:r>
            <a:endParaRPr lang="en-I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To make sure your attributes are saved on the diagram  - you must click the </a:t>
            </a:r>
            <a:r>
              <a:rPr lang="en-IE" sz="2000" b="1" dirty="0" smtClean="0"/>
              <a:t>close button </a:t>
            </a:r>
            <a:r>
              <a:rPr lang="en-IE" sz="2000" dirty="0" smtClean="0"/>
              <a:t>at the bottom of the screen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E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3" t="72318" r="-1533" b="-19958"/>
          <a:stretch/>
        </p:blipFill>
        <p:spPr bwMode="auto">
          <a:xfrm>
            <a:off x="2438400" y="1600200"/>
            <a:ext cx="2691992" cy="348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3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a Relationship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E" dirty="0" smtClean="0"/>
              <a:t>Need to choose relationship type: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Non-identifying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Identifying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Many to Many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Don’t worry about identifying and non-identifying at this point – for this week we will use non-identifying and many to many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Click on the master entity (1 side), </a:t>
            </a:r>
            <a:r>
              <a:rPr lang="en-US" altLang="zh-CN" dirty="0" smtClean="0"/>
              <a:t>t</a:t>
            </a:r>
            <a:r>
              <a:rPr lang="en-IE" dirty="0" smtClean="0"/>
              <a:t>hen </a:t>
            </a:r>
            <a:r>
              <a:rPr lang="en-IE" dirty="0"/>
              <a:t>drag </a:t>
            </a:r>
            <a:r>
              <a:rPr lang="en-IE" dirty="0" smtClean="0"/>
              <a:t>to </a:t>
            </a:r>
            <a:r>
              <a:rPr lang="en-IE" dirty="0"/>
              <a:t>the other in the </a:t>
            </a:r>
            <a:r>
              <a:rPr lang="en-IE" dirty="0" smtClean="0"/>
              <a:t>relationship, the </a:t>
            </a:r>
            <a:r>
              <a:rPr lang="en-US" altLang="zh-CN" dirty="0" smtClean="0"/>
              <a:t>detail </a:t>
            </a:r>
            <a:r>
              <a:rPr lang="en-US" altLang="zh-CN" dirty="0"/>
              <a:t>entity (many side) and release.</a:t>
            </a:r>
          </a:p>
          <a:p>
            <a:pPr>
              <a:lnSpc>
                <a:spcPct val="120000"/>
              </a:lnSpc>
            </a:pPr>
            <a:r>
              <a:rPr lang="en-IE" dirty="0" smtClean="0"/>
              <a:t>To view/change the properties of the relationship – double-click it.</a:t>
            </a:r>
            <a:endParaRPr lang="en-IE" dirty="0"/>
          </a:p>
        </p:txBody>
      </p:sp>
      <p:sp>
        <p:nvSpPr>
          <p:cNvPr id="5" name="Line Callout 1 4"/>
          <p:cNvSpPr/>
          <p:nvPr/>
        </p:nvSpPr>
        <p:spPr>
          <a:xfrm>
            <a:off x="1752600" y="1905000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43452"/>
              <a:gd name="adj4" fmla="val 1016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Identifying</a:t>
            </a:r>
            <a:endParaRPr lang="en-IE" dirty="0"/>
          </a:p>
        </p:txBody>
      </p:sp>
      <p:sp>
        <p:nvSpPr>
          <p:cNvPr id="7" name="Line Callout 1 6"/>
          <p:cNvSpPr/>
          <p:nvPr/>
        </p:nvSpPr>
        <p:spPr>
          <a:xfrm>
            <a:off x="4495800" y="1756867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11140"/>
              <a:gd name="adj4" fmla="val -347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Non-Identifying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33697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Callout 1 8"/>
          <p:cNvSpPr/>
          <p:nvPr/>
        </p:nvSpPr>
        <p:spPr>
          <a:xfrm>
            <a:off x="3810000" y="2514600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247251"/>
              <a:gd name="adj4" fmla="val -1371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Many to many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63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a Relationship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dirty="0" smtClean="0"/>
              <a:t>To add a one to many (1:M) relationship </a:t>
            </a:r>
          </a:p>
          <a:p>
            <a:pPr>
              <a:lnSpc>
                <a:spcPct val="120000"/>
              </a:lnSpc>
            </a:pPr>
            <a:r>
              <a:rPr lang="en-IE" dirty="0" smtClean="0"/>
              <a:t>Click on the relationship type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Click on the master entity (1 side), </a:t>
            </a:r>
            <a:r>
              <a:rPr lang="en-US" altLang="zh-CN" dirty="0" smtClean="0"/>
              <a:t>t</a:t>
            </a:r>
            <a:r>
              <a:rPr lang="en-IE" dirty="0" smtClean="0"/>
              <a:t>hen </a:t>
            </a:r>
            <a:r>
              <a:rPr lang="en-IE" dirty="0"/>
              <a:t>drag </a:t>
            </a:r>
            <a:r>
              <a:rPr lang="en-IE" dirty="0" smtClean="0"/>
              <a:t>to </a:t>
            </a:r>
            <a:r>
              <a:rPr lang="en-IE" dirty="0"/>
              <a:t>the other in the </a:t>
            </a:r>
            <a:r>
              <a:rPr lang="en-IE" dirty="0" smtClean="0"/>
              <a:t>relationship, the </a:t>
            </a:r>
            <a:r>
              <a:rPr lang="en-US" altLang="zh-CN" dirty="0" smtClean="0"/>
              <a:t>detail </a:t>
            </a:r>
            <a:r>
              <a:rPr lang="en-US" altLang="zh-CN" dirty="0"/>
              <a:t>entity (many side) and release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7" name="Line Callout 1 6"/>
          <p:cNvSpPr/>
          <p:nvPr/>
        </p:nvSpPr>
        <p:spPr>
          <a:xfrm>
            <a:off x="4495800" y="1756867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11140"/>
              <a:gd name="adj4" fmla="val -347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Non-Identifying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33697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4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E" dirty="0" smtClean="0"/>
              <a:t>Add a one to many relationship between Customer and Order</a:t>
            </a:r>
          </a:p>
          <a:p>
            <a:pPr>
              <a:lnSpc>
                <a:spcPct val="120000"/>
              </a:lnSpc>
            </a:pPr>
            <a:r>
              <a:rPr lang="en-IE" dirty="0" smtClean="0"/>
              <a:t>Click on the relationship type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Click on the master entity </a:t>
            </a:r>
            <a:r>
              <a:rPr lang="en-US" altLang="zh-CN" dirty="0" smtClean="0"/>
              <a:t>(Customer) (1 </a:t>
            </a:r>
            <a:r>
              <a:rPr lang="en-US" altLang="zh-CN" dirty="0"/>
              <a:t>side), </a:t>
            </a:r>
            <a:r>
              <a:rPr lang="en-US" altLang="zh-CN" dirty="0" smtClean="0"/>
              <a:t>t</a:t>
            </a:r>
            <a:r>
              <a:rPr lang="en-IE" dirty="0" smtClean="0"/>
              <a:t>hen </a:t>
            </a:r>
            <a:r>
              <a:rPr lang="en-IE" dirty="0"/>
              <a:t>drag </a:t>
            </a:r>
            <a:r>
              <a:rPr lang="en-IE" dirty="0" smtClean="0"/>
              <a:t>to </a:t>
            </a:r>
            <a:r>
              <a:rPr lang="en-IE" dirty="0"/>
              <a:t>the other in the </a:t>
            </a:r>
            <a:r>
              <a:rPr lang="en-IE" dirty="0" smtClean="0"/>
              <a:t>relationship (Order), the </a:t>
            </a:r>
            <a:r>
              <a:rPr lang="en-US" altLang="zh-CN" dirty="0" smtClean="0"/>
              <a:t>detail </a:t>
            </a:r>
            <a:r>
              <a:rPr lang="en-US" altLang="zh-CN" dirty="0"/>
              <a:t>entity (many side) and release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This adds a relationship between the two which means each customer can place many orders. It can also be read in reverse, each order is for one customer.</a:t>
            </a:r>
            <a:endParaRPr lang="en-US" altLang="zh-CN" dirty="0"/>
          </a:p>
        </p:txBody>
      </p:sp>
      <p:sp>
        <p:nvSpPr>
          <p:cNvPr id="7" name="Line Callout 1 6"/>
          <p:cNvSpPr/>
          <p:nvPr/>
        </p:nvSpPr>
        <p:spPr>
          <a:xfrm>
            <a:off x="4495800" y="1756867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11140"/>
              <a:gd name="adj4" fmla="val -347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Non-Identifying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33697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1951037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4648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Notice that the </a:t>
            </a:r>
            <a:r>
              <a:rPr lang="en-IE" dirty="0" err="1" smtClean="0"/>
              <a:t>customer_id</a:t>
            </a:r>
            <a:r>
              <a:rPr lang="en-IE" dirty="0" smtClean="0"/>
              <a:t> is added to the Order entity by adding this relationship. This means we can for each order identify the name of the customer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2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E" dirty="0"/>
              <a:t>Notice that the </a:t>
            </a:r>
            <a:r>
              <a:rPr lang="en-IE" dirty="0" err="1"/>
              <a:t>customer_id</a:t>
            </a:r>
            <a:r>
              <a:rPr lang="en-IE" dirty="0"/>
              <a:t> is labelled </a:t>
            </a:r>
            <a:r>
              <a:rPr lang="en-IE" b="1" dirty="0"/>
              <a:t>(FK) </a:t>
            </a:r>
            <a:r>
              <a:rPr lang="en-IE" dirty="0"/>
              <a:t>– this means </a:t>
            </a:r>
            <a:r>
              <a:rPr lang="en-IE" b="1" dirty="0"/>
              <a:t>Foreign Key</a:t>
            </a:r>
            <a:r>
              <a:rPr lang="en-IE" dirty="0"/>
              <a:t>. It is called this because it is a key but not of this entity but another. </a:t>
            </a:r>
          </a:p>
          <a:p>
            <a:r>
              <a:rPr lang="en-IE" dirty="0"/>
              <a:t>Using Foreign keys allows us to create links but also to make sure that data is consistent e.g. if we delete a customer, we should delete all their orders also – otherwise our data wouldn’t make sense.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7" name="Line Callout 1 6"/>
          <p:cNvSpPr/>
          <p:nvPr/>
        </p:nvSpPr>
        <p:spPr>
          <a:xfrm>
            <a:off x="4495800" y="1756867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11140"/>
              <a:gd name="adj4" fmla="val -347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Non-Identifying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33697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1951037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Getting Started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To open, choose the following path:</a:t>
            </a:r>
          </a:p>
          <a:p>
            <a:pPr lvl="1"/>
            <a:r>
              <a:rPr lang="en-US" altLang="zh-CN" dirty="0" smtClean="0"/>
              <a:t>Program files </a:t>
            </a:r>
            <a:r>
              <a:rPr lang="en-US" altLang="zh-CN" dirty="0" smtClean="0"/>
              <a:t>-&gt; CA -&gt; </a:t>
            </a:r>
            <a:r>
              <a:rPr lang="en-US" altLang="zh-CN" dirty="0" err="1" smtClean="0"/>
              <a:t>erWin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ERWin</a:t>
            </a:r>
            <a:r>
              <a:rPr lang="en-US" altLang="zh-CN" dirty="0" smtClean="0"/>
              <a:t> </a:t>
            </a:r>
            <a:r>
              <a:rPr lang="en-US" altLang="zh-CN" dirty="0" smtClean="0"/>
              <a:t>Data </a:t>
            </a:r>
            <a:r>
              <a:rPr lang="en-US" altLang="zh-CN" dirty="0" smtClean="0"/>
              <a:t>Modeler</a:t>
            </a:r>
          </a:p>
          <a:p>
            <a:pPr lvl="1"/>
            <a:r>
              <a:rPr lang="en-US" altLang="zh-CN" dirty="0" smtClean="0"/>
              <a:t>OR</a:t>
            </a:r>
          </a:p>
          <a:p>
            <a:pPr lvl="1"/>
            <a:r>
              <a:rPr lang="en-US" altLang="zh-CN" dirty="0" smtClean="0"/>
              <a:t>Program files -&gt;</a:t>
            </a:r>
            <a:r>
              <a:rPr lang="en-US" altLang="zh-CN" dirty="0" err="1" smtClean="0"/>
              <a:t>erWin</a:t>
            </a:r>
            <a:r>
              <a:rPr lang="en-US" altLang="zh-CN" dirty="0" smtClean="0"/>
              <a:t> -&gt;</a:t>
            </a:r>
            <a:r>
              <a:rPr lang="en-US" altLang="zh-CN" dirty="0" err="1" smtClean="0"/>
              <a:t>ERWin</a:t>
            </a:r>
            <a:r>
              <a:rPr lang="en-US" altLang="zh-CN" dirty="0" smtClean="0"/>
              <a:t> Data Modeler</a:t>
            </a:r>
          </a:p>
          <a:p>
            <a:pPr lvl="1"/>
            <a:r>
              <a:rPr lang="en-US" altLang="zh-CN" dirty="0" smtClean="0"/>
              <a:t>(depends on the version installed)</a:t>
            </a:r>
            <a:endParaRPr lang="en-US" altLang="zh-CN" dirty="0" smtClean="0"/>
          </a:p>
          <a:p>
            <a:r>
              <a:rPr lang="en-US" altLang="zh-CN" dirty="0" smtClean="0"/>
              <a:t>Check in the lab.  </a:t>
            </a:r>
          </a:p>
          <a:p>
            <a:r>
              <a:rPr lang="en-US" altLang="zh-CN" dirty="0" smtClean="0"/>
              <a:t>This may be slightly different.</a:t>
            </a:r>
          </a:p>
          <a:p>
            <a:r>
              <a:rPr lang="en-US" altLang="zh-CN" dirty="0" err="1" smtClean="0"/>
              <a:t>ERWin</a:t>
            </a:r>
            <a:r>
              <a:rPr lang="en-US" altLang="zh-CN" dirty="0" smtClean="0"/>
              <a:t> is installed on all machines.</a:t>
            </a:r>
          </a:p>
          <a:p>
            <a:endParaRPr lang="en-US" altLang="zh-CN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818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Adding Relationships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 the </a:t>
            </a:r>
            <a:r>
              <a:rPr lang="en-US" altLang="zh-CN" b="1" dirty="0" smtClean="0"/>
              <a:t>'non-identifying relationship' </a:t>
            </a:r>
            <a:r>
              <a:rPr lang="en-US" altLang="zh-CN" dirty="0" smtClean="0"/>
              <a:t>icon.</a:t>
            </a:r>
          </a:p>
          <a:p>
            <a:r>
              <a:rPr lang="en-US" altLang="zh-CN" dirty="0" smtClean="0"/>
              <a:t>Here you can enter details about the cardinality.</a:t>
            </a:r>
          </a:p>
          <a:p>
            <a:r>
              <a:rPr lang="en-US" altLang="zh-CN" dirty="0" smtClean="0"/>
              <a:t>NOTE: If the relationship is one to one, choose zero-to-one in the drop down box and then enter 1 in the cardinality value box</a:t>
            </a:r>
          </a:p>
          <a:p>
            <a:endParaRPr lang="en-US" altLang="zh-CN" dirty="0" smtClean="0"/>
          </a:p>
          <a:p>
            <a:endParaRPr lang="en-IE" dirty="0"/>
          </a:p>
        </p:txBody>
      </p:sp>
      <p:pic>
        <p:nvPicPr>
          <p:cNvPr id="5122" name="Picture 2" descr="C:\Users\dlawless\AppData\Local\Temp\SNAGHTML37e4a1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512574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410200" y="4114800"/>
            <a:ext cx="914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Relationships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E" dirty="0" smtClean="0"/>
              <a:t>One department is assigned one or more employees</a:t>
            </a:r>
            <a:endParaRPr lang="en-I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5167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2226733" y="2726267"/>
            <a:ext cx="2133600" cy="1447800"/>
          </a:xfrm>
          <a:prstGeom prst="borderCallout1">
            <a:avLst>
              <a:gd name="adj1" fmla="val 1791"/>
              <a:gd name="adj2" fmla="val 9524"/>
              <a:gd name="adj3" fmla="val -35015"/>
              <a:gd name="adj4" fmla="val 1019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When you create the relationship, the attribute will be added to the child entity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29400" y="4191000"/>
            <a:ext cx="2133600" cy="1447800"/>
          </a:xfrm>
          <a:prstGeom prst="borderCallout1">
            <a:avLst>
              <a:gd name="adj1" fmla="val 18750"/>
              <a:gd name="adj2" fmla="val -8333"/>
              <a:gd name="adj3" fmla="val -23904"/>
              <a:gd name="adj4" fmla="val -1072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If you want to, you can change the name afterward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133600" y="4572000"/>
            <a:ext cx="2133600" cy="1447800"/>
          </a:xfrm>
          <a:prstGeom prst="borderCallout1">
            <a:avLst>
              <a:gd name="adj1" fmla="val 37"/>
              <a:gd name="adj2" fmla="val 15477"/>
              <a:gd name="adj3" fmla="val -28582"/>
              <a:gd name="adj4" fmla="val 320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If an attribute of this name already exists </a:t>
            </a:r>
            <a:r>
              <a:rPr lang="en-IE" dirty="0" err="1" smtClean="0">
                <a:solidFill>
                  <a:schemeClr val="tx1"/>
                </a:solidFill>
              </a:rPr>
              <a:t>ERWin</a:t>
            </a:r>
            <a:r>
              <a:rPr lang="en-IE" dirty="0" smtClean="0">
                <a:solidFill>
                  <a:schemeClr val="tx1"/>
                </a:solidFill>
              </a:rPr>
              <a:t> will ask you if you want to use it.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3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E" dirty="0" smtClean="0"/>
              <a:t>Add a many to many relationship between Order and Product</a:t>
            </a:r>
          </a:p>
          <a:p>
            <a:pPr>
              <a:lnSpc>
                <a:spcPct val="120000"/>
              </a:lnSpc>
            </a:pPr>
            <a:r>
              <a:rPr lang="en-IE" dirty="0" smtClean="0"/>
              <a:t>Click on the relationship type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Click on the </a:t>
            </a:r>
            <a:r>
              <a:rPr lang="en-US" altLang="zh-CN" dirty="0" smtClean="0"/>
              <a:t>first </a:t>
            </a:r>
            <a:r>
              <a:rPr lang="en-US" altLang="zh-CN" dirty="0"/>
              <a:t>entity </a:t>
            </a:r>
            <a:r>
              <a:rPr lang="en-US" altLang="zh-CN" dirty="0" smtClean="0"/>
              <a:t>(Order)  t</a:t>
            </a:r>
            <a:r>
              <a:rPr lang="en-IE" dirty="0" smtClean="0"/>
              <a:t>hen </a:t>
            </a:r>
            <a:r>
              <a:rPr lang="en-IE" dirty="0"/>
              <a:t>drag </a:t>
            </a:r>
            <a:r>
              <a:rPr lang="en-IE" dirty="0" smtClean="0"/>
              <a:t>to </a:t>
            </a:r>
            <a:r>
              <a:rPr lang="en-IE" dirty="0"/>
              <a:t>the other in the </a:t>
            </a:r>
            <a:r>
              <a:rPr lang="en-IE" dirty="0" smtClean="0"/>
              <a:t>relationship (Product) </a:t>
            </a:r>
            <a:r>
              <a:rPr lang="en-US" altLang="zh-CN" dirty="0" smtClean="0"/>
              <a:t>release.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This adds a relationship between the two which means each order logically can be for many products. It can also be read in reverse, each product can appear on many orders. </a:t>
            </a:r>
            <a:endParaRPr lang="en-US" altLang="zh-CN" dirty="0"/>
          </a:p>
        </p:txBody>
      </p:sp>
      <p:sp>
        <p:nvSpPr>
          <p:cNvPr id="7" name="Line Callout 1 6"/>
          <p:cNvSpPr/>
          <p:nvPr/>
        </p:nvSpPr>
        <p:spPr>
          <a:xfrm>
            <a:off x="4495800" y="1756867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09751"/>
              <a:gd name="adj4" fmla="val -649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Many to Many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33697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28401"/>
            <a:ext cx="23018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8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to Physical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Notice in this case that no attributes are added to either Order or Product.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This is because logically an Order can be for many Products and a Product can appear in many Orders.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But we don’t have arrays in the relational model.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This is where the difference between logical and physical modelling comes into play.</a:t>
            </a:r>
            <a:endParaRPr lang="en-US" altLang="zh-CN" dirty="0"/>
          </a:p>
        </p:txBody>
      </p:sp>
      <p:sp>
        <p:nvSpPr>
          <p:cNvPr id="7" name="Line Callout 1 6"/>
          <p:cNvSpPr/>
          <p:nvPr/>
        </p:nvSpPr>
        <p:spPr>
          <a:xfrm>
            <a:off x="4495800" y="1756867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-109751"/>
              <a:gd name="adj4" fmla="val -649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Many to Many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33697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28401"/>
            <a:ext cx="23018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6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to Physical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From the menu bar change the diagram type from Logical to Physical (select from the drop-down menu)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The model will now change and you will see a new entity appear </a:t>
            </a:r>
            <a:r>
              <a:rPr lang="en-US" altLang="zh-CN" dirty="0" err="1" smtClean="0"/>
              <a:t>Order_Product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It has as a primary key the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and the </a:t>
            </a:r>
            <a:r>
              <a:rPr lang="en-US" altLang="zh-CN" dirty="0" err="1" smtClean="0"/>
              <a:t>product_id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For each order there will be an instance of this for each product the order included.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We can add additional attributes here e.g. the number of each products ordered.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795713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211931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819400" y="892175"/>
            <a:ext cx="3733800" cy="1241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0" y="4156868"/>
            <a:ext cx="2743200" cy="7199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From the menu bar change the diagram type from Logical to Physical (select from the drop-down menu)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The model will now change and you will see a new entity appear </a:t>
            </a:r>
            <a:r>
              <a:rPr lang="en-US" altLang="zh-CN" dirty="0" err="1" smtClean="0"/>
              <a:t>Order_Product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It has as a primary key the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and the </a:t>
            </a:r>
            <a:r>
              <a:rPr lang="en-US" altLang="zh-CN" dirty="0" err="1" smtClean="0"/>
              <a:t>product_id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For each order there will be an instance of this for each product the order included.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We can add additional attributes here e.g. the number of each products ordered.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795713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211931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819400" y="892175"/>
            <a:ext cx="3733800" cy="1241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0" y="4156868"/>
            <a:ext cx="2743200" cy="7199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Suppose we have populated our database with the data shown on the left.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Customer 1, Ms. Smith places an order for Product 1, iPhone 6S and Product 2 for iPhone 7 on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June 2017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We need to now include the data to represent this order.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164"/>
            <a:ext cx="3795713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2113" y="527626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customer_id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customer_name</a:t>
            </a:r>
            <a:r>
              <a:rPr lang="en-IE" sz="1200" dirty="0" smtClean="0"/>
              <a:t>: Ms. Smith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16609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product_id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product_name</a:t>
            </a:r>
            <a:r>
              <a:rPr lang="en-IE" sz="1200" dirty="0" smtClean="0"/>
              <a:t>: iPhone 6S</a:t>
            </a:r>
          </a:p>
          <a:p>
            <a:endParaRPr lang="en-IE" sz="1200" dirty="0"/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2</a:t>
            </a:r>
          </a:p>
          <a:p>
            <a:r>
              <a:rPr lang="en-IE" sz="1200" dirty="0" err="1" smtClean="0"/>
              <a:t>Product_name</a:t>
            </a:r>
            <a:r>
              <a:rPr lang="en-IE" sz="1200" dirty="0" smtClean="0"/>
              <a:t>: iPhone 7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2698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It is our first order, so it is given an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of 1, the date is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June 2017, and it is being placed by </a:t>
            </a:r>
            <a:r>
              <a:rPr lang="en-US" altLang="zh-CN" dirty="0" err="1" smtClean="0"/>
              <a:t>customer_id</a:t>
            </a:r>
            <a:r>
              <a:rPr lang="en-US" altLang="zh-CN" dirty="0" smtClean="0"/>
              <a:t> 1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This order is for two products so we need two instances of </a:t>
            </a:r>
            <a:r>
              <a:rPr lang="en-US" altLang="zh-CN" dirty="0" err="1" smtClean="0"/>
              <a:t>Order_Product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Using our foreign keys we can use the values to locate additional information to support queries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2" b="25628"/>
          <a:stretch/>
        </p:blipFill>
        <p:spPr bwMode="auto">
          <a:xfrm>
            <a:off x="0" y="1819364"/>
            <a:ext cx="3795713" cy="1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3989" y="1219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order_date</a:t>
            </a:r>
            <a:r>
              <a:rPr lang="en-IE" sz="1200" dirty="0" smtClean="0"/>
              <a:t>: 01 June 2017 </a:t>
            </a:r>
            <a:r>
              <a:rPr lang="en-IE" sz="1200" dirty="0" err="1" smtClean="0"/>
              <a:t>customer_id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customer_name</a:t>
            </a:r>
            <a:r>
              <a:rPr lang="en-IE" sz="1200" dirty="0" smtClean="0"/>
              <a:t>: Ms. Smith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28913" y="358140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1</a:t>
            </a:r>
          </a:p>
          <a:p>
            <a:endParaRPr lang="en-IE" sz="1200" dirty="0"/>
          </a:p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2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6496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Using our foreign keys we can use the values to locate additional information to support queries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So if we know an order number we can look at </a:t>
            </a:r>
            <a:r>
              <a:rPr lang="en-US" altLang="zh-CN" dirty="0" err="1" smtClean="0"/>
              <a:t>Order_Product</a:t>
            </a:r>
            <a:r>
              <a:rPr lang="en-US" altLang="zh-CN" dirty="0" smtClean="0"/>
              <a:t> and find the products that belong to that order and we can use the </a:t>
            </a:r>
            <a:r>
              <a:rPr lang="en-US" altLang="zh-CN" dirty="0" err="1" smtClean="0"/>
              <a:t>product_id</a:t>
            </a:r>
            <a:r>
              <a:rPr lang="en-US" altLang="zh-CN" dirty="0" smtClean="0"/>
              <a:t> to look up product details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If we know the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then we can use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to look up order details and then we can use </a:t>
            </a:r>
            <a:r>
              <a:rPr lang="en-US" altLang="zh-CN" dirty="0" err="1" smtClean="0"/>
              <a:t>customer_id</a:t>
            </a:r>
            <a:r>
              <a:rPr lang="en-US" altLang="zh-CN" dirty="0" smtClean="0"/>
              <a:t> to look up customer details.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863989" y="1219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order_date</a:t>
            </a:r>
            <a:r>
              <a:rPr lang="en-IE" sz="1200" dirty="0" smtClean="0"/>
              <a:t>: 01 June 2017 </a:t>
            </a:r>
            <a:r>
              <a:rPr lang="en-IE" sz="1200" dirty="0" err="1" smtClean="0"/>
              <a:t>customer_id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customer_name</a:t>
            </a:r>
            <a:r>
              <a:rPr lang="en-IE" sz="1200" dirty="0" smtClean="0"/>
              <a:t>: Ms. Smith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28913" y="358140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1</a:t>
            </a:r>
          </a:p>
          <a:p>
            <a:endParaRPr lang="en-IE" sz="1200" dirty="0"/>
          </a:p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2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164"/>
            <a:ext cx="3795713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57600" y="2888902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1</a:t>
            </a:r>
          </a:p>
          <a:p>
            <a:endParaRPr lang="en-IE" sz="1200" dirty="0"/>
          </a:p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2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62113" y="527626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customer_id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customer_name</a:t>
            </a:r>
            <a:r>
              <a:rPr lang="en-IE" sz="1200" dirty="0" smtClean="0"/>
              <a:t>: Ms. Smith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416609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product_id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product_name</a:t>
            </a:r>
            <a:r>
              <a:rPr lang="en-IE" sz="1200" dirty="0" smtClean="0"/>
              <a:t>: iPhone 6S</a:t>
            </a:r>
          </a:p>
          <a:p>
            <a:endParaRPr lang="en-IE" sz="1200" dirty="0"/>
          </a:p>
          <a:p>
            <a:r>
              <a:rPr lang="en-IE" sz="1200" dirty="0" err="1" smtClean="0"/>
              <a:t>product_id</a:t>
            </a:r>
            <a:r>
              <a:rPr lang="en-IE" sz="1200" dirty="0" smtClean="0"/>
              <a:t>: 2</a:t>
            </a:r>
          </a:p>
          <a:p>
            <a:r>
              <a:rPr lang="en-IE" sz="1200" dirty="0" err="1" smtClean="0"/>
              <a:t>Product_name</a:t>
            </a:r>
            <a:r>
              <a:rPr lang="en-IE" sz="1200" dirty="0" smtClean="0"/>
              <a:t>: iPhone 7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1600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 smtClean="0"/>
              <a:t>order_id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order_date</a:t>
            </a:r>
            <a:r>
              <a:rPr lang="en-IE" sz="1200" dirty="0" smtClean="0"/>
              <a:t>: 01 June 2017 </a:t>
            </a:r>
            <a:r>
              <a:rPr lang="en-IE" sz="1200" dirty="0" err="1" smtClean="0"/>
              <a:t>customer_id</a:t>
            </a:r>
            <a:r>
              <a:rPr lang="en-IE" sz="1200" dirty="0" smtClean="0"/>
              <a:t>: 1</a:t>
            </a:r>
          </a:p>
          <a:p>
            <a:r>
              <a:rPr lang="en-IE" sz="1200" dirty="0" err="1" smtClean="0"/>
              <a:t>customer_name</a:t>
            </a:r>
            <a:r>
              <a:rPr lang="en-IE" sz="1200" dirty="0" smtClean="0"/>
              <a:t>: Ms. Smith</a:t>
            </a:r>
          </a:p>
          <a:p>
            <a:endParaRPr lang="en-IE" sz="1200" dirty="0" smtClean="0"/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4202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Saving your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You can save your  model as a .</a:t>
            </a:r>
            <a:r>
              <a:rPr lang="en-IE" dirty="0" err="1" smtClean="0"/>
              <a:t>erwin</a:t>
            </a:r>
            <a:r>
              <a:rPr lang="en-IE" dirty="0" smtClean="0"/>
              <a:t> file</a:t>
            </a:r>
          </a:p>
          <a:p>
            <a:r>
              <a:rPr lang="en-IE" dirty="0" smtClean="0"/>
              <a:t>File -&gt; Save as and make sure you save it somewhere you are easily access 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45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Setting Target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err="1" smtClean="0"/>
              <a:t>ERWin</a:t>
            </a:r>
            <a:r>
              <a:rPr lang="en-IE" dirty="0" smtClean="0"/>
              <a:t> can generate SQL to work with many different DB </a:t>
            </a:r>
            <a:r>
              <a:rPr lang="en-IE" dirty="0" err="1" smtClean="0"/>
              <a:t>implentations</a:t>
            </a:r>
            <a:r>
              <a:rPr lang="en-IE" dirty="0" smtClean="0"/>
              <a:t> </a:t>
            </a:r>
          </a:p>
          <a:p>
            <a:r>
              <a:rPr lang="en-IE" dirty="0" smtClean="0"/>
              <a:t>You need to make sure that your Target Database is set correctly before generating your SQL</a:t>
            </a:r>
          </a:p>
          <a:p>
            <a:r>
              <a:rPr lang="en-IE" dirty="0" smtClean="0"/>
              <a:t>In </a:t>
            </a:r>
            <a:r>
              <a:rPr lang="en-IE" b="1" dirty="0" smtClean="0"/>
              <a:t>Physical Model View </a:t>
            </a:r>
            <a:r>
              <a:rPr lang="en-IE" dirty="0" smtClean="0"/>
              <a:t>Select </a:t>
            </a:r>
            <a:r>
              <a:rPr lang="en-IE" b="1" dirty="0" smtClean="0"/>
              <a:t>Actions-&gt;Target Database</a:t>
            </a:r>
            <a:endParaRPr lang="en-I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0"/>
            <a:ext cx="4351337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69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Downloading for </a:t>
            </a:r>
            <a:r>
              <a:rPr lang="en-IE" dirty="0" err="1" smtClean="0"/>
              <a:t>ERWin</a:t>
            </a:r>
            <a:r>
              <a:rPr lang="en-IE" dirty="0" smtClean="0"/>
              <a:t> home 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Request from</a:t>
            </a:r>
          </a:p>
          <a:p>
            <a:pPr lvl="1"/>
            <a:r>
              <a:rPr lang="en-IE" dirty="0">
                <a:hlinkClick r:id="rId2"/>
              </a:rPr>
              <a:t>http://erwin.com/education/erwin-academic-program/academic-edition</a:t>
            </a:r>
            <a:r>
              <a:rPr lang="en-IE" dirty="0" smtClean="0">
                <a:hlinkClick r:id="rId2"/>
              </a:rPr>
              <a:t>/</a:t>
            </a:r>
            <a:endParaRPr lang="en-IE" dirty="0" smtClean="0"/>
          </a:p>
          <a:p>
            <a:pPr lvl="1"/>
            <a:r>
              <a:rPr lang="en-IE" dirty="0" smtClean="0"/>
              <a:t>Make sure you use your DIT email address</a:t>
            </a:r>
          </a:p>
          <a:p>
            <a:pPr lvl="1"/>
            <a:r>
              <a:rPr lang="en-IE" dirty="0" smtClean="0"/>
              <a:t>Make sure you give my name Deirdre Lawless and the name of the module Databases I</a:t>
            </a:r>
          </a:p>
          <a:p>
            <a:r>
              <a:rPr lang="en-IE" dirty="0" smtClean="0"/>
              <a:t>Once you submit this request you will receive an email which will include a link to allow you to download </a:t>
            </a:r>
            <a:r>
              <a:rPr lang="en-IE" dirty="0" err="1" smtClean="0"/>
              <a:t>ERwin</a:t>
            </a:r>
            <a:r>
              <a:rPr lang="en-IE" dirty="0" smtClean="0"/>
              <a:t> and then to request a license</a:t>
            </a:r>
          </a:p>
          <a:p>
            <a:pPr lvl="1"/>
            <a:r>
              <a:rPr lang="en-IE" dirty="0" smtClean="0"/>
              <a:t>Please follow the instructions carefully to ensure you can install </a:t>
            </a:r>
            <a:r>
              <a:rPr lang="en-IE" dirty="0" err="1" smtClean="0"/>
              <a:t>ERWin</a:t>
            </a:r>
            <a:r>
              <a:rPr lang="en-IE" dirty="0" smtClean="0"/>
              <a:t> correctly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84494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Selecting a Template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File -&gt; New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Make sure you choose Logical/Physical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Make sure that the database is set to ORACLE and to the correct version 11g/12c</a:t>
            </a:r>
            <a:endParaRPr lang="en-I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70" y="2514600"/>
            <a:ext cx="40084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0" y="35814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3886200" y="297180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0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Notation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b="1" dirty="0" smtClean="0"/>
              <a:t>Information Engineering Notation</a:t>
            </a:r>
          </a:p>
          <a:p>
            <a:r>
              <a:rPr lang="en-US" altLang="zh-CN" dirty="0" smtClean="0"/>
              <a:t>If your model has these icons under the Tools Menu You need to change the notation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Model -&gt;Model Properties </a:t>
            </a:r>
            <a:r>
              <a:rPr lang="en-US" dirty="0" smtClean="0"/>
              <a:t>and change the value to Information Engineering Notation for both logical and physical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3632200" cy="14986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978" y="2590800"/>
            <a:ext cx="4209222" cy="3911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5029200" y="3640932"/>
            <a:ext cx="1295400" cy="55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67000" y="1600200"/>
            <a:ext cx="144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Line Callout 1 8"/>
          <p:cNvSpPr/>
          <p:nvPr/>
        </p:nvSpPr>
        <p:spPr>
          <a:xfrm>
            <a:off x="3962400" y="2057400"/>
            <a:ext cx="2057400" cy="533400"/>
          </a:xfrm>
          <a:prstGeom prst="borderCallout1">
            <a:avLst>
              <a:gd name="adj1" fmla="val 18750"/>
              <a:gd name="adj2" fmla="val -8333"/>
              <a:gd name="adj3" fmla="val -9900"/>
              <a:gd name="adj4" fmla="val -433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You need to change this notation if it shows up 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363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Notation</a:t>
            </a:r>
            <a:endParaRPr lang="en-I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3898900" cy="1816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62600" y="1981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will give us the crows feet notation. This is the notation we want to use</a:t>
            </a:r>
            <a:endParaRPr lang="en-IE" dirty="0"/>
          </a:p>
        </p:txBody>
      </p:sp>
      <p:sp>
        <p:nvSpPr>
          <p:cNvPr id="3" name="Line Callout 1 2"/>
          <p:cNvSpPr/>
          <p:nvPr/>
        </p:nvSpPr>
        <p:spPr>
          <a:xfrm>
            <a:off x="1339850" y="3886200"/>
            <a:ext cx="1295400" cy="533400"/>
          </a:xfrm>
          <a:prstGeom prst="borderCallout1">
            <a:avLst>
              <a:gd name="adj1" fmla="val 18750"/>
              <a:gd name="adj2" fmla="val -8333"/>
              <a:gd name="adj3" fmla="val -237729"/>
              <a:gd name="adj4" fmla="val 1228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One-to-Many (identifying relationship)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200400" y="4152900"/>
            <a:ext cx="1295400" cy="533400"/>
          </a:xfrm>
          <a:prstGeom prst="borderCallout1">
            <a:avLst>
              <a:gd name="adj1" fmla="val 18750"/>
              <a:gd name="adj2" fmla="val -8333"/>
              <a:gd name="adj3" fmla="val -285729"/>
              <a:gd name="adj4" fmla="val 99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Many-to-Many (Logical Model only)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953000" y="4061765"/>
            <a:ext cx="1295400" cy="533400"/>
          </a:xfrm>
          <a:prstGeom prst="borderCallout1">
            <a:avLst>
              <a:gd name="adj1" fmla="val 18750"/>
              <a:gd name="adj2" fmla="val -8333"/>
              <a:gd name="adj3" fmla="val -263786"/>
              <a:gd name="adj4" fmla="val -911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One-to-Many (Non-identifying Relationship)</a:t>
            </a:r>
            <a:endParaRPr lang="en-I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 add an entity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19600" cy="4937760"/>
          </a:xfrm>
        </p:spPr>
        <p:txBody>
          <a:bodyPr/>
          <a:lstStyle/>
          <a:p>
            <a:r>
              <a:rPr lang="en-US" altLang="zh-CN" dirty="0" smtClean="0"/>
              <a:t>Click the 'Entity' icon on the top most toolbar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Then click on the canvas where you want it to appear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 name it, either type the name in the box (instead of E/a), or right click and choose </a:t>
            </a:r>
            <a:r>
              <a:rPr lang="en-US" altLang="zh-CN" b="1" dirty="0" smtClean="0"/>
              <a:t>Entity Properties</a:t>
            </a:r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3799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1600200"/>
            <a:ext cx="533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1" r="65907" b="81148"/>
          <a:stretch/>
        </p:blipFill>
        <p:spPr bwMode="auto">
          <a:xfrm>
            <a:off x="5486400" y="3200400"/>
            <a:ext cx="2325552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23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096000" cy="4937760"/>
          </a:xfrm>
        </p:spPr>
        <p:txBody>
          <a:bodyPr/>
          <a:lstStyle/>
          <a:p>
            <a:r>
              <a:rPr lang="en-IE" dirty="0" smtClean="0"/>
              <a:t>Create three entities</a:t>
            </a:r>
          </a:p>
          <a:p>
            <a:pPr lvl="1"/>
            <a:r>
              <a:rPr lang="en-IE" dirty="0" smtClean="0"/>
              <a:t>Customer</a:t>
            </a:r>
          </a:p>
          <a:p>
            <a:pPr lvl="1"/>
            <a:r>
              <a:rPr lang="en-IE" dirty="0" smtClean="0"/>
              <a:t>Order</a:t>
            </a:r>
          </a:p>
          <a:p>
            <a:pPr lvl="1"/>
            <a:r>
              <a:rPr lang="en-IE" dirty="0" smtClean="0"/>
              <a:t>Product</a:t>
            </a:r>
          </a:p>
          <a:p>
            <a:r>
              <a:rPr lang="en-IE" dirty="0" smtClean="0"/>
              <a:t>To make life easier, create them one under the other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0"/>
            <a:ext cx="1211263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96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Naming Entities via Entity Properties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To name </a:t>
            </a:r>
            <a:r>
              <a:rPr lang="en-US" altLang="zh-CN" dirty="0" smtClean="0"/>
              <a:t>an entity, </a:t>
            </a:r>
            <a:r>
              <a:rPr lang="en-US" altLang="zh-CN" dirty="0"/>
              <a:t>either type the name in the box (instead of E/a), or right click and choose </a:t>
            </a:r>
            <a:r>
              <a:rPr lang="en-US" altLang="zh-CN" b="1" dirty="0"/>
              <a:t>Entity Properties</a:t>
            </a:r>
          </a:p>
          <a:p>
            <a:r>
              <a:rPr lang="en-US" altLang="zh-CN" dirty="0" smtClean="0"/>
              <a:t>Type the name into the blue box and close.</a:t>
            </a:r>
          </a:p>
          <a:p>
            <a:r>
              <a:rPr lang="en-US" altLang="zh-CN" dirty="0" smtClean="0"/>
              <a:t>Remember that entity names should be nouns.</a:t>
            </a:r>
          </a:p>
          <a:p>
            <a:r>
              <a:rPr lang="en-US" altLang="zh-CN" dirty="0" smtClean="0"/>
              <a:t>Ideally they should be singular (e.g. Product not Products) and start with a capital letter.</a:t>
            </a:r>
          </a:p>
          <a:p>
            <a:r>
              <a:rPr lang="en-US" altLang="zh-CN" dirty="0" smtClean="0"/>
              <a:t>There may be a need to include an adjective to differentiate in some cases e.g. Customer Order or Supplier Order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3683000" cy="44577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0" y="48006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ine Callout 1 3"/>
          <p:cNvSpPr/>
          <p:nvPr/>
        </p:nvSpPr>
        <p:spPr>
          <a:xfrm>
            <a:off x="3505200" y="5105400"/>
            <a:ext cx="2209800" cy="685800"/>
          </a:xfrm>
          <a:prstGeom prst="borderCallout1">
            <a:avLst>
              <a:gd name="adj1" fmla="val 18750"/>
              <a:gd name="adj2" fmla="val -8333"/>
              <a:gd name="adj3" fmla="val -13500"/>
              <a:gd name="adj4" fmla="val -173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Click </a:t>
            </a:r>
            <a:r>
              <a:rPr lang="en-IE" sz="1400" b="1" dirty="0" smtClean="0"/>
              <a:t>Close</a:t>
            </a:r>
            <a:r>
              <a:rPr lang="en-IE" sz="1400" dirty="0" smtClean="0"/>
              <a:t> to make sure your changes are saved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937803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379</TotalTime>
  <Words>1709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Using ErWin</vt:lpstr>
      <vt:lpstr>Getting Started</vt:lpstr>
      <vt:lpstr>Setting Target Database</vt:lpstr>
      <vt:lpstr>Selecting a Template</vt:lpstr>
      <vt:lpstr>Notation</vt:lpstr>
      <vt:lpstr>Notation</vt:lpstr>
      <vt:lpstr>To add an entity</vt:lpstr>
      <vt:lpstr>Exercise</vt:lpstr>
      <vt:lpstr>Naming Entities via Entity Properties</vt:lpstr>
      <vt:lpstr>To add attributes</vt:lpstr>
      <vt:lpstr>To add attributes</vt:lpstr>
      <vt:lpstr>Adding Attributes</vt:lpstr>
      <vt:lpstr>Exercise</vt:lpstr>
      <vt:lpstr>Adding Attributes</vt:lpstr>
      <vt:lpstr>Adding Attributes</vt:lpstr>
      <vt:lpstr>Adding a Relationship</vt:lpstr>
      <vt:lpstr>Adding a Relationship</vt:lpstr>
      <vt:lpstr>Exercise</vt:lpstr>
      <vt:lpstr>Exercise</vt:lpstr>
      <vt:lpstr>Adding Relationships</vt:lpstr>
      <vt:lpstr>Adding Relationships</vt:lpstr>
      <vt:lpstr>Exercise</vt:lpstr>
      <vt:lpstr>Logical to Physical</vt:lpstr>
      <vt:lpstr>Logical to Physical</vt:lpstr>
      <vt:lpstr>Exercise</vt:lpstr>
      <vt:lpstr>Example</vt:lpstr>
      <vt:lpstr>Example</vt:lpstr>
      <vt:lpstr>Example</vt:lpstr>
      <vt:lpstr>Saving your model</vt:lpstr>
      <vt:lpstr>Downloading for ERWin home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Deirdre Lawless Staff</dc:creator>
  <cp:lastModifiedBy>DIT</cp:lastModifiedBy>
  <cp:revision>56</cp:revision>
  <dcterms:created xsi:type="dcterms:W3CDTF">2006-08-16T00:00:00Z</dcterms:created>
  <dcterms:modified xsi:type="dcterms:W3CDTF">2017-09-11T15:42:59Z</dcterms:modified>
</cp:coreProperties>
</file>