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2" r:id="rId1"/>
  </p:sldMasterIdLst>
  <p:notesMasterIdLst>
    <p:notesMasterId r:id="rId101"/>
  </p:notesMasterIdLst>
  <p:handoutMasterIdLst>
    <p:handoutMasterId r:id="rId102"/>
  </p:handoutMasterIdLst>
  <p:sldIdLst>
    <p:sldId id="258" r:id="rId2"/>
    <p:sldId id="349" r:id="rId3"/>
    <p:sldId id="350" r:id="rId4"/>
    <p:sldId id="476" r:id="rId5"/>
    <p:sldId id="494" r:id="rId6"/>
    <p:sldId id="351" r:id="rId7"/>
    <p:sldId id="504" r:id="rId8"/>
    <p:sldId id="340" r:id="rId9"/>
    <p:sldId id="256" r:id="rId10"/>
    <p:sldId id="309" r:id="rId11"/>
    <p:sldId id="305" r:id="rId12"/>
    <p:sldId id="307" r:id="rId13"/>
    <p:sldId id="287" r:id="rId14"/>
    <p:sldId id="310" r:id="rId15"/>
    <p:sldId id="507" r:id="rId16"/>
    <p:sldId id="575" r:id="rId17"/>
    <p:sldId id="576" r:id="rId18"/>
    <p:sldId id="260" r:id="rId19"/>
    <p:sldId id="511" r:id="rId20"/>
    <p:sldId id="509" r:id="rId21"/>
    <p:sldId id="510" r:id="rId22"/>
    <p:sldId id="508" r:id="rId23"/>
    <p:sldId id="512" r:id="rId24"/>
    <p:sldId id="513" r:id="rId25"/>
    <p:sldId id="483" r:id="rId26"/>
    <p:sldId id="541" r:id="rId27"/>
    <p:sldId id="542" r:id="rId28"/>
    <p:sldId id="543" r:id="rId29"/>
    <p:sldId id="544" r:id="rId30"/>
    <p:sldId id="545" r:id="rId31"/>
    <p:sldId id="546" r:id="rId32"/>
    <p:sldId id="547" r:id="rId33"/>
    <p:sldId id="549" r:id="rId34"/>
    <p:sldId id="550" r:id="rId35"/>
    <p:sldId id="551" r:id="rId36"/>
    <p:sldId id="552" r:id="rId37"/>
    <p:sldId id="553" r:id="rId38"/>
    <p:sldId id="514" r:id="rId39"/>
    <p:sldId id="497" r:id="rId40"/>
    <p:sldId id="485" r:id="rId41"/>
    <p:sldId id="523" r:id="rId42"/>
    <p:sldId id="524" r:id="rId43"/>
    <p:sldId id="525" r:id="rId44"/>
    <p:sldId id="527" r:id="rId45"/>
    <p:sldId id="529" r:id="rId46"/>
    <p:sldId id="540" r:id="rId47"/>
    <p:sldId id="538" r:id="rId48"/>
    <p:sldId id="554" r:id="rId49"/>
    <p:sldId id="566" r:id="rId50"/>
    <p:sldId id="570" r:id="rId51"/>
    <p:sldId id="537" r:id="rId52"/>
    <p:sldId id="530" r:id="rId53"/>
    <p:sldId id="531" r:id="rId54"/>
    <p:sldId id="532" r:id="rId55"/>
    <p:sldId id="533" r:id="rId56"/>
    <p:sldId id="534" r:id="rId57"/>
    <p:sldId id="535" r:id="rId58"/>
    <p:sldId id="536" r:id="rId59"/>
    <p:sldId id="491" r:id="rId60"/>
    <p:sldId id="486" r:id="rId61"/>
    <p:sldId id="346" r:id="rId62"/>
    <p:sldId id="364" r:id="rId63"/>
    <p:sldId id="363" r:id="rId64"/>
    <p:sldId id="365" r:id="rId65"/>
    <p:sldId id="321" r:id="rId66"/>
    <p:sldId id="454" r:id="rId67"/>
    <p:sldId id="571" r:id="rId68"/>
    <p:sldId id="498" r:id="rId69"/>
    <p:sldId id="502" r:id="rId70"/>
    <p:sldId id="503" r:id="rId71"/>
    <p:sldId id="572" r:id="rId72"/>
    <p:sldId id="573" r:id="rId73"/>
    <p:sldId id="336" r:id="rId74"/>
    <p:sldId id="337" r:id="rId75"/>
    <p:sldId id="471" r:id="rId76"/>
    <p:sldId id="578" r:id="rId77"/>
    <p:sldId id="579" r:id="rId78"/>
    <p:sldId id="577" r:id="rId79"/>
    <p:sldId id="584" r:id="rId80"/>
    <p:sldId id="585" r:id="rId81"/>
    <p:sldId id="455" r:id="rId82"/>
    <p:sldId id="583" r:id="rId83"/>
    <p:sldId id="586" r:id="rId84"/>
    <p:sldId id="587" r:id="rId85"/>
    <p:sldId id="366" r:id="rId86"/>
    <p:sldId id="580" r:id="rId87"/>
    <p:sldId id="581" r:id="rId88"/>
    <p:sldId id="582" r:id="rId89"/>
    <p:sldId id="323" r:id="rId90"/>
    <p:sldId id="371" r:id="rId91"/>
    <p:sldId id="368" r:id="rId92"/>
    <p:sldId id="372" r:id="rId93"/>
    <p:sldId id="370" r:id="rId94"/>
    <p:sldId id="493" r:id="rId95"/>
    <p:sldId id="574" r:id="rId96"/>
    <p:sldId id="373" r:id="rId97"/>
    <p:sldId id="490" r:id="rId98"/>
    <p:sldId id="374" r:id="rId99"/>
    <p:sldId id="296" r:id="rId100"/>
  </p:sldIdLst>
  <p:sldSz cx="9144000" cy="6858000" type="screen4x3"/>
  <p:notesSz cx="6797675" cy="9928225"/>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5">
          <p15:clr>
            <a:srgbClr val="A4A3A4"/>
          </p15:clr>
        </p15:guide>
        <p15:guide id="2" pos="285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2973" autoAdjust="0"/>
  </p:normalViewPr>
  <p:slideViewPr>
    <p:cSldViewPr>
      <p:cViewPr varScale="1">
        <p:scale>
          <a:sx n="53" d="100"/>
          <a:sy n="53" d="100"/>
        </p:scale>
        <p:origin x="1230"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66" d="100"/>
        <a:sy n="66" d="100"/>
      </p:scale>
      <p:origin x="0" y="4531"/>
    </p:cViewPr>
  </p:sorterViewPr>
  <p:notesViewPr>
    <p:cSldViewPr>
      <p:cViewPr>
        <p:scale>
          <a:sx n="66" d="100"/>
          <a:sy n="66" d="100"/>
        </p:scale>
        <p:origin x="-1906" y="-58"/>
      </p:cViewPr>
      <p:guideLst>
        <p:guide orient="horz" pos="2345"/>
        <p:guide pos="285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416A-574D-4FE7-9317-36D5892780F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E"/>
        </a:p>
      </dgm:t>
    </dgm:pt>
    <dgm:pt modelId="{5F95A8C7-A747-4A3D-811A-CB62099EC4AA}">
      <dgm:prSet phldrT="[Text]" custT="1"/>
      <dgm:spPr/>
      <dgm:t>
        <a:bodyPr/>
        <a:lstStyle/>
        <a:p>
          <a:r>
            <a:rPr lang="en-IE" sz="2400" dirty="0"/>
            <a:t>Analysis</a:t>
          </a:r>
        </a:p>
      </dgm:t>
    </dgm:pt>
    <dgm:pt modelId="{DEA66B5B-D6FA-4794-B0CB-1BE61887F42A}" type="parTrans" cxnId="{427D8E53-C388-4677-8FC4-CAFBAD7A3449}">
      <dgm:prSet/>
      <dgm:spPr/>
      <dgm:t>
        <a:bodyPr/>
        <a:lstStyle/>
        <a:p>
          <a:endParaRPr lang="en-IE" sz="2400"/>
        </a:p>
      </dgm:t>
    </dgm:pt>
    <dgm:pt modelId="{335952E5-F1E5-45C8-9BB5-BD26806A2CD5}" type="sibTrans" cxnId="{427D8E53-C388-4677-8FC4-CAFBAD7A3449}">
      <dgm:prSet/>
      <dgm:spPr/>
      <dgm:t>
        <a:bodyPr/>
        <a:lstStyle/>
        <a:p>
          <a:endParaRPr lang="en-IE" sz="2400"/>
        </a:p>
      </dgm:t>
    </dgm:pt>
    <dgm:pt modelId="{4B9B8321-4D1E-4776-A574-946C2DDEFB44}">
      <dgm:prSet phldrT="[Text]" custT="1"/>
      <dgm:spPr/>
      <dgm:t>
        <a:bodyPr/>
        <a:lstStyle/>
        <a:p>
          <a:r>
            <a:rPr lang="en-IE" sz="1800" dirty="0"/>
            <a:t>Entity Relationship Design</a:t>
          </a:r>
        </a:p>
        <a:p>
          <a:r>
            <a:rPr lang="en-IE" sz="1800" dirty="0"/>
            <a:t>(Logical)</a:t>
          </a:r>
        </a:p>
      </dgm:t>
    </dgm:pt>
    <dgm:pt modelId="{4293764F-F7C4-4F4B-B61D-DA2F78EC287E}" type="parTrans" cxnId="{EFAE4601-9D27-4B40-9302-B826F09E1615}">
      <dgm:prSet/>
      <dgm:spPr/>
      <dgm:t>
        <a:bodyPr/>
        <a:lstStyle/>
        <a:p>
          <a:endParaRPr lang="en-IE" sz="2400"/>
        </a:p>
      </dgm:t>
    </dgm:pt>
    <dgm:pt modelId="{9E32BFC6-FB14-49C9-A529-F0A58B2E1E2A}" type="sibTrans" cxnId="{EFAE4601-9D27-4B40-9302-B826F09E1615}">
      <dgm:prSet/>
      <dgm:spPr/>
      <dgm:t>
        <a:bodyPr/>
        <a:lstStyle/>
        <a:p>
          <a:endParaRPr lang="en-IE" sz="2400"/>
        </a:p>
      </dgm:t>
    </dgm:pt>
    <dgm:pt modelId="{067DE0D2-0188-43C4-B45F-B555E43F9463}">
      <dgm:prSet phldrT="[Text]" custT="1"/>
      <dgm:spPr/>
      <dgm:t>
        <a:bodyPr/>
        <a:lstStyle/>
        <a:p>
          <a:r>
            <a:rPr lang="en-IE" sz="1800" dirty="0"/>
            <a:t>Relational Model</a:t>
          </a:r>
        </a:p>
        <a:p>
          <a:r>
            <a:rPr lang="en-IE" sz="1800" dirty="0"/>
            <a:t>(Logical/  Physical)</a:t>
          </a:r>
        </a:p>
      </dgm:t>
    </dgm:pt>
    <dgm:pt modelId="{9CD7A9E7-19D6-484E-A2E4-C45F55671A5D}" type="parTrans" cxnId="{29F6EB64-AAD2-442F-BBF6-9678BA53061E}">
      <dgm:prSet/>
      <dgm:spPr/>
      <dgm:t>
        <a:bodyPr/>
        <a:lstStyle/>
        <a:p>
          <a:endParaRPr lang="en-IE" sz="2400"/>
        </a:p>
      </dgm:t>
    </dgm:pt>
    <dgm:pt modelId="{B8FC827E-12FC-4970-8D1B-F5A3F05268C4}" type="sibTrans" cxnId="{29F6EB64-AAD2-442F-BBF6-9678BA53061E}">
      <dgm:prSet/>
      <dgm:spPr/>
      <dgm:t>
        <a:bodyPr/>
        <a:lstStyle/>
        <a:p>
          <a:endParaRPr lang="en-IE" sz="2400"/>
        </a:p>
      </dgm:t>
    </dgm:pt>
    <dgm:pt modelId="{8A37EEF6-35E7-4DE5-BFBF-A2CB4A6D8A37}">
      <dgm:prSet phldrT="[Text]" custT="1"/>
      <dgm:spPr/>
      <dgm:t>
        <a:bodyPr/>
        <a:lstStyle/>
        <a:p>
          <a:r>
            <a:rPr lang="en-IE" sz="2400" dirty="0"/>
            <a:t>Relational DBMS</a:t>
          </a:r>
        </a:p>
        <a:p>
          <a:r>
            <a:rPr lang="en-IE" sz="2400" dirty="0"/>
            <a:t>(Physical)</a:t>
          </a:r>
        </a:p>
      </dgm:t>
    </dgm:pt>
    <dgm:pt modelId="{89AFE4E2-77A1-4518-91BE-B55A71F92647}" type="parTrans" cxnId="{931FB400-46D3-4AAD-A8CC-EB87DBE478E2}">
      <dgm:prSet/>
      <dgm:spPr/>
      <dgm:t>
        <a:bodyPr/>
        <a:lstStyle/>
        <a:p>
          <a:endParaRPr lang="en-IE" sz="2400"/>
        </a:p>
      </dgm:t>
    </dgm:pt>
    <dgm:pt modelId="{D13A4B8A-D9BF-46F5-AE3D-AFEFE0633F7D}" type="sibTrans" cxnId="{931FB400-46D3-4AAD-A8CC-EB87DBE478E2}">
      <dgm:prSet/>
      <dgm:spPr/>
      <dgm:t>
        <a:bodyPr/>
        <a:lstStyle/>
        <a:p>
          <a:endParaRPr lang="en-IE" sz="2400"/>
        </a:p>
      </dgm:t>
    </dgm:pt>
    <dgm:pt modelId="{644D5B60-0E0D-4CA3-A105-992BC6B266B6}" type="pres">
      <dgm:prSet presAssocID="{BE40416A-574D-4FE7-9317-36D5892780F3}" presName="diagram" presStyleCnt="0">
        <dgm:presLayoutVars>
          <dgm:dir/>
          <dgm:resizeHandles/>
        </dgm:presLayoutVars>
      </dgm:prSet>
      <dgm:spPr/>
    </dgm:pt>
    <dgm:pt modelId="{AD0A58F4-C356-473C-8C0A-17831CB0364D}" type="pres">
      <dgm:prSet presAssocID="{5F95A8C7-A747-4A3D-811A-CB62099EC4AA}" presName="firstNode" presStyleLbl="node1" presStyleIdx="0" presStyleCnt="4">
        <dgm:presLayoutVars>
          <dgm:bulletEnabled val="1"/>
        </dgm:presLayoutVars>
      </dgm:prSet>
      <dgm:spPr/>
    </dgm:pt>
    <dgm:pt modelId="{335B8AAB-1251-4292-877C-F16CA1D1ACD2}" type="pres">
      <dgm:prSet presAssocID="{335952E5-F1E5-45C8-9BB5-BD26806A2CD5}" presName="sibTrans" presStyleLbl="sibTrans2D1" presStyleIdx="0" presStyleCnt="3"/>
      <dgm:spPr/>
    </dgm:pt>
    <dgm:pt modelId="{C012EA43-C063-4FA6-93A5-B031A401A6E5}" type="pres">
      <dgm:prSet presAssocID="{4B9B8321-4D1E-4776-A574-946C2DDEFB44}" presName="middleNode" presStyleCnt="0"/>
      <dgm:spPr/>
    </dgm:pt>
    <dgm:pt modelId="{AE088634-6082-4371-A6EA-9AF6A3314B01}" type="pres">
      <dgm:prSet presAssocID="{4B9B8321-4D1E-4776-A574-946C2DDEFB44}" presName="padding" presStyleLbl="node1" presStyleIdx="0" presStyleCnt="4"/>
      <dgm:spPr/>
    </dgm:pt>
    <dgm:pt modelId="{ACFEC1BC-2381-4084-8639-2551E75E8DE0}" type="pres">
      <dgm:prSet presAssocID="{4B9B8321-4D1E-4776-A574-946C2DDEFB44}" presName="shape" presStyleLbl="node1" presStyleIdx="1" presStyleCnt="4" custScaleX="132781" custScaleY="120935">
        <dgm:presLayoutVars>
          <dgm:bulletEnabled val="1"/>
        </dgm:presLayoutVars>
      </dgm:prSet>
      <dgm:spPr/>
    </dgm:pt>
    <dgm:pt modelId="{044D2B78-3531-4AE9-B843-A3382D50B026}" type="pres">
      <dgm:prSet presAssocID="{9E32BFC6-FB14-49C9-A529-F0A58B2E1E2A}" presName="sibTrans" presStyleLbl="sibTrans2D1" presStyleIdx="1" presStyleCnt="3"/>
      <dgm:spPr/>
    </dgm:pt>
    <dgm:pt modelId="{C20B9347-D612-44D0-883A-CA6359185E99}" type="pres">
      <dgm:prSet presAssocID="{067DE0D2-0188-43C4-B45F-B555E43F9463}" presName="middleNode" presStyleCnt="0"/>
      <dgm:spPr/>
    </dgm:pt>
    <dgm:pt modelId="{5B168E97-426F-4347-A1E8-91F14DDFA641}" type="pres">
      <dgm:prSet presAssocID="{067DE0D2-0188-43C4-B45F-B555E43F9463}" presName="padding" presStyleLbl="node1" presStyleIdx="1" presStyleCnt="4"/>
      <dgm:spPr/>
    </dgm:pt>
    <dgm:pt modelId="{479AEE47-5D25-43D0-B055-BB18EA3DD697}" type="pres">
      <dgm:prSet presAssocID="{067DE0D2-0188-43C4-B45F-B555E43F9463}" presName="shape" presStyleLbl="node1" presStyleIdx="2" presStyleCnt="4" custScaleX="126700" custScaleY="130981">
        <dgm:presLayoutVars>
          <dgm:bulletEnabled val="1"/>
        </dgm:presLayoutVars>
      </dgm:prSet>
      <dgm:spPr/>
    </dgm:pt>
    <dgm:pt modelId="{D3980260-6823-4976-898E-756C6EE4F69A}" type="pres">
      <dgm:prSet presAssocID="{B8FC827E-12FC-4970-8D1B-F5A3F05268C4}" presName="sibTrans" presStyleLbl="sibTrans2D1" presStyleIdx="2" presStyleCnt="3"/>
      <dgm:spPr/>
    </dgm:pt>
    <dgm:pt modelId="{07EC3C18-8ED3-4883-A55A-47837006070A}" type="pres">
      <dgm:prSet presAssocID="{8A37EEF6-35E7-4DE5-BFBF-A2CB4A6D8A37}" presName="lastNode" presStyleLbl="node1" presStyleIdx="3" presStyleCnt="4">
        <dgm:presLayoutVars>
          <dgm:bulletEnabled val="1"/>
        </dgm:presLayoutVars>
      </dgm:prSet>
      <dgm:spPr/>
    </dgm:pt>
  </dgm:ptLst>
  <dgm:cxnLst>
    <dgm:cxn modelId="{931FB400-46D3-4AAD-A8CC-EB87DBE478E2}" srcId="{BE40416A-574D-4FE7-9317-36D5892780F3}" destId="{8A37EEF6-35E7-4DE5-BFBF-A2CB4A6D8A37}" srcOrd="3" destOrd="0" parTransId="{89AFE4E2-77A1-4518-91BE-B55A71F92647}" sibTransId="{D13A4B8A-D9BF-46F5-AE3D-AFEFE0633F7D}"/>
    <dgm:cxn modelId="{EFAE4601-9D27-4B40-9302-B826F09E1615}" srcId="{BE40416A-574D-4FE7-9317-36D5892780F3}" destId="{4B9B8321-4D1E-4776-A574-946C2DDEFB44}" srcOrd="1" destOrd="0" parTransId="{4293764F-F7C4-4F4B-B61D-DA2F78EC287E}" sibTransId="{9E32BFC6-FB14-49C9-A529-F0A58B2E1E2A}"/>
    <dgm:cxn modelId="{031C9A40-F031-43DE-BB08-770D0A80B290}" type="presOf" srcId="{067DE0D2-0188-43C4-B45F-B555E43F9463}" destId="{479AEE47-5D25-43D0-B055-BB18EA3DD697}" srcOrd="0" destOrd="0" presId="urn:microsoft.com/office/officeart/2005/8/layout/bProcess2"/>
    <dgm:cxn modelId="{29F6EB64-AAD2-442F-BBF6-9678BA53061E}" srcId="{BE40416A-574D-4FE7-9317-36D5892780F3}" destId="{067DE0D2-0188-43C4-B45F-B555E43F9463}" srcOrd="2" destOrd="0" parTransId="{9CD7A9E7-19D6-484E-A2E4-C45F55671A5D}" sibTransId="{B8FC827E-12FC-4970-8D1B-F5A3F05268C4}"/>
    <dgm:cxn modelId="{427D8E53-C388-4677-8FC4-CAFBAD7A3449}" srcId="{BE40416A-574D-4FE7-9317-36D5892780F3}" destId="{5F95A8C7-A747-4A3D-811A-CB62099EC4AA}" srcOrd="0" destOrd="0" parTransId="{DEA66B5B-D6FA-4794-B0CB-1BE61887F42A}" sibTransId="{335952E5-F1E5-45C8-9BB5-BD26806A2CD5}"/>
    <dgm:cxn modelId="{4925E078-52B6-4026-AB60-8AFF8B1AE827}" type="presOf" srcId="{BE40416A-574D-4FE7-9317-36D5892780F3}" destId="{644D5B60-0E0D-4CA3-A105-992BC6B266B6}" srcOrd="0" destOrd="0" presId="urn:microsoft.com/office/officeart/2005/8/layout/bProcess2"/>
    <dgm:cxn modelId="{91FCFB8F-7134-4935-A672-3DB356E6DDD9}" type="presOf" srcId="{4B9B8321-4D1E-4776-A574-946C2DDEFB44}" destId="{ACFEC1BC-2381-4084-8639-2551E75E8DE0}" srcOrd="0" destOrd="0" presId="urn:microsoft.com/office/officeart/2005/8/layout/bProcess2"/>
    <dgm:cxn modelId="{4C0146A0-ABCC-4C28-8EFC-44453AA7A7EE}" type="presOf" srcId="{5F95A8C7-A747-4A3D-811A-CB62099EC4AA}" destId="{AD0A58F4-C356-473C-8C0A-17831CB0364D}" srcOrd="0" destOrd="0" presId="urn:microsoft.com/office/officeart/2005/8/layout/bProcess2"/>
    <dgm:cxn modelId="{4F2D2DBF-FB4E-4986-AEF9-1CF283F29DF4}" type="presOf" srcId="{8A37EEF6-35E7-4DE5-BFBF-A2CB4A6D8A37}" destId="{07EC3C18-8ED3-4883-A55A-47837006070A}" srcOrd="0" destOrd="0" presId="urn:microsoft.com/office/officeart/2005/8/layout/bProcess2"/>
    <dgm:cxn modelId="{E98FA0C9-B59D-4A21-85E8-F521EB895E2F}" type="presOf" srcId="{9E32BFC6-FB14-49C9-A529-F0A58B2E1E2A}" destId="{044D2B78-3531-4AE9-B843-A3382D50B026}" srcOrd="0" destOrd="0" presId="urn:microsoft.com/office/officeart/2005/8/layout/bProcess2"/>
    <dgm:cxn modelId="{2C5CB3DD-9CFC-402A-A1EE-875A8A3A6FB5}" type="presOf" srcId="{B8FC827E-12FC-4970-8D1B-F5A3F05268C4}" destId="{D3980260-6823-4976-898E-756C6EE4F69A}" srcOrd="0" destOrd="0" presId="urn:microsoft.com/office/officeart/2005/8/layout/bProcess2"/>
    <dgm:cxn modelId="{AF7FB0EE-4524-42C5-839E-933A40CE750F}" type="presOf" srcId="{335952E5-F1E5-45C8-9BB5-BD26806A2CD5}" destId="{335B8AAB-1251-4292-877C-F16CA1D1ACD2}" srcOrd="0" destOrd="0" presId="urn:microsoft.com/office/officeart/2005/8/layout/bProcess2"/>
    <dgm:cxn modelId="{EC9958DB-C0E0-45BD-BC58-DD7D57E8E7F8}" type="presParOf" srcId="{644D5B60-0E0D-4CA3-A105-992BC6B266B6}" destId="{AD0A58F4-C356-473C-8C0A-17831CB0364D}" srcOrd="0" destOrd="0" presId="urn:microsoft.com/office/officeart/2005/8/layout/bProcess2"/>
    <dgm:cxn modelId="{C4680DD0-BF1F-417F-A799-304F6DD539BF}" type="presParOf" srcId="{644D5B60-0E0D-4CA3-A105-992BC6B266B6}" destId="{335B8AAB-1251-4292-877C-F16CA1D1ACD2}" srcOrd="1" destOrd="0" presId="urn:microsoft.com/office/officeart/2005/8/layout/bProcess2"/>
    <dgm:cxn modelId="{4EEA5BB6-4C11-43C1-B7E2-EF40F604E1AE}" type="presParOf" srcId="{644D5B60-0E0D-4CA3-A105-992BC6B266B6}" destId="{C012EA43-C063-4FA6-93A5-B031A401A6E5}" srcOrd="2" destOrd="0" presId="urn:microsoft.com/office/officeart/2005/8/layout/bProcess2"/>
    <dgm:cxn modelId="{05B33441-6AC7-4E80-8577-7B4C7E0E6E26}" type="presParOf" srcId="{C012EA43-C063-4FA6-93A5-B031A401A6E5}" destId="{AE088634-6082-4371-A6EA-9AF6A3314B01}" srcOrd="0" destOrd="0" presId="urn:microsoft.com/office/officeart/2005/8/layout/bProcess2"/>
    <dgm:cxn modelId="{1FFDAF6B-92C7-4CCC-9EA0-5BB955520B04}" type="presParOf" srcId="{C012EA43-C063-4FA6-93A5-B031A401A6E5}" destId="{ACFEC1BC-2381-4084-8639-2551E75E8DE0}" srcOrd="1" destOrd="0" presId="urn:microsoft.com/office/officeart/2005/8/layout/bProcess2"/>
    <dgm:cxn modelId="{C2593B4B-5740-4E1C-9035-87C9B36CD54C}" type="presParOf" srcId="{644D5B60-0E0D-4CA3-A105-992BC6B266B6}" destId="{044D2B78-3531-4AE9-B843-A3382D50B026}" srcOrd="3" destOrd="0" presId="urn:microsoft.com/office/officeart/2005/8/layout/bProcess2"/>
    <dgm:cxn modelId="{D30F24D1-482E-4DCE-9D1B-FD9016B7D19A}" type="presParOf" srcId="{644D5B60-0E0D-4CA3-A105-992BC6B266B6}" destId="{C20B9347-D612-44D0-883A-CA6359185E99}" srcOrd="4" destOrd="0" presId="urn:microsoft.com/office/officeart/2005/8/layout/bProcess2"/>
    <dgm:cxn modelId="{9491BEE7-552D-490E-BD33-561D03CD5473}" type="presParOf" srcId="{C20B9347-D612-44D0-883A-CA6359185E99}" destId="{5B168E97-426F-4347-A1E8-91F14DDFA641}" srcOrd="0" destOrd="0" presId="urn:microsoft.com/office/officeart/2005/8/layout/bProcess2"/>
    <dgm:cxn modelId="{A4E8A28A-6D9C-48A0-BD80-C29D77E16A8D}" type="presParOf" srcId="{C20B9347-D612-44D0-883A-CA6359185E99}" destId="{479AEE47-5D25-43D0-B055-BB18EA3DD697}" srcOrd="1" destOrd="0" presId="urn:microsoft.com/office/officeart/2005/8/layout/bProcess2"/>
    <dgm:cxn modelId="{4CB332D0-2E6E-4164-8FB6-4AA7D54F9F7C}" type="presParOf" srcId="{644D5B60-0E0D-4CA3-A105-992BC6B266B6}" destId="{D3980260-6823-4976-898E-756C6EE4F69A}" srcOrd="5" destOrd="0" presId="urn:microsoft.com/office/officeart/2005/8/layout/bProcess2"/>
    <dgm:cxn modelId="{A166F5F4-E08F-4C55-BCE6-4889455DF926}" type="presParOf" srcId="{644D5B60-0E0D-4CA3-A105-992BC6B266B6}" destId="{07EC3C18-8ED3-4883-A55A-47837006070A}" srcOrd="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97EB4-F953-4183-BAC7-C336F8A9F66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E"/>
        </a:p>
      </dgm:t>
    </dgm:pt>
    <dgm:pt modelId="{73181C31-6892-4706-8C8B-A985FC293D5B}">
      <dgm:prSet phldrT="[Text]"/>
      <dgm:spPr/>
      <dgm:t>
        <a:bodyPr/>
        <a:lstStyle/>
        <a:p>
          <a:r>
            <a:rPr lang="en-IE" dirty="0"/>
            <a:t>Betty Arnold</a:t>
          </a:r>
        </a:p>
      </dgm:t>
    </dgm:pt>
    <dgm:pt modelId="{CFEBCDAD-7414-4D8E-8729-9A06061E3232}" type="parTrans" cxnId="{10E35C89-21B7-4626-8FCA-2E63B1EA26CD}">
      <dgm:prSet/>
      <dgm:spPr/>
      <dgm:t>
        <a:bodyPr/>
        <a:lstStyle/>
        <a:p>
          <a:endParaRPr lang="en-IE"/>
        </a:p>
      </dgm:t>
    </dgm:pt>
    <dgm:pt modelId="{B99179EF-CD16-4176-8EA7-61C7163241AA}" type="sibTrans" cxnId="{10E35C89-21B7-4626-8FCA-2E63B1EA26CD}">
      <dgm:prSet/>
      <dgm:spPr/>
      <dgm:t>
        <a:bodyPr/>
        <a:lstStyle/>
        <a:p>
          <a:endParaRPr lang="en-IE"/>
        </a:p>
      </dgm:t>
    </dgm:pt>
    <dgm:pt modelId="{CF974D60-FEFE-4E33-90F0-05075566E8B7}">
      <dgm:prSet phldrT="[Text]"/>
      <dgm:spPr/>
      <dgm:t>
        <a:bodyPr/>
        <a:lstStyle/>
        <a:p>
          <a:r>
            <a:rPr lang="en-IE" dirty="0"/>
            <a:t>John Taylor</a:t>
          </a:r>
        </a:p>
      </dgm:t>
    </dgm:pt>
    <dgm:pt modelId="{24598AA6-40F1-4FC8-BA80-CDC784BA0CF8}" type="parTrans" cxnId="{1E7E0068-D507-42D5-8048-BEB4F2C40873}">
      <dgm:prSet/>
      <dgm:spPr/>
      <dgm:t>
        <a:bodyPr/>
        <a:lstStyle/>
        <a:p>
          <a:endParaRPr lang="en-IE"/>
        </a:p>
      </dgm:t>
    </dgm:pt>
    <dgm:pt modelId="{34E1AC24-B8BF-4D6C-B2FC-02484CBD38C5}" type="sibTrans" cxnId="{1E7E0068-D507-42D5-8048-BEB4F2C40873}">
      <dgm:prSet/>
      <dgm:spPr/>
      <dgm:t>
        <a:bodyPr/>
        <a:lstStyle/>
        <a:p>
          <a:endParaRPr lang="en-IE"/>
        </a:p>
      </dgm:t>
    </dgm:pt>
    <dgm:pt modelId="{BE8DC42A-2965-4DDB-967E-1A68C3A233ED}">
      <dgm:prSet phldrT="[Text]"/>
      <dgm:spPr/>
      <dgm:t>
        <a:bodyPr/>
        <a:lstStyle/>
        <a:p>
          <a:r>
            <a:rPr lang="en-IE" dirty="0"/>
            <a:t>Lisa Simmons</a:t>
          </a:r>
        </a:p>
      </dgm:t>
    </dgm:pt>
    <dgm:pt modelId="{EC3687F5-36E9-44EB-9E27-8F8DB74813C1}" type="parTrans" cxnId="{C3A90C8B-3529-42B1-BA3C-15863CA76AAF}">
      <dgm:prSet/>
      <dgm:spPr/>
      <dgm:t>
        <a:bodyPr/>
        <a:lstStyle/>
        <a:p>
          <a:endParaRPr lang="en-IE"/>
        </a:p>
      </dgm:t>
    </dgm:pt>
    <dgm:pt modelId="{6D4A24F1-929F-4A2D-8B78-48BE3F9A1796}" type="sibTrans" cxnId="{C3A90C8B-3529-42B1-BA3C-15863CA76AAF}">
      <dgm:prSet/>
      <dgm:spPr/>
      <dgm:t>
        <a:bodyPr/>
        <a:lstStyle/>
        <a:p>
          <a:endParaRPr lang="en-IE"/>
        </a:p>
      </dgm:t>
    </dgm:pt>
    <dgm:pt modelId="{ED44878E-0BF5-4C84-983A-A11066D045DC}">
      <dgm:prSet phldrT="[Text]"/>
      <dgm:spPr/>
      <dgm:t>
        <a:bodyPr/>
        <a:lstStyle/>
        <a:p>
          <a:r>
            <a:rPr lang="en-IE" dirty="0"/>
            <a:t>Bill Macy</a:t>
          </a:r>
        </a:p>
      </dgm:t>
    </dgm:pt>
    <dgm:pt modelId="{8FCA5E51-5B82-4702-983B-EFFF86DDD294}" type="parTrans" cxnId="{47F7F3FC-02DD-454D-ADF6-739CC6379648}">
      <dgm:prSet/>
      <dgm:spPr/>
      <dgm:t>
        <a:bodyPr/>
        <a:lstStyle/>
        <a:p>
          <a:endParaRPr lang="en-IE"/>
        </a:p>
      </dgm:t>
    </dgm:pt>
    <dgm:pt modelId="{C0AFB134-A31E-4989-9045-87BA7E481A9B}" type="sibTrans" cxnId="{47F7F3FC-02DD-454D-ADF6-739CC6379648}">
      <dgm:prSet/>
      <dgm:spPr/>
      <dgm:t>
        <a:bodyPr/>
        <a:lstStyle/>
        <a:p>
          <a:endParaRPr lang="en-IE"/>
        </a:p>
      </dgm:t>
    </dgm:pt>
    <dgm:pt modelId="{C817CC60-B3AF-4CBE-BCB3-3784C585EC9D}" type="pres">
      <dgm:prSet presAssocID="{B9197EB4-F953-4183-BAC7-C336F8A9F669}" presName="composite" presStyleCnt="0">
        <dgm:presLayoutVars>
          <dgm:chMax val="5"/>
          <dgm:dir/>
          <dgm:animLvl val="ctr"/>
          <dgm:resizeHandles val="exact"/>
        </dgm:presLayoutVars>
      </dgm:prSet>
      <dgm:spPr/>
    </dgm:pt>
    <dgm:pt modelId="{61F498D0-57F1-4E99-814F-60B6F6D355E7}" type="pres">
      <dgm:prSet presAssocID="{B9197EB4-F953-4183-BAC7-C336F8A9F669}" presName="cycle" presStyleCnt="0"/>
      <dgm:spPr/>
    </dgm:pt>
    <dgm:pt modelId="{B0B18B2F-6960-46C7-B01E-C5003ABAAC11}" type="pres">
      <dgm:prSet presAssocID="{B9197EB4-F953-4183-BAC7-C336F8A9F669}" presName="centerShape" presStyleCnt="0"/>
      <dgm:spPr/>
    </dgm:pt>
    <dgm:pt modelId="{AF56B6F1-B71B-487C-A97D-4A4D3CE33B4C}" type="pres">
      <dgm:prSet presAssocID="{B9197EB4-F953-4183-BAC7-C336F8A9F669}" presName="connSite" presStyleLbl="node1" presStyleIdx="0" presStyleCnt="5"/>
      <dgm:spPr/>
    </dgm:pt>
    <dgm:pt modelId="{782A08E0-EB1F-4895-AE8D-B49858008541}" type="pres">
      <dgm:prSet presAssocID="{B9197EB4-F953-4183-BAC7-C336F8A9F669}" presName="visible" presStyleLbl="node1" presStyleIdx="0" presStyleCnt="5"/>
      <dgm:spPr/>
    </dgm:pt>
    <dgm:pt modelId="{4652D036-954B-4445-A784-E71ADEA32887}" type="pres">
      <dgm:prSet presAssocID="{CFEBCDAD-7414-4D8E-8729-9A06061E3232}" presName="Name25" presStyleLbl="parChTrans1D1" presStyleIdx="0" presStyleCnt="4"/>
      <dgm:spPr/>
    </dgm:pt>
    <dgm:pt modelId="{19801FC4-0361-4352-87E0-4F026EE26EA7}" type="pres">
      <dgm:prSet presAssocID="{73181C31-6892-4706-8C8B-A985FC293D5B}" presName="node" presStyleCnt="0"/>
      <dgm:spPr/>
    </dgm:pt>
    <dgm:pt modelId="{95E36E42-A168-4B77-BD92-02F62620C968}" type="pres">
      <dgm:prSet presAssocID="{73181C31-6892-4706-8C8B-A985FC293D5B}" presName="parentNode" presStyleLbl="node1" presStyleIdx="1" presStyleCnt="5">
        <dgm:presLayoutVars>
          <dgm:chMax val="1"/>
          <dgm:bulletEnabled val="1"/>
        </dgm:presLayoutVars>
      </dgm:prSet>
      <dgm:spPr/>
    </dgm:pt>
    <dgm:pt modelId="{C060272E-DF3A-45C4-9975-679794E1C98A}" type="pres">
      <dgm:prSet presAssocID="{73181C31-6892-4706-8C8B-A985FC293D5B}" presName="childNode" presStyleLbl="revTx" presStyleIdx="0" presStyleCnt="0">
        <dgm:presLayoutVars>
          <dgm:bulletEnabled val="1"/>
        </dgm:presLayoutVars>
      </dgm:prSet>
      <dgm:spPr/>
    </dgm:pt>
    <dgm:pt modelId="{043493D9-2F3E-4178-A186-DDE60C0F1083}" type="pres">
      <dgm:prSet presAssocID="{24598AA6-40F1-4FC8-BA80-CDC784BA0CF8}" presName="Name25" presStyleLbl="parChTrans1D1" presStyleIdx="1" presStyleCnt="4"/>
      <dgm:spPr/>
    </dgm:pt>
    <dgm:pt modelId="{2AE505B6-706A-4EB4-BAD6-3F74DAC7E51C}" type="pres">
      <dgm:prSet presAssocID="{CF974D60-FEFE-4E33-90F0-05075566E8B7}" presName="node" presStyleCnt="0"/>
      <dgm:spPr/>
    </dgm:pt>
    <dgm:pt modelId="{02B0AFDA-7ACC-4514-B68F-3F16EF21C502}" type="pres">
      <dgm:prSet presAssocID="{CF974D60-FEFE-4E33-90F0-05075566E8B7}" presName="parentNode" presStyleLbl="node1" presStyleIdx="2" presStyleCnt="5">
        <dgm:presLayoutVars>
          <dgm:chMax val="1"/>
          <dgm:bulletEnabled val="1"/>
        </dgm:presLayoutVars>
      </dgm:prSet>
      <dgm:spPr/>
    </dgm:pt>
    <dgm:pt modelId="{133E2B3C-53C2-4DF7-9026-DDB2B8B45D7C}" type="pres">
      <dgm:prSet presAssocID="{CF974D60-FEFE-4E33-90F0-05075566E8B7}" presName="childNode" presStyleLbl="revTx" presStyleIdx="0" presStyleCnt="0">
        <dgm:presLayoutVars>
          <dgm:bulletEnabled val="1"/>
        </dgm:presLayoutVars>
      </dgm:prSet>
      <dgm:spPr/>
    </dgm:pt>
    <dgm:pt modelId="{5661DAC9-923A-4238-90D4-E1300DF0AF89}" type="pres">
      <dgm:prSet presAssocID="{EC3687F5-36E9-44EB-9E27-8F8DB74813C1}" presName="Name25" presStyleLbl="parChTrans1D1" presStyleIdx="2" presStyleCnt="4"/>
      <dgm:spPr/>
    </dgm:pt>
    <dgm:pt modelId="{3612E84A-04A8-440A-B65B-93165B12F939}" type="pres">
      <dgm:prSet presAssocID="{BE8DC42A-2965-4DDB-967E-1A68C3A233ED}" presName="node" presStyleCnt="0"/>
      <dgm:spPr/>
    </dgm:pt>
    <dgm:pt modelId="{EF931313-D5C7-461F-812D-07C737713908}" type="pres">
      <dgm:prSet presAssocID="{BE8DC42A-2965-4DDB-967E-1A68C3A233ED}" presName="parentNode" presStyleLbl="node1" presStyleIdx="3" presStyleCnt="5">
        <dgm:presLayoutVars>
          <dgm:chMax val="1"/>
          <dgm:bulletEnabled val="1"/>
        </dgm:presLayoutVars>
      </dgm:prSet>
      <dgm:spPr/>
    </dgm:pt>
    <dgm:pt modelId="{68FED73D-87FD-4AC1-A130-B43D3003810A}" type="pres">
      <dgm:prSet presAssocID="{BE8DC42A-2965-4DDB-967E-1A68C3A233ED}" presName="childNode" presStyleLbl="revTx" presStyleIdx="0" presStyleCnt="0">
        <dgm:presLayoutVars>
          <dgm:bulletEnabled val="1"/>
        </dgm:presLayoutVars>
      </dgm:prSet>
      <dgm:spPr/>
    </dgm:pt>
    <dgm:pt modelId="{0899637C-496D-4C59-8967-021288A58E8B}" type="pres">
      <dgm:prSet presAssocID="{8FCA5E51-5B82-4702-983B-EFFF86DDD294}" presName="Name25" presStyleLbl="parChTrans1D1" presStyleIdx="3" presStyleCnt="4"/>
      <dgm:spPr/>
    </dgm:pt>
    <dgm:pt modelId="{6F12EF34-7646-48DC-B2CE-F9D2D42BF3C9}" type="pres">
      <dgm:prSet presAssocID="{ED44878E-0BF5-4C84-983A-A11066D045DC}" presName="node" presStyleCnt="0"/>
      <dgm:spPr/>
    </dgm:pt>
    <dgm:pt modelId="{212EDB87-1815-4A85-BE3A-A536A78B3478}" type="pres">
      <dgm:prSet presAssocID="{ED44878E-0BF5-4C84-983A-A11066D045DC}" presName="parentNode" presStyleLbl="node1" presStyleIdx="4" presStyleCnt="5">
        <dgm:presLayoutVars>
          <dgm:chMax val="1"/>
          <dgm:bulletEnabled val="1"/>
        </dgm:presLayoutVars>
      </dgm:prSet>
      <dgm:spPr/>
    </dgm:pt>
    <dgm:pt modelId="{74CB98C9-C245-4ADA-BBA9-DFA67D850E3B}" type="pres">
      <dgm:prSet presAssocID="{ED44878E-0BF5-4C84-983A-A11066D045DC}" presName="childNode" presStyleLbl="revTx" presStyleIdx="0" presStyleCnt="0">
        <dgm:presLayoutVars>
          <dgm:bulletEnabled val="1"/>
        </dgm:presLayoutVars>
      </dgm:prSet>
      <dgm:spPr/>
    </dgm:pt>
  </dgm:ptLst>
  <dgm:cxnLst>
    <dgm:cxn modelId="{40F50813-37F7-4F47-96CA-2D4A5EF93D85}" type="presOf" srcId="{BE8DC42A-2965-4DDB-967E-1A68C3A233ED}" destId="{EF931313-D5C7-461F-812D-07C737713908}" srcOrd="0" destOrd="0" presId="urn:microsoft.com/office/officeart/2005/8/layout/radial2"/>
    <dgm:cxn modelId="{35C28C60-8BB3-4B6E-A556-67C403E10E70}" type="presOf" srcId="{8FCA5E51-5B82-4702-983B-EFFF86DDD294}" destId="{0899637C-496D-4C59-8967-021288A58E8B}" srcOrd="0" destOrd="0" presId="urn:microsoft.com/office/officeart/2005/8/layout/radial2"/>
    <dgm:cxn modelId="{EA103A65-1CEB-44F8-A127-F53A48853FFA}" type="presOf" srcId="{73181C31-6892-4706-8C8B-A985FC293D5B}" destId="{95E36E42-A168-4B77-BD92-02F62620C968}" srcOrd="0" destOrd="0" presId="urn:microsoft.com/office/officeart/2005/8/layout/radial2"/>
    <dgm:cxn modelId="{1E7E0068-D507-42D5-8048-BEB4F2C40873}" srcId="{B9197EB4-F953-4183-BAC7-C336F8A9F669}" destId="{CF974D60-FEFE-4E33-90F0-05075566E8B7}" srcOrd="1" destOrd="0" parTransId="{24598AA6-40F1-4FC8-BA80-CDC784BA0CF8}" sibTransId="{34E1AC24-B8BF-4D6C-B2FC-02484CBD38C5}"/>
    <dgm:cxn modelId="{45213476-2E90-402B-82C5-13D1946FFC6A}" type="presOf" srcId="{EC3687F5-36E9-44EB-9E27-8F8DB74813C1}" destId="{5661DAC9-923A-4238-90D4-E1300DF0AF89}" srcOrd="0" destOrd="0" presId="urn:microsoft.com/office/officeart/2005/8/layout/radial2"/>
    <dgm:cxn modelId="{249EB67C-B98C-43A0-8DF9-FAC0BA189FE8}" type="presOf" srcId="{B9197EB4-F953-4183-BAC7-C336F8A9F669}" destId="{C817CC60-B3AF-4CBE-BCB3-3784C585EC9D}" srcOrd="0" destOrd="0" presId="urn:microsoft.com/office/officeart/2005/8/layout/radial2"/>
    <dgm:cxn modelId="{10E35C89-21B7-4626-8FCA-2E63B1EA26CD}" srcId="{B9197EB4-F953-4183-BAC7-C336F8A9F669}" destId="{73181C31-6892-4706-8C8B-A985FC293D5B}" srcOrd="0" destOrd="0" parTransId="{CFEBCDAD-7414-4D8E-8729-9A06061E3232}" sibTransId="{B99179EF-CD16-4176-8EA7-61C7163241AA}"/>
    <dgm:cxn modelId="{C3A90C8B-3529-42B1-BA3C-15863CA76AAF}" srcId="{B9197EB4-F953-4183-BAC7-C336F8A9F669}" destId="{BE8DC42A-2965-4DDB-967E-1A68C3A233ED}" srcOrd="2" destOrd="0" parTransId="{EC3687F5-36E9-44EB-9E27-8F8DB74813C1}" sibTransId="{6D4A24F1-929F-4A2D-8B78-48BE3F9A1796}"/>
    <dgm:cxn modelId="{88F076A3-500C-4750-A1C2-69CBAAC02931}" type="presOf" srcId="{CFEBCDAD-7414-4D8E-8729-9A06061E3232}" destId="{4652D036-954B-4445-A784-E71ADEA32887}" srcOrd="0" destOrd="0" presId="urn:microsoft.com/office/officeart/2005/8/layout/radial2"/>
    <dgm:cxn modelId="{3D9988B4-F094-45BF-9A7C-0C79F9017A9E}" type="presOf" srcId="{CF974D60-FEFE-4E33-90F0-05075566E8B7}" destId="{02B0AFDA-7ACC-4514-B68F-3F16EF21C502}" srcOrd="0" destOrd="0" presId="urn:microsoft.com/office/officeart/2005/8/layout/radial2"/>
    <dgm:cxn modelId="{4F1F47D9-AB3A-4936-8775-E4AB53D422C2}" type="presOf" srcId="{24598AA6-40F1-4FC8-BA80-CDC784BA0CF8}" destId="{043493D9-2F3E-4178-A186-DDE60C0F1083}" srcOrd="0" destOrd="0" presId="urn:microsoft.com/office/officeart/2005/8/layout/radial2"/>
    <dgm:cxn modelId="{63E300EF-FCB4-4072-8A41-C1C50AB5DF28}" type="presOf" srcId="{ED44878E-0BF5-4C84-983A-A11066D045DC}" destId="{212EDB87-1815-4A85-BE3A-A536A78B3478}" srcOrd="0" destOrd="0" presId="urn:microsoft.com/office/officeart/2005/8/layout/radial2"/>
    <dgm:cxn modelId="{47F7F3FC-02DD-454D-ADF6-739CC6379648}" srcId="{B9197EB4-F953-4183-BAC7-C336F8A9F669}" destId="{ED44878E-0BF5-4C84-983A-A11066D045DC}" srcOrd="3" destOrd="0" parTransId="{8FCA5E51-5B82-4702-983B-EFFF86DDD294}" sibTransId="{C0AFB134-A31E-4989-9045-87BA7E481A9B}"/>
    <dgm:cxn modelId="{F74D276C-D355-4753-876B-70342D910DAC}" type="presParOf" srcId="{C817CC60-B3AF-4CBE-BCB3-3784C585EC9D}" destId="{61F498D0-57F1-4E99-814F-60B6F6D355E7}" srcOrd="0" destOrd="0" presId="urn:microsoft.com/office/officeart/2005/8/layout/radial2"/>
    <dgm:cxn modelId="{7A524214-C8A3-4D7F-969D-AB040B7074D4}" type="presParOf" srcId="{61F498D0-57F1-4E99-814F-60B6F6D355E7}" destId="{B0B18B2F-6960-46C7-B01E-C5003ABAAC11}" srcOrd="0" destOrd="0" presId="urn:microsoft.com/office/officeart/2005/8/layout/radial2"/>
    <dgm:cxn modelId="{78FA1408-5748-48E7-BE28-77E4DE633A16}" type="presParOf" srcId="{B0B18B2F-6960-46C7-B01E-C5003ABAAC11}" destId="{AF56B6F1-B71B-487C-A97D-4A4D3CE33B4C}" srcOrd="0" destOrd="0" presId="urn:microsoft.com/office/officeart/2005/8/layout/radial2"/>
    <dgm:cxn modelId="{753E652E-2333-4121-AEA2-84C366CC3298}" type="presParOf" srcId="{B0B18B2F-6960-46C7-B01E-C5003ABAAC11}" destId="{782A08E0-EB1F-4895-AE8D-B49858008541}" srcOrd="1" destOrd="0" presId="urn:microsoft.com/office/officeart/2005/8/layout/radial2"/>
    <dgm:cxn modelId="{44B520DA-6E59-4176-90A4-8439D0DA1FC4}" type="presParOf" srcId="{61F498D0-57F1-4E99-814F-60B6F6D355E7}" destId="{4652D036-954B-4445-A784-E71ADEA32887}" srcOrd="1" destOrd="0" presId="urn:microsoft.com/office/officeart/2005/8/layout/radial2"/>
    <dgm:cxn modelId="{C2F40053-01DF-4DA2-943E-58B444F05AD5}" type="presParOf" srcId="{61F498D0-57F1-4E99-814F-60B6F6D355E7}" destId="{19801FC4-0361-4352-87E0-4F026EE26EA7}" srcOrd="2" destOrd="0" presId="urn:microsoft.com/office/officeart/2005/8/layout/radial2"/>
    <dgm:cxn modelId="{9FC27A3D-DF7B-4B34-A342-D90EE5641170}" type="presParOf" srcId="{19801FC4-0361-4352-87E0-4F026EE26EA7}" destId="{95E36E42-A168-4B77-BD92-02F62620C968}" srcOrd="0" destOrd="0" presId="urn:microsoft.com/office/officeart/2005/8/layout/radial2"/>
    <dgm:cxn modelId="{834E4133-4436-471B-BE39-B842F7A8B75D}" type="presParOf" srcId="{19801FC4-0361-4352-87E0-4F026EE26EA7}" destId="{C060272E-DF3A-45C4-9975-679794E1C98A}" srcOrd="1" destOrd="0" presId="urn:microsoft.com/office/officeart/2005/8/layout/radial2"/>
    <dgm:cxn modelId="{DB966A20-7D74-4EFA-A23D-876BC1A7EF3F}" type="presParOf" srcId="{61F498D0-57F1-4E99-814F-60B6F6D355E7}" destId="{043493D9-2F3E-4178-A186-DDE60C0F1083}" srcOrd="3" destOrd="0" presId="urn:microsoft.com/office/officeart/2005/8/layout/radial2"/>
    <dgm:cxn modelId="{D98FE43C-5371-483C-B8C4-1E2397F637AB}" type="presParOf" srcId="{61F498D0-57F1-4E99-814F-60B6F6D355E7}" destId="{2AE505B6-706A-4EB4-BAD6-3F74DAC7E51C}" srcOrd="4" destOrd="0" presId="urn:microsoft.com/office/officeart/2005/8/layout/radial2"/>
    <dgm:cxn modelId="{E5D2519B-5790-489C-8D4C-67B8AFBB2377}" type="presParOf" srcId="{2AE505B6-706A-4EB4-BAD6-3F74DAC7E51C}" destId="{02B0AFDA-7ACC-4514-B68F-3F16EF21C502}" srcOrd="0" destOrd="0" presId="urn:microsoft.com/office/officeart/2005/8/layout/radial2"/>
    <dgm:cxn modelId="{B094EB55-C00F-4950-96CE-E0C9D6DECB60}" type="presParOf" srcId="{2AE505B6-706A-4EB4-BAD6-3F74DAC7E51C}" destId="{133E2B3C-53C2-4DF7-9026-DDB2B8B45D7C}" srcOrd="1" destOrd="0" presId="urn:microsoft.com/office/officeart/2005/8/layout/radial2"/>
    <dgm:cxn modelId="{D23373FE-916D-4610-ABB9-D349B75E4DF3}" type="presParOf" srcId="{61F498D0-57F1-4E99-814F-60B6F6D355E7}" destId="{5661DAC9-923A-4238-90D4-E1300DF0AF89}" srcOrd="5" destOrd="0" presId="urn:microsoft.com/office/officeart/2005/8/layout/radial2"/>
    <dgm:cxn modelId="{8AA6ABEA-ADFB-47A3-8FC3-B73B4449AC9F}" type="presParOf" srcId="{61F498D0-57F1-4E99-814F-60B6F6D355E7}" destId="{3612E84A-04A8-440A-B65B-93165B12F939}" srcOrd="6" destOrd="0" presId="urn:microsoft.com/office/officeart/2005/8/layout/radial2"/>
    <dgm:cxn modelId="{891E84C2-44A0-48BE-80C7-31A027D5BDCB}" type="presParOf" srcId="{3612E84A-04A8-440A-B65B-93165B12F939}" destId="{EF931313-D5C7-461F-812D-07C737713908}" srcOrd="0" destOrd="0" presId="urn:microsoft.com/office/officeart/2005/8/layout/radial2"/>
    <dgm:cxn modelId="{D606B49A-CD25-478F-9D90-2B362C8A7949}" type="presParOf" srcId="{3612E84A-04A8-440A-B65B-93165B12F939}" destId="{68FED73D-87FD-4AC1-A130-B43D3003810A}" srcOrd="1" destOrd="0" presId="urn:microsoft.com/office/officeart/2005/8/layout/radial2"/>
    <dgm:cxn modelId="{F8B5F321-AE43-470B-AA2B-CB31C4A2E913}" type="presParOf" srcId="{61F498D0-57F1-4E99-814F-60B6F6D355E7}" destId="{0899637C-496D-4C59-8967-021288A58E8B}" srcOrd="7" destOrd="0" presId="urn:microsoft.com/office/officeart/2005/8/layout/radial2"/>
    <dgm:cxn modelId="{DEB20B63-1122-46AC-B107-35D4D5DBE659}" type="presParOf" srcId="{61F498D0-57F1-4E99-814F-60B6F6D355E7}" destId="{6F12EF34-7646-48DC-B2CE-F9D2D42BF3C9}" srcOrd="8" destOrd="0" presId="urn:microsoft.com/office/officeart/2005/8/layout/radial2"/>
    <dgm:cxn modelId="{EFCAAC62-6CD6-404A-A2F3-3BA1A876D6EE}" type="presParOf" srcId="{6F12EF34-7646-48DC-B2CE-F9D2D42BF3C9}" destId="{212EDB87-1815-4A85-BE3A-A536A78B3478}" srcOrd="0" destOrd="0" presId="urn:microsoft.com/office/officeart/2005/8/layout/radial2"/>
    <dgm:cxn modelId="{748D29F3-6B83-41C1-BE3C-7A3AA0586E63}" type="presParOf" srcId="{6F12EF34-7646-48DC-B2CE-F9D2D42BF3C9}" destId="{74CB98C9-C245-4ADA-BBA9-DFA67D850E3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58F4-C356-473C-8C0A-17831CB0364D}">
      <dsp:nvSpPr>
        <dsp:cNvPr id="0" name=""/>
        <dsp:cNvSpPr/>
      </dsp:nvSpPr>
      <dsp:spPr>
        <a:xfrm>
          <a:off x="1489700"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Analysis</a:t>
          </a:r>
        </a:p>
      </dsp:txBody>
      <dsp:txXfrm>
        <a:off x="1804474" y="317384"/>
        <a:ext cx="1519862" cy="1519862"/>
      </dsp:txXfrm>
    </dsp:sp>
    <dsp:sp modelId="{335B8AAB-1251-4292-877C-F16CA1D1ACD2}">
      <dsp:nvSpPr>
        <dsp:cNvPr id="0" name=""/>
        <dsp:cNvSpPr/>
      </dsp:nvSpPr>
      <dsp:spPr>
        <a:xfrm rot="10800000">
          <a:off x="2188259" y="2410049"/>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EC1BC-2381-4084-8639-2551E75E8DE0}">
      <dsp:nvSpPr>
        <dsp:cNvPr id="0" name=""/>
        <dsp:cNvSpPr/>
      </dsp:nvSpPr>
      <dsp:spPr>
        <a:xfrm>
          <a:off x="1612593" y="3112123"/>
          <a:ext cx="1903623" cy="17337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E" sz="1800" kern="1200" dirty="0"/>
            <a:t>Entity Relationship Design</a:t>
          </a:r>
        </a:p>
        <a:p>
          <a:pPr marL="0" lvl="0" indent="0" algn="ctr" defTabSz="800100">
            <a:lnSpc>
              <a:spcPct val="90000"/>
            </a:lnSpc>
            <a:spcBef>
              <a:spcPct val="0"/>
            </a:spcBef>
            <a:spcAft>
              <a:spcPct val="35000"/>
            </a:spcAft>
            <a:buNone/>
          </a:pPr>
          <a:r>
            <a:rPr lang="en-IE" sz="1800" kern="1200" dirty="0"/>
            <a:t>(Logical)</a:t>
          </a:r>
        </a:p>
      </dsp:txBody>
      <dsp:txXfrm>
        <a:off x="1891372" y="3366031"/>
        <a:ext cx="1346065" cy="1225976"/>
      </dsp:txXfrm>
    </dsp:sp>
    <dsp:sp modelId="{044D2B78-3531-4AE9-B843-A3382D50B026}">
      <dsp:nvSpPr>
        <dsp:cNvPr id="0" name=""/>
        <dsp:cNvSpPr/>
      </dsp:nvSpPr>
      <dsp:spPr>
        <a:xfrm rot="5400000">
          <a:off x="3835433" y="3743676"/>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AEE47-5D25-43D0-B055-BB18EA3DD697}">
      <dsp:nvSpPr>
        <dsp:cNvPr id="0" name=""/>
        <dsp:cNvSpPr/>
      </dsp:nvSpPr>
      <dsp:spPr>
        <a:xfrm>
          <a:off x="4880300" y="3040111"/>
          <a:ext cx="1816443" cy="187781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E" sz="1800" kern="1200" dirty="0"/>
            <a:t>Relational Model</a:t>
          </a:r>
        </a:p>
        <a:p>
          <a:pPr marL="0" lvl="0" indent="0" algn="ctr" defTabSz="800100">
            <a:lnSpc>
              <a:spcPct val="90000"/>
            </a:lnSpc>
            <a:spcBef>
              <a:spcPct val="0"/>
            </a:spcBef>
            <a:spcAft>
              <a:spcPct val="35000"/>
            </a:spcAft>
            <a:buNone/>
          </a:pPr>
          <a:r>
            <a:rPr lang="en-IE" sz="1800" kern="1200" dirty="0"/>
            <a:t>(Logical/  Physical)</a:t>
          </a:r>
        </a:p>
      </dsp:txBody>
      <dsp:txXfrm>
        <a:off x="5146312" y="3315111"/>
        <a:ext cx="1284419" cy="1327818"/>
      </dsp:txXfrm>
    </dsp:sp>
    <dsp:sp modelId="{D3980260-6823-4976-898E-756C6EE4F69A}">
      <dsp:nvSpPr>
        <dsp:cNvPr id="0" name=""/>
        <dsp:cNvSpPr/>
      </dsp:nvSpPr>
      <dsp:spPr>
        <a:xfrm>
          <a:off x="5412375" y="2347400"/>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C3C18-8ED3-4883-A55A-47837006070A}">
      <dsp:nvSpPr>
        <dsp:cNvPr id="0" name=""/>
        <dsp:cNvSpPr/>
      </dsp:nvSpPr>
      <dsp:spPr>
        <a:xfrm>
          <a:off x="4713816"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Relational DBMS</a:t>
          </a:r>
        </a:p>
        <a:p>
          <a:pPr marL="0" lvl="0" indent="0" algn="ctr" defTabSz="1066800">
            <a:lnSpc>
              <a:spcPct val="90000"/>
            </a:lnSpc>
            <a:spcBef>
              <a:spcPct val="0"/>
            </a:spcBef>
            <a:spcAft>
              <a:spcPct val="35000"/>
            </a:spcAft>
            <a:buNone/>
          </a:pPr>
          <a:r>
            <a:rPr lang="en-IE" sz="2400" kern="1200" dirty="0"/>
            <a:t>(Physical)</a:t>
          </a:r>
        </a:p>
      </dsp:txBody>
      <dsp:txXfrm>
        <a:off x="5028590" y="317384"/>
        <a:ext cx="1519862" cy="1519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637C-496D-4C59-8967-021288A58E8B}">
      <dsp:nvSpPr>
        <dsp:cNvPr id="0" name=""/>
        <dsp:cNvSpPr/>
      </dsp:nvSpPr>
      <dsp:spPr>
        <a:xfrm rot="3683489">
          <a:off x="2226287" y="345668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61DAC9-923A-4238-90D4-E1300DF0AF89}">
      <dsp:nvSpPr>
        <dsp:cNvPr id="0" name=""/>
        <dsp:cNvSpPr/>
      </dsp:nvSpPr>
      <dsp:spPr>
        <a:xfrm rot="1312800">
          <a:off x="2726871" y="2800701"/>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493D9-2F3E-4178-A186-DDE60C0F1083}">
      <dsp:nvSpPr>
        <dsp:cNvPr id="0" name=""/>
        <dsp:cNvSpPr/>
      </dsp:nvSpPr>
      <dsp:spPr>
        <a:xfrm rot="20287200">
          <a:off x="2726871" y="2051633"/>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52D036-954B-4445-A784-E71ADEA32887}">
      <dsp:nvSpPr>
        <dsp:cNvPr id="0" name=""/>
        <dsp:cNvSpPr/>
      </dsp:nvSpPr>
      <dsp:spPr>
        <a:xfrm rot="17916511">
          <a:off x="2226287" y="139565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2A08E0-EB1F-4895-AE8D-B49858008541}">
      <dsp:nvSpPr>
        <dsp:cNvPr id="0" name=""/>
        <dsp:cNvSpPr/>
      </dsp:nvSpPr>
      <dsp:spPr>
        <a:xfrm>
          <a:off x="1216918" y="1546308"/>
          <a:ext cx="1803926" cy="18039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36E42-A168-4B77-BD92-02F62620C968}">
      <dsp:nvSpPr>
        <dsp:cNvPr id="0" name=""/>
        <dsp:cNvSpPr/>
      </dsp:nvSpPr>
      <dsp:spPr>
        <a:xfrm>
          <a:off x="2616580" y="233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E" sz="1600" kern="1200" dirty="0"/>
            <a:t>Betty Arnold</a:t>
          </a:r>
        </a:p>
      </dsp:txBody>
      <dsp:txXfrm>
        <a:off x="2775087" y="160839"/>
        <a:ext cx="765342" cy="765342"/>
      </dsp:txXfrm>
    </dsp:sp>
    <dsp:sp modelId="{02B0AFDA-7ACC-4514-B68F-3F16EF21C502}">
      <dsp:nvSpPr>
        <dsp:cNvPr id="0" name=""/>
        <dsp:cNvSpPr/>
      </dsp:nvSpPr>
      <dsp:spPr>
        <a:xfrm>
          <a:off x="3313771" y="120990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E" sz="1600" kern="1200" dirty="0"/>
            <a:t>John Taylor</a:t>
          </a:r>
        </a:p>
      </dsp:txBody>
      <dsp:txXfrm>
        <a:off x="3472278" y="1368409"/>
        <a:ext cx="765342" cy="765342"/>
      </dsp:txXfrm>
    </dsp:sp>
    <dsp:sp modelId="{EF931313-D5C7-461F-812D-07C737713908}">
      <dsp:nvSpPr>
        <dsp:cNvPr id="0" name=""/>
        <dsp:cNvSpPr/>
      </dsp:nvSpPr>
      <dsp:spPr>
        <a:xfrm>
          <a:off x="3313771" y="260428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E" sz="1600" kern="1200" dirty="0"/>
            <a:t>Lisa Simmons</a:t>
          </a:r>
        </a:p>
      </dsp:txBody>
      <dsp:txXfrm>
        <a:off x="3472278" y="2762792"/>
        <a:ext cx="765342" cy="765342"/>
      </dsp:txXfrm>
    </dsp:sp>
    <dsp:sp modelId="{212EDB87-1815-4A85-BE3A-A536A78B3478}">
      <dsp:nvSpPr>
        <dsp:cNvPr id="0" name=""/>
        <dsp:cNvSpPr/>
      </dsp:nvSpPr>
      <dsp:spPr>
        <a:xfrm>
          <a:off x="2616580" y="381185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E" sz="1600" kern="1200" dirty="0"/>
            <a:t>Bill Macy</a:t>
          </a:r>
        </a:p>
      </dsp:txBody>
      <dsp:txXfrm>
        <a:off x="2775087" y="3970362"/>
        <a:ext cx="765342" cy="765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400" b="1" smtClean="0">
                <a:latin typeface="Arial" charset="0"/>
              </a:defRPr>
            </a:lvl1pPr>
          </a:lstStyle>
          <a:p>
            <a:pPr>
              <a:defRPr/>
            </a:pPr>
            <a:r>
              <a:rPr lang="en-GB" altLang="en-US" dirty="0"/>
              <a:t>K268/1 BSc Information Technology - Information Systems</a:t>
            </a:r>
          </a:p>
        </p:txBody>
      </p:sp>
      <p:sp>
        <p:nvSpPr>
          <p:cNvPr id="4099" name="Rectangle 3"/>
          <p:cNvSpPr>
            <a:spLocks noGrp="1" noChangeArrowheads="1"/>
          </p:cNvSpPr>
          <p:nvPr>
            <p:ph type="dt" sz="quarter" idx="1"/>
          </p:nvPr>
        </p:nvSpPr>
        <p:spPr bwMode="auto">
          <a:xfrm>
            <a:off x="3851275"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400" b="1" smtClean="0">
                <a:latin typeface="Arial" charset="0"/>
              </a:defRPr>
            </a:lvl1pPr>
          </a:lstStyle>
          <a:p>
            <a:pPr>
              <a:defRPr/>
            </a:pPr>
            <a:fld id="{5FB573B0-2112-4687-AC9B-A854EF208AA9}" type="datetime3">
              <a:rPr lang="en-GB" altLang="en-US"/>
              <a:pPr>
                <a:defRPr/>
              </a:pPr>
              <a:t>20 September, 2017</a:t>
            </a:fld>
            <a:endParaRPr lang="en-GB" altLang="en-US" dirty="0"/>
          </a:p>
        </p:txBody>
      </p:sp>
      <p:sp>
        <p:nvSpPr>
          <p:cNvPr id="4100" name="Rectangle 4"/>
          <p:cNvSpPr>
            <a:spLocks noGrp="1" noChangeArrowheads="1"/>
          </p:cNvSpPr>
          <p:nvPr>
            <p:ph type="ftr" sz="quarter" idx="2"/>
          </p:nvPr>
        </p:nvSpPr>
        <p:spPr bwMode="auto">
          <a:xfrm>
            <a:off x="150813" y="92678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200" smtClean="0">
                <a:latin typeface="Arial" charset="0"/>
              </a:defRPr>
            </a:lvl1pPr>
          </a:lstStyle>
          <a:p>
            <a:pPr>
              <a:defRPr/>
            </a:pPr>
            <a:endParaRPr lang="en-GB" altLang="en-US" dirty="0"/>
          </a:p>
        </p:txBody>
      </p:sp>
      <p:sp>
        <p:nvSpPr>
          <p:cNvPr id="4101" name="Rectangle 5"/>
          <p:cNvSpPr>
            <a:spLocks noGrp="1" noChangeArrowheads="1"/>
          </p:cNvSpPr>
          <p:nvPr>
            <p:ph type="sldNum" sz="quarter" idx="3"/>
          </p:nvPr>
        </p:nvSpPr>
        <p:spPr bwMode="auto">
          <a:xfrm>
            <a:off x="3778250" y="92678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200" smtClean="0">
                <a:latin typeface="Arial" charset="0"/>
              </a:defRPr>
            </a:lvl1pPr>
          </a:lstStyle>
          <a:p>
            <a:pPr>
              <a:defRPr/>
            </a:pPr>
            <a:fld id="{E0902D66-5517-49B6-B853-4F5461235F18}" type="slidenum">
              <a:rPr lang="en-GB" altLang="en-US"/>
              <a:pPr>
                <a:defRPr/>
              </a:pPr>
              <a:t>‹#›</a:t>
            </a:fld>
            <a:endParaRPr lang="en-GB" altLang="en-US" dirty="0"/>
          </a:p>
        </p:txBody>
      </p:sp>
    </p:spTree>
    <p:extLst>
      <p:ext uri="{BB962C8B-B14F-4D97-AF65-F5344CB8AC3E}">
        <p14:creationId xmlns:p14="http://schemas.microsoft.com/office/powerpoint/2010/main" val="4181430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smtClean="0">
                <a:latin typeface="Arial" charset="0"/>
              </a:defRPr>
            </a:lvl1pPr>
          </a:lstStyle>
          <a:p>
            <a:pPr>
              <a:defRPr/>
            </a:pPr>
            <a:r>
              <a:rPr lang="en-GB" altLang="en-US" dirty="0"/>
              <a:t>K268/1 BSc Information Technology - Information Systems</a:t>
            </a:r>
          </a:p>
        </p:txBody>
      </p:sp>
      <p:sp>
        <p:nvSpPr>
          <p:cNvPr id="2051"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smtClean="0">
                <a:latin typeface="Arial" charset="0"/>
              </a:defRPr>
            </a:lvl1pPr>
          </a:lstStyle>
          <a:p>
            <a:pPr>
              <a:defRPr/>
            </a:pPr>
            <a:fld id="{BBE952E9-F987-43D4-BDEF-6DE7A9C72F5B}" type="datetime3">
              <a:rPr lang="en-GB" altLang="en-US"/>
              <a:pPr>
                <a:defRPr/>
              </a:pPr>
              <a:t>20 September, 2017</a:t>
            </a:fld>
            <a:endParaRPr lang="en-GB" altLang="en-US" dirty="0"/>
          </a:p>
        </p:txBody>
      </p:sp>
      <p:sp>
        <p:nvSpPr>
          <p:cNvPr id="37892" name="Rectangle 4"/>
          <p:cNvSpPr>
            <a:spLocks noGrp="1" noRot="1" noChangeAspect="1" noChangeArrowheads="1" noTextEdit="1"/>
          </p:cNvSpPr>
          <p:nvPr>
            <p:ph type="sldImg" idx="2"/>
          </p:nvPr>
        </p:nvSpPr>
        <p:spPr bwMode="auto">
          <a:xfrm>
            <a:off x="925513" y="750888"/>
            <a:ext cx="4946650" cy="37099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2054" name="Rectangle 6"/>
          <p:cNvSpPr>
            <a:spLocks noGrp="1" noChangeArrowheads="1"/>
          </p:cNvSpPr>
          <p:nvPr>
            <p:ph type="ftr" sz="quarter" idx="4"/>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smtClean="0">
                <a:latin typeface="Arial" charset="0"/>
              </a:defRPr>
            </a:lvl1pPr>
          </a:lstStyle>
          <a:p>
            <a:pPr>
              <a:defRPr/>
            </a:pPr>
            <a:endParaRPr lang="en-GB" altLang="en-US" dirty="0"/>
          </a:p>
        </p:txBody>
      </p:sp>
      <p:sp>
        <p:nvSpPr>
          <p:cNvPr id="2055" name="Rectangle 7"/>
          <p:cNvSpPr>
            <a:spLocks noGrp="1" noChangeArrowheads="1"/>
          </p:cNvSpPr>
          <p:nvPr>
            <p:ph type="sldNum" sz="quarter" idx="5"/>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smtClean="0">
                <a:latin typeface="Arial" charset="0"/>
              </a:defRPr>
            </a:lvl1pPr>
          </a:lstStyle>
          <a:p>
            <a:pPr>
              <a:defRPr/>
            </a:pPr>
            <a:fld id="{C5484AF1-1D12-4674-9EBF-8A2EF05D5570}" type="slidenum">
              <a:rPr lang="en-GB" altLang="en-US"/>
              <a:pPr>
                <a:defRPr/>
              </a:pPr>
              <a:t>‹#›</a:t>
            </a:fld>
            <a:endParaRPr lang="en-GB" altLang="en-US" dirty="0"/>
          </a:p>
        </p:txBody>
      </p:sp>
    </p:spTree>
    <p:extLst>
      <p:ext uri="{BB962C8B-B14F-4D97-AF65-F5344CB8AC3E}">
        <p14:creationId xmlns:p14="http://schemas.microsoft.com/office/powerpoint/2010/main" val="97614936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891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3C1093C-F0FA-469D-BE63-C6B11579041C}" type="datetime3">
              <a:rPr lang="en-GB" altLang="en-US" sz="1000">
                <a:latin typeface="Arial" pitchFamily="34" charset="0"/>
              </a:rPr>
              <a:pPr/>
              <a:t>20 September, 2017</a:t>
            </a:fld>
            <a:endParaRPr lang="en-GB" altLang="en-US" sz="1000" dirty="0">
              <a:latin typeface="Arial" pitchFamily="34" charset="0"/>
            </a:endParaRPr>
          </a:p>
        </p:txBody>
      </p:sp>
      <p:sp>
        <p:nvSpPr>
          <p:cNvPr id="3891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300E2AB-C56B-4F03-868D-38D9FE5D8E0E}" type="slidenum">
              <a:rPr lang="en-GB" altLang="en-US" sz="1000">
                <a:latin typeface="Arial" pitchFamily="34" charset="0"/>
              </a:rPr>
              <a:pPr/>
              <a:t>1</a:t>
            </a:fld>
            <a:endParaRPr lang="en-GB" altLang="en-US" sz="1000" dirty="0">
              <a:latin typeface="Arial" pitchFamily="34" charset="0"/>
            </a:endParaRPr>
          </a:p>
        </p:txBody>
      </p:sp>
      <p:sp>
        <p:nvSpPr>
          <p:cNvPr id="38917" name="Rectangle 1026"/>
          <p:cNvSpPr>
            <a:spLocks noGrp="1" noRot="1" noChangeAspect="1" noChangeArrowheads="1" noTextEdit="1"/>
          </p:cNvSpPr>
          <p:nvPr>
            <p:ph type="sldImg"/>
          </p:nvPr>
        </p:nvSpPr>
        <p:spPr>
          <a:ln/>
        </p:spPr>
      </p:sp>
      <p:sp>
        <p:nvSpPr>
          <p:cNvPr id="38918" name="Rectangle 1027"/>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3011"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CB336BC-8958-493F-9814-319AFEFE6C57}" type="datetime3">
              <a:rPr lang="en-GB" altLang="en-US" sz="1000">
                <a:latin typeface="Arial" pitchFamily="34" charset="0"/>
              </a:rPr>
              <a:pPr/>
              <a:t>20 September, 2017</a:t>
            </a:fld>
            <a:endParaRPr lang="en-GB" altLang="en-US" sz="1000" dirty="0">
              <a:latin typeface="Arial" pitchFamily="34" charset="0"/>
            </a:endParaRPr>
          </a:p>
        </p:txBody>
      </p:sp>
      <p:sp>
        <p:nvSpPr>
          <p:cNvPr id="4301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2EDFFF8-FBE1-47FD-A839-A4791739E01B}" type="slidenum">
              <a:rPr lang="en-GB" altLang="en-US" sz="1000">
                <a:latin typeface="Arial" pitchFamily="34" charset="0"/>
              </a:rPr>
              <a:pPr/>
              <a:t>20</a:t>
            </a:fld>
            <a:endParaRPr lang="en-GB" altLang="en-US" sz="1000" dirty="0">
              <a:latin typeface="Arial"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222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56D7725-241E-4C23-B3E8-E3E5D20B4AE3}" type="datetime3">
              <a:rPr lang="en-GB" altLang="en-US" sz="1000">
                <a:latin typeface="Arial" pitchFamily="34" charset="0"/>
              </a:rPr>
              <a:pPr/>
              <a:t>20 September, 2017</a:t>
            </a:fld>
            <a:endParaRPr lang="en-GB" altLang="en-US" sz="1000" dirty="0">
              <a:latin typeface="Arial" pitchFamily="34" charset="0"/>
            </a:endParaRPr>
          </a:p>
        </p:txBody>
      </p:sp>
      <p:sp>
        <p:nvSpPr>
          <p:cNvPr id="5222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721435D-9569-4473-BCFB-177E9516CF1D}" type="slidenum">
              <a:rPr lang="en-GB" altLang="en-US" sz="1000">
                <a:latin typeface="Arial" pitchFamily="34" charset="0"/>
              </a:rPr>
              <a:pPr/>
              <a:t>23</a:t>
            </a:fld>
            <a:endParaRPr lang="en-GB" altLang="en-US" sz="1000" dirty="0">
              <a:latin typeface="Arial" pitchFamily="34"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r>
              <a:rPr lang="en-IE" altLang="en-US" dirty="0">
                <a:latin typeface="Arial" pitchFamily="34" charset="0"/>
              </a:rPr>
              <a:t>Know enough now to read a data model and interpret them </a:t>
            </a:r>
          </a:p>
          <a:p>
            <a:endParaRPr lang="en-IE" altLang="en-US" dirty="0">
              <a:latin typeface="Arial" pitchFamily="34" charset="0"/>
            </a:endParaRPr>
          </a:p>
          <a:p>
            <a:r>
              <a:rPr lang="en-IE" altLang="en-US" dirty="0">
                <a:latin typeface="Arial" pitchFamily="34" charset="0"/>
              </a:rPr>
              <a:t>Key words – pay attention to key words in discussion e.g. clients., members, stock</a:t>
            </a:r>
            <a:endParaRPr lang="en-US" alt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26</a:t>
            </a:fld>
            <a:endParaRPr lang="en-IE"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27</a:t>
            </a:fld>
            <a:endParaRPr lang="en-IE"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28</a:t>
            </a:fld>
            <a:endParaRPr lang="en-I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29</a:t>
            </a:fld>
            <a:endParaRPr lang="en-I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30</a:t>
            </a:fld>
            <a:endParaRPr lang="en-I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31</a:t>
            </a:fld>
            <a:endParaRPr lang="en-I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dirty="0"/>
          </a:p>
        </p:txBody>
      </p:sp>
      <p:sp>
        <p:nvSpPr>
          <p:cNvPr id="49156" name="Slide Number Placeholder 3"/>
          <p:cNvSpPr>
            <a:spLocks noGrp="1"/>
          </p:cNvSpPr>
          <p:nvPr>
            <p:ph type="sldNum" sz="quarter" idx="5"/>
          </p:nvPr>
        </p:nvSpPr>
        <p:spPr>
          <a:noFill/>
        </p:spPr>
        <p:txBody>
          <a:bodyPr/>
          <a:lstStyle/>
          <a:p>
            <a:fld id="{A09579A3-0969-4C29-801C-ED689D5B607A}" type="slidenum">
              <a:rPr lang="en-IE" smtClean="0"/>
              <a:pPr/>
              <a:t>32</a:t>
            </a:fld>
            <a:endParaRPr lang="en-I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dirty="0"/>
              <a:t>Data Types</a:t>
            </a:r>
          </a:p>
          <a:p>
            <a:pPr lvl="1"/>
            <a:r>
              <a:rPr lang="en-US" altLang="en-US" dirty="0"/>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46737" y="6313177"/>
          <a:ext cx="5576748" cy="3494491"/>
        </p:xfrm>
        <a:graphic>
          <a:graphicData uri="http://schemas.openxmlformats.org/presentationml/2006/ole">
            <mc:AlternateContent xmlns:mc="http://schemas.openxmlformats.org/markup-compatibility/2006">
              <mc:Choice xmlns:v="urn:schemas-microsoft-com:vml" Requires="v">
                <p:oleObj spid="_x0000_s1053"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737" y="6313177"/>
                        <a:ext cx="5576748" cy="349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1698"/>
            <a:ext cx="2949673"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3" name="Rectangle 3"/>
          <p:cNvSpPr>
            <a:spLocks noChangeArrowheads="1"/>
          </p:cNvSpPr>
          <p:nvPr/>
        </p:nvSpPr>
        <p:spPr bwMode="auto">
          <a:xfrm>
            <a:off x="-3087" y="-1698"/>
            <a:ext cx="2946586"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7" name="Rectangle 7"/>
          <p:cNvSpPr>
            <a:spLocks noGrp="1" noRot="1" noChangeAspect="1" noChangeArrowheads="1" noTextEdit="1"/>
          </p:cNvSpPr>
          <p:nvPr>
            <p:ph type="sldImg"/>
          </p:nvPr>
        </p:nvSpPr>
        <p:spPr>
          <a:ln/>
        </p:spPr>
      </p:sp>
      <p:sp>
        <p:nvSpPr>
          <p:cNvPr id="389128" name="Rectangle 8"/>
          <p:cNvSpPr>
            <a:spLocks noGrp="1" noChangeArrowheads="1"/>
          </p:cNvSpPr>
          <p:nvPr>
            <p:ph type="body" idx="1"/>
          </p:nvPr>
        </p:nvSpPr>
        <p:spPr/>
        <p:txBody>
          <a:bodyPr/>
          <a:lstStyle/>
          <a:p>
            <a:r>
              <a:rPr lang="en-US" altLang="en-US" dirty="0"/>
              <a:t>Relational Model</a:t>
            </a:r>
          </a:p>
          <a:p>
            <a:pPr lvl="1"/>
            <a:r>
              <a:rPr lang="en-US" altLang="en-US" dirty="0">
                <a:solidFill>
                  <a:schemeClr val="tx1"/>
                </a:solidFill>
              </a:rPr>
              <a:t>The principles of the relational model were first outlined by Dr. E. F. Codd in a June 1970 paper titled “A Relational Model of Data for Large Shared Data Banks.” In this paper, Dr. Codd proposed the relational model for database systems.</a:t>
            </a:r>
          </a:p>
          <a:p>
            <a:pPr lvl="1"/>
            <a:r>
              <a:rPr lang="en-US" altLang="en-US" dirty="0">
                <a:solidFill>
                  <a:schemeClr val="tx1"/>
                </a:solidFill>
              </a:rPr>
              <a:t>The common models used at that time were hierarchical and network, or even simple flat-file data structures. Relational database management systems (RDBMS) soon became very popular, especially for their ease of use and flexibility in structure. In addition, a number of innovative vendors, such as Oracle, supplemented the RDBMS with a suite of powerful application development and user products, providing a total solution.</a:t>
            </a:r>
          </a:p>
          <a:p>
            <a:pPr lvl="1"/>
            <a:r>
              <a:rPr lang="en-US" altLang="en-US" b="1" dirty="0">
                <a:solidFill>
                  <a:schemeClr val="tx1"/>
                </a:solidFill>
              </a:rPr>
              <a:t>Components of the Relational Model</a:t>
            </a:r>
          </a:p>
          <a:p>
            <a:pPr lvl="2"/>
            <a:r>
              <a:rPr lang="en-US" altLang="en-US" dirty="0">
                <a:solidFill>
                  <a:schemeClr val="tx1"/>
                </a:solidFill>
              </a:rPr>
              <a:t>Collections of objects or relations that store the data</a:t>
            </a:r>
          </a:p>
          <a:p>
            <a:pPr lvl="2"/>
            <a:r>
              <a:rPr lang="en-US" altLang="en-US" dirty="0">
                <a:solidFill>
                  <a:schemeClr val="tx1"/>
                </a:solidFill>
              </a:rPr>
              <a:t>A set of operators that can act on the relations to produce other relations</a:t>
            </a:r>
          </a:p>
          <a:p>
            <a:pPr lvl="2"/>
            <a:r>
              <a:rPr lang="en-US" altLang="en-US" dirty="0">
                <a:solidFill>
                  <a:schemeClr val="tx1"/>
                </a:solidFill>
              </a:rPr>
              <a:t>Data integrity for accuracy and consistency</a:t>
            </a:r>
          </a:p>
          <a:p>
            <a:pPr lvl="1"/>
            <a:r>
              <a:rPr lang="en-US" altLang="en-US" dirty="0">
                <a:solidFill>
                  <a:schemeClr val="tx1"/>
                </a:solidFill>
              </a:rPr>
              <a:t>For more information, see </a:t>
            </a:r>
            <a:r>
              <a:rPr lang="en-US" altLang="en-US" i="1" dirty="0">
                <a:solidFill>
                  <a:schemeClr val="tx1"/>
                </a:solidFill>
                <a:cs typeface="Times New Roman" charset="0"/>
              </a:rPr>
              <a:t>An Introduction to Database Systems, Eighth Edition </a:t>
            </a:r>
            <a:r>
              <a:rPr lang="en-US" altLang="en-US" dirty="0">
                <a:solidFill>
                  <a:schemeClr val="tx1"/>
                </a:solidFill>
                <a:cs typeface="Times New Roman" charset="0"/>
              </a:rPr>
              <a:t>(Addison-Wesley: 2004), written by Chris Date.</a:t>
            </a:r>
            <a:endParaRPr lang="en-US" altLang="en-US"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3" name="Rectangle 7"/>
          <p:cNvSpPr>
            <a:spLocks noGrp="1" noRot="1" noChangeAspect="1" noChangeArrowheads="1" noTextEdit="1"/>
          </p:cNvSpPr>
          <p:nvPr>
            <p:ph type="sldImg"/>
          </p:nvPr>
        </p:nvSpPr>
        <p:spPr>
          <a:ln/>
        </p:spPr>
      </p:sp>
      <p:sp>
        <p:nvSpPr>
          <p:cNvPr id="500744" name="Rectangle 8"/>
          <p:cNvSpPr>
            <a:spLocks noGrp="1" noChangeArrowheads="1"/>
          </p:cNvSpPr>
          <p:nvPr>
            <p:ph type="body" idx="1"/>
          </p:nvPr>
        </p:nvSpPr>
        <p:spPr/>
        <p:txBody>
          <a:bodyPr/>
          <a:lstStyle/>
          <a:p>
            <a:r>
              <a:rPr lang="en-US" altLang="en-US" dirty="0"/>
              <a:t>Other Datetime Data Types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endParaRPr lang="en-US" altLang="en-US" b="1" dirty="0"/>
          </a:p>
          <a:p>
            <a:pPr lvl="1"/>
            <a:r>
              <a:rPr lang="en-US" altLang="en-US" b="1" dirty="0"/>
              <a:t>Note:</a:t>
            </a:r>
            <a:r>
              <a:rPr lang="en-US" altLang="en-US" dirty="0"/>
              <a:t> These datetime data types are available with Oracle9</a:t>
            </a:r>
            <a:r>
              <a:rPr lang="en-US" altLang="en-US" i="1" dirty="0"/>
              <a:t>i</a:t>
            </a:r>
            <a:r>
              <a:rPr lang="en-US" altLang="en-US" dirty="0"/>
              <a:t> and later releases. For detailed information about the datetime data types, see the topics “</a:t>
            </a:r>
            <a:r>
              <a:rPr lang="en-US" altLang="en-US" dirty="0">
                <a:solidFill>
                  <a:schemeClr val="tx1"/>
                </a:solidFill>
                <a:latin typeface="Courier New" pitchFamily="49" charset="0"/>
              </a:rPr>
              <a:t>TIMESTAMP</a:t>
            </a:r>
            <a:r>
              <a:rPr lang="en-US" altLang="en-US" dirty="0">
                <a:solidFill>
                  <a:schemeClr val="tx1"/>
                </a:solidFill>
              </a:rPr>
              <a:t> Datatype,” “</a:t>
            </a:r>
            <a:r>
              <a:rPr lang="en-US" altLang="en-US" dirty="0">
                <a:solidFill>
                  <a:schemeClr val="tx1"/>
                </a:solidFill>
                <a:latin typeface="Courier New" pitchFamily="49" charset="0"/>
              </a:rPr>
              <a:t>INTERVAL YEAR TO MONTH</a:t>
            </a:r>
            <a:r>
              <a:rPr lang="en-US" altLang="en-US" dirty="0">
                <a:solidFill>
                  <a:schemeClr val="tx1"/>
                </a:solidFill>
              </a:rPr>
              <a:t> Datatype,” and “</a:t>
            </a:r>
            <a:r>
              <a:rPr lang="en-US" altLang="en-US" dirty="0">
                <a:solidFill>
                  <a:schemeClr val="tx1"/>
                </a:solidFill>
                <a:latin typeface="Courier New" pitchFamily="49" charset="0"/>
              </a:rPr>
              <a:t>INTERVAL DAY TO SECOND</a:t>
            </a:r>
            <a:r>
              <a:rPr lang="en-US" altLang="en-US" dirty="0">
                <a:solidFill>
                  <a:schemeClr val="tx1"/>
                </a:solidFill>
              </a:rPr>
              <a:t> Datatype”</a:t>
            </a:r>
            <a:r>
              <a:rPr lang="en-US" altLang="en-US" dirty="0"/>
              <a:t> in the </a:t>
            </a:r>
            <a:r>
              <a:rPr lang="en-US" altLang="en-US" i="1" dirty="0"/>
              <a:t>Oracle SQL Reference</a:t>
            </a:r>
            <a:r>
              <a:rPr lang="en-US" altLang="en-US" dirty="0"/>
              <a:t>.</a:t>
            </a:r>
            <a:endParaRPr lang="en-US" altLang="en-US" dirty="0">
              <a:solidFill>
                <a:schemeClr val="tx1"/>
              </a:solidFill>
            </a:endParaRPr>
          </a:p>
        </p:txBody>
      </p:sp>
      <p:graphicFrame>
        <p:nvGraphicFramePr>
          <p:cNvPr id="500740" name="Object 4"/>
          <p:cNvGraphicFramePr>
            <a:graphicFrameLocks/>
          </p:cNvGraphicFramePr>
          <p:nvPr/>
        </p:nvGraphicFramePr>
        <p:xfrm>
          <a:off x="629758" y="5931125"/>
          <a:ext cx="5795929" cy="2063073"/>
        </p:xfrm>
        <a:graphic>
          <a:graphicData uri="http://schemas.openxmlformats.org/presentationml/2006/ole">
            <mc:AlternateContent xmlns:mc="http://schemas.openxmlformats.org/markup-compatibility/2006">
              <mc:Choice xmlns:v="urn:schemas-microsoft-com:vml" Requires="v">
                <p:oleObj spid="_x0000_s2077" name="Document" r:id="rId4" imgW="6150960" imgH="1993320" progId="Word.Document.8">
                  <p:embed/>
                </p:oleObj>
              </mc:Choice>
              <mc:Fallback>
                <p:oleObj name="Document" r:id="rId4" imgW="6150960" imgH="19933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58" y="5931125"/>
                        <a:ext cx="5795929" cy="206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altLang="en-US" dirty="0">
                <a:latin typeface="Courier New" pitchFamily="49" charset="0"/>
              </a:rPr>
              <a:t>LOB</a:t>
            </a:r>
            <a:r>
              <a:rPr lang="en-US" altLang="en-US" dirty="0"/>
              <a:t>:</a:t>
            </a:r>
            <a:r>
              <a:rPr lang="en-US" altLang="en-US" dirty="0">
                <a:solidFill>
                  <a:srgbClr val="FC0128"/>
                </a:solidFill>
              </a:rPr>
              <a:t> </a:t>
            </a:r>
            <a:r>
              <a:rPr lang="en-US" altLang="en-US" dirty="0">
                <a:solidFill>
                  <a:srgbClr val="000000"/>
                </a:solidFill>
              </a:rPr>
              <a:t>Overview</a:t>
            </a:r>
          </a:p>
          <a:p>
            <a:pPr lvl="1"/>
            <a:r>
              <a:rPr lang="en-US" altLang="en-US" dirty="0"/>
              <a:t>A </a:t>
            </a:r>
            <a:r>
              <a:rPr lang="en-US" altLang="en-US" dirty="0">
                <a:solidFill>
                  <a:schemeClr val="tx1"/>
                </a:solidFill>
                <a:latin typeface="Courier New" pitchFamily="49" charset="0"/>
              </a:rPr>
              <a:t>LOB</a:t>
            </a:r>
            <a:r>
              <a:rPr lang="en-US" altLang="en-US" dirty="0">
                <a:solidFill>
                  <a:srgbClr val="FC0128"/>
                </a:solidFill>
              </a:rPr>
              <a:t> </a:t>
            </a:r>
            <a:r>
              <a:rPr lang="en-US" altLang="en-US" dirty="0"/>
              <a:t>is a data type that is used to store large, unstructured data such as text, graphic images, video clippings, and so on. Structured data, such as a customer record, may be a few hundred bytes, but even small amounts of multimedia data can be thousands of times larger. Also, multimedia data may reside in operating system (OS) files, which may need to be accessed from a database.</a:t>
            </a:r>
          </a:p>
          <a:p>
            <a:pPr lvl="1">
              <a:lnSpc>
                <a:spcPct val="80000"/>
              </a:lnSpc>
            </a:pPr>
            <a:r>
              <a:rPr lang="en-US" altLang="en-US" dirty="0"/>
              <a:t>There are four large object data types:</a:t>
            </a:r>
          </a:p>
          <a:p>
            <a:pPr lvl="2">
              <a:lnSpc>
                <a:spcPct val="90000"/>
              </a:lnSpc>
              <a:spcBef>
                <a:spcPct val="10000"/>
              </a:spcBef>
              <a:buSzPct val="70000"/>
            </a:pPr>
            <a:r>
              <a:rPr lang="en-US" altLang="en-US" dirty="0">
                <a:latin typeface="Courier New" pitchFamily="49" charset="0"/>
              </a:rPr>
              <a:t>BLOB</a:t>
            </a:r>
            <a:r>
              <a:rPr lang="en-US" altLang="en-US" dirty="0"/>
              <a:t> represents a binary large object, such as a video clip.</a:t>
            </a:r>
          </a:p>
          <a:p>
            <a:pPr lvl="2">
              <a:lnSpc>
                <a:spcPct val="90000"/>
              </a:lnSpc>
              <a:spcBef>
                <a:spcPct val="10000"/>
              </a:spcBef>
              <a:buSzPct val="70000"/>
            </a:pPr>
            <a:r>
              <a:rPr lang="en-US" altLang="en-US" dirty="0">
                <a:latin typeface="Courier New" pitchFamily="49" charset="0"/>
              </a:rPr>
              <a:t>CLOB</a:t>
            </a:r>
            <a:r>
              <a:rPr lang="en-US" altLang="en-US" dirty="0"/>
              <a:t> represents a character large object.</a:t>
            </a:r>
          </a:p>
          <a:p>
            <a:pPr lvl="2">
              <a:spcBef>
                <a:spcPct val="10000"/>
              </a:spcBef>
              <a:buSzPct val="70000"/>
            </a:pPr>
            <a:r>
              <a:rPr lang="en-US" altLang="en-US" dirty="0">
                <a:latin typeface="Courier New" pitchFamily="49" charset="0"/>
              </a:rPr>
              <a:t>NCLOB</a:t>
            </a:r>
            <a:r>
              <a:rPr lang="en-US" altLang="en-US" dirty="0"/>
              <a:t> represents a multibyte character large object.</a:t>
            </a:r>
          </a:p>
          <a:p>
            <a:pPr lvl="2">
              <a:spcBef>
                <a:spcPct val="10000"/>
              </a:spcBef>
              <a:buSzPct val="70000"/>
            </a:pPr>
            <a:r>
              <a:rPr lang="en-US" altLang="en-US" dirty="0">
                <a:latin typeface="Courier New" pitchFamily="49" charset="0"/>
              </a:rPr>
              <a:t>BFILE</a:t>
            </a:r>
            <a:r>
              <a:rPr lang="en-US" altLang="en-US" dirty="0"/>
              <a:t> represents a binary file stored in an OS binary file outside the database. The </a:t>
            </a:r>
            <a:r>
              <a:rPr lang="en-US" altLang="en-US" dirty="0">
                <a:latin typeface="Courier New" pitchFamily="49" charset="0"/>
              </a:rPr>
              <a:t>BFILE</a:t>
            </a:r>
            <a:r>
              <a:rPr lang="en-US" altLang="en-US" dirty="0"/>
              <a:t> column or attribute stores a file locator that points to the external file. </a:t>
            </a:r>
          </a:p>
          <a:p>
            <a:pPr lvl="1">
              <a:spcBef>
                <a:spcPct val="10000"/>
              </a:spcBef>
              <a:buSzPct val="70000"/>
            </a:pPr>
            <a:r>
              <a:rPr lang="en-US" altLang="en-US" dirty="0">
                <a:latin typeface="Courier New" pitchFamily="49" charset="0"/>
              </a:rPr>
              <a:t>LOB</a:t>
            </a:r>
            <a:r>
              <a:rPr lang="en-US" altLang="en-US" dirty="0"/>
              <a:t>s are characterized in two ways, according to their interpretations by the Oracle server (binary or character) and their storage aspects. </a:t>
            </a:r>
            <a:r>
              <a:rPr lang="en-US" altLang="en-US" dirty="0">
                <a:latin typeface="Courier New" pitchFamily="49" charset="0"/>
              </a:rPr>
              <a:t>LOB</a:t>
            </a:r>
            <a:r>
              <a:rPr lang="en-US" altLang="en-US" dirty="0"/>
              <a:t>s can be stored internally (inside the database) or in host files. There are two categories of </a:t>
            </a:r>
            <a:r>
              <a:rPr lang="en-US" altLang="en-US" dirty="0">
                <a:latin typeface="Courier New" pitchFamily="49" charset="0"/>
              </a:rPr>
              <a:t>LOB</a:t>
            </a:r>
            <a:r>
              <a:rPr lang="en-US" altLang="en-US" dirty="0"/>
              <a:t>s:</a:t>
            </a:r>
          </a:p>
          <a:p>
            <a:pPr lvl="2">
              <a:spcBef>
                <a:spcPct val="10000"/>
              </a:spcBef>
            </a:pPr>
            <a:r>
              <a:rPr lang="en-US" altLang="en-US" dirty="0"/>
              <a:t>Internal </a:t>
            </a:r>
            <a:r>
              <a:rPr lang="en-US" altLang="en-US" dirty="0">
                <a:latin typeface="Courier New" pitchFamily="49" charset="0"/>
              </a:rPr>
              <a:t>LOB</a:t>
            </a:r>
            <a:r>
              <a:rPr lang="en-US" altLang="en-US" dirty="0"/>
              <a:t>s (</a:t>
            </a:r>
            <a:r>
              <a:rPr lang="en-US" altLang="en-US" dirty="0">
                <a:latin typeface="Courier New" pitchFamily="49" charset="0"/>
              </a:rPr>
              <a:t>CLOB</a:t>
            </a:r>
            <a:r>
              <a:rPr lang="en-US" altLang="en-US" dirty="0"/>
              <a:t>, </a:t>
            </a:r>
            <a:r>
              <a:rPr lang="en-US" altLang="en-US" dirty="0">
                <a:latin typeface="Courier New" pitchFamily="49" charset="0"/>
              </a:rPr>
              <a:t>NCLOB</a:t>
            </a:r>
            <a:r>
              <a:rPr lang="en-US" altLang="en-US" dirty="0"/>
              <a:t>, </a:t>
            </a:r>
            <a:r>
              <a:rPr lang="en-US" altLang="en-US" dirty="0">
                <a:latin typeface="Courier New" pitchFamily="49" charset="0"/>
              </a:rPr>
              <a:t>BLOB</a:t>
            </a:r>
            <a:r>
              <a:rPr lang="en-US" altLang="en-US" dirty="0"/>
              <a:t>): Stored in the database</a:t>
            </a:r>
          </a:p>
          <a:p>
            <a:pPr lvl="2">
              <a:spcBef>
                <a:spcPct val="10000"/>
              </a:spcBef>
            </a:pPr>
            <a:r>
              <a:rPr lang="en-US" altLang="en-US" dirty="0"/>
              <a:t>External files (</a:t>
            </a:r>
            <a:r>
              <a:rPr lang="en-US" altLang="en-US" dirty="0">
                <a:latin typeface="Courier New" pitchFamily="49" charset="0"/>
              </a:rPr>
              <a:t>BFILE</a:t>
            </a:r>
            <a:r>
              <a:rPr lang="en-US" altLang="en-US" dirty="0"/>
              <a:t>): Stored outside the database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50443" y="9430090"/>
            <a:ext cx="2945659" cy="496412"/>
          </a:xfrm>
          <a:prstGeom prst="rect">
            <a:avLst/>
          </a:prstGeom>
          <a:noFill/>
        </p:spPr>
        <p:txBody>
          <a:bodyPr lIns="92985" tIns="46493" rIns="92985" bIns="46493"/>
          <a:lstStyle/>
          <a:p>
            <a:fld id="{7755861C-D5A0-47FC-BCD8-6F7699C3D0D9}" type="slidenum">
              <a:rPr lang="en-IE" smtClean="0"/>
              <a:pPr/>
              <a:t>45</a:t>
            </a:fld>
            <a:endParaRPr lang="en-IE"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a:p>
        </p:txBody>
      </p:sp>
      <p:sp>
        <p:nvSpPr>
          <p:cNvPr id="60420"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DD5F64EF-74CE-4FE7-B55B-6BDEC339C4FF}" type="slidenum">
              <a:rPr lang="en-IE" smtClean="0"/>
              <a:pPr/>
              <a:t>46</a:t>
            </a:fld>
            <a:endParaRPr lang="en-I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a:p>
        </p:txBody>
      </p:sp>
      <p:sp>
        <p:nvSpPr>
          <p:cNvPr id="58372"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5811AC99-F074-48EE-92CC-109E8A2D297A}" type="slidenum">
              <a:rPr lang="en-IE" smtClean="0"/>
              <a:pPr/>
              <a:t>47</a:t>
            </a:fld>
            <a:endParaRPr lang="en-I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49547" y="-1698"/>
            <a:ext cx="2948129"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5" name="Rectangle 3"/>
          <p:cNvSpPr>
            <a:spLocks noChangeArrowheads="1"/>
          </p:cNvSpPr>
          <p:nvPr/>
        </p:nvSpPr>
        <p:spPr bwMode="auto">
          <a:xfrm>
            <a:off x="-1543" y="-1698"/>
            <a:ext cx="2943498"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dirty="0"/>
              <a:t>Comparison Conditions</a:t>
            </a:r>
          </a:p>
          <a:p>
            <a:pPr lvl="1"/>
            <a:r>
              <a:rPr lang="en-US" altLang="en-US" dirty="0"/>
              <a:t>Comparison conditions are used in conditions that compare one expression to another value or expression. They are used in the </a:t>
            </a:r>
            <a:r>
              <a:rPr lang="en-US" altLang="en-US" dirty="0">
                <a:latin typeface="Courier New" pitchFamily="49" charset="0"/>
              </a:rPr>
              <a:t>WHERE</a:t>
            </a:r>
            <a:r>
              <a:rPr lang="en-US" altLang="en-US" dirty="0"/>
              <a:t> clause in the following format:</a:t>
            </a:r>
          </a:p>
          <a:p>
            <a:pPr lvl="1"/>
            <a:r>
              <a:rPr lang="en-US" altLang="en-US" b="1" dirty="0"/>
              <a:t>Syntax</a:t>
            </a:r>
            <a:r>
              <a:rPr lang="en-US" altLang="en-US" dirty="0"/>
              <a:t> </a:t>
            </a:r>
          </a:p>
          <a:p>
            <a:pPr>
              <a:lnSpc>
                <a:spcPct val="95000"/>
              </a:lnSpc>
            </a:pPr>
            <a:endParaRPr lang="en-US" altLang="en-US" sz="400" dirty="0"/>
          </a:p>
          <a:p>
            <a:pPr lvl="1">
              <a:lnSpc>
                <a:spcPct val="95000"/>
              </a:lnSpc>
            </a:pPr>
            <a:r>
              <a:rPr lang="en-US" altLang="en-US" b="1" dirty="0">
                <a:latin typeface="Courier New" pitchFamily="49" charset="0"/>
              </a:rPr>
              <a:t> </a:t>
            </a:r>
            <a:r>
              <a:rPr lang="en-US" altLang="en-US" sz="1100" b="1" dirty="0">
                <a:latin typeface="Courier New" pitchFamily="49" charset="0"/>
              </a:rPr>
              <a:t>	</a:t>
            </a:r>
            <a:r>
              <a:rPr lang="en-US" altLang="en-US" sz="1100" dirty="0">
                <a:latin typeface="Courier New" pitchFamily="49" charset="0"/>
              </a:rPr>
              <a:t>... WHERE </a:t>
            </a:r>
            <a:r>
              <a:rPr lang="en-US" altLang="en-US" sz="1100" i="1" dirty="0">
                <a:latin typeface="Courier New" pitchFamily="49" charset="0"/>
              </a:rPr>
              <a:t>expr operator value</a:t>
            </a:r>
          </a:p>
          <a:p>
            <a:pPr lvl="1">
              <a:lnSpc>
                <a:spcPct val="95000"/>
              </a:lnSpc>
            </a:pPr>
            <a:endParaRPr lang="en-US" altLang="en-US" sz="500" i="1" dirty="0">
              <a:latin typeface="Courier New" pitchFamily="49" charset="0"/>
            </a:endParaRPr>
          </a:p>
          <a:p>
            <a:pPr lvl="1"/>
            <a:r>
              <a:rPr lang="en-US" altLang="en-US" b="1" dirty="0"/>
              <a:t>Example</a:t>
            </a:r>
            <a:endParaRPr lang="en-US" altLang="en-US" dirty="0"/>
          </a:p>
          <a:p>
            <a:pPr>
              <a:lnSpc>
                <a:spcPct val="80000"/>
              </a:lnSpc>
              <a:spcBef>
                <a:spcPct val="0"/>
              </a:spcBef>
            </a:pPr>
            <a:endParaRPr lang="en-US" altLang="en-US" sz="400" i="1" dirty="0"/>
          </a:p>
          <a:p>
            <a:pPr lvl="1">
              <a:spcBef>
                <a:spcPct val="0"/>
              </a:spcBef>
            </a:pPr>
            <a:r>
              <a:rPr lang="en-US" altLang="en-US" b="1" dirty="0">
                <a:latin typeface="Courier New" pitchFamily="49" charset="0"/>
              </a:rPr>
              <a:t>	</a:t>
            </a:r>
            <a:r>
              <a:rPr lang="en-US" altLang="en-US" sz="1100" dirty="0">
                <a:latin typeface="Courier New" pitchFamily="49" charset="0"/>
              </a:rPr>
              <a:t>... WHERE hire_date = '01-JAN-95'</a:t>
            </a:r>
          </a:p>
          <a:p>
            <a:pPr lvl="1">
              <a:spcBef>
                <a:spcPct val="0"/>
              </a:spcBef>
            </a:pPr>
            <a:r>
              <a:rPr lang="en-US" altLang="en-US" sz="1100" dirty="0">
                <a:latin typeface="Courier New" pitchFamily="49" charset="0"/>
              </a:rPr>
              <a:t>	... WHERE salary &gt;= 6000</a:t>
            </a:r>
          </a:p>
          <a:p>
            <a:pPr lvl="1">
              <a:spcBef>
                <a:spcPct val="0"/>
              </a:spcBef>
            </a:pPr>
            <a:r>
              <a:rPr lang="en-US" altLang="en-US" sz="1100" dirty="0">
                <a:latin typeface="Courier New" pitchFamily="49" charset="0"/>
              </a:rPr>
              <a:t>	... WHERE last_name = 'Smith'</a:t>
            </a:r>
          </a:p>
          <a:p>
            <a:pPr lvl="1"/>
            <a:r>
              <a:rPr lang="en-US" altLang="en-US" dirty="0"/>
              <a:t>An </a:t>
            </a:r>
            <a:r>
              <a:rPr lang="en-US" altLang="en-US" dirty="0">
                <a:solidFill>
                  <a:schemeClr val="tx1"/>
                </a:solidFill>
              </a:rPr>
              <a:t>alias cannot be used in the </a:t>
            </a:r>
            <a:r>
              <a:rPr lang="en-US" altLang="en-US" dirty="0">
                <a:solidFill>
                  <a:schemeClr val="tx1"/>
                </a:solidFill>
                <a:latin typeface="Courier New" pitchFamily="49" charset="0"/>
              </a:rPr>
              <a:t>WHERE</a:t>
            </a:r>
            <a:r>
              <a:rPr lang="en-US" altLang="en-US" dirty="0">
                <a:solidFill>
                  <a:schemeClr val="tx1"/>
                </a:solidFill>
              </a:rPr>
              <a:t> clause.</a:t>
            </a:r>
            <a:endParaRPr lang="en-US" altLang="en-US" b="1" dirty="0">
              <a:solidFill>
                <a:schemeClr val="tx1"/>
              </a:solidFill>
              <a:latin typeface="Courier New" pitchFamily="49" charset="0"/>
            </a:endParaRPr>
          </a:p>
          <a:p>
            <a:pPr lvl="1"/>
            <a:r>
              <a:rPr lang="en-US" altLang="en-US" b="1" dirty="0">
                <a:solidFill>
                  <a:schemeClr val="tx1"/>
                </a:solidFill>
              </a:rPr>
              <a:t>Note:</a:t>
            </a:r>
            <a:r>
              <a:rPr lang="en-US" altLang="en-US" dirty="0">
                <a:solidFill>
                  <a:schemeClr val="tx1"/>
                </a:solidFill>
              </a:rPr>
              <a:t> The symbols </a:t>
            </a:r>
            <a:r>
              <a:rPr lang="en-US" altLang="en-US" dirty="0">
                <a:solidFill>
                  <a:schemeClr val="tx1"/>
                </a:solidFill>
                <a:latin typeface="Courier New" pitchFamily="49" charset="0"/>
              </a:rPr>
              <a:t>!=</a:t>
            </a:r>
            <a:r>
              <a:rPr lang="en-US" altLang="en-US" dirty="0">
                <a:solidFill>
                  <a:schemeClr val="tx1"/>
                </a:solidFill>
              </a:rPr>
              <a:t>  and </a:t>
            </a:r>
            <a:r>
              <a:rPr lang="en-US" altLang="en-US" dirty="0">
                <a:solidFill>
                  <a:schemeClr val="tx1"/>
                </a:solidFill>
                <a:latin typeface="Courier New" pitchFamily="49" charset="0"/>
              </a:rPr>
              <a:t>^=</a:t>
            </a:r>
            <a:r>
              <a:rPr lang="en-US" altLang="en-US" dirty="0">
                <a:solidFill>
                  <a:schemeClr val="tx1"/>
                </a:solidFill>
              </a:rPr>
              <a:t> can also represent the</a:t>
            </a:r>
            <a:r>
              <a:rPr lang="en-US" altLang="en-US" dirty="0"/>
              <a:t> </a:t>
            </a:r>
            <a:r>
              <a:rPr lang="en-US" altLang="en-US" i="1" dirty="0"/>
              <a:t>not equal to</a:t>
            </a:r>
            <a:r>
              <a:rPr lang="en-US" altLang="en-US" dirty="0"/>
              <a:t> condition.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Logical Conditions</a:t>
            </a:r>
          </a:p>
          <a:p>
            <a:pPr lvl="1"/>
            <a:r>
              <a:rPr lang="en-US" altLang="en-US" dirty="0">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dirty="0"/>
              <a:t> is true. </a:t>
            </a:r>
          </a:p>
          <a:p>
            <a:pPr lvl="1"/>
            <a:r>
              <a:rPr lang="en-US" altLang="en-US" dirty="0"/>
              <a:t>Three logical operators are available in SQL:</a:t>
            </a:r>
          </a:p>
          <a:p>
            <a:pPr lvl="2">
              <a:buSzPct val="70000"/>
            </a:pPr>
            <a:r>
              <a:rPr lang="en-US" altLang="en-US" dirty="0">
                <a:latin typeface="Courier New" pitchFamily="49" charset="0"/>
              </a:rPr>
              <a:t>AND</a:t>
            </a:r>
          </a:p>
          <a:p>
            <a:pPr lvl="2">
              <a:buSzPct val="70000"/>
            </a:pPr>
            <a:r>
              <a:rPr lang="en-US" altLang="en-US" dirty="0">
                <a:latin typeface="Courier New" pitchFamily="49" charset="0"/>
              </a:rPr>
              <a:t>OR</a:t>
            </a:r>
          </a:p>
          <a:p>
            <a:pPr lvl="2">
              <a:buSzPct val="70000"/>
            </a:pPr>
            <a:r>
              <a:rPr lang="en-US" altLang="en-US" dirty="0">
                <a:latin typeface="Courier New" pitchFamily="49" charset="0"/>
              </a:rPr>
              <a:t>NOT</a:t>
            </a:r>
          </a:p>
          <a:p>
            <a:pPr lvl="1"/>
            <a:r>
              <a:rPr lang="en-US" altLang="en-US" dirty="0"/>
              <a:t>All the examples so far have specified only one condition in the </a:t>
            </a:r>
            <a:r>
              <a:rPr lang="en-US" altLang="en-US" dirty="0">
                <a:latin typeface="Courier New" pitchFamily="49" charset="0"/>
              </a:rPr>
              <a:t>WHERE</a:t>
            </a:r>
            <a:r>
              <a:rPr lang="en-US" altLang="en-US" dirty="0"/>
              <a:t> clause. You can use several conditions in one </a:t>
            </a:r>
            <a:r>
              <a:rPr lang="en-US" altLang="en-US" dirty="0">
                <a:latin typeface="Courier New" pitchFamily="49" charset="0"/>
              </a:rPr>
              <a:t>WHERE</a:t>
            </a:r>
            <a:r>
              <a:rPr lang="en-US" altLang="en-US" dirty="0"/>
              <a:t> clause using the </a:t>
            </a:r>
            <a:r>
              <a:rPr lang="en-US" altLang="en-US" dirty="0">
                <a:latin typeface="Courier New" pitchFamily="49" charset="0"/>
              </a:rPr>
              <a:t>AND</a:t>
            </a:r>
            <a:r>
              <a:rPr lang="en-US" altLang="en-US" dirty="0"/>
              <a:t> and </a:t>
            </a:r>
            <a:r>
              <a:rPr lang="en-US" altLang="en-US" dirty="0">
                <a:latin typeface="Courier New" pitchFamily="49" charset="0"/>
              </a:rPr>
              <a:t>OR</a:t>
            </a:r>
            <a:r>
              <a:rPr lang="en-US" altLang="en-US" dirty="0"/>
              <a:t> operators.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dirty="0"/>
              <a:t>Rules of Precedence</a:t>
            </a:r>
          </a:p>
          <a:p>
            <a:pPr lvl="1"/>
            <a:r>
              <a:rPr lang="en-US" altLang="en-US" dirty="0">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dirty="0"/>
              <a:t> want to calculate first.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710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CF33DAC-6FBF-4FD4-868D-BF563386EBA8}" type="datetime3">
              <a:rPr lang="en-GB" altLang="en-US" sz="1000">
                <a:latin typeface="Arial" pitchFamily="34" charset="0"/>
              </a:rPr>
              <a:pPr/>
              <a:t>20 September, 2017</a:t>
            </a:fld>
            <a:endParaRPr lang="en-GB" altLang="en-US" sz="1000" dirty="0">
              <a:latin typeface="Arial" pitchFamily="34" charset="0"/>
            </a:endParaRPr>
          </a:p>
        </p:txBody>
      </p:sp>
      <p:sp>
        <p:nvSpPr>
          <p:cNvPr id="4710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487B569-6022-493C-A8B8-80987E73D75D}" type="slidenum">
              <a:rPr lang="en-GB" altLang="en-US" sz="1000">
                <a:latin typeface="Arial" pitchFamily="34" charset="0"/>
              </a:rPr>
              <a:pPr/>
              <a:t>60</a:t>
            </a:fld>
            <a:endParaRPr lang="en-GB" altLang="en-US" sz="1000" dirty="0">
              <a:latin typeface="Arial"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p:spPr>
        <p:txBody>
          <a:bodyPr/>
          <a:lstStyle/>
          <a:p>
            <a:r>
              <a:rPr lang="en-GB" altLang="en-US" dirty="0">
                <a:latin typeface="Arial" pitchFamily="34" charset="0"/>
              </a:rPr>
              <a:t>Bold, underlined verb phrases define business relationships between two entities</a:t>
            </a:r>
          </a:p>
          <a:p>
            <a:endParaRPr lang="en-GB" altLang="en-US" dirty="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505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05905AF-C02C-4F48-B941-C8E3F916C8DD}" type="datetime3">
              <a:rPr lang="en-GB" altLang="en-US" sz="1000">
                <a:latin typeface="Arial" pitchFamily="34" charset="0"/>
              </a:rPr>
              <a:pPr/>
              <a:t>20 September, 2017</a:t>
            </a:fld>
            <a:endParaRPr lang="en-GB" altLang="en-US" sz="1000" dirty="0">
              <a:latin typeface="Arial" pitchFamily="34" charset="0"/>
            </a:endParaRPr>
          </a:p>
        </p:txBody>
      </p:sp>
      <p:sp>
        <p:nvSpPr>
          <p:cNvPr id="4506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04AC1926-85CF-476D-97CB-5FD74B3C2E34}" type="slidenum">
              <a:rPr lang="en-GB" altLang="en-US" sz="1000">
                <a:latin typeface="Arial" pitchFamily="34" charset="0"/>
              </a:rPr>
              <a:pPr/>
              <a:t>61</a:t>
            </a:fld>
            <a:endParaRPr lang="en-GB" altLang="en-US" sz="1000" dirty="0">
              <a:latin typeface="Arial"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p:spPr>
        <p:txBody>
          <a:bodyPr/>
          <a:lstStyle/>
          <a:p>
            <a:r>
              <a:rPr lang="en-GB" altLang="en-US" dirty="0">
                <a:latin typeface="Arial" pitchFamily="34" charset="0"/>
              </a:rPr>
              <a:t>Entities don’t exist in isolation. The things they represent interact with and impact one another to support business mission so we introduce the concept of a relationship</a:t>
            </a:r>
          </a:p>
          <a:p>
            <a:endParaRPr lang="en-GB" alt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63</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64</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65</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66</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67</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20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71</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1E1F7-C341-4236-8AE1-87D83022342B}" type="slidenum">
              <a:rPr lang="en-US" altLang="en-US"/>
              <a:pPr/>
              <a:t>76</a:t>
            </a:fld>
            <a:endParaRPr lang="en-US" altLang="en-US" dirty="0"/>
          </a:p>
        </p:txBody>
      </p:sp>
      <p:sp>
        <p:nvSpPr>
          <p:cNvPr id="109570" name="Rectangle 2"/>
          <p:cNvSpPr>
            <a:spLocks noGrp="1" noRot="1" noChangeAspect="1" noChangeArrowheads="1" noTextEdit="1"/>
          </p:cNvSpPr>
          <p:nvPr>
            <p:ph type="sldImg"/>
          </p:nvPr>
        </p:nvSpPr>
        <p:spPr>
          <a:xfrm>
            <a:off x="925513" y="749300"/>
            <a:ext cx="4948237" cy="3711575"/>
          </a:xfrm>
          <a:ln/>
        </p:spPr>
      </p:sp>
      <p:sp>
        <p:nvSpPr>
          <p:cNvPr id="109571" name="Rectangle 3"/>
          <p:cNvSpPr>
            <a:spLocks noGrp="1" noChangeArrowheads="1"/>
          </p:cNvSpPr>
          <p:nvPr>
            <p:ph type="body" idx="1"/>
          </p:nvPr>
        </p:nvSpPr>
        <p:spPr>
          <a:xfrm>
            <a:off x="906357" y="4714184"/>
            <a:ext cx="4984962" cy="4469424"/>
          </a:xfrm>
        </p:spPr>
        <p:txBody>
          <a:bodyPr/>
          <a:lstStyle/>
          <a:p>
            <a:r>
              <a:rPr lang="en-US" altLang="en-US" b="1" dirty="0"/>
              <a:t>Teaching Notes</a:t>
            </a:r>
          </a:p>
          <a:p>
            <a:pPr>
              <a:buFontTx/>
              <a:buChar char="•"/>
            </a:pPr>
            <a:r>
              <a:rPr lang="en-US" altLang="en-US" dirty="0"/>
              <a:t>Foreign keys are what make a relational database relational.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6B78D-1768-4831-8D14-51DEA843B724}" type="slidenum">
              <a:rPr lang="en-US" altLang="en-US"/>
              <a:pPr/>
              <a:t>77</a:t>
            </a:fld>
            <a:endParaRPr lang="en-US" altLang="en-US" dirty="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en-US" b="1" dirty="0"/>
              <a:t>Teaching Notes</a:t>
            </a:r>
          </a:p>
          <a:p>
            <a:r>
              <a:rPr lang="en-US" altLang="en-US" dirty="0"/>
              <a:t>These concepts are illustrated on the next slide.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78</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79</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80</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20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81</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82</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83</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84</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20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85</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427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0B15108-EA8F-4AA0-BC19-3F1A8F7D387C}" type="datetime3">
              <a:rPr lang="en-GB" altLang="en-US" sz="1000">
                <a:latin typeface="Arial" pitchFamily="34" charset="0"/>
              </a:rPr>
              <a:pPr/>
              <a:t>20 September, 2017</a:t>
            </a:fld>
            <a:endParaRPr lang="en-GB" altLang="en-US" sz="1000" dirty="0">
              <a:latin typeface="Arial" pitchFamily="34" charset="0"/>
            </a:endParaRPr>
          </a:p>
        </p:txBody>
      </p:sp>
      <p:sp>
        <p:nvSpPr>
          <p:cNvPr id="5427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5288161-B2E9-4FF0-90F1-A1FBF125EC1F}" type="slidenum">
              <a:rPr lang="en-GB" altLang="en-US" sz="1000">
                <a:latin typeface="Arial" pitchFamily="34" charset="0"/>
              </a:rPr>
              <a:pPr/>
              <a:t>99</a:t>
            </a:fld>
            <a:endParaRPr lang="en-GB" altLang="en-US" sz="1000" dirty="0">
              <a:latin typeface="Arial" pitchFamily="34" charset="0"/>
            </a:endParaRPr>
          </a:p>
        </p:txBody>
      </p:sp>
      <p:sp>
        <p:nvSpPr>
          <p:cNvPr id="5427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dirty="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993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C386A798-36EE-4418-A266-2631ABAB442F}" type="datetime3">
              <a:rPr lang="en-GB" altLang="en-US" sz="1000">
                <a:latin typeface="Arial" pitchFamily="34" charset="0"/>
              </a:rPr>
              <a:pPr/>
              <a:t>20 September, 2017</a:t>
            </a:fld>
            <a:endParaRPr lang="en-GB" altLang="en-US" sz="1000" dirty="0">
              <a:latin typeface="Arial" pitchFamily="34" charset="0"/>
            </a:endParaRPr>
          </a:p>
        </p:txBody>
      </p:sp>
      <p:sp>
        <p:nvSpPr>
          <p:cNvPr id="3994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812C8EA-0ED7-489D-941F-01DE9D7415ED}" type="slidenum">
              <a:rPr lang="en-GB" altLang="en-US" sz="1000">
                <a:latin typeface="Arial" pitchFamily="34" charset="0"/>
              </a:rPr>
              <a:pPr/>
              <a:t>9</a:t>
            </a:fld>
            <a:endParaRPr lang="en-GB" altLang="en-US" sz="1000" dirty="0">
              <a:latin typeface="Arial"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p:spPr>
        <p:txBody>
          <a:bodyPr/>
          <a:lstStyle/>
          <a:p>
            <a:endParaRPr lang="en-GB" alt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pPr>
              <a:defRPr/>
            </a:pPr>
            <a:r>
              <a:rPr lang="en-GB" altLang="en-US" dirty="0"/>
              <a:t>K268/1 BSc Information Technology - Information Systems</a:t>
            </a:r>
          </a:p>
        </p:txBody>
      </p:sp>
      <p:sp>
        <p:nvSpPr>
          <p:cNvPr id="5" name="Date Placeholder 4"/>
          <p:cNvSpPr>
            <a:spLocks noGrp="1"/>
          </p:cNvSpPr>
          <p:nvPr>
            <p:ph type="dt" idx="11"/>
          </p:nvPr>
        </p:nvSpPr>
        <p:spPr/>
        <p:txBody>
          <a:bodyPr/>
          <a:lstStyle/>
          <a:p>
            <a:pPr>
              <a:defRPr/>
            </a:pPr>
            <a:fld id="{BBE952E9-F987-43D4-BDEF-6DE7A9C72F5B}" type="datetime3">
              <a:rPr lang="en-GB" altLang="en-US" smtClean="0"/>
              <a:pPr>
                <a:defRPr/>
              </a:pPr>
              <a:t>20 September, 2017</a:t>
            </a:fld>
            <a:endParaRPr lang="en-GB" altLang="en-US" dirty="0"/>
          </a:p>
        </p:txBody>
      </p:sp>
      <p:sp>
        <p:nvSpPr>
          <p:cNvPr id="6" name="Slide Number Placeholder 5"/>
          <p:cNvSpPr>
            <a:spLocks noGrp="1"/>
          </p:cNvSpPr>
          <p:nvPr>
            <p:ph type="sldNum" sz="quarter" idx="12"/>
          </p:nvPr>
        </p:nvSpPr>
        <p:spPr/>
        <p:txBody>
          <a:bodyPr/>
          <a:lstStyle/>
          <a:p>
            <a:pPr>
              <a:defRPr/>
            </a:pPr>
            <a:fld id="{C5484AF1-1D12-4674-9EBF-8A2EF05D5570}" type="slidenum">
              <a:rPr lang="en-GB" altLang="en-US" smtClean="0"/>
              <a:pPr>
                <a:defRPr/>
              </a:pPr>
              <a:t>10</a:t>
            </a:fld>
            <a:endParaRPr lang="en-GB" altLang="en-US" dirty="0"/>
          </a:p>
        </p:txBody>
      </p:sp>
    </p:spTree>
    <p:extLst>
      <p:ext uri="{BB962C8B-B14F-4D97-AF65-F5344CB8AC3E}">
        <p14:creationId xmlns:p14="http://schemas.microsoft.com/office/powerpoint/2010/main" val="278086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096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CCCC2E-0B7A-4AFA-9259-EE4CED20359B}" type="datetime3">
              <a:rPr lang="en-GB" altLang="en-US" sz="1000">
                <a:latin typeface="Arial" pitchFamily="34" charset="0"/>
              </a:rPr>
              <a:pPr/>
              <a:t>20 September, 2017</a:t>
            </a:fld>
            <a:endParaRPr lang="en-GB" altLang="en-US" sz="1000" dirty="0">
              <a:latin typeface="Arial" pitchFamily="34" charset="0"/>
            </a:endParaRPr>
          </a:p>
        </p:txBody>
      </p:sp>
      <p:sp>
        <p:nvSpPr>
          <p:cNvPr id="4096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16C2FB-C398-409B-8B01-226B6F4FD1FE}" type="slidenum">
              <a:rPr lang="en-GB" altLang="en-US" sz="1000">
                <a:latin typeface="Arial" pitchFamily="34" charset="0"/>
              </a:rPr>
              <a:pPr/>
              <a:t>13</a:t>
            </a:fld>
            <a:endParaRPr lang="en-GB" altLang="en-US" sz="1000" dirty="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p:spPr>
        <p:txBody>
          <a:bodyPr/>
          <a:lstStyle/>
          <a:p>
            <a:r>
              <a:rPr lang="en-GB" altLang="en-US" dirty="0">
                <a:latin typeface="Arial" pitchFamily="34" charset="0"/>
              </a:rPr>
              <a:t>Entity is a template or blueprint – defines structure</a:t>
            </a:r>
          </a:p>
          <a:p>
            <a:r>
              <a:rPr lang="en-GB" altLang="en-US" dirty="0">
                <a:latin typeface="Arial" pitchFamily="34" charset="0"/>
              </a:rPr>
              <a:t>Instance is a filled in version of template</a:t>
            </a:r>
          </a:p>
          <a:p>
            <a:endParaRPr lang="en-GB" altLang="en-US" dirty="0">
              <a:latin typeface="Arial" pitchFamily="34" charset="0"/>
            </a:endParaRPr>
          </a:p>
          <a:p>
            <a:r>
              <a:rPr lang="en-GB" altLang="en-US" dirty="0">
                <a:latin typeface="Arial" pitchFamily="34" charset="0"/>
              </a:rPr>
              <a:t>E.g. students within college</a:t>
            </a:r>
          </a:p>
          <a:p>
            <a:endParaRPr lang="en-GB" altLang="en-US" dirty="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198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4491E26-887A-4DB5-B5EE-BFD85F365CD4}" type="datetime3">
              <a:rPr lang="en-GB" altLang="en-US" sz="1000">
                <a:latin typeface="Arial" pitchFamily="34" charset="0"/>
              </a:rPr>
              <a:pPr/>
              <a:t>20 September, 2017</a:t>
            </a:fld>
            <a:endParaRPr lang="en-GB" altLang="en-US" sz="1000" dirty="0">
              <a:latin typeface="Arial" pitchFamily="34" charset="0"/>
            </a:endParaRPr>
          </a:p>
        </p:txBody>
      </p:sp>
      <p:sp>
        <p:nvSpPr>
          <p:cNvPr id="4198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1F8856B-6AE0-48FB-BB6B-C2D65ADFDB45}" type="slidenum">
              <a:rPr lang="en-GB" altLang="en-US" sz="1000">
                <a:latin typeface="Arial" pitchFamily="34" charset="0"/>
              </a:rPr>
              <a:pPr/>
              <a:t>18</a:t>
            </a:fld>
            <a:endParaRPr lang="en-GB" altLang="en-US" sz="1000" dirty="0">
              <a:latin typeface="Arial"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GB" altLang="en-US" dirty="0">
                <a:latin typeface="Arial" pitchFamily="34" charset="0"/>
              </a:rPr>
              <a:t>Entity is a thing we want to store data about – we need to identify the specific pieces of data we want to store about each instance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ltLang="en-US" dirty="0"/>
          </a:p>
        </p:txBody>
      </p:sp>
      <p:sp>
        <p:nvSpPr>
          <p:cNvPr id="11" name="Footer Placeholder 16"/>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BD04FC5C-1DDC-4F53-B94E-F5CBBBE873B4}" type="slidenum">
              <a:rPr lang="en-GB" altLang="en-US"/>
              <a:pPr>
                <a:defRPr/>
              </a:pPr>
              <a:t>‹#›</a:t>
            </a:fld>
            <a:endParaRPr lang="en-GB" altLang="en-US" dirty="0"/>
          </a:p>
        </p:txBody>
      </p:sp>
    </p:spTree>
    <p:extLst>
      <p:ext uri="{BB962C8B-B14F-4D97-AF65-F5344CB8AC3E}">
        <p14:creationId xmlns:p14="http://schemas.microsoft.com/office/powerpoint/2010/main" val="267980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8BE388AC-68EC-4BA9-A255-91426D4808B6}" type="slidenum">
              <a:rPr lang="en-GB" altLang="en-US"/>
              <a:pPr>
                <a:defRPr/>
              </a:pPr>
              <a:t>‹#›</a:t>
            </a:fld>
            <a:endParaRPr lang="en-GB" altLang="en-US" dirty="0"/>
          </a:p>
        </p:txBody>
      </p:sp>
    </p:spTree>
    <p:extLst>
      <p:ext uri="{BB962C8B-B14F-4D97-AF65-F5344CB8AC3E}">
        <p14:creationId xmlns:p14="http://schemas.microsoft.com/office/powerpoint/2010/main" val="378150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GB" altLang="en-US" dirty="0"/>
          </a:p>
        </p:txBody>
      </p:sp>
      <p:sp>
        <p:nvSpPr>
          <p:cNvPr id="8" name="Footer Placeholder 4"/>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5"/>
          <p:cNvSpPr>
            <a:spLocks noGrp="1"/>
          </p:cNvSpPr>
          <p:nvPr>
            <p:ph type="sldNum" sz="quarter" idx="12"/>
          </p:nvPr>
        </p:nvSpPr>
        <p:spPr/>
        <p:txBody>
          <a:bodyPr/>
          <a:lstStyle>
            <a:lvl1pPr>
              <a:defRPr/>
            </a:lvl1pPr>
          </a:lstStyle>
          <a:p>
            <a:pPr>
              <a:defRPr/>
            </a:pPr>
            <a:fld id="{B944625C-AE22-4E01-AA34-2EA1F3DF71A9}" type="slidenum">
              <a:rPr lang="en-GB" altLang="en-US"/>
              <a:pPr>
                <a:defRPr/>
              </a:pPr>
              <a:t>‹#›</a:t>
            </a:fld>
            <a:endParaRPr lang="en-GB" altLang="en-US" dirty="0"/>
          </a:p>
        </p:txBody>
      </p:sp>
    </p:spTree>
    <p:extLst>
      <p:ext uri="{BB962C8B-B14F-4D97-AF65-F5344CB8AC3E}">
        <p14:creationId xmlns:p14="http://schemas.microsoft.com/office/powerpoint/2010/main" val="159813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AA48B17D-31D4-4363-8A69-FBD1A47E4907}" type="slidenum">
              <a:rPr lang="en-GB" altLang="en-US"/>
              <a:pPr>
                <a:defRPr/>
              </a:pPr>
              <a:t>‹#›</a:t>
            </a:fld>
            <a:endParaRPr lang="en-GB" altLang="en-US" dirty="0"/>
          </a:p>
        </p:txBody>
      </p:sp>
    </p:spTree>
    <p:extLst>
      <p:ext uri="{BB962C8B-B14F-4D97-AF65-F5344CB8AC3E}">
        <p14:creationId xmlns:p14="http://schemas.microsoft.com/office/powerpoint/2010/main" val="34201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ltLang="en-US" dirty="0"/>
          </a:p>
        </p:txBody>
      </p:sp>
      <p:sp>
        <p:nvSpPr>
          <p:cNvPr id="7" name="Footer Placeholder 4"/>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D0354995-7617-4691-B911-4DF8D7925176}" type="slidenum">
              <a:rPr lang="en-GB" altLang="en-US"/>
              <a:pPr>
                <a:defRPr/>
              </a:pPr>
              <a:t>‹#›</a:t>
            </a:fld>
            <a:endParaRPr lang="en-GB" altLang="en-US" dirty="0"/>
          </a:p>
        </p:txBody>
      </p:sp>
    </p:spTree>
    <p:extLst>
      <p:ext uri="{BB962C8B-B14F-4D97-AF65-F5344CB8AC3E}">
        <p14:creationId xmlns:p14="http://schemas.microsoft.com/office/powerpoint/2010/main" val="22698763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ltLang="en-US" dirty="0"/>
          </a:p>
        </p:txBody>
      </p:sp>
      <p:sp>
        <p:nvSpPr>
          <p:cNvPr id="6"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7" name="Slide Number Placeholder 22"/>
          <p:cNvSpPr>
            <a:spLocks noGrp="1"/>
          </p:cNvSpPr>
          <p:nvPr>
            <p:ph type="sldNum" sz="quarter" idx="12"/>
          </p:nvPr>
        </p:nvSpPr>
        <p:spPr/>
        <p:txBody>
          <a:bodyPr/>
          <a:lstStyle>
            <a:lvl1pPr>
              <a:defRPr/>
            </a:lvl1pPr>
          </a:lstStyle>
          <a:p>
            <a:pPr>
              <a:defRPr/>
            </a:pPr>
            <a:fld id="{3ED1DDF8-D564-49FC-8358-0C39D1FFDDAA}" type="slidenum">
              <a:rPr lang="en-GB" altLang="en-US"/>
              <a:pPr>
                <a:defRPr/>
              </a:pPr>
              <a:t>‹#›</a:t>
            </a:fld>
            <a:endParaRPr lang="en-GB" altLang="en-US" dirty="0"/>
          </a:p>
        </p:txBody>
      </p:sp>
    </p:spTree>
    <p:extLst>
      <p:ext uri="{BB962C8B-B14F-4D97-AF65-F5344CB8AC3E}">
        <p14:creationId xmlns:p14="http://schemas.microsoft.com/office/powerpoint/2010/main" val="304103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GB" altLang="en-US" dirty="0"/>
          </a:p>
        </p:txBody>
      </p:sp>
      <p:sp>
        <p:nvSpPr>
          <p:cNvPr id="8"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22"/>
          <p:cNvSpPr>
            <a:spLocks noGrp="1"/>
          </p:cNvSpPr>
          <p:nvPr>
            <p:ph type="sldNum" sz="quarter" idx="12"/>
          </p:nvPr>
        </p:nvSpPr>
        <p:spPr/>
        <p:txBody>
          <a:bodyPr/>
          <a:lstStyle>
            <a:lvl1pPr>
              <a:defRPr/>
            </a:lvl1pPr>
          </a:lstStyle>
          <a:p>
            <a:pPr>
              <a:defRPr/>
            </a:pPr>
            <a:fld id="{DF5398FE-328C-44EA-902F-BA543A1486C1}" type="slidenum">
              <a:rPr lang="en-GB" altLang="en-US"/>
              <a:pPr>
                <a:defRPr/>
              </a:pPr>
              <a:t>‹#›</a:t>
            </a:fld>
            <a:endParaRPr lang="en-GB" altLang="en-US" dirty="0"/>
          </a:p>
        </p:txBody>
      </p:sp>
    </p:spTree>
    <p:extLst>
      <p:ext uri="{BB962C8B-B14F-4D97-AF65-F5344CB8AC3E}">
        <p14:creationId xmlns:p14="http://schemas.microsoft.com/office/powerpoint/2010/main" val="126483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GB" altLang="en-US" dirty="0"/>
          </a:p>
        </p:txBody>
      </p:sp>
      <p:sp>
        <p:nvSpPr>
          <p:cNvPr id="5" name="Footer Placeholder 3"/>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4"/>
          <p:cNvSpPr>
            <a:spLocks noGrp="1"/>
          </p:cNvSpPr>
          <p:nvPr>
            <p:ph type="sldNum" sz="quarter" idx="12"/>
          </p:nvPr>
        </p:nvSpPr>
        <p:spPr/>
        <p:txBody>
          <a:bodyPr/>
          <a:lstStyle>
            <a:lvl1pPr>
              <a:defRPr/>
            </a:lvl1pPr>
          </a:lstStyle>
          <a:p>
            <a:pPr>
              <a:defRPr/>
            </a:pPr>
            <a:fld id="{310D4B94-C6FB-4103-8348-86B39EDF9166}" type="slidenum">
              <a:rPr lang="en-GB" altLang="en-US"/>
              <a:pPr>
                <a:defRPr/>
              </a:pPr>
              <a:t>‹#›</a:t>
            </a:fld>
            <a:endParaRPr lang="en-GB" altLang="en-US" dirty="0"/>
          </a:p>
        </p:txBody>
      </p:sp>
    </p:spTree>
    <p:extLst>
      <p:ext uri="{BB962C8B-B14F-4D97-AF65-F5344CB8AC3E}">
        <p14:creationId xmlns:p14="http://schemas.microsoft.com/office/powerpoint/2010/main" val="95953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Date Placeholder 1"/>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3"/>
          <p:cNvSpPr>
            <a:spLocks noGrp="1"/>
          </p:cNvSpPr>
          <p:nvPr>
            <p:ph type="sldNum" sz="quarter" idx="12"/>
          </p:nvPr>
        </p:nvSpPr>
        <p:spPr/>
        <p:txBody>
          <a:bodyPr/>
          <a:lstStyle>
            <a:lvl1pPr>
              <a:defRPr/>
            </a:lvl1pPr>
          </a:lstStyle>
          <a:p>
            <a:pPr>
              <a:defRPr/>
            </a:pPr>
            <a:fld id="{FF9095B9-8148-43D1-99DD-FE12945413D8}" type="slidenum">
              <a:rPr lang="en-GB" altLang="en-US"/>
              <a:pPr>
                <a:defRPr/>
              </a:pPr>
              <a:t>‹#›</a:t>
            </a:fld>
            <a:endParaRPr lang="en-GB" altLang="en-US" dirty="0"/>
          </a:p>
        </p:txBody>
      </p:sp>
    </p:spTree>
    <p:extLst>
      <p:ext uri="{BB962C8B-B14F-4D97-AF65-F5344CB8AC3E}">
        <p14:creationId xmlns:p14="http://schemas.microsoft.com/office/powerpoint/2010/main" val="200806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3464E1F5-4C8A-495B-846D-7D17AC04BCD1}" type="slidenum">
              <a:rPr lang="en-GB" altLang="en-US"/>
              <a:pPr>
                <a:defRPr/>
              </a:pPr>
              <a:t>‹#›</a:t>
            </a:fld>
            <a:endParaRPr lang="en-GB" altLang="en-US" dirty="0"/>
          </a:p>
        </p:txBody>
      </p:sp>
    </p:spTree>
    <p:extLst>
      <p:ext uri="{BB962C8B-B14F-4D97-AF65-F5344CB8AC3E}">
        <p14:creationId xmlns:p14="http://schemas.microsoft.com/office/powerpoint/2010/main" val="263300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7995D9C9-A510-4C69-9B9C-4DAB8C3B053E}" type="slidenum">
              <a:rPr lang="en-GB" altLang="en-US"/>
              <a:pPr>
                <a:defRPr/>
              </a:pPr>
              <a:t>‹#›</a:t>
            </a:fld>
            <a:endParaRPr lang="en-GB" altLang="en-US" dirty="0"/>
          </a:p>
        </p:txBody>
      </p:sp>
    </p:spTree>
    <p:extLst>
      <p:ext uri="{BB962C8B-B14F-4D97-AF65-F5344CB8AC3E}">
        <p14:creationId xmlns:p14="http://schemas.microsoft.com/office/powerpoint/2010/main" val="111196202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3"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Tahoma" charset="0"/>
              </a:defRPr>
            </a:lvl1pPr>
          </a:lstStyle>
          <a:p>
            <a:pPr>
              <a:defRPr/>
            </a:pPr>
            <a:endParaRPr lang="en-GB" altLang="en-US" dirty="0"/>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latin typeface="Tahoma" charset="0"/>
              </a:defRPr>
            </a:lvl1pPr>
          </a:lstStyle>
          <a:p>
            <a:pPr>
              <a:defRPr/>
            </a:pPr>
            <a:fld id="{47C4E092-B119-4C9A-82DA-385DF044E7B2}" type="slidenum">
              <a:rPr lang="en-GB" altLang="en-US"/>
              <a:pPr>
                <a:defRPr/>
              </a:pPr>
              <a:t>‹#›</a:t>
            </a:fld>
            <a:endParaRPr lang="en-GB" altLang="en-US" dirty="0"/>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1" r:id="rId2"/>
    <p:sldLayoutId id="2147483686" r:id="rId3"/>
    <p:sldLayoutId id="2147483682" r:id="rId4"/>
    <p:sldLayoutId id="2147483683" r:id="rId5"/>
    <p:sldLayoutId id="2147483687" r:id="rId6"/>
    <p:sldLayoutId id="2147483688" r:id="rId7"/>
    <p:sldLayoutId id="2147483689" r:id="rId8"/>
    <p:sldLayoutId id="2147483690" r:id="rId9"/>
    <p:sldLayoutId id="2147483684" r:id="rId10"/>
    <p:sldLayoutId id="2147483691" r:id="rId11"/>
  </p:sldLayoutIdLst>
  <p:hf sldNum="0" hdr="0" ft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1.wmf"/><Relationship Id="rId4" Type="http://schemas.openxmlformats.org/officeDocument/2006/relationships/image" Target="../media/image20.wmf"/></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GB" altLang="en-US" dirty="0"/>
              <a:t>Data Modelling</a:t>
            </a:r>
          </a:p>
        </p:txBody>
      </p:sp>
      <p:sp>
        <p:nvSpPr>
          <p:cNvPr id="111619" name="Rectangle 3" descr="Rectangle: Click to edit Master text styles&#10;Second level&#10;Third level&#10;Fourth level&#10;Fifth level"/>
          <p:cNvSpPr>
            <a:spLocks noGrp="1" noChangeArrowheads="1"/>
          </p:cNvSpPr>
          <p:nvPr>
            <p:ph type="subTitle" idx="1"/>
          </p:nvPr>
        </p:nvSpPr>
        <p:spPr/>
        <p:txBody>
          <a:bodyPr>
            <a:normAutofit/>
          </a:bodyPr>
          <a:lstStyle/>
          <a:p>
            <a:pPr fontAlgn="auto">
              <a:spcAft>
                <a:spcPts val="0"/>
              </a:spcAft>
              <a:buFont typeface="Wingdings 3"/>
              <a:buNone/>
              <a:defRPr/>
            </a:pP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ltLang="en-US" sz="3200" dirty="0"/>
              <a:t>Database Modeling and Implementation Process</a:t>
            </a:r>
          </a:p>
        </p:txBody>
      </p:sp>
      <p:graphicFrame>
        <p:nvGraphicFramePr>
          <p:cNvPr id="2" name="Diagram 1"/>
          <p:cNvGraphicFramePr/>
          <p:nvPr>
            <p:extLst>
              <p:ext uri="{D42A27DB-BD31-4B8C-83A1-F6EECF244321}">
                <p14:modId xmlns:p14="http://schemas.microsoft.com/office/powerpoint/2010/main" val="3426027306"/>
              </p:ext>
            </p:extLst>
          </p:nvPr>
        </p:nvGraphicFramePr>
        <p:xfrm>
          <a:off x="395536" y="1397000"/>
          <a:ext cx="8352928"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89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The Entity-Relationship Model</a:t>
            </a:r>
          </a:p>
        </p:txBody>
      </p:sp>
      <p:sp>
        <p:nvSpPr>
          <p:cNvPr id="56323" name="Rectangle 3"/>
          <p:cNvSpPr>
            <a:spLocks noGrp="1" noChangeArrowheads="1"/>
          </p:cNvSpPr>
          <p:nvPr>
            <p:ph sz="quarter" idx="1"/>
          </p:nvPr>
        </p:nvSpPr>
        <p:spPr/>
        <p:txBody>
          <a:bodyPr/>
          <a:lstStyle/>
          <a:p>
            <a:r>
              <a:rPr lang="en-GB" altLang="en-US" dirty="0"/>
              <a:t>Expressed in terms of:</a:t>
            </a:r>
          </a:p>
          <a:p>
            <a:pPr lvl="1"/>
            <a:r>
              <a:rPr lang="en-GB" altLang="en-US" dirty="0"/>
              <a:t>Entities involved (things about which data is to be stored)</a:t>
            </a:r>
          </a:p>
          <a:p>
            <a:pPr lvl="1"/>
            <a:r>
              <a:rPr lang="en-GB" altLang="en-US" dirty="0"/>
              <a:t>Relationships (or associations) among those entities and </a:t>
            </a:r>
          </a:p>
          <a:p>
            <a:pPr lvl="1"/>
            <a:r>
              <a:rPr lang="en-GB" altLang="en-US" dirty="0"/>
              <a:t>Attributes (properties) of both the entities and their relationships</a:t>
            </a:r>
          </a:p>
        </p:txBody>
      </p:sp>
      <p:pic>
        <p:nvPicPr>
          <p:cNvPr id="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1008"/>
            <a:ext cx="4529683" cy="2922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Entity</a:t>
            </a:r>
          </a:p>
        </p:txBody>
      </p:sp>
      <p:sp>
        <p:nvSpPr>
          <p:cNvPr id="5123" name="Rectangle 3"/>
          <p:cNvSpPr>
            <a:spLocks noGrp="1" noChangeArrowheads="1"/>
          </p:cNvSpPr>
          <p:nvPr>
            <p:ph sz="quarter" idx="1"/>
          </p:nvPr>
        </p:nvSpPr>
        <p:spPr>
          <a:xfrm>
            <a:off x="457200" y="1219200"/>
            <a:ext cx="8686800" cy="5306144"/>
          </a:xfrm>
        </p:spPr>
        <p:txBody>
          <a:bodyPr/>
          <a:lstStyle/>
          <a:p>
            <a:r>
              <a:rPr lang="en-US" altLang="en-US" dirty="0"/>
              <a:t>Entity</a:t>
            </a:r>
          </a:p>
          <a:p>
            <a:pPr lvl="1"/>
            <a:r>
              <a:rPr lang="en-US" altLang="en-US" dirty="0"/>
              <a:t>THING or OBJECT of interest to the organization being modeling</a:t>
            </a:r>
          </a:p>
          <a:p>
            <a:pPr lvl="1"/>
            <a:r>
              <a:rPr lang="en-US" altLang="en-US" dirty="0"/>
              <a:t>E.g. person, place, object, event, concept</a:t>
            </a:r>
          </a:p>
          <a:p>
            <a:pPr lvl="1"/>
            <a:r>
              <a:rPr lang="en-US" altLang="en-US" dirty="0"/>
              <a:t>Something about which data needs to be stored to fulfill some function</a:t>
            </a:r>
          </a:p>
          <a:p>
            <a:r>
              <a:rPr lang="en-IE" altLang="en-US" dirty="0"/>
              <a:t>Possible Entities</a:t>
            </a:r>
          </a:p>
          <a:p>
            <a:pPr lvl="1"/>
            <a:r>
              <a:rPr lang="en-IE" altLang="en-US" dirty="0"/>
              <a:t>Obvious physical things,</a:t>
            </a:r>
          </a:p>
          <a:p>
            <a:pPr lvl="2"/>
            <a:r>
              <a:rPr lang="en-IE" altLang="en-US" dirty="0"/>
              <a:t>Persons, places, objects e.g. Customer, Student, Course, products</a:t>
            </a:r>
          </a:p>
          <a:p>
            <a:pPr lvl="1"/>
            <a:r>
              <a:rPr lang="en-IE" altLang="en-US" dirty="0"/>
              <a:t>Transactions or events</a:t>
            </a:r>
          </a:p>
          <a:p>
            <a:pPr lvl="2"/>
            <a:r>
              <a:rPr lang="en-IE" altLang="en-US" dirty="0"/>
              <a:t>Orders, Sales, Hospital Admissions, reservation</a:t>
            </a:r>
          </a:p>
          <a:p>
            <a:pPr lvl="1"/>
            <a:r>
              <a:rPr lang="en-IE" altLang="en-US" dirty="0"/>
              <a:t>Concepts </a:t>
            </a:r>
          </a:p>
          <a:p>
            <a:pPr lvl="2"/>
            <a:r>
              <a:rPr lang="en-IE" altLang="en-US" dirty="0"/>
              <a:t>Plan, Schedule, Account, Course, Fund</a:t>
            </a:r>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5" dur="500"/>
                                        <p:tgtEl>
                                          <p:spTgt spid="5123">
                                            <p:txEl>
                                              <p:pRg st="6" end="6"/>
                                            </p:txEl>
                                          </p:spTgt>
                                        </p:tgtEl>
                                      </p:cBhvr>
                                    </p:animEffect>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0" dur="500"/>
                                        <p:tgtEl>
                                          <p:spTgt spid="5123">
                                            <p:txEl>
                                              <p:pRg st="7" end="7"/>
                                            </p:txEl>
                                          </p:spTgt>
                                        </p:tgtEl>
                                      </p:cBhvr>
                                    </p:animEffect>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3" dur="500"/>
                                        <p:tgtEl>
                                          <p:spTgt spid="5123">
                                            <p:txEl>
                                              <p:pRg st="8" end="8"/>
                                            </p:txEl>
                                          </p:spTgt>
                                        </p:tgtEl>
                                      </p:cBhvr>
                                    </p:animEffect>
                                  </p:childTnLst>
                                  <p:subTnLst>
                                    <p:animClr clrSpc="rgb" dir="cw">
                                      <p:cBhvr override="childStyle">
                                        <p:cTn dur="1" fill="hold" display="0" masterRel="nextClick" afterEffect="1"/>
                                        <p:tgtEl>
                                          <p:spTgt spid="5123">
                                            <p:txEl>
                                              <p:pRg st="8" end="8"/>
                                            </p:txEl>
                                          </p:spTgt>
                                        </p:tgtEl>
                                        <p:attrNameLst>
                                          <p:attrName>ppt_c</p:attrName>
                                        </p:attrNameLst>
                                      </p:cBhvr>
                                      <p:to>
                                        <a:schemeClr val="folHlink"/>
                                      </p:to>
                                    </p:animClr>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8" dur="500"/>
                                        <p:tgtEl>
                                          <p:spTgt spid="5123">
                                            <p:txEl>
                                              <p:pRg st="9" end="9"/>
                                            </p:txEl>
                                          </p:spTgt>
                                        </p:tgtEl>
                                      </p:cBhvr>
                                    </p:animEffect>
                                  </p:childTnLst>
                                  <p:subTnLst>
                                    <p:animClr clrSpc="rgb" dir="cw">
                                      <p:cBhvr override="childStyle">
                                        <p:cTn dur="1" fill="hold" display="0" masterRel="nextClick" afterEffect="1"/>
                                        <p:tgtEl>
                                          <p:spTgt spid="5123">
                                            <p:txEl>
                                              <p:pRg st="9" end="9"/>
                                            </p:txEl>
                                          </p:spTgt>
                                        </p:tgtEl>
                                        <p:attrNameLst>
                                          <p:attrName>ppt_c</p:attrName>
                                        </p:attrNameLst>
                                      </p:cBhvr>
                                      <p:to>
                                        <a:schemeClr val="folHlink"/>
                                      </p:to>
                                    </p:animClr>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1" dur="500"/>
                                        <p:tgtEl>
                                          <p:spTgt spid="5123">
                                            <p:txEl>
                                              <p:pRg st="10" end="10"/>
                                            </p:txEl>
                                          </p:spTgt>
                                        </p:tgtEl>
                                      </p:cBhvr>
                                    </p:animEffect>
                                  </p:childTnLst>
                                  <p:subTnLst>
                                    <p:animClr clrSpc="rgb" dir="cw">
                                      <p:cBhvr override="childStyle">
                                        <p:cTn dur="1" fill="hold" display="0" masterRel="nextClick" afterEffect="1"/>
                                        <p:tgtEl>
                                          <p:spTgt spid="5123">
                                            <p:txEl>
                                              <p:pRg st="10" end="10"/>
                                            </p:txEl>
                                          </p:spTgt>
                                        </p:tgtEl>
                                        <p:attrNameLst>
                                          <p:attrName>ppt_c</p:attrName>
                                        </p:attrNameLst>
                                      </p:cBhvr>
                                      <p:to>
                                        <a:schemeClr val="folHlink"/>
                                      </p:to>
                                    </p:animClr>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a:t>Instance</a:t>
            </a:r>
          </a:p>
        </p:txBody>
      </p:sp>
      <p:sp>
        <p:nvSpPr>
          <p:cNvPr id="15363"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An </a:t>
            </a:r>
            <a:r>
              <a:rPr lang="en-IE" altLang="en-US" b="1" dirty="0"/>
              <a:t>instance</a:t>
            </a:r>
            <a:r>
              <a:rPr lang="en-IE" altLang="en-US" dirty="0"/>
              <a:t> of an entity is a single occurrence of an entity </a:t>
            </a:r>
          </a:p>
          <a:p>
            <a:r>
              <a:rPr lang="en-IE" altLang="en-US" dirty="0"/>
              <a:t>It describes, for example, one particular customer or product</a:t>
            </a:r>
          </a:p>
          <a:p>
            <a:pPr lvl="1"/>
            <a:r>
              <a:rPr lang="en-IE" altLang="en-US" dirty="0"/>
              <a:t>E.g. The student John Browne is an instance of the Student entity</a:t>
            </a:r>
          </a:p>
          <a:p>
            <a:r>
              <a:rPr lang="en-US" altLang="en-US" dirty="0"/>
              <a:t>An entity type is described just once (using metadata) in a database (using your Create Table)</a:t>
            </a:r>
          </a:p>
          <a:p>
            <a:pPr lvl="2"/>
            <a:r>
              <a:rPr lang="en-US" altLang="en-US" dirty="0"/>
              <a:t>Many instances of that entity type may be represented by data stored in the database</a:t>
            </a:r>
          </a:p>
          <a:p>
            <a:pPr lvl="2"/>
            <a:r>
              <a:rPr lang="en-US" altLang="en-US" dirty="0"/>
              <a:t>e.g. – there is one EMPLOYEE entity type in most organizations, but there may be hundreds of instances of this entity stored in the database</a:t>
            </a:r>
            <a:endParaRPr lang="en-IE" altLang="en-US" dirty="0"/>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Entity and Entity Instances</a:t>
            </a:r>
          </a:p>
        </p:txBody>
      </p:sp>
      <p:graphicFrame>
        <p:nvGraphicFramePr>
          <p:cNvPr id="5" name="Diagram 4"/>
          <p:cNvGraphicFramePr/>
          <p:nvPr>
            <p:extLst>
              <p:ext uri="{D42A27DB-BD31-4B8C-83A1-F6EECF244321}">
                <p14:modId xmlns:p14="http://schemas.microsoft.com/office/powerpoint/2010/main" val="2136813280"/>
              </p:ext>
            </p:extLst>
          </p:nvPr>
        </p:nvGraphicFramePr>
        <p:xfrm>
          <a:off x="611560" y="1196752"/>
          <a:ext cx="73448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123728" y="3478034"/>
            <a:ext cx="1296144" cy="400110"/>
          </a:xfrm>
          <a:prstGeom prst="rect">
            <a:avLst/>
          </a:prstGeom>
          <a:noFill/>
        </p:spPr>
        <p:txBody>
          <a:bodyPr wrap="square" rtlCol="0">
            <a:spAutoFit/>
          </a:bodyPr>
          <a:lstStyle/>
          <a:p>
            <a:r>
              <a:rPr lang="en-IE" sz="2000" b="1" dirty="0"/>
              <a:t>Student</a:t>
            </a:r>
          </a:p>
        </p:txBody>
      </p:sp>
      <p:sp>
        <p:nvSpPr>
          <p:cNvPr id="2" name="Oval Callout 1"/>
          <p:cNvSpPr/>
          <p:nvPr/>
        </p:nvSpPr>
        <p:spPr>
          <a:xfrm>
            <a:off x="179512" y="1196752"/>
            <a:ext cx="1944216" cy="1800200"/>
          </a:xfrm>
          <a:prstGeom prst="wedgeEllipseCallout">
            <a:avLst>
              <a:gd name="adj1" fmla="val 57651"/>
              <a:gd name="adj2" fmla="val 691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sz="1800" dirty="0">
                <a:solidFill>
                  <a:schemeClr val="tx1"/>
                </a:solidFill>
              </a:rPr>
              <a:t>Entity is a blueprint all instances  are based on</a:t>
            </a:r>
          </a:p>
        </p:txBody>
      </p:sp>
      <p:sp>
        <p:nvSpPr>
          <p:cNvPr id="3" name="Oval Callout 2"/>
          <p:cNvSpPr/>
          <p:nvPr/>
        </p:nvSpPr>
        <p:spPr>
          <a:xfrm>
            <a:off x="4860032" y="1412776"/>
            <a:ext cx="2448272" cy="1224136"/>
          </a:xfrm>
          <a:prstGeom prst="wedgeEllipseCallout">
            <a:avLst>
              <a:gd name="adj1" fmla="val -45732"/>
              <a:gd name="adj2" fmla="val 7619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a:solidFill>
                  <a:schemeClr val="tx1"/>
                </a:solidFill>
              </a:rPr>
              <a:t>Instance of entity</a:t>
            </a:r>
          </a:p>
        </p:txBody>
      </p:sp>
    </p:spTree>
    <p:extLst>
      <p:ext uri="{BB962C8B-B14F-4D97-AF65-F5344CB8AC3E}">
        <p14:creationId xmlns:p14="http://schemas.microsoft.com/office/powerpoint/2010/main" val="224266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a:t>Entities and Entity Instances</a:t>
            </a:r>
            <a:endParaRPr lang="en-US" altLang="en-US" dirty="0"/>
          </a:p>
        </p:txBody>
      </p:sp>
      <p:graphicFrame>
        <p:nvGraphicFramePr>
          <p:cNvPr id="199723" name="Group 43"/>
          <p:cNvGraphicFramePr>
            <a:graphicFrameLocks noGrp="1"/>
          </p:cNvGraphicFramePr>
          <p:nvPr>
            <p:extLst>
              <p:ext uri="{D42A27DB-BD31-4B8C-83A1-F6EECF244321}">
                <p14:modId xmlns:p14="http://schemas.microsoft.com/office/powerpoint/2010/main" val="4014093705"/>
              </p:ext>
            </p:extLst>
          </p:nvPr>
        </p:nvGraphicFramePr>
        <p:xfrm>
          <a:off x="4178300" y="2178050"/>
          <a:ext cx="4418013" cy="3783135"/>
        </p:xfrm>
        <a:graphic>
          <a:graphicData uri="http://schemas.openxmlformats.org/drawingml/2006/table">
            <a:tbl>
              <a:tblPr>
                <a:tableStyleId>{775DCB02-9BB8-47FD-8907-85C794F793BA}</a:tableStyleId>
              </a:tblPr>
              <a:tblGrid>
                <a:gridCol w="14541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Student ID</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Last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First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extLst>
                  <a:ext uri="{0D108BD9-81ED-4DB2-BD59-A6C34878D82A}">
                    <a16:rowId xmlns:a16="http://schemas.microsoft.com/office/drawing/2014/main" val="10000"/>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2144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Arnold</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Betty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1"/>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3122</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Taylor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John</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2"/>
                  </a:ext>
                </a:extLst>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3843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Simmons</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Lisa</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3"/>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9844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Macy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Bill</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4"/>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2837</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Leath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Heather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5"/>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2293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Wrench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Tim</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6"/>
                  </a:ext>
                </a:extLst>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a:latin typeface="Times New Roman" panose="02020603050405020304" pitchFamily="18" charset="0"/>
                <a:cs typeface="Times New Roman" panose="02020603050405020304" pitchFamily="18" charset="0"/>
              </a:rPr>
              <a:t>Each Instance must have a unique identifier – called the </a:t>
            </a:r>
            <a:r>
              <a:rPr lang="en-IE" sz="1800" b="1" dirty="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7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a:t>Entities and Entity Instances</a:t>
            </a:r>
            <a:endParaRPr lang="en-US" altLang="en-US" dirty="0"/>
          </a:p>
        </p:txBody>
      </p:sp>
      <p:sp>
        <p:nvSpPr>
          <p:cNvPr id="4" name="Content Placeholder 3"/>
          <p:cNvSpPr>
            <a:spLocks noGrp="1"/>
          </p:cNvSpPr>
          <p:nvPr>
            <p:ph sz="quarter" idx="1"/>
          </p:nvPr>
        </p:nvSpPr>
        <p:spPr/>
        <p:txBody>
          <a:bodyPr/>
          <a:lstStyle/>
          <a:p>
            <a:r>
              <a:rPr lang="en-IE" dirty="0"/>
              <a:t>So what are we doing when building an ERD?</a:t>
            </a:r>
          </a:p>
          <a:p>
            <a:r>
              <a:rPr lang="en-IE" dirty="0"/>
              <a:t>We are defining the </a:t>
            </a:r>
            <a:r>
              <a:rPr lang="en-IE" b="1" dirty="0"/>
              <a:t>structure</a:t>
            </a:r>
            <a:r>
              <a:rPr lang="en-IE" dirty="0"/>
              <a:t> of entities and the pattern of </a:t>
            </a:r>
            <a:r>
              <a:rPr lang="en-IE" b="1" dirty="0"/>
              <a:t>relationships</a:t>
            </a:r>
            <a:r>
              <a:rPr lang="en-IE" dirty="0"/>
              <a:t> between them</a:t>
            </a:r>
          </a:p>
          <a:p>
            <a:r>
              <a:rPr lang="en-IE" dirty="0"/>
              <a:t>When we </a:t>
            </a:r>
            <a:r>
              <a:rPr lang="en-IE" b="1" dirty="0"/>
              <a:t>implement </a:t>
            </a:r>
            <a:r>
              <a:rPr lang="en-IE" dirty="0"/>
              <a:t>that structure and pattern in a physical database then we can </a:t>
            </a:r>
            <a:r>
              <a:rPr lang="en-IE" b="1" dirty="0"/>
              <a:t>populate </a:t>
            </a:r>
            <a:r>
              <a:rPr lang="en-IE" dirty="0"/>
              <a:t>it with </a:t>
            </a:r>
            <a:r>
              <a:rPr lang="en-IE" b="1" dirty="0"/>
              <a:t>instances of the entity</a:t>
            </a:r>
          </a:p>
        </p:txBody>
      </p:sp>
    </p:spTree>
    <p:extLst>
      <p:ext uri="{BB962C8B-B14F-4D97-AF65-F5344CB8AC3E}">
        <p14:creationId xmlns:p14="http://schemas.microsoft.com/office/powerpoint/2010/main" val="81308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a:t>So why build an ERD?</a:t>
            </a:r>
            <a:endParaRPr lang="en-US" altLang="en-US" dirty="0"/>
          </a:p>
        </p:txBody>
      </p:sp>
      <p:sp>
        <p:nvSpPr>
          <p:cNvPr id="4" name="Content Placeholder 3"/>
          <p:cNvSpPr>
            <a:spLocks noGrp="1"/>
          </p:cNvSpPr>
          <p:nvPr>
            <p:ph sz="quarter" idx="1"/>
          </p:nvPr>
        </p:nvSpPr>
        <p:spPr/>
        <p:txBody>
          <a:bodyPr/>
          <a:lstStyle/>
          <a:p>
            <a:r>
              <a:rPr lang="en-IE" dirty="0"/>
              <a:t>It is implementation independent</a:t>
            </a:r>
          </a:p>
          <a:p>
            <a:pPr lvl="1"/>
            <a:r>
              <a:rPr lang="en-IE" dirty="0"/>
              <a:t>You can implement the same conceptual model in any relational database (SQL Server, Oracle etc.)</a:t>
            </a:r>
          </a:p>
          <a:p>
            <a:pPr lvl="1"/>
            <a:r>
              <a:rPr lang="en-IE" dirty="0"/>
              <a:t>There may be small implementation differences (e.g. types) but the structure and relationships will be the same</a:t>
            </a:r>
          </a:p>
        </p:txBody>
      </p:sp>
    </p:spTree>
    <p:extLst>
      <p:ext uri="{BB962C8B-B14F-4D97-AF65-F5344CB8AC3E}">
        <p14:creationId xmlns:p14="http://schemas.microsoft.com/office/powerpoint/2010/main" val="72131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a:t>Attributes</a:t>
            </a:r>
          </a:p>
        </p:txBody>
      </p:sp>
      <p:sp>
        <p:nvSpPr>
          <p:cNvPr id="17411" name="Rectangle 3" descr="Rectangle: Click to edit Master text styles&#10;Second level&#10;Third level&#10;Fourth level&#10;Fifth level"/>
          <p:cNvSpPr>
            <a:spLocks noGrp="1" noChangeArrowheads="1"/>
          </p:cNvSpPr>
          <p:nvPr>
            <p:ph sz="quarter" idx="1"/>
          </p:nvPr>
        </p:nvSpPr>
        <p:spPr>
          <a:xfrm>
            <a:off x="457200" y="1219200"/>
            <a:ext cx="8686800" cy="4937125"/>
          </a:xfrm>
        </p:spPr>
        <p:txBody>
          <a:bodyPr/>
          <a:lstStyle/>
          <a:p>
            <a:pPr>
              <a:lnSpc>
                <a:spcPct val="90000"/>
              </a:lnSpc>
            </a:pPr>
            <a:r>
              <a:rPr lang="en-US" altLang="en-US" sz="2800" dirty="0"/>
              <a:t>An entity is represented by a set of </a:t>
            </a:r>
            <a:r>
              <a:rPr lang="en-US" altLang="en-US" sz="2800" b="1" dirty="0"/>
              <a:t>attributes</a:t>
            </a:r>
            <a:r>
              <a:rPr lang="en-US" altLang="en-US" sz="2800" dirty="0"/>
              <a:t>,</a:t>
            </a:r>
          </a:p>
          <a:p>
            <a:pPr lvl="1">
              <a:lnSpc>
                <a:spcPct val="90000"/>
              </a:lnSpc>
            </a:pPr>
            <a:r>
              <a:rPr lang="en-US" altLang="en-US" sz="2500" dirty="0"/>
              <a:t>Descriptive properties possessed by all members of an entity set.</a:t>
            </a:r>
            <a:endParaRPr lang="en-IE" altLang="en-US" sz="2500" dirty="0"/>
          </a:p>
          <a:p>
            <a:pPr>
              <a:lnSpc>
                <a:spcPct val="90000"/>
              </a:lnSpc>
            </a:pPr>
            <a:r>
              <a:rPr lang="en-IE" altLang="en-US" sz="2800" b="1" dirty="0"/>
              <a:t>Attribute</a:t>
            </a:r>
            <a:r>
              <a:rPr lang="en-IE" altLang="en-US" sz="2800" dirty="0"/>
              <a:t> of an entity </a:t>
            </a:r>
          </a:p>
          <a:p>
            <a:pPr lvl="1">
              <a:lnSpc>
                <a:spcPct val="90000"/>
              </a:lnSpc>
            </a:pPr>
            <a:r>
              <a:rPr lang="en-IE" altLang="en-US" sz="2500" dirty="0"/>
              <a:t>pieces of data we want to store about an entity</a:t>
            </a:r>
          </a:p>
          <a:p>
            <a:pPr lvl="1">
              <a:lnSpc>
                <a:spcPct val="90000"/>
              </a:lnSpc>
            </a:pPr>
            <a:r>
              <a:rPr lang="en-IE" altLang="en-US" sz="2500" dirty="0"/>
              <a:t>a descriptive property or characteristic of an entity</a:t>
            </a:r>
          </a:p>
          <a:p>
            <a:pPr lvl="1">
              <a:lnSpc>
                <a:spcPct val="90000"/>
              </a:lnSpc>
            </a:pPr>
            <a:r>
              <a:rPr kumimoji="1" lang="en-US" altLang="en-US" sz="2000" i="1" dirty="0">
                <a:latin typeface="Helvetica" pitchFamily="34" charset="0"/>
              </a:rPr>
              <a:t>student = (student-id, student-name, student-address, student-email)</a:t>
            </a:r>
          </a:p>
          <a:p>
            <a:pPr>
              <a:lnSpc>
                <a:spcPct val="90000"/>
              </a:lnSpc>
            </a:pPr>
            <a:r>
              <a:rPr lang="en-IE" altLang="en-US" sz="2800" dirty="0"/>
              <a:t>Only want to record attributes that are of significance to the organisation</a:t>
            </a:r>
          </a:p>
          <a:p>
            <a:pPr>
              <a:lnSpc>
                <a:spcPct val="90000"/>
              </a:lnSpc>
            </a:pPr>
            <a:r>
              <a:rPr lang="en-IE" altLang="en-US" sz="2800" dirty="0"/>
              <a:t>The </a:t>
            </a:r>
            <a:r>
              <a:rPr lang="en-IE" altLang="en-US" sz="2800" b="1" dirty="0"/>
              <a:t>value</a:t>
            </a:r>
            <a:r>
              <a:rPr lang="en-IE" altLang="en-US" sz="2800" dirty="0"/>
              <a:t> of an attribute is the value of that attribute for a particular entity occurrence (or instance)</a:t>
            </a:r>
          </a:p>
          <a:p>
            <a:pPr lvl="1">
              <a:lnSpc>
                <a:spcPct val="90000"/>
              </a:lnSpc>
            </a:pPr>
            <a:r>
              <a:rPr lang="en-IE" altLang="en-US" sz="2400" dirty="0"/>
              <a:t>“John Browne” is the value of StudentName attribute </a:t>
            </a:r>
            <a:endParaRPr lang="en-GB"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a:t>Entities and Entity Instances</a:t>
            </a:r>
            <a:endParaRPr lang="en-US" altLang="en-US" dirty="0"/>
          </a:p>
        </p:txBody>
      </p:sp>
      <p:graphicFrame>
        <p:nvGraphicFramePr>
          <p:cNvPr id="199723" name="Group 43"/>
          <p:cNvGraphicFramePr>
            <a:graphicFrameLocks noGrp="1"/>
          </p:cNvGraphicFramePr>
          <p:nvPr>
            <p:extLst>
              <p:ext uri="{D42A27DB-BD31-4B8C-83A1-F6EECF244321}">
                <p14:modId xmlns:p14="http://schemas.microsoft.com/office/powerpoint/2010/main" val="677242833"/>
              </p:ext>
            </p:extLst>
          </p:nvPr>
        </p:nvGraphicFramePr>
        <p:xfrm>
          <a:off x="4178300" y="2178050"/>
          <a:ext cx="4418013" cy="3783135"/>
        </p:xfrm>
        <a:graphic>
          <a:graphicData uri="http://schemas.openxmlformats.org/drawingml/2006/table">
            <a:tbl>
              <a:tblPr>
                <a:tableStyleId>{775DCB02-9BB8-47FD-8907-85C794F793BA}</a:tableStyleId>
              </a:tblPr>
              <a:tblGrid>
                <a:gridCol w="14541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Student ID</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Last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First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extLst>
                  <a:ext uri="{0D108BD9-81ED-4DB2-BD59-A6C34878D82A}">
                    <a16:rowId xmlns:a16="http://schemas.microsoft.com/office/drawing/2014/main" val="10000"/>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2144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Arnold</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Betty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1"/>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3122</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Taylor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John</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2"/>
                  </a:ext>
                </a:extLst>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3843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Simmons</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Lisa</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3"/>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9844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Macy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Bill</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4"/>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2837</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Leath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Heather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5"/>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2293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Wrench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Tim</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6"/>
                  </a:ext>
                </a:extLst>
              </a:tr>
            </a:tbl>
          </a:graphicData>
        </a:graphic>
      </p:graphicFrame>
      <p:sp>
        <p:nvSpPr>
          <p:cNvPr id="16422" name="Line 40"/>
          <p:cNvSpPr>
            <a:spLocks noChangeShapeType="1"/>
          </p:cNvSpPr>
          <p:nvPr/>
        </p:nvSpPr>
        <p:spPr bwMode="auto">
          <a:xfrm flipV="1">
            <a:off x="6156176" y="1484783"/>
            <a:ext cx="504056"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flipV="1">
            <a:off x="2411760" y="3429000"/>
            <a:ext cx="331236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3707904" y="1392237"/>
            <a:ext cx="1852985"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attributes</a:t>
            </a:r>
          </a:p>
        </p:txBody>
      </p:sp>
      <p:sp>
        <p:nvSpPr>
          <p:cNvPr id="8" name="Line 40"/>
          <p:cNvSpPr>
            <a:spLocks noChangeShapeType="1"/>
          </p:cNvSpPr>
          <p:nvPr/>
        </p:nvSpPr>
        <p:spPr bwMode="auto">
          <a:xfrm flipV="1">
            <a:off x="5292080" y="1484784"/>
            <a:ext cx="1368152"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 name="TextBox 1"/>
          <p:cNvSpPr txBox="1"/>
          <p:nvPr/>
        </p:nvSpPr>
        <p:spPr>
          <a:xfrm>
            <a:off x="467544" y="4149080"/>
            <a:ext cx="1944216"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E" b="1" dirty="0">
                <a:solidFill>
                  <a:schemeClr val="tx1"/>
                </a:solidFill>
              </a:rPr>
              <a:t>attribute values</a:t>
            </a:r>
          </a:p>
        </p:txBody>
      </p:sp>
      <p:sp>
        <p:nvSpPr>
          <p:cNvPr id="10" name="Line 41"/>
          <p:cNvSpPr>
            <a:spLocks noChangeShapeType="1"/>
          </p:cNvSpPr>
          <p:nvPr/>
        </p:nvSpPr>
        <p:spPr bwMode="auto">
          <a:xfrm flipV="1">
            <a:off x="2339752" y="3429000"/>
            <a:ext cx="2001186"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1" name="Line 41"/>
          <p:cNvSpPr>
            <a:spLocks noChangeShapeType="1"/>
          </p:cNvSpPr>
          <p:nvPr/>
        </p:nvSpPr>
        <p:spPr bwMode="auto">
          <a:xfrm flipV="1">
            <a:off x="2411760" y="3429000"/>
            <a:ext cx="475252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Tree>
    <p:extLst>
      <p:ext uri="{BB962C8B-B14F-4D97-AF65-F5344CB8AC3E}">
        <p14:creationId xmlns:p14="http://schemas.microsoft.com/office/powerpoint/2010/main" val="394850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p:nvPr>
        </p:nvSpPr>
        <p:spPr/>
        <p:txBody>
          <a:bodyPr/>
          <a:lstStyle/>
          <a:p>
            <a:r>
              <a:rPr lang="en-US" altLang="en-US" dirty="0"/>
              <a:t>Relational Database Concept</a:t>
            </a:r>
          </a:p>
        </p:txBody>
      </p:sp>
      <p:sp>
        <p:nvSpPr>
          <p:cNvPr id="388101" name="Rectangle 5"/>
          <p:cNvSpPr>
            <a:spLocks noGrp="1" noChangeArrowheads="1"/>
          </p:cNvSpPr>
          <p:nvPr>
            <p:ph type="body" idx="1"/>
          </p:nvPr>
        </p:nvSpPr>
        <p:spPr/>
        <p:txBody>
          <a:bodyPr/>
          <a:lstStyle/>
          <a:p>
            <a:r>
              <a:rPr lang="en-US" altLang="en-US" dirty="0"/>
              <a:t>Dr. E. F. Codd proposed the relational model for database systems in 1970.</a:t>
            </a:r>
          </a:p>
          <a:p>
            <a:r>
              <a:rPr lang="en-US" altLang="en-US" dirty="0"/>
              <a:t>It is the basis for the relational database management system (RDBMS).</a:t>
            </a:r>
          </a:p>
          <a:p>
            <a:r>
              <a:rPr lang="en-US" altLang="en-US" dirty="0"/>
              <a:t>The relational model consists of the following:</a:t>
            </a:r>
          </a:p>
          <a:p>
            <a:pPr lvl="1"/>
            <a:r>
              <a:rPr lang="en-US" altLang="en-US" dirty="0"/>
              <a:t>Collection of objects or relations</a:t>
            </a:r>
          </a:p>
          <a:p>
            <a:pPr lvl="1"/>
            <a:r>
              <a:rPr lang="en-US" altLang="en-US" dirty="0"/>
              <a:t>Set of operators to act on the relations</a:t>
            </a:r>
          </a:p>
          <a:p>
            <a:pPr lvl="1"/>
            <a:r>
              <a:rPr lang="en-US" altLang="en-US" dirty="0"/>
              <a:t>Data integrity for accuracy and consistency</a:t>
            </a:r>
          </a:p>
        </p:txBody>
      </p:sp>
    </p:spTree>
    <p:extLst>
      <p:ext uri="{BB962C8B-B14F-4D97-AF65-F5344CB8AC3E}">
        <p14:creationId xmlns:p14="http://schemas.microsoft.com/office/powerpoint/2010/main" val="334260940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dirty="0"/>
              <a:t>Identifying Instances of Entities</a:t>
            </a:r>
          </a:p>
        </p:txBody>
      </p:sp>
      <p:sp>
        <p:nvSpPr>
          <p:cNvPr id="19459"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a:t>Instances are identified through </a:t>
            </a:r>
            <a:r>
              <a:rPr lang="en-GB" altLang="en-US" b="1" dirty="0"/>
              <a:t>keys</a:t>
            </a:r>
          </a:p>
          <a:p>
            <a:r>
              <a:rPr lang="en-GB" altLang="en-US" dirty="0"/>
              <a:t>An entity can have more than one key</a:t>
            </a:r>
            <a:endParaRPr lang="en-IE" altLang="en-US" dirty="0"/>
          </a:p>
          <a:p>
            <a:r>
              <a:rPr lang="en-IE" altLang="en-US" dirty="0"/>
              <a:t>The </a:t>
            </a:r>
            <a:r>
              <a:rPr lang="en-IE" altLang="en-US" b="1" dirty="0"/>
              <a:t>primary</a:t>
            </a:r>
            <a:r>
              <a:rPr lang="en-IE" altLang="en-US" dirty="0"/>
              <a:t> </a:t>
            </a:r>
            <a:r>
              <a:rPr lang="en-IE" altLang="en-US" b="1" dirty="0"/>
              <a:t>key</a:t>
            </a:r>
            <a:r>
              <a:rPr lang="en-IE" altLang="en-US" dirty="0"/>
              <a:t> to an entity is an attribute or set of attributes that uniquely identify each occurrence of the entity</a:t>
            </a:r>
          </a:p>
          <a:p>
            <a:r>
              <a:rPr lang="en-IE" altLang="en-US" dirty="0"/>
              <a:t>Must be unique for each occurrence of an entity</a:t>
            </a:r>
          </a:p>
          <a:p>
            <a:r>
              <a:rPr lang="en-IE" altLang="en-US" dirty="0"/>
              <a:t>Must always have a value</a:t>
            </a:r>
          </a:p>
          <a:p>
            <a:pPr lvl="1"/>
            <a:r>
              <a:rPr lang="en-IE" altLang="en-US" dirty="0"/>
              <a:t>e.g. students are always assigned a number as soon as they register</a:t>
            </a:r>
          </a:p>
          <a:p>
            <a:r>
              <a:rPr lang="en-IE" altLang="en-US" dirty="0"/>
              <a:t>Should not contain an attribute whose value is likely to change</a:t>
            </a:r>
          </a:p>
          <a:p>
            <a:pPr lvl="1"/>
            <a:r>
              <a:rPr lang="en-IE" altLang="en-US" dirty="0"/>
              <a:t>e.g. using name or telephone number</a:t>
            </a:r>
          </a:p>
          <a:p>
            <a:endParaRPr lang="en-IE" altLang="en-US" dirty="0"/>
          </a:p>
        </p:txBody>
      </p:sp>
    </p:spTree>
    <p:extLst>
      <p:ext uri="{BB962C8B-B14F-4D97-AF65-F5344CB8AC3E}">
        <p14:creationId xmlns:p14="http://schemas.microsoft.com/office/powerpoint/2010/main" val="36042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a:t>Entities and Entity Instances</a:t>
            </a:r>
            <a:endParaRPr lang="en-US" altLang="en-US" dirty="0"/>
          </a:p>
        </p:txBody>
      </p:sp>
      <p:graphicFrame>
        <p:nvGraphicFramePr>
          <p:cNvPr id="199723" name="Group 43"/>
          <p:cNvGraphicFramePr>
            <a:graphicFrameLocks noGrp="1"/>
          </p:cNvGraphicFramePr>
          <p:nvPr>
            <p:extLst>
              <p:ext uri="{D42A27DB-BD31-4B8C-83A1-F6EECF244321}">
                <p14:modId xmlns:p14="http://schemas.microsoft.com/office/powerpoint/2010/main" val="3905988820"/>
              </p:ext>
            </p:extLst>
          </p:nvPr>
        </p:nvGraphicFramePr>
        <p:xfrm>
          <a:off x="4178300" y="2178050"/>
          <a:ext cx="4418013" cy="3783135"/>
        </p:xfrm>
        <a:graphic>
          <a:graphicData uri="http://schemas.openxmlformats.org/drawingml/2006/table">
            <a:tbl>
              <a:tblPr>
                <a:tableStyleId>{775DCB02-9BB8-47FD-8907-85C794F793BA}</a:tableStyleId>
              </a:tblPr>
              <a:tblGrid>
                <a:gridCol w="1454150">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Student ID</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Last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First Name</a:t>
                      </a:r>
                      <a:endParaRPr kumimoji="0" lang="en-US" altLang="en-US" sz="2400" b="1" i="0" u="none" strike="noStrike" cap="none" normalizeH="0" baseline="0" dirty="0">
                        <a:ln>
                          <a:noFill/>
                        </a:ln>
                        <a:solidFill>
                          <a:schemeClr val="accent1"/>
                        </a:solidFill>
                        <a:effectLst/>
                        <a:latin typeface="Arial" charset="0"/>
                      </a:endParaRPr>
                    </a:p>
                  </a:txBody>
                  <a:tcPr marT="45712" marB="45712" horzOverflow="overflow">
                    <a:solidFill>
                      <a:schemeClr val="accent2"/>
                    </a:solidFill>
                  </a:tcPr>
                </a:tc>
                <a:extLst>
                  <a:ext uri="{0D108BD9-81ED-4DB2-BD59-A6C34878D82A}">
                    <a16:rowId xmlns:a16="http://schemas.microsoft.com/office/drawing/2014/main" val="10000"/>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2144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Arnold</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Betty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1"/>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3122</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Taylor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John</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2"/>
                  </a:ext>
                </a:extLst>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3843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Simmons</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Lisa</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3"/>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9844</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Macy</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Bill</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4"/>
                  </a:ext>
                </a:extLst>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2837</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Leath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Heather</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5"/>
                  </a:ext>
                </a:extLst>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2293</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Wrench</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a:ln>
                            <a:noFill/>
                          </a:ln>
                          <a:effectLst/>
                        </a:rPr>
                        <a:t>Tim</a:t>
                      </a:r>
                      <a:endParaRPr kumimoji="0" lang="en-US" altLang="en-US" sz="2400" b="0" i="0" u="none" strike="noStrike" cap="none" normalizeH="0" baseline="0" dirty="0">
                        <a:ln>
                          <a:noFill/>
                        </a:ln>
                        <a:solidFill>
                          <a:schemeClr val="tx1"/>
                        </a:solidFill>
                        <a:effectLst/>
                        <a:latin typeface="Arial" charset="0"/>
                      </a:endParaRPr>
                    </a:p>
                  </a:txBody>
                  <a:tcPr marT="45712" marB="45712" horzOverflow="overflow"/>
                </a:tc>
                <a:extLst>
                  <a:ext uri="{0D108BD9-81ED-4DB2-BD59-A6C34878D82A}">
                    <a16:rowId xmlns:a16="http://schemas.microsoft.com/office/drawing/2014/main" val="10006"/>
                  </a:ext>
                </a:extLst>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a:latin typeface="Times New Roman" panose="02020603050405020304" pitchFamily="18" charset="0"/>
                <a:cs typeface="Times New Roman" panose="02020603050405020304" pitchFamily="18" charset="0"/>
              </a:rPr>
              <a:t>Each Instance must have a unique identifier – called the </a:t>
            </a:r>
            <a:r>
              <a:rPr lang="en-IE" sz="1800" b="1" dirty="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98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ERD - Library</a:t>
            </a:r>
          </a:p>
        </p:txBody>
      </p:sp>
      <p:sp>
        <p:nvSpPr>
          <p:cNvPr id="5" name="TextBox 4"/>
          <p:cNvSpPr txBox="1"/>
          <p:nvPr/>
        </p:nvSpPr>
        <p:spPr>
          <a:xfrm>
            <a:off x="251520" y="5445224"/>
            <a:ext cx="8424936" cy="830997"/>
          </a:xfrm>
          <a:prstGeom prst="rect">
            <a:avLst/>
          </a:prstGeom>
          <a:noFill/>
        </p:spPr>
        <p:txBody>
          <a:bodyPr wrap="square" rtlCol="0">
            <a:spAutoFit/>
          </a:bodyPr>
          <a:lstStyle/>
          <a:p>
            <a:r>
              <a:rPr lang="en-IE" dirty="0"/>
              <a:t>Primary Key: all items above the line</a:t>
            </a:r>
          </a:p>
          <a:p>
            <a:r>
              <a:rPr lang="en-IE" dirty="0"/>
              <a:t>Foreign Key: (FK) after relevant column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81"/>
          <a:stretch/>
        </p:blipFill>
        <p:spPr bwMode="auto">
          <a:xfrm>
            <a:off x="3227973" y="1124744"/>
            <a:ext cx="5428307" cy="442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01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IE" altLang="en-US" dirty="0"/>
              <a:t>How do you create a model? Step 1</a:t>
            </a:r>
            <a:endParaRPr lang="en-US" altLang="en-US" dirty="0"/>
          </a:p>
        </p:txBody>
      </p:sp>
      <p:sp>
        <p:nvSpPr>
          <p:cNvPr id="32771" name="Rectangle 3" descr="Rectangle: Click to edit Master text styles&#10;Second level&#10;Third level&#10;Fourth level&#10;Fifth level"/>
          <p:cNvSpPr>
            <a:spLocks noGrp="1" noChangeArrowheads="1"/>
          </p:cNvSpPr>
          <p:nvPr>
            <p:ph sz="quarter" idx="1"/>
          </p:nvPr>
        </p:nvSpPr>
        <p:spPr>
          <a:xfrm>
            <a:off x="179512" y="1219200"/>
            <a:ext cx="4536504" cy="4937760"/>
          </a:xfrm>
        </p:spPr>
        <p:txBody>
          <a:bodyPr/>
          <a:lstStyle/>
          <a:p>
            <a:r>
              <a:rPr lang="en-IE" altLang="en-US" dirty="0"/>
              <a:t>Discover the entities about which you need to store data</a:t>
            </a:r>
          </a:p>
          <a:p>
            <a:pPr lvl="1"/>
            <a:r>
              <a:rPr lang="en-IE" altLang="en-US" dirty="0"/>
              <a:t>Conduct Interviews and Document analysis</a:t>
            </a:r>
          </a:p>
          <a:p>
            <a:pPr lvl="1"/>
            <a:r>
              <a:rPr lang="en-IE" altLang="en-US" dirty="0"/>
              <a:t>Ask what things they would like to capture, store, produce information about</a:t>
            </a:r>
          </a:p>
          <a:p>
            <a:pPr lvl="1"/>
            <a:r>
              <a:rPr lang="en-IE" altLang="en-US" dirty="0"/>
              <a:t>Study forms, files, reports</a:t>
            </a:r>
          </a:p>
          <a:p>
            <a:pPr lvl="1"/>
            <a:r>
              <a:rPr lang="en-IE" altLang="en-US" dirty="0"/>
              <a:t>Identify key words</a:t>
            </a:r>
          </a:p>
          <a:p>
            <a:pPr lvl="1"/>
            <a:r>
              <a:rPr lang="en-IE" altLang="en-US" dirty="0"/>
              <a:t>Some identify event entities e.g. orders, payments etc.</a:t>
            </a:r>
          </a:p>
          <a:p>
            <a:pPr lvl="1"/>
            <a:r>
              <a:rPr lang="en-IE" altLang="en-US" dirty="0"/>
              <a:t>Look for relationships between things</a:t>
            </a:r>
          </a:p>
        </p:txBody>
      </p:sp>
      <p:sp>
        <p:nvSpPr>
          <p:cNvPr id="2" name="Content Placeholder 1"/>
          <p:cNvSpPr>
            <a:spLocks noGrp="1"/>
          </p:cNvSpPr>
          <p:nvPr>
            <p:ph sz="quarter" idx="2"/>
          </p:nvPr>
        </p:nvSpPr>
        <p:spPr>
          <a:xfrm>
            <a:off x="4632198" y="1216152"/>
            <a:ext cx="4188274" cy="4937760"/>
          </a:xfrm>
        </p:spPr>
        <p:txBody>
          <a:bodyPr/>
          <a:lstStyle/>
          <a:p>
            <a:r>
              <a:rPr lang="en-IE" altLang="en-US" dirty="0"/>
              <a:t>Give entities meaningful names</a:t>
            </a:r>
          </a:p>
          <a:p>
            <a:pPr lvl="1"/>
            <a:r>
              <a:rPr lang="en-IE" altLang="en-US" dirty="0"/>
              <a:t>Name with NOUNS </a:t>
            </a:r>
          </a:p>
          <a:p>
            <a:pPr lvl="1"/>
            <a:r>
              <a:rPr lang="en-IE" altLang="en-US" dirty="0"/>
              <a:t>May include adjectives e.g. customer order, stock order</a:t>
            </a:r>
          </a:p>
          <a:p>
            <a:pPr lvl="1"/>
            <a:r>
              <a:rPr lang="en-IE" altLang="en-US" dirty="0"/>
              <a:t>Define them in business terms</a:t>
            </a:r>
          </a:p>
          <a:p>
            <a:endParaRPr lang="en-IE" altLang="en-US" dirty="0"/>
          </a:p>
          <a:p>
            <a:endParaRPr lang="en-IE" dirty="0"/>
          </a:p>
        </p:txBody>
      </p:sp>
    </p:spTree>
    <p:extLst>
      <p:ext uri="{BB962C8B-B14F-4D97-AF65-F5344CB8AC3E}">
        <p14:creationId xmlns:p14="http://schemas.microsoft.com/office/powerpoint/2010/main" val="402557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Our Example from Last Week </a:t>
            </a:r>
          </a:p>
        </p:txBody>
      </p:sp>
      <p:sp>
        <p:nvSpPr>
          <p:cNvPr id="6" name="Content Placeholder 5"/>
          <p:cNvSpPr>
            <a:spLocks noGrp="1"/>
          </p:cNvSpPr>
          <p:nvPr>
            <p:ph sz="quarter" idx="1"/>
          </p:nvPr>
        </p:nvSpPr>
        <p:spPr/>
        <p:txBody>
          <a:bodyPr/>
          <a:lstStyle/>
          <a:p>
            <a:r>
              <a:rPr lang="en-IE" dirty="0"/>
              <a:t>A local county council organises football competitions for school children.</a:t>
            </a:r>
          </a:p>
          <a:p>
            <a:r>
              <a:rPr lang="en-IE" dirty="0"/>
              <a:t>Competitions are held on different dates for different age groups with fees and prizes. Each competition has an ID.</a:t>
            </a:r>
          </a:p>
          <a:p>
            <a:r>
              <a:rPr lang="en-IE" dirty="0"/>
              <a:t>There are lots of teams who compete. Each team has an ID, a name and an age group.</a:t>
            </a:r>
          </a:p>
          <a:p>
            <a:endParaRPr lang="en-IE" dirty="0"/>
          </a:p>
          <a:p>
            <a:r>
              <a:rPr lang="en-IE" dirty="0"/>
              <a:t>What are the entities?</a:t>
            </a:r>
          </a:p>
        </p:txBody>
      </p:sp>
    </p:spTree>
    <p:extLst>
      <p:ext uri="{BB962C8B-B14F-4D97-AF65-F5344CB8AC3E}">
        <p14:creationId xmlns:p14="http://schemas.microsoft.com/office/powerpoint/2010/main" val="32502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 you </a:t>
            </a:r>
            <a:r>
              <a:rPr lang="en-IE" altLang="en-US" dirty="0"/>
              <a:t>create a model</a:t>
            </a:r>
            <a:r>
              <a:rPr lang="en-IE" dirty="0"/>
              <a:t>? – Step 2</a:t>
            </a:r>
          </a:p>
        </p:txBody>
      </p:sp>
      <p:sp>
        <p:nvSpPr>
          <p:cNvPr id="3" name="Content Placeholder 2"/>
          <p:cNvSpPr>
            <a:spLocks noGrp="1"/>
          </p:cNvSpPr>
          <p:nvPr>
            <p:ph sz="quarter" idx="1"/>
          </p:nvPr>
        </p:nvSpPr>
        <p:spPr/>
        <p:txBody>
          <a:bodyPr/>
          <a:lstStyle/>
          <a:p>
            <a:r>
              <a:rPr lang="en-IE" altLang="en-US" dirty="0"/>
              <a:t>For each entity</a:t>
            </a:r>
          </a:p>
          <a:p>
            <a:pPr lvl="1"/>
            <a:r>
              <a:rPr lang="en-IE" altLang="en-US" dirty="0"/>
              <a:t>Identify its attributes</a:t>
            </a:r>
          </a:p>
          <a:p>
            <a:pPr lvl="1"/>
            <a:r>
              <a:rPr lang="en-IE" altLang="en-US" dirty="0"/>
              <a:t>Decide on a name  for each (starting with lowercase)</a:t>
            </a:r>
          </a:p>
          <a:p>
            <a:pPr lvl="1"/>
            <a:r>
              <a:rPr lang="en-IE" altLang="en-US" dirty="0"/>
              <a:t>Identify the correct data type and size required for each</a:t>
            </a:r>
          </a:p>
          <a:p>
            <a:pPr lvl="1"/>
            <a:endParaRPr lang="en-US" altLang="en-US" dirty="0"/>
          </a:p>
          <a:p>
            <a:endParaRPr lang="en-IE" dirty="0"/>
          </a:p>
        </p:txBody>
      </p:sp>
    </p:spTree>
    <p:extLst>
      <p:ext uri="{BB962C8B-B14F-4D97-AF65-F5344CB8AC3E}">
        <p14:creationId xmlns:p14="http://schemas.microsoft.com/office/powerpoint/2010/main" val="3652515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a:sym typeface="Wingdings 2" pitchFamily="18" charset="2"/>
              </a:rPr>
              <a:t>Data types</a:t>
            </a:r>
          </a:p>
        </p:txBody>
      </p:sp>
      <p:sp>
        <p:nvSpPr>
          <p:cNvPr id="8195" name="Rectangle 3"/>
          <p:cNvSpPr>
            <a:spLocks noGrp="1" noChangeArrowheads="1"/>
          </p:cNvSpPr>
          <p:nvPr>
            <p:ph sz="quarter" idx="1"/>
          </p:nvPr>
        </p:nvSpPr>
        <p:spPr/>
        <p:txBody>
          <a:bodyPr>
            <a:normAutofit lnSpcReduction="10000"/>
          </a:bodyPr>
          <a:lstStyle/>
          <a:p>
            <a:r>
              <a:rPr lang="en-IE" dirty="0">
                <a:sym typeface="Wingdings 2" pitchFamily="18" charset="2"/>
              </a:rPr>
              <a:t>Each value manipulated by Oracle has a Datatype.</a:t>
            </a:r>
          </a:p>
          <a:p>
            <a:r>
              <a:rPr lang="en-IE" dirty="0">
                <a:sym typeface="Wingdings 2" pitchFamily="18" charset="2"/>
              </a:rPr>
              <a:t>There are 4 main types of data</a:t>
            </a:r>
          </a:p>
          <a:p>
            <a:pPr lvl="1"/>
            <a:r>
              <a:rPr lang="en-IE" dirty="0">
                <a:sym typeface="Wingdings 2" pitchFamily="18" charset="2"/>
              </a:rPr>
              <a:t>Characters or character strings (CHAR, VARCHAR2)</a:t>
            </a:r>
          </a:p>
          <a:p>
            <a:pPr lvl="1"/>
            <a:r>
              <a:rPr lang="en-IE" dirty="0">
                <a:sym typeface="Wingdings 2" pitchFamily="18" charset="2"/>
              </a:rPr>
              <a:t>Numeric Data (NUMBER)</a:t>
            </a:r>
          </a:p>
          <a:p>
            <a:pPr lvl="1"/>
            <a:r>
              <a:rPr lang="en-IE" dirty="0">
                <a:sym typeface="Wingdings 2" pitchFamily="18" charset="2"/>
              </a:rPr>
              <a:t>Data and time (DATE)</a:t>
            </a:r>
          </a:p>
          <a:p>
            <a:pPr lvl="1"/>
            <a:r>
              <a:rPr lang="en-IE" dirty="0">
                <a:sym typeface="Wingdings 2" pitchFamily="18" charset="2"/>
              </a:rPr>
              <a:t>Binary (RAW, BLOB, BFILE etc.)</a:t>
            </a:r>
          </a:p>
          <a:p>
            <a:r>
              <a:rPr lang="en-US" altLang="zh-CN" dirty="0"/>
              <a:t>Each column in a relational database can hold only one type of data </a:t>
            </a:r>
          </a:p>
          <a:p>
            <a:pPr lvl="1"/>
            <a:r>
              <a:rPr lang="en-US" altLang="zh-CN" dirty="0"/>
              <a:t>You cannot mix data types within a column.</a:t>
            </a:r>
          </a:p>
          <a:p>
            <a:r>
              <a:rPr lang="en-US" altLang="zh-CN" dirty="0"/>
              <a:t>At design stage you need to clearly identify the data type so that it can be correctly implemented in a physical database when it is built from the design</a:t>
            </a:r>
            <a:endParaRPr lang="zh-CN" altLang="en-US" dirty="0"/>
          </a:p>
          <a:p>
            <a:endParaRPr lang="en-IE" dirty="0">
              <a:sym typeface="Wingdings 2" pitchFamily="18" charset="2"/>
            </a:endParaRPr>
          </a:p>
          <a:p>
            <a:pPr lvl="1"/>
            <a:endParaRPr lang="en-IE" dirty="0">
              <a:sym typeface="Wingdings 2" pitchFamily="18" charset="2"/>
            </a:endParaRPr>
          </a:p>
        </p:txBody>
      </p:sp>
    </p:spTree>
    <p:extLst>
      <p:ext uri="{BB962C8B-B14F-4D97-AF65-F5344CB8AC3E}">
        <p14:creationId xmlns:p14="http://schemas.microsoft.com/office/powerpoint/2010/main" val="1334612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a:sym typeface="Wingdings 2" pitchFamily="18" charset="2"/>
              </a:rPr>
              <a:t>Data types</a:t>
            </a:r>
          </a:p>
        </p:txBody>
      </p:sp>
      <p:sp>
        <p:nvSpPr>
          <p:cNvPr id="2" name="Content Placeholder 1"/>
          <p:cNvSpPr>
            <a:spLocks noGrp="1"/>
          </p:cNvSpPr>
          <p:nvPr>
            <p:ph sz="quarter" idx="1"/>
          </p:nvPr>
        </p:nvSpPr>
        <p:spPr/>
        <p:txBody>
          <a:bodyPr>
            <a:normAutofit/>
          </a:bodyPr>
          <a:lstStyle/>
          <a:p>
            <a:r>
              <a:rPr lang="en-US" altLang="zh-CN" dirty="0"/>
              <a:t>Different types of data have different types of characteristics, the purpose of which is to efficiently store data. </a:t>
            </a:r>
          </a:p>
          <a:p>
            <a:r>
              <a:rPr lang="en-US" altLang="zh-CN" dirty="0"/>
              <a:t>By defining your data structures efficiently you are facilitating improved efficiency in your application programming.</a:t>
            </a:r>
            <a:endParaRPr lang="zh-CN" altLang="en-US" dirty="0"/>
          </a:p>
          <a:p>
            <a:r>
              <a:rPr lang="en-US" altLang="zh-CN" dirty="0"/>
              <a:t>Different data types offer several advantages:</a:t>
            </a:r>
          </a:p>
          <a:p>
            <a:pPr lvl="1"/>
            <a:r>
              <a:rPr lang="en-US" altLang="zh-CN" dirty="0"/>
              <a:t>Columns of a single type produce consistent results. </a:t>
            </a:r>
          </a:p>
          <a:p>
            <a:pPr lvl="2"/>
            <a:r>
              <a:rPr lang="en-US" altLang="zh-CN" dirty="0"/>
              <a:t>For example, DATE data type columns always produce date values.</a:t>
            </a:r>
          </a:p>
          <a:p>
            <a:pPr lvl="1"/>
            <a:r>
              <a:rPr lang="en-US" altLang="zh-CN" dirty="0"/>
              <a:t>You cannot insert the wrong type of data into a column. </a:t>
            </a:r>
          </a:p>
          <a:p>
            <a:pPr lvl="2"/>
            <a:r>
              <a:rPr lang="en-US" altLang="zh-CN" dirty="0"/>
              <a:t>For example, columns of data type DATE will prevent NUMBER type data from being inserted.</a:t>
            </a:r>
          </a:p>
          <a:p>
            <a:endParaRPr lang="en-IE" dirty="0"/>
          </a:p>
        </p:txBody>
      </p:sp>
    </p:spTree>
    <p:extLst>
      <p:ext uri="{BB962C8B-B14F-4D97-AF65-F5344CB8AC3E}">
        <p14:creationId xmlns:p14="http://schemas.microsoft.com/office/powerpoint/2010/main" val="2096446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a:t>Numeric data types</a:t>
            </a:r>
          </a:p>
        </p:txBody>
      </p:sp>
      <p:sp>
        <p:nvSpPr>
          <p:cNvPr id="10243" name="Content Placeholder 2"/>
          <p:cNvSpPr>
            <a:spLocks noGrp="1"/>
          </p:cNvSpPr>
          <p:nvPr>
            <p:ph sz="quarter" idx="1"/>
          </p:nvPr>
        </p:nvSpPr>
        <p:spPr/>
        <p:txBody>
          <a:bodyPr>
            <a:normAutofit/>
          </a:bodyPr>
          <a:lstStyle/>
          <a:p>
            <a:r>
              <a:rPr lang="en-US" altLang="en-US" dirty="0"/>
              <a:t>The NUMBER data type is used to store negative, positive, integer, fixed-decimal, and floating-point numbers.</a:t>
            </a:r>
          </a:p>
          <a:p>
            <a:r>
              <a:rPr lang="en-IE" dirty="0">
                <a:sym typeface="Wingdings 2" pitchFamily="18" charset="2"/>
              </a:rPr>
              <a:t>NUMBER(n) where n is an integer value.</a:t>
            </a:r>
          </a:p>
          <a:p>
            <a:pPr lvl="1"/>
            <a:r>
              <a:rPr lang="en-IE" dirty="0">
                <a:sym typeface="Wingdings 2" pitchFamily="18" charset="2"/>
              </a:rPr>
              <a:t>This denotes a number n digits long.</a:t>
            </a:r>
          </a:p>
          <a:p>
            <a:pPr lvl="1"/>
            <a:r>
              <a:rPr lang="en-IE" dirty="0">
                <a:sym typeface="Wingdings 2" pitchFamily="18" charset="2"/>
              </a:rPr>
              <a:t>E.g. Phone_no NUMBER(12)</a:t>
            </a:r>
          </a:p>
        </p:txBody>
      </p:sp>
    </p:spTree>
    <p:extLst>
      <p:ext uri="{BB962C8B-B14F-4D97-AF65-F5344CB8AC3E}">
        <p14:creationId xmlns:p14="http://schemas.microsoft.com/office/powerpoint/2010/main" val="186616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a:t>Numeric data types</a:t>
            </a:r>
          </a:p>
        </p:txBody>
      </p:sp>
      <p:sp>
        <p:nvSpPr>
          <p:cNvPr id="9" name="Content Placeholder 8"/>
          <p:cNvSpPr>
            <a:spLocks noGrp="1"/>
          </p:cNvSpPr>
          <p:nvPr>
            <p:ph sz="quarter" idx="1"/>
          </p:nvPr>
        </p:nvSpPr>
        <p:spPr/>
        <p:txBody>
          <a:bodyPr>
            <a:normAutofit fontScale="92500"/>
          </a:bodyPr>
          <a:lstStyle/>
          <a:p>
            <a:r>
              <a:rPr lang="en-US" altLang="en-US" dirty="0"/>
              <a:t>To store decimal numbers we still use Number but we must supply</a:t>
            </a:r>
          </a:p>
          <a:p>
            <a:pPr lvl="1"/>
            <a:r>
              <a:rPr lang="en-US" altLang="en-US" b="1" dirty="0"/>
              <a:t>Precision</a:t>
            </a:r>
            <a:r>
              <a:rPr lang="en-US" altLang="en-US" dirty="0"/>
              <a:t> is the total number of significant digits in the number, both to the left and to the right of the decimal point.</a:t>
            </a:r>
          </a:p>
          <a:p>
            <a:pPr lvl="1"/>
            <a:r>
              <a:rPr lang="en-US" altLang="en-US" b="1" dirty="0"/>
              <a:t>Scale</a:t>
            </a:r>
            <a:r>
              <a:rPr lang="en-US" altLang="en-US" dirty="0"/>
              <a:t> is the total number of digits to the right of the decimal point.</a:t>
            </a:r>
            <a:endParaRPr lang="en-IE" dirty="0">
              <a:sym typeface="Wingdings 2" pitchFamily="18" charset="2"/>
            </a:endParaRPr>
          </a:p>
          <a:p>
            <a:r>
              <a:rPr lang="en-IE" dirty="0">
                <a:sym typeface="Wingdings 2" pitchFamily="18" charset="2"/>
              </a:rPr>
              <a:t>NUMBER (n,m) where n, m are integer values.</a:t>
            </a:r>
          </a:p>
          <a:p>
            <a:pPr lvl="1"/>
            <a:r>
              <a:rPr lang="en-IE" b="1" dirty="0">
                <a:sym typeface="Wingdings 2" pitchFamily="18" charset="2"/>
              </a:rPr>
              <a:t>This denotes a decimal number, with n digits in total, m </a:t>
            </a:r>
            <a:r>
              <a:rPr lang="en-IE" b="1" i="1" dirty="0">
                <a:sym typeface="Wingdings 2" pitchFamily="18" charset="2"/>
              </a:rPr>
              <a:t>after</a:t>
            </a:r>
            <a:r>
              <a:rPr lang="en-IE" b="1" dirty="0">
                <a:sym typeface="Wingdings 2" pitchFamily="18" charset="2"/>
              </a:rPr>
              <a:t> the decimal place.</a:t>
            </a:r>
          </a:p>
          <a:p>
            <a:pPr lvl="1"/>
            <a:r>
              <a:rPr lang="en-IE" dirty="0">
                <a:sym typeface="Wingdings 2" pitchFamily="18" charset="2"/>
              </a:rPr>
              <a:t>E.g. </a:t>
            </a:r>
          </a:p>
          <a:p>
            <a:pPr lvl="1"/>
            <a:r>
              <a:rPr lang="en-IE" dirty="0">
                <a:sym typeface="Wingdings 2" pitchFamily="18" charset="2"/>
              </a:rPr>
              <a:t>CostPrice NUMBER(7,2)</a:t>
            </a:r>
          </a:p>
          <a:p>
            <a:pPr lvl="1"/>
            <a:r>
              <a:rPr lang="en-IE" i="1" dirty="0">
                <a:sym typeface="Wingdings 2" pitchFamily="18" charset="2"/>
              </a:rPr>
              <a:t>It basically means 7 numbers, 2 of which are after the decimal place can be stored in the column CostPrice</a:t>
            </a:r>
          </a:p>
          <a:p>
            <a:pPr lvl="1"/>
            <a:r>
              <a:rPr lang="en-IE" dirty="0">
                <a:sym typeface="Wingdings 2" pitchFamily="18" charset="2"/>
              </a:rPr>
              <a:t>Allows the column to hold values up to 99999.99</a:t>
            </a:r>
          </a:p>
          <a:p>
            <a:pPr marL="0" indent="0">
              <a:buNone/>
            </a:pPr>
            <a:endParaRPr lang="en-IE" dirty="0"/>
          </a:p>
        </p:txBody>
      </p:sp>
    </p:spTree>
    <p:extLst>
      <p:ext uri="{BB962C8B-B14F-4D97-AF65-F5344CB8AC3E}">
        <p14:creationId xmlns:p14="http://schemas.microsoft.com/office/powerpoint/2010/main" val="339065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a:t>Definition of a Relational Database</a:t>
            </a:r>
          </a:p>
        </p:txBody>
      </p:sp>
      <p:sp>
        <p:nvSpPr>
          <p:cNvPr id="390171" name="Rectangle 27"/>
          <p:cNvSpPr>
            <a:spLocks noGrp="1" noChangeArrowheads="1"/>
          </p:cNvSpPr>
          <p:nvPr>
            <p:ph type="body" idx="2"/>
          </p:nvPr>
        </p:nvSpPr>
        <p:spPr/>
        <p:txBody>
          <a:bodyPr>
            <a:normAutofit/>
          </a:bodyPr>
          <a:lstStyle/>
          <a:p>
            <a:r>
              <a:rPr lang="en-US" altLang="en-US" sz="2000" dirty="0"/>
              <a:t>A relational database is a collection of </a:t>
            </a:r>
            <a:r>
              <a:rPr lang="en-US" altLang="en-US" sz="2000" i="1" dirty="0"/>
              <a:t>relations</a:t>
            </a:r>
            <a:r>
              <a:rPr lang="en-US" altLang="en-US" sz="2000" dirty="0"/>
              <a:t> or </a:t>
            </a:r>
            <a:r>
              <a:rPr lang="en-US" altLang="en-US" sz="2000" i="1" dirty="0"/>
              <a:t>two-dimensional tables</a:t>
            </a:r>
            <a:r>
              <a:rPr lang="en-US" altLang="en-US" sz="2000" dirty="0"/>
              <a:t>.</a:t>
            </a:r>
          </a:p>
          <a:p>
            <a:r>
              <a:rPr lang="en-US" altLang="en-US" sz="2000" dirty="0"/>
              <a:t>When designing a database to store information about employees, you create several tables to store different pieces of information about your employee. </a:t>
            </a:r>
          </a:p>
        </p:txBody>
      </p:sp>
      <p:grpSp>
        <p:nvGrpSpPr>
          <p:cNvPr id="390175" name="Group 31"/>
          <p:cNvGrpSpPr>
            <a:grpSpLocks/>
          </p:cNvGrpSpPr>
          <p:nvPr/>
        </p:nvGrpSpPr>
        <p:grpSpPr bwMode="auto">
          <a:xfrm>
            <a:off x="-36512" y="283269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1553491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a:t>Character data types</a:t>
            </a:r>
          </a:p>
        </p:txBody>
      </p:sp>
      <p:sp>
        <p:nvSpPr>
          <p:cNvPr id="6147" name="Content Placeholder 2"/>
          <p:cNvSpPr>
            <a:spLocks noGrp="1"/>
          </p:cNvSpPr>
          <p:nvPr>
            <p:ph sz="quarter" idx="1"/>
          </p:nvPr>
        </p:nvSpPr>
        <p:spPr/>
        <p:txBody>
          <a:bodyPr>
            <a:normAutofit fontScale="92500" lnSpcReduction="10000"/>
          </a:bodyPr>
          <a:lstStyle/>
          <a:p>
            <a:r>
              <a:rPr lang="en-IE" dirty="0">
                <a:sym typeface="Wingdings 2" pitchFamily="18" charset="2"/>
              </a:rPr>
              <a:t>CHAR  </a:t>
            </a:r>
          </a:p>
          <a:p>
            <a:pPr lvl="1"/>
            <a:r>
              <a:rPr lang="en-IE" dirty="0">
                <a:sym typeface="Wingdings 2" pitchFamily="18" charset="2"/>
              </a:rPr>
              <a:t>This denotes a single character.</a:t>
            </a:r>
          </a:p>
          <a:p>
            <a:pPr lvl="1"/>
            <a:r>
              <a:rPr lang="en-IE" dirty="0">
                <a:sym typeface="Wingdings 2" pitchFamily="18" charset="2"/>
              </a:rPr>
              <a:t>Example: GENDER CHAR</a:t>
            </a:r>
          </a:p>
          <a:p>
            <a:r>
              <a:rPr lang="en-IE" dirty="0">
                <a:sym typeface="Wingdings 2" pitchFamily="18" charset="2"/>
              </a:rPr>
              <a:t>CHAR(n) where n is an integer value.</a:t>
            </a:r>
          </a:p>
          <a:p>
            <a:pPr lvl="1"/>
            <a:r>
              <a:rPr lang="en-IE" dirty="0">
                <a:sym typeface="Wingdings 2" pitchFamily="18" charset="2"/>
              </a:rPr>
              <a:t>This denotes a n-character </a:t>
            </a:r>
            <a:r>
              <a:rPr lang="en-IE" b="1" dirty="0">
                <a:sym typeface="Wingdings 2" pitchFamily="18" charset="2"/>
              </a:rPr>
              <a:t>fixed length string</a:t>
            </a:r>
            <a:r>
              <a:rPr lang="en-IE" dirty="0">
                <a:sym typeface="Wingdings 2" pitchFamily="18" charset="2"/>
              </a:rPr>
              <a:t>.</a:t>
            </a:r>
          </a:p>
          <a:p>
            <a:pPr lvl="1"/>
            <a:r>
              <a:rPr lang="en-IE" i="1" dirty="0">
                <a:sym typeface="Wingdings 2" pitchFamily="18" charset="2"/>
              </a:rPr>
              <a:t>If data is inserted that does not have the required number, the remaining characters are padded with blanks.</a:t>
            </a:r>
          </a:p>
          <a:p>
            <a:pPr lvl="1"/>
            <a:r>
              <a:rPr lang="en-IE" dirty="0">
                <a:sym typeface="Wingdings 2" pitchFamily="18" charset="2"/>
              </a:rPr>
              <a:t>Alphanumeric characters are allowed.</a:t>
            </a:r>
          </a:p>
          <a:p>
            <a:pPr lvl="1"/>
            <a:r>
              <a:rPr lang="en-IE" dirty="0">
                <a:sym typeface="Wingdings 2" pitchFamily="18" charset="2"/>
              </a:rPr>
              <a:t>Example: </a:t>
            </a:r>
          </a:p>
          <a:p>
            <a:pPr lvl="2"/>
            <a:r>
              <a:rPr lang="en-IE" dirty="0">
                <a:sym typeface="Wingdings 2" pitchFamily="18" charset="2"/>
              </a:rPr>
              <a:t>StudentNo CHAR(9) </a:t>
            </a:r>
          </a:p>
          <a:p>
            <a:pPr lvl="2"/>
            <a:r>
              <a:rPr lang="en-IE" dirty="0">
                <a:sym typeface="Wingdings 2" pitchFamily="18" charset="2"/>
              </a:rPr>
              <a:t>If we insert the value 123 what will actually be stored is 123 plus 6 spaces – ‘123      ‘</a:t>
            </a:r>
          </a:p>
          <a:p>
            <a:pPr lvl="1"/>
            <a:r>
              <a:rPr lang="en-IE" dirty="0">
                <a:sym typeface="Wingdings 2" pitchFamily="18" charset="2"/>
              </a:rPr>
              <a:t>When inserting values into character columns, surround the value by single quotes.</a:t>
            </a:r>
          </a:p>
          <a:p>
            <a:pPr lvl="2"/>
            <a:endParaRPr lang="en-IE" dirty="0">
              <a:sym typeface="Wingdings 2" pitchFamily="18" charset="2"/>
            </a:endParaRPr>
          </a:p>
        </p:txBody>
      </p:sp>
    </p:spTree>
    <p:extLst>
      <p:ext uri="{BB962C8B-B14F-4D97-AF65-F5344CB8AC3E}">
        <p14:creationId xmlns:p14="http://schemas.microsoft.com/office/powerpoint/2010/main" val="3316021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a:t>Character data types</a:t>
            </a:r>
          </a:p>
        </p:txBody>
      </p:sp>
      <p:sp>
        <p:nvSpPr>
          <p:cNvPr id="5" name="Content Placeholder 4"/>
          <p:cNvSpPr>
            <a:spLocks noGrp="1"/>
          </p:cNvSpPr>
          <p:nvPr>
            <p:ph sz="quarter" idx="1"/>
          </p:nvPr>
        </p:nvSpPr>
        <p:spPr/>
        <p:txBody>
          <a:bodyPr>
            <a:normAutofit fontScale="92500" lnSpcReduction="10000"/>
          </a:bodyPr>
          <a:lstStyle/>
          <a:p>
            <a:r>
              <a:rPr lang="en-IE" dirty="0">
                <a:sym typeface="Wingdings 2" pitchFamily="18" charset="2"/>
              </a:rPr>
              <a:t>VARCHAR2 is our preferred datatype for character data longer than a single character</a:t>
            </a:r>
          </a:p>
          <a:p>
            <a:r>
              <a:rPr lang="en-IE" dirty="0">
                <a:sym typeface="Wingdings 2" pitchFamily="18" charset="2"/>
              </a:rPr>
              <a:t>VARCHAR2(n) where n is an integer value.</a:t>
            </a:r>
          </a:p>
          <a:p>
            <a:pPr lvl="1"/>
            <a:r>
              <a:rPr lang="en-IE" dirty="0">
                <a:sym typeface="Wingdings 2" pitchFamily="18" charset="2"/>
              </a:rPr>
              <a:t>This denotes a </a:t>
            </a:r>
            <a:r>
              <a:rPr lang="en-IE" b="1" dirty="0">
                <a:sym typeface="Wingdings 2" pitchFamily="18" charset="2"/>
              </a:rPr>
              <a:t>variable length </a:t>
            </a:r>
            <a:r>
              <a:rPr lang="en-IE" dirty="0">
                <a:sym typeface="Wingdings 2" pitchFamily="18" charset="2"/>
              </a:rPr>
              <a:t>string, with a maximum length of n.</a:t>
            </a:r>
          </a:p>
          <a:p>
            <a:pPr lvl="1"/>
            <a:r>
              <a:rPr lang="en-US" altLang="en-US" sz="2000" i="1" dirty="0"/>
              <a:t>If the data are smaller than the specified size, only the data value is stored, and trailing spaces are not added to the value.</a:t>
            </a:r>
            <a:endParaRPr lang="en-IE" i="1" dirty="0">
              <a:sym typeface="Wingdings 2" pitchFamily="18" charset="2"/>
            </a:endParaRPr>
          </a:p>
          <a:p>
            <a:pPr lvl="1"/>
            <a:r>
              <a:rPr lang="en-IE" dirty="0">
                <a:sym typeface="Wingdings 2" pitchFamily="18" charset="2"/>
              </a:rPr>
              <a:t>Alphanumeric characters are allowed.</a:t>
            </a:r>
          </a:p>
          <a:p>
            <a:pPr lvl="1"/>
            <a:r>
              <a:rPr lang="en-IE" dirty="0">
                <a:sym typeface="Wingdings 2" pitchFamily="18" charset="2"/>
              </a:rPr>
              <a:t>Example: StudentName VARCHAR2(30).</a:t>
            </a:r>
          </a:p>
          <a:p>
            <a:r>
              <a:rPr lang="en-IE" dirty="0">
                <a:sym typeface="Wingdings 2" pitchFamily="18" charset="2"/>
              </a:rPr>
              <a:t>When inserting values into character columns, surround the value by single quotes.</a:t>
            </a:r>
          </a:p>
          <a:p>
            <a:pPr lvl="1"/>
            <a:r>
              <a:rPr lang="en-IE" dirty="0">
                <a:sym typeface="Wingdings 2" pitchFamily="18" charset="2"/>
              </a:rPr>
              <a:t>Example: </a:t>
            </a:r>
          </a:p>
          <a:p>
            <a:pPr lvl="2"/>
            <a:r>
              <a:rPr lang="en-IE" dirty="0">
                <a:sym typeface="Wingdings 2" pitchFamily="18" charset="2"/>
              </a:rPr>
              <a:t>StudentNo VARCHAR2(9) </a:t>
            </a:r>
          </a:p>
          <a:p>
            <a:pPr lvl="2"/>
            <a:r>
              <a:rPr lang="en-IE" dirty="0">
                <a:sym typeface="Wingdings 2" pitchFamily="18" charset="2"/>
              </a:rPr>
              <a:t>If we insert the value 123 what will actually be stored is 123 – ‘123’</a:t>
            </a:r>
          </a:p>
          <a:p>
            <a:endParaRPr lang="en-IE" dirty="0">
              <a:sym typeface="Wingdings 2" pitchFamily="18" charset="2"/>
            </a:endParaRPr>
          </a:p>
          <a:p>
            <a:pPr lvl="2"/>
            <a:endParaRPr lang="en-IE" dirty="0">
              <a:sym typeface="Wingdings 2" pitchFamily="18" charset="2"/>
            </a:endParaRPr>
          </a:p>
          <a:p>
            <a:endParaRPr lang="en-IE" dirty="0"/>
          </a:p>
        </p:txBody>
      </p:sp>
    </p:spTree>
    <p:extLst>
      <p:ext uri="{BB962C8B-B14F-4D97-AF65-F5344CB8AC3E}">
        <p14:creationId xmlns:p14="http://schemas.microsoft.com/office/powerpoint/2010/main" val="786477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t>Date Time Datatype</a:t>
            </a:r>
            <a:endParaRPr lang="en-IE" dirty="0"/>
          </a:p>
        </p:txBody>
      </p:sp>
      <p:sp>
        <p:nvSpPr>
          <p:cNvPr id="11267" name="Content Placeholder 2"/>
          <p:cNvSpPr>
            <a:spLocks noGrp="1"/>
          </p:cNvSpPr>
          <p:nvPr>
            <p:ph sz="quarter" idx="1"/>
          </p:nvPr>
        </p:nvSpPr>
        <p:spPr/>
        <p:txBody>
          <a:bodyPr>
            <a:normAutofit fontScale="85000" lnSpcReduction="20000"/>
          </a:bodyPr>
          <a:lstStyle/>
          <a:p>
            <a:r>
              <a:rPr lang="en-IE" dirty="0">
                <a:sym typeface="Wingdings 2" pitchFamily="18" charset="2"/>
              </a:rPr>
              <a:t>DATE</a:t>
            </a:r>
          </a:p>
          <a:p>
            <a:pPr lvl="1"/>
            <a:r>
              <a:rPr lang="en-IE" dirty="0">
                <a:sym typeface="Wingdings 2" pitchFamily="18" charset="2"/>
              </a:rPr>
              <a:t>This denotes a date AND TIME field.  </a:t>
            </a:r>
          </a:p>
          <a:p>
            <a:pPr lvl="1"/>
            <a:r>
              <a:rPr lang="en-IE" dirty="0">
                <a:sym typeface="Wingdings 2" pitchFamily="18" charset="2"/>
              </a:rPr>
              <a:t>It holds the date and time correct to a  second.</a:t>
            </a:r>
          </a:p>
          <a:p>
            <a:pPr lvl="1"/>
            <a:r>
              <a:rPr lang="en-IE" dirty="0">
                <a:sym typeface="Wingdings 2" pitchFamily="18" charset="2"/>
              </a:rPr>
              <a:t>The datatype DATE suffices for most purposes.</a:t>
            </a:r>
          </a:p>
          <a:p>
            <a:pPr lvl="1"/>
            <a:r>
              <a:rPr lang="en-US" altLang="zh-CN" dirty="0"/>
              <a:t>Stores a value of centuries down to whole seconds, but cannot store fractions of a second. </a:t>
            </a:r>
          </a:p>
          <a:p>
            <a:pPr lvl="2"/>
            <a:r>
              <a:rPr lang="en-US" altLang="zh-CN" dirty="0"/>
              <a:t>’21-AUG-2013 17:25:30’ is a valid value</a:t>
            </a:r>
          </a:p>
          <a:p>
            <a:r>
              <a:rPr lang="en-IE" dirty="0">
                <a:sym typeface="Wingdings 2" pitchFamily="18" charset="2"/>
              </a:rPr>
              <a:t>When comparing dates, remember that two dates with the same day may be different</a:t>
            </a:r>
          </a:p>
          <a:p>
            <a:pPr lvl="1"/>
            <a:r>
              <a:rPr lang="en-IE" dirty="0">
                <a:sym typeface="Wingdings 2" pitchFamily="18" charset="2"/>
              </a:rPr>
              <a:t>The hours, minutes or seconds may differ</a:t>
            </a:r>
          </a:p>
          <a:p>
            <a:pPr lvl="1"/>
            <a:r>
              <a:rPr lang="en-IE" dirty="0">
                <a:sym typeface="Wingdings 2" pitchFamily="18" charset="2"/>
              </a:rPr>
              <a:t>So we will need to do some work on date fields in advance of comparing to ensure our comparisons make sense</a:t>
            </a:r>
          </a:p>
          <a:p>
            <a:r>
              <a:rPr lang="en-IE" dirty="0"/>
              <a:t>We can indicate the formal we want dates output in e.g. ‘DD-MMM-YY’  or DD-MM-YY or YY-MM-DD</a:t>
            </a:r>
          </a:p>
          <a:p>
            <a:pPr lvl="1"/>
            <a:r>
              <a:rPr lang="en-IE" dirty="0"/>
              <a:t>E.g. ‘01-JAN-10’ or 01-01-10 or 10-01-01</a:t>
            </a:r>
          </a:p>
        </p:txBody>
      </p:sp>
    </p:spTree>
    <p:extLst>
      <p:ext uri="{BB962C8B-B14F-4D97-AF65-F5344CB8AC3E}">
        <p14:creationId xmlns:p14="http://schemas.microsoft.com/office/powerpoint/2010/main" val="194536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Date Time Datatype</a:t>
            </a:r>
            <a:endParaRPr lang="zh-CN" altLang="en-US" dirty="0"/>
          </a:p>
        </p:txBody>
      </p:sp>
      <p:sp>
        <p:nvSpPr>
          <p:cNvPr id="197635" name="Rectangle 3"/>
          <p:cNvSpPr>
            <a:spLocks noGrp="1" noChangeArrowheads="1"/>
          </p:cNvSpPr>
          <p:nvPr>
            <p:ph type="body" idx="1"/>
          </p:nvPr>
        </p:nvSpPr>
        <p:spPr/>
        <p:txBody>
          <a:bodyPr/>
          <a:lstStyle/>
          <a:p>
            <a:r>
              <a:rPr lang="en-US" altLang="zh-CN" dirty="0"/>
              <a:t>The TIMESTAMP data type is an extension of the DATE data type which allows fractions of a second.</a:t>
            </a:r>
          </a:p>
          <a:p>
            <a:pPr lvl="1"/>
            <a:r>
              <a:rPr lang="en-US" altLang="en-US" dirty="0"/>
              <a:t>It stores the year, month, and day of the DATE data type plus hour, minute, and second values as well as the fractional second value.</a:t>
            </a:r>
          </a:p>
          <a:p>
            <a:pPr lvl="1"/>
            <a:r>
              <a:rPr lang="en-US" altLang="zh-CN" dirty="0"/>
              <a:t>For example, TIMESTAMP(3) allows 3 digits after the whole seconds, allowing values down to milliseconds to be stored.</a:t>
            </a:r>
          </a:p>
        </p:txBody>
      </p:sp>
    </p:spTree>
    <p:extLst>
      <p:ext uri="{BB962C8B-B14F-4D97-AF65-F5344CB8AC3E}">
        <p14:creationId xmlns:p14="http://schemas.microsoft.com/office/powerpoint/2010/main" val="4183970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dirty="0"/>
              <a:t>Data Types</a:t>
            </a:r>
          </a:p>
        </p:txBody>
      </p:sp>
      <p:graphicFrame>
        <p:nvGraphicFramePr>
          <p:cNvPr id="495710" name="Group 94"/>
          <p:cNvGraphicFramePr>
            <a:graphicFrameLocks noGrp="1"/>
          </p:cNvGraphicFramePr>
          <p:nvPr>
            <p:extLst>
              <p:ext uri="{D42A27DB-BD31-4B8C-83A1-F6EECF244321}">
                <p14:modId xmlns:p14="http://schemas.microsoft.com/office/powerpoint/2010/main" val="2694706555"/>
              </p:ext>
            </p:extLst>
          </p:nvPr>
        </p:nvGraphicFramePr>
        <p:xfrm>
          <a:off x="923925" y="1524000"/>
          <a:ext cx="7239000" cy="4543111"/>
        </p:xfrm>
        <a:graphic>
          <a:graphicData uri="http://schemas.openxmlformats.org/drawingml/2006/table">
            <a:tbl>
              <a:tblPr/>
              <a:tblGrid>
                <a:gridCol w="1908175">
                  <a:extLst>
                    <a:ext uri="{9D8B030D-6E8A-4147-A177-3AD203B41FA5}">
                      <a16:colId xmlns:a16="http://schemas.microsoft.com/office/drawing/2014/main" val="20000"/>
                    </a:ext>
                  </a:extLst>
                </a:gridCol>
                <a:gridCol w="5330825">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VARCHAR2(</a:t>
                      </a:r>
                      <a:r>
                        <a:rPr kumimoji="0" lang="en-US" altLang="en-US" sz="1600" b="1" i="1" u="none" strike="noStrike" cap="none" normalizeH="0" baseline="0" dirty="0">
                          <a:ln>
                            <a:noFill/>
                          </a:ln>
                          <a:solidFill>
                            <a:schemeClr val="tx1"/>
                          </a:solidFill>
                          <a:effectLst/>
                          <a:latin typeface="Courier New" pitchFamily="49" charset="0"/>
                        </a:rPr>
                        <a:t>size</a:t>
                      </a:r>
                      <a:r>
                        <a:rPr kumimoji="0" lang="en-US" altLang="en-US" sz="1600" b="1"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CHAR(</a:t>
                      </a:r>
                      <a:r>
                        <a:rPr kumimoji="0" lang="en-US" altLang="en-US" sz="1600" b="1" i="1" u="none" strike="noStrike" cap="none" normalizeH="0" baseline="0" dirty="0">
                          <a:ln>
                            <a:noFill/>
                          </a:ln>
                          <a:solidFill>
                            <a:schemeClr val="tx1"/>
                          </a:solidFill>
                          <a:effectLst/>
                          <a:latin typeface="Courier New" pitchFamily="49" charset="0"/>
                        </a:rPr>
                        <a:t>size</a:t>
                      </a:r>
                      <a:r>
                        <a:rPr kumimoji="0" lang="en-US" altLang="en-US" sz="1600" b="1" i="0" u="none" strike="noStrike" cap="none" normalizeH="0" baseline="0" dirty="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NUMBER(</a:t>
                      </a:r>
                      <a:r>
                        <a:rPr kumimoji="0" lang="en-US" altLang="en-US" sz="1600" b="1" i="1" u="none" strike="noStrike" cap="none" normalizeH="0" baseline="0" dirty="0">
                          <a:ln>
                            <a:noFill/>
                          </a:ln>
                          <a:solidFill>
                            <a:schemeClr val="tx1"/>
                          </a:solidFill>
                          <a:effectLst/>
                          <a:latin typeface="Courier New" pitchFamily="49" charset="0"/>
                        </a:rPr>
                        <a:t>pgs.)</a:t>
                      </a:r>
                      <a:r>
                        <a:rPr kumimoji="0" lang="en-US" altLang="en-US" sz="1600" b="1"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RAW and LONG RAW</a:t>
                      </a:r>
                      <a:r>
                        <a:rPr kumimoji="0" lang="en-US" altLang="en-US" sz="1600" b="1"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7"/>
                  </a:ext>
                </a:extLst>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8"/>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9"/>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2340131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22" name="Rectangle 10"/>
          <p:cNvSpPr>
            <a:spLocks noGrp="1" noChangeArrowheads="1"/>
          </p:cNvSpPr>
          <p:nvPr>
            <p:ph type="title"/>
          </p:nvPr>
        </p:nvSpPr>
        <p:spPr/>
        <p:txBody>
          <a:bodyPr/>
          <a:lstStyle/>
          <a:p>
            <a:r>
              <a:rPr lang="en-US" altLang="en-US" dirty="0"/>
              <a:t>Datetime Data Types</a:t>
            </a:r>
          </a:p>
        </p:txBody>
      </p:sp>
      <p:sp>
        <p:nvSpPr>
          <p:cNvPr id="499723"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You can use several datetime data types:</a:t>
            </a:r>
            <a:endParaRPr lang="en-US" altLang="en-US" dirty="0">
              <a:latin typeface="Times New Roman" pitchFamily="18" charset="0"/>
            </a:endParaRPr>
          </a:p>
        </p:txBody>
      </p:sp>
      <p:graphicFrame>
        <p:nvGraphicFramePr>
          <p:cNvPr id="499771" name="Group 59"/>
          <p:cNvGraphicFramePr>
            <a:graphicFrameLocks noGrp="1"/>
          </p:cNvGraphicFramePr>
          <p:nvPr>
            <p:extLst>
              <p:ext uri="{D42A27DB-BD31-4B8C-83A1-F6EECF244321}">
                <p14:modId xmlns:p14="http://schemas.microsoft.com/office/powerpoint/2010/main" val="1686605341"/>
              </p:ext>
            </p:extLst>
          </p:nvPr>
        </p:nvGraphicFramePr>
        <p:xfrm>
          <a:off x="1028700" y="2365375"/>
          <a:ext cx="7010400" cy="2473452"/>
        </p:xfrm>
        <a:graphic>
          <a:graphicData uri="http://schemas.openxmlformats.org/drawingml/2006/table">
            <a:tbl>
              <a:tblPr/>
              <a:tblGrid>
                <a:gridCol w="2667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Arial" charset="0"/>
                        </a:rPr>
                        <a:t>         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35000"/>
                        </a:spcBef>
                        <a:spcAft>
                          <a:spcPct val="35000"/>
                        </a:spcAft>
                        <a:buClrTx/>
                        <a:buSzTx/>
                        <a:buFontTx/>
                        <a:buNone/>
                        <a:tabLst/>
                        <a:defRPr/>
                      </a:pPr>
                      <a:r>
                        <a:rPr kumimoji="0" lang="en-US" altLang="en-US" sz="1800" b="1" i="0" u="none" strike="noStrike" cap="none" normalizeH="0" baseline="0" dirty="0">
                          <a:ln>
                            <a:noFill/>
                          </a:ln>
                          <a:solidFill>
                            <a:schemeClr val="tx1"/>
                          </a:solidFill>
                          <a:effectLst/>
                          <a:latin typeface="Arial" charset="0"/>
                        </a:rPr>
                        <a:t>Date and time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TIMESTAMP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35000"/>
                        </a:spcBef>
                        <a:spcAft>
                          <a:spcPct val="35000"/>
                        </a:spcAft>
                        <a:buClrTx/>
                        <a:buSzTx/>
                        <a:buFontTx/>
                        <a:buNone/>
                        <a:tabLst/>
                      </a:pPr>
                      <a:r>
                        <a:rPr kumimoji="0" lang="en-US" altLang="en-US" sz="1800" b="1" i="0" u="none" strike="noStrike" cap="none" normalizeH="0" baseline="0" dirty="0">
                          <a:ln>
                            <a:noFill/>
                          </a:ln>
                          <a:solidFill>
                            <a:schemeClr val="tx1"/>
                          </a:solidFill>
                          <a:effectLst/>
                          <a:latin typeface="Arial" charset="0"/>
                        </a:rPr>
                        <a:t>Date with fractional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INTERVAL YEAR TO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Arial" charset="0"/>
                        </a:rPr>
                        <a:t>Stored as an interval of years</a:t>
                      </a:r>
                      <a:br>
                        <a:rPr kumimoji="0" lang="en-US" altLang="en-US" sz="1800" b="1" i="0" u="none" strike="noStrike" cap="none" normalizeH="0" baseline="0" dirty="0">
                          <a:ln>
                            <a:noFill/>
                          </a:ln>
                          <a:solidFill>
                            <a:schemeClr val="tx1"/>
                          </a:solidFill>
                          <a:effectLst/>
                          <a:latin typeface="Arial" charset="0"/>
                        </a:rPr>
                      </a:br>
                      <a:r>
                        <a:rPr kumimoji="0" lang="en-US" altLang="en-US" sz="1800" b="1" i="0" u="none" strike="noStrike" cap="none" normalizeH="0" baseline="0" dirty="0">
                          <a:ln>
                            <a:noFill/>
                          </a:ln>
                          <a:solidFill>
                            <a:schemeClr val="tx1"/>
                          </a:solidFill>
                          <a:effectLst/>
                          <a:latin typeface="Arial" charset="0"/>
                        </a:rPr>
                        <a:t>and months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INTERVAL DAY TO SECOND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a:ln>
                            <a:noFill/>
                          </a:ln>
                          <a:solidFill>
                            <a:schemeClr val="tx1"/>
                          </a:solidFill>
                          <a:effectLst/>
                          <a:latin typeface="Arial" charset="0"/>
                        </a:rPr>
                        <a:t>Stored as an interval of days, hours, minutes, and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53547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are the Booleans?</a:t>
            </a:r>
            <a:endParaRPr lang="en-IE" dirty="0"/>
          </a:p>
        </p:txBody>
      </p:sp>
      <p:sp>
        <p:nvSpPr>
          <p:cNvPr id="3" name="Content Placeholder 2"/>
          <p:cNvSpPr>
            <a:spLocks noGrp="1"/>
          </p:cNvSpPr>
          <p:nvPr>
            <p:ph sz="quarter" idx="1"/>
          </p:nvPr>
        </p:nvSpPr>
        <p:spPr/>
        <p:txBody>
          <a:bodyPr/>
          <a:lstStyle/>
          <a:p>
            <a:r>
              <a:rPr lang="en-GB" dirty="0"/>
              <a:t>Oracle SQL does not support a Boolean datatype.</a:t>
            </a:r>
          </a:p>
          <a:p>
            <a:r>
              <a:rPr lang="en-GB" dirty="0"/>
              <a:t>You have to use a workaround.</a:t>
            </a:r>
          </a:p>
          <a:p>
            <a:r>
              <a:rPr lang="en-GB" dirty="0"/>
              <a:t>You can mimic Booleans by using a single character CHAR(1) or a single number NUMBER(1)</a:t>
            </a:r>
          </a:p>
        </p:txBody>
      </p:sp>
    </p:spTree>
    <p:extLst>
      <p:ext uri="{BB962C8B-B14F-4D97-AF65-F5344CB8AC3E}">
        <p14:creationId xmlns:p14="http://schemas.microsoft.com/office/powerpoint/2010/main" val="158144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9" name="Rectangle 119"/>
          <p:cNvSpPr>
            <a:spLocks noGrp="1" noChangeArrowheads="1"/>
          </p:cNvSpPr>
          <p:nvPr>
            <p:ph type="title"/>
          </p:nvPr>
        </p:nvSpPr>
        <p:spPr/>
        <p:txBody>
          <a:bodyPr/>
          <a:lstStyle/>
          <a:p>
            <a:r>
              <a:rPr lang="en-US" altLang="en-US" dirty="0"/>
              <a:t>What Is a LOB?</a:t>
            </a:r>
          </a:p>
        </p:txBody>
      </p:sp>
      <p:sp>
        <p:nvSpPr>
          <p:cNvPr id="286840" name="Rectangle 120"/>
          <p:cNvSpPr>
            <a:spLocks noGrp="1" noChangeArrowheads="1"/>
          </p:cNvSpPr>
          <p:nvPr>
            <p:ph type="body" idx="1"/>
          </p:nvPr>
        </p:nvSpPr>
        <p:spPr/>
        <p:txBody>
          <a:bodyPr/>
          <a:lstStyle/>
          <a:p>
            <a:r>
              <a:rPr lang="en-US" altLang="en-US" dirty="0"/>
              <a:t>LOBs are used to store large unstructured data such as text, graphic images, films, and sound waveforms.</a:t>
            </a:r>
          </a:p>
        </p:txBody>
      </p:sp>
      <p:grpSp>
        <p:nvGrpSpPr>
          <p:cNvPr id="286723" name="Group 3"/>
          <p:cNvGrpSpPr>
            <a:grpSpLocks/>
          </p:cNvGrpSpPr>
          <p:nvPr/>
        </p:nvGrpSpPr>
        <p:grpSpPr bwMode="auto">
          <a:xfrm>
            <a:off x="1774825" y="2343150"/>
            <a:ext cx="3606800" cy="3779838"/>
            <a:chOff x="1185" y="1440"/>
            <a:chExt cx="2272" cy="2381"/>
          </a:xfrm>
        </p:grpSpPr>
        <p:sp>
          <p:nvSpPr>
            <p:cNvPr id="286724" name="Freeform 4"/>
            <p:cNvSpPr>
              <a:spLocks/>
            </p:cNvSpPr>
            <p:nvPr/>
          </p:nvSpPr>
          <p:spPr bwMode="auto">
            <a:xfrm>
              <a:off x="1190" y="1869"/>
              <a:ext cx="2260" cy="1952"/>
            </a:xfrm>
            <a:custGeom>
              <a:avLst/>
              <a:gdLst>
                <a:gd name="T0" fmla="*/ 2259 w 2260"/>
                <a:gd name="T1" fmla="*/ 0 h 1952"/>
                <a:gd name="T2" fmla="*/ 0 w 2260"/>
                <a:gd name="T3" fmla="*/ 0 h 1952"/>
                <a:gd name="T4" fmla="*/ 0 w 2260"/>
                <a:gd name="T5" fmla="*/ 1386 h 1952"/>
                <a:gd name="T6" fmla="*/ 11 w 2260"/>
                <a:gd name="T7" fmla="*/ 1386 h 1952"/>
                <a:gd name="T8" fmla="*/ 8 w 2260"/>
                <a:gd name="T9" fmla="*/ 1389 h 1952"/>
                <a:gd name="T10" fmla="*/ 8 w 2260"/>
                <a:gd name="T11" fmla="*/ 1395 h 1952"/>
                <a:gd name="T12" fmla="*/ 8 w 2260"/>
                <a:gd name="T13" fmla="*/ 1398 h 1952"/>
                <a:gd name="T14" fmla="*/ 8 w 2260"/>
                <a:gd name="T15" fmla="*/ 1404 h 1952"/>
                <a:gd name="T16" fmla="*/ 8 w 2260"/>
                <a:gd name="T17" fmla="*/ 1407 h 1952"/>
                <a:gd name="T18" fmla="*/ 8 w 2260"/>
                <a:gd name="T19" fmla="*/ 1410 h 1952"/>
                <a:gd name="T20" fmla="*/ 8 w 2260"/>
                <a:gd name="T21" fmla="*/ 1417 h 1952"/>
                <a:gd name="T22" fmla="*/ 8 w 2260"/>
                <a:gd name="T23" fmla="*/ 1420 h 1952"/>
                <a:gd name="T24" fmla="*/ 31 w 2260"/>
                <a:gd name="T25" fmla="*/ 1528 h 1952"/>
                <a:gd name="T26" fmla="*/ 95 w 2260"/>
                <a:gd name="T27" fmla="*/ 1626 h 1952"/>
                <a:gd name="T28" fmla="*/ 198 w 2260"/>
                <a:gd name="T29" fmla="*/ 1718 h 1952"/>
                <a:gd name="T30" fmla="*/ 337 w 2260"/>
                <a:gd name="T31" fmla="*/ 1795 h 1952"/>
                <a:gd name="T32" fmla="*/ 501 w 2260"/>
                <a:gd name="T33" fmla="*/ 1861 h 1952"/>
                <a:gd name="T34" fmla="*/ 694 w 2260"/>
                <a:gd name="T35" fmla="*/ 1908 h 1952"/>
                <a:gd name="T36" fmla="*/ 903 w 2260"/>
                <a:gd name="T37" fmla="*/ 1941 h 1952"/>
                <a:gd name="T38" fmla="*/ 1129 w 2260"/>
                <a:gd name="T39" fmla="*/ 1951 h 1952"/>
                <a:gd name="T40" fmla="*/ 1354 w 2260"/>
                <a:gd name="T41" fmla="*/ 1941 h 1952"/>
                <a:gd name="T42" fmla="*/ 1566 w 2260"/>
                <a:gd name="T43" fmla="*/ 1908 h 1952"/>
                <a:gd name="T44" fmla="*/ 1756 w 2260"/>
                <a:gd name="T45" fmla="*/ 1861 h 1952"/>
                <a:gd name="T46" fmla="*/ 1923 w 2260"/>
                <a:gd name="T47" fmla="*/ 1795 h 1952"/>
                <a:gd name="T48" fmla="*/ 2059 w 2260"/>
                <a:gd name="T49" fmla="*/ 1718 h 1952"/>
                <a:gd name="T50" fmla="*/ 2162 w 2260"/>
                <a:gd name="T51" fmla="*/ 1626 h 1952"/>
                <a:gd name="T52" fmla="*/ 2229 w 2260"/>
                <a:gd name="T53" fmla="*/ 1528 h 1952"/>
                <a:gd name="T54" fmla="*/ 2252 w 2260"/>
                <a:gd name="T55" fmla="*/ 1420 h 1952"/>
                <a:gd name="T56" fmla="*/ 2252 w 2260"/>
                <a:gd name="T57" fmla="*/ 1417 h 1952"/>
                <a:gd name="T58" fmla="*/ 2252 w 2260"/>
                <a:gd name="T59" fmla="*/ 1410 h 1952"/>
                <a:gd name="T60" fmla="*/ 2249 w 2260"/>
                <a:gd name="T61" fmla="*/ 1407 h 1952"/>
                <a:gd name="T62" fmla="*/ 2249 w 2260"/>
                <a:gd name="T63" fmla="*/ 1404 h 1952"/>
                <a:gd name="T64" fmla="*/ 2249 w 2260"/>
                <a:gd name="T65" fmla="*/ 1398 h 1952"/>
                <a:gd name="T66" fmla="*/ 2249 w 2260"/>
                <a:gd name="T67" fmla="*/ 1395 h 1952"/>
                <a:gd name="T68" fmla="*/ 2249 w 2260"/>
                <a:gd name="T69" fmla="*/ 1389 h 1952"/>
                <a:gd name="T70" fmla="*/ 2249 w 2260"/>
                <a:gd name="T71" fmla="*/ 1386 h 1952"/>
                <a:gd name="T72" fmla="*/ 2259 w 2260"/>
                <a:gd name="T73" fmla="*/ 1386 h 1952"/>
                <a:gd name="T74" fmla="*/ 2259 w 2260"/>
                <a:gd name="T75"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0" h="1952">
                  <a:moveTo>
                    <a:pt x="2259" y="0"/>
                  </a:moveTo>
                  <a:lnTo>
                    <a:pt x="0" y="0"/>
                  </a:lnTo>
                  <a:lnTo>
                    <a:pt x="0" y="1386"/>
                  </a:lnTo>
                  <a:lnTo>
                    <a:pt x="11" y="1386"/>
                  </a:lnTo>
                  <a:lnTo>
                    <a:pt x="8" y="1389"/>
                  </a:lnTo>
                  <a:lnTo>
                    <a:pt x="8" y="1395"/>
                  </a:lnTo>
                  <a:lnTo>
                    <a:pt x="8" y="1398"/>
                  </a:lnTo>
                  <a:lnTo>
                    <a:pt x="8" y="1404"/>
                  </a:lnTo>
                  <a:lnTo>
                    <a:pt x="8" y="1407"/>
                  </a:lnTo>
                  <a:lnTo>
                    <a:pt x="8" y="1410"/>
                  </a:lnTo>
                  <a:lnTo>
                    <a:pt x="8" y="1417"/>
                  </a:lnTo>
                  <a:lnTo>
                    <a:pt x="8" y="1420"/>
                  </a:lnTo>
                  <a:lnTo>
                    <a:pt x="31" y="1528"/>
                  </a:lnTo>
                  <a:lnTo>
                    <a:pt x="95" y="1626"/>
                  </a:lnTo>
                  <a:lnTo>
                    <a:pt x="198" y="1718"/>
                  </a:lnTo>
                  <a:lnTo>
                    <a:pt x="337" y="1795"/>
                  </a:lnTo>
                  <a:lnTo>
                    <a:pt x="501" y="1861"/>
                  </a:lnTo>
                  <a:lnTo>
                    <a:pt x="694" y="1908"/>
                  </a:lnTo>
                  <a:lnTo>
                    <a:pt x="903" y="1941"/>
                  </a:lnTo>
                  <a:lnTo>
                    <a:pt x="1129" y="1951"/>
                  </a:lnTo>
                  <a:lnTo>
                    <a:pt x="1354" y="1941"/>
                  </a:lnTo>
                  <a:lnTo>
                    <a:pt x="1566" y="1908"/>
                  </a:lnTo>
                  <a:lnTo>
                    <a:pt x="1756" y="1861"/>
                  </a:lnTo>
                  <a:lnTo>
                    <a:pt x="1923" y="1795"/>
                  </a:lnTo>
                  <a:lnTo>
                    <a:pt x="2059" y="1718"/>
                  </a:lnTo>
                  <a:lnTo>
                    <a:pt x="2162" y="1626"/>
                  </a:lnTo>
                  <a:lnTo>
                    <a:pt x="2229" y="1528"/>
                  </a:lnTo>
                  <a:lnTo>
                    <a:pt x="2252" y="1420"/>
                  </a:lnTo>
                  <a:lnTo>
                    <a:pt x="2252" y="1417"/>
                  </a:lnTo>
                  <a:lnTo>
                    <a:pt x="2252" y="1410"/>
                  </a:lnTo>
                  <a:lnTo>
                    <a:pt x="2249" y="1407"/>
                  </a:lnTo>
                  <a:lnTo>
                    <a:pt x="2249" y="1404"/>
                  </a:lnTo>
                  <a:lnTo>
                    <a:pt x="2249" y="1398"/>
                  </a:lnTo>
                  <a:lnTo>
                    <a:pt x="2249" y="1395"/>
                  </a:lnTo>
                  <a:lnTo>
                    <a:pt x="2249" y="1389"/>
                  </a:lnTo>
                  <a:lnTo>
                    <a:pt x="2249" y="1386"/>
                  </a:lnTo>
                  <a:lnTo>
                    <a:pt x="2259" y="1386"/>
                  </a:lnTo>
                  <a:lnTo>
                    <a:pt x="2259"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5" name="Freeform 5"/>
            <p:cNvSpPr>
              <a:spLocks/>
            </p:cNvSpPr>
            <p:nvPr/>
          </p:nvSpPr>
          <p:spPr bwMode="auto">
            <a:xfrm>
              <a:off x="1185" y="1440"/>
              <a:ext cx="2272" cy="853"/>
            </a:xfrm>
            <a:custGeom>
              <a:avLst/>
              <a:gdLst>
                <a:gd name="T0" fmla="*/ 1133 w 2272"/>
                <a:gd name="T1" fmla="*/ 852 h 853"/>
                <a:gd name="T2" fmla="*/ 1362 w 2272"/>
                <a:gd name="T3" fmla="*/ 845 h 853"/>
                <a:gd name="T4" fmla="*/ 1574 w 2272"/>
                <a:gd name="T5" fmla="*/ 819 h 853"/>
                <a:gd name="T6" fmla="*/ 1767 w 2272"/>
                <a:gd name="T7" fmla="*/ 778 h 853"/>
                <a:gd name="T8" fmla="*/ 1935 w 2272"/>
                <a:gd name="T9" fmla="*/ 728 h 853"/>
                <a:gd name="T10" fmla="*/ 2074 w 2272"/>
                <a:gd name="T11" fmla="*/ 664 h 853"/>
                <a:gd name="T12" fmla="*/ 2180 w 2272"/>
                <a:gd name="T13" fmla="*/ 592 h 853"/>
                <a:gd name="T14" fmla="*/ 2248 w 2272"/>
                <a:gd name="T15" fmla="*/ 512 h 853"/>
                <a:gd name="T16" fmla="*/ 2271 w 2272"/>
                <a:gd name="T17" fmla="*/ 427 h 853"/>
                <a:gd name="T18" fmla="*/ 2248 w 2272"/>
                <a:gd name="T19" fmla="*/ 341 h 853"/>
                <a:gd name="T20" fmla="*/ 2180 w 2272"/>
                <a:gd name="T21" fmla="*/ 262 h 853"/>
                <a:gd name="T22" fmla="*/ 2074 w 2272"/>
                <a:gd name="T23" fmla="*/ 189 h 853"/>
                <a:gd name="T24" fmla="*/ 1935 w 2272"/>
                <a:gd name="T25" fmla="*/ 126 h 853"/>
                <a:gd name="T26" fmla="*/ 1767 w 2272"/>
                <a:gd name="T27" fmla="*/ 72 h 853"/>
                <a:gd name="T28" fmla="*/ 1574 w 2272"/>
                <a:gd name="T29" fmla="*/ 34 h 853"/>
                <a:gd name="T30" fmla="*/ 1362 w 2272"/>
                <a:gd name="T31" fmla="*/ 8 h 853"/>
                <a:gd name="T32" fmla="*/ 1133 w 2272"/>
                <a:gd name="T33" fmla="*/ 0 h 853"/>
                <a:gd name="T34" fmla="*/ 904 w 2272"/>
                <a:gd name="T35" fmla="*/ 8 h 853"/>
                <a:gd name="T36" fmla="*/ 691 w 2272"/>
                <a:gd name="T37" fmla="*/ 34 h 853"/>
                <a:gd name="T38" fmla="*/ 499 w 2272"/>
                <a:gd name="T39" fmla="*/ 72 h 853"/>
                <a:gd name="T40" fmla="*/ 331 w 2272"/>
                <a:gd name="T41" fmla="*/ 126 h 853"/>
                <a:gd name="T42" fmla="*/ 192 w 2272"/>
                <a:gd name="T43" fmla="*/ 189 h 853"/>
                <a:gd name="T44" fmla="*/ 86 w 2272"/>
                <a:gd name="T45" fmla="*/ 262 h 853"/>
                <a:gd name="T46" fmla="*/ 21 w 2272"/>
                <a:gd name="T47" fmla="*/ 341 h 853"/>
                <a:gd name="T48" fmla="*/ 0 w 2272"/>
                <a:gd name="T49" fmla="*/ 427 h 853"/>
                <a:gd name="T50" fmla="*/ 21 w 2272"/>
                <a:gd name="T51" fmla="*/ 512 h 853"/>
                <a:gd name="T52" fmla="*/ 86 w 2272"/>
                <a:gd name="T53" fmla="*/ 592 h 853"/>
                <a:gd name="T54" fmla="*/ 192 w 2272"/>
                <a:gd name="T55" fmla="*/ 664 h 853"/>
                <a:gd name="T56" fmla="*/ 331 w 2272"/>
                <a:gd name="T57" fmla="*/ 728 h 853"/>
                <a:gd name="T58" fmla="*/ 499 w 2272"/>
                <a:gd name="T59" fmla="*/ 778 h 853"/>
                <a:gd name="T60" fmla="*/ 691 w 2272"/>
                <a:gd name="T61" fmla="*/ 819 h 853"/>
                <a:gd name="T62" fmla="*/ 904 w 2272"/>
                <a:gd name="T63" fmla="*/ 845 h 853"/>
                <a:gd name="T64" fmla="*/ 1133 w 2272"/>
                <a:gd name="T6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2" h="853">
                  <a:moveTo>
                    <a:pt x="1133" y="852"/>
                  </a:moveTo>
                  <a:lnTo>
                    <a:pt x="1362" y="845"/>
                  </a:lnTo>
                  <a:lnTo>
                    <a:pt x="1574" y="819"/>
                  </a:lnTo>
                  <a:lnTo>
                    <a:pt x="1767" y="778"/>
                  </a:lnTo>
                  <a:lnTo>
                    <a:pt x="1935" y="728"/>
                  </a:lnTo>
                  <a:lnTo>
                    <a:pt x="2074" y="664"/>
                  </a:lnTo>
                  <a:lnTo>
                    <a:pt x="2180" y="592"/>
                  </a:lnTo>
                  <a:lnTo>
                    <a:pt x="2248" y="512"/>
                  </a:lnTo>
                  <a:lnTo>
                    <a:pt x="2271" y="427"/>
                  </a:lnTo>
                  <a:lnTo>
                    <a:pt x="2248" y="341"/>
                  </a:lnTo>
                  <a:lnTo>
                    <a:pt x="2180" y="262"/>
                  </a:lnTo>
                  <a:lnTo>
                    <a:pt x="2074" y="189"/>
                  </a:lnTo>
                  <a:lnTo>
                    <a:pt x="1935" y="126"/>
                  </a:lnTo>
                  <a:lnTo>
                    <a:pt x="1767" y="72"/>
                  </a:lnTo>
                  <a:lnTo>
                    <a:pt x="1574" y="34"/>
                  </a:lnTo>
                  <a:lnTo>
                    <a:pt x="1362" y="8"/>
                  </a:lnTo>
                  <a:lnTo>
                    <a:pt x="1133" y="0"/>
                  </a:lnTo>
                  <a:lnTo>
                    <a:pt x="904" y="8"/>
                  </a:lnTo>
                  <a:lnTo>
                    <a:pt x="691" y="34"/>
                  </a:lnTo>
                  <a:lnTo>
                    <a:pt x="499" y="72"/>
                  </a:lnTo>
                  <a:lnTo>
                    <a:pt x="331" y="126"/>
                  </a:lnTo>
                  <a:lnTo>
                    <a:pt x="192" y="189"/>
                  </a:lnTo>
                  <a:lnTo>
                    <a:pt x="86" y="262"/>
                  </a:lnTo>
                  <a:lnTo>
                    <a:pt x="21" y="341"/>
                  </a:lnTo>
                  <a:lnTo>
                    <a:pt x="0" y="427"/>
                  </a:lnTo>
                  <a:lnTo>
                    <a:pt x="21" y="512"/>
                  </a:lnTo>
                  <a:lnTo>
                    <a:pt x="86" y="592"/>
                  </a:lnTo>
                  <a:lnTo>
                    <a:pt x="192" y="664"/>
                  </a:lnTo>
                  <a:lnTo>
                    <a:pt x="331" y="728"/>
                  </a:lnTo>
                  <a:lnTo>
                    <a:pt x="499" y="778"/>
                  </a:lnTo>
                  <a:lnTo>
                    <a:pt x="691" y="819"/>
                  </a:lnTo>
                  <a:lnTo>
                    <a:pt x="904" y="845"/>
                  </a:lnTo>
                  <a:lnTo>
                    <a:pt x="1133" y="852"/>
                  </a:lnTo>
                </a:path>
              </a:pathLst>
            </a:custGeom>
            <a:gradFill rotWithShape="0">
              <a:gsLst>
                <a:gs pos="0">
                  <a:srgbClr val="CECECE"/>
                </a:gs>
                <a:gs pos="100000">
                  <a:srgbClr val="CECECE">
                    <a:gamma/>
                    <a:tint val="8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9" name="Group 159"/>
          <p:cNvGrpSpPr>
            <a:grpSpLocks/>
          </p:cNvGrpSpPr>
          <p:nvPr/>
        </p:nvGrpSpPr>
        <p:grpSpPr bwMode="auto">
          <a:xfrm>
            <a:off x="2349500" y="2979738"/>
            <a:ext cx="2500313" cy="3251200"/>
            <a:chOff x="1480" y="1841"/>
            <a:chExt cx="1575" cy="2048"/>
          </a:xfrm>
        </p:grpSpPr>
        <p:sp>
          <p:nvSpPr>
            <p:cNvPr id="286727" name="Freeform 7"/>
            <p:cNvSpPr>
              <a:spLocks/>
            </p:cNvSpPr>
            <p:nvPr/>
          </p:nvSpPr>
          <p:spPr bwMode="gray">
            <a:xfrm>
              <a:off x="1480" y="1841"/>
              <a:ext cx="1575" cy="2048"/>
            </a:xfrm>
            <a:custGeom>
              <a:avLst/>
              <a:gdLst>
                <a:gd name="T0" fmla="*/ 1574 w 1575"/>
                <a:gd name="T1" fmla="*/ 1631 h 2048"/>
                <a:gd name="T2" fmla="*/ 0 w 1575"/>
                <a:gd name="T3" fmla="*/ 2047 h 2048"/>
                <a:gd name="T4" fmla="*/ 0 w 1575"/>
                <a:gd name="T5" fmla="*/ 414 h 2048"/>
                <a:gd name="T6" fmla="*/ 1574 w 1575"/>
                <a:gd name="T7" fmla="*/ 0 h 2048"/>
                <a:gd name="T8" fmla="*/ 1574 w 1575"/>
                <a:gd name="T9" fmla="*/ 1631 h 2048"/>
              </a:gdLst>
              <a:ahLst/>
              <a:cxnLst>
                <a:cxn ang="0">
                  <a:pos x="T0" y="T1"/>
                </a:cxn>
                <a:cxn ang="0">
                  <a:pos x="T2" y="T3"/>
                </a:cxn>
                <a:cxn ang="0">
                  <a:pos x="T4" y="T5"/>
                </a:cxn>
                <a:cxn ang="0">
                  <a:pos x="T6" y="T7"/>
                </a:cxn>
                <a:cxn ang="0">
                  <a:pos x="T8" y="T9"/>
                </a:cxn>
              </a:cxnLst>
              <a:rect l="0" t="0" r="r" b="b"/>
              <a:pathLst>
                <a:path w="1575" h="2048">
                  <a:moveTo>
                    <a:pt x="1574" y="1631"/>
                  </a:moveTo>
                  <a:lnTo>
                    <a:pt x="0" y="2047"/>
                  </a:lnTo>
                  <a:lnTo>
                    <a:pt x="0" y="414"/>
                  </a:lnTo>
                  <a:lnTo>
                    <a:pt x="1574" y="0"/>
                  </a:lnTo>
                  <a:lnTo>
                    <a:pt x="1574" y="1631"/>
                  </a:lnTo>
                </a:path>
              </a:pathLst>
            </a:custGeom>
            <a:solidFill>
              <a:srgbClr val="7F7F7F"/>
            </a:solidFill>
            <a:ln w="19050" cap="rnd">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8" name="Freeform 8"/>
            <p:cNvSpPr>
              <a:spLocks/>
            </p:cNvSpPr>
            <p:nvPr/>
          </p:nvSpPr>
          <p:spPr bwMode="ltGray">
            <a:xfrm>
              <a:off x="1547" y="1926"/>
              <a:ext cx="1440" cy="1879"/>
            </a:xfrm>
            <a:custGeom>
              <a:avLst/>
              <a:gdLst>
                <a:gd name="T0" fmla="*/ 1439 w 1440"/>
                <a:gd name="T1" fmla="*/ 1499 h 1879"/>
                <a:gd name="T2" fmla="*/ 0 w 1440"/>
                <a:gd name="T3" fmla="*/ 1878 h 1879"/>
                <a:gd name="T4" fmla="*/ 0 w 1440"/>
                <a:gd name="T5" fmla="*/ 377 h 1879"/>
                <a:gd name="T6" fmla="*/ 1439 w 1440"/>
                <a:gd name="T7" fmla="*/ 0 h 1879"/>
                <a:gd name="T8" fmla="*/ 1439 w 1440"/>
                <a:gd name="T9" fmla="*/ 1499 h 1879"/>
              </a:gdLst>
              <a:ahLst/>
              <a:cxnLst>
                <a:cxn ang="0">
                  <a:pos x="T0" y="T1"/>
                </a:cxn>
                <a:cxn ang="0">
                  <a:pos x="T2" y="T3"/>
                </a:cxn>
                <a:cxn ang="0">
                  <a:pos x="T4" y="T5"/>
                </a:cxn>
                <a:cxn ang="0">
                  <a:pos x="T6" y="T7"/>
                </a:cxn>
                <a:cxn ang="0">
                  <a:pos x="T8" y="T9"/>
                </a:cxn>
              </a:cxnLst>
              <a:rect l="0" t="0" r="r" b="b"/>
              <a:pathLst>
                <a:path w="1440" h="1879">
                  <a:moveTo>
                    <a:pt x="1439" y="1499"/>
                  </a:moveTo>
                  <a:lnTo>
                    <a:pt x="0" y="1878"/>
                  </a:lnTo>
                  <a:lnTo>
                    <a:pt x="0" y="377"/>
                  </a:lnTo>
                  <a:lnTo>
                    <a:pt x="1439" y="0"/>
                  </a:lnTo>
                  <a:lnTo>
                    <a:pt x="1439" y="1499"/>
                  </a:lnTo>
                </a:path>
              </a:pathLst>
            </a:custGeom>
            <a:solidFill>
              <a:srgbClr val="FFFFD1"/>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9" name="Freeform 9"/>
            <p:cNvSpPr>
              <a:spLocks/>
            </p:cNvSpPr>
            <p:nvPr/>
          </p:nvSpPr>
          <p:spPr bwMode="ltGray">
            <a:xfrm>
              <a:off x="1617" y="2299"/>
              <a:ext cx="193" cy="223"/>
            </a:xfrm>
            <a:custGeom>
              <a:avLst/>
              <a:gdLst>
                <a:gd name="T0" fmla="*/ 192 w 193"/>
                <a:gd name="T1" fmla="*/ 170 h 223"/>
                <a:gd name="T2" fmla="*/ 192 w 193"/>
                <a:gd name="T3" fmla="*/ 0 h 223"/>
                <a:gd name="T4" fmla="*/ 0 w 193"/>
                <a:gd name="T5" fmla="*/ 50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50"/>
                  </a:lnTo>
                  <a:lnTo>
                    <a:pt x="0" y="222"/>
                  </a:lnTo>
                  <a:lnTo>
                    <a:pt x="192" y="170"/>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0" name="Freeform 10"/>
            <p:cNvSpPr>
              <a:spLocks/>
            </p:cNvSpPr>
            <p:nvPr/>
          </p:nvSpPr>
          <p:spPr bwMode="ltGray">
            <a:xfrm>
              <a:off x="1893" y="2227"/>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1" name="Freeform 11"/>
            <p:cNvSpPr>
              <a:spLocks/>
            </p:cNvSpPr>
            <p:nvPr/>
          </p:nvSpPr>
          <p:spPr bwMode="gray">
            <a:xfrm>
              <a:off x="2166" y="2152"/>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2" name="Freeform 12"/>
            <p:cNvSpPr>
              <a:spLocks/>
            </p:cNvSpPr>
            <p:nvPr/>
          </p:nvSpPr>
          <p:spPr bwMode="ltGray">
            <a:xfrm>
              <a:off x="2440" y="2080"/>
              <a:ext cx="192" cy="222"/>
            </a:xfrm>
            <a:custGeom>
              <a:avLst/>
              <a:gdLst>
                <a:gd name="T0" fmla="*/ 191 w 192"/>
                <a:gd name="T1" fmla="*/ 169 h 222"/>
                <a:gd name="T2" fmla="*/ 191 w 192"/>
                <a:gd name="T3" fmla="*/ 0 h 222"/>
                <a:gd name="T4" fmla="*/ 0 w 192"/>
                <a:gd name="T5" fmla="*/ 50 h 222"/>
                <a:gd name="T6" fmla="*/ 0 w 192"/>
                <a:gd name="T7" fmla="*/ 221 h 222"/>
                <a:gd name="T8" fmla="*/ 191 w 192"/>
                <a:gd name="T9" fmla="*/ 169 h 222"/>
              </a:gdLst>
              <a:ahLst/>
              <a:cxnLst>
                <a:cxn ang="0">
                  <a:pos x="T0" y="T1"/>
                </a:cxn>
                <a:cxn ang="0">
                  <a:pos x="T2" y="T3"/>
                </a:cxn>
                <a:cxn ang="0">
                  <a:pos x="T4" y="T5"/>
                </a:cxn>
                <a:cxn ang="0">
                  <a:pos x="T6" y="T7"/>
                </a:cxn>
                <a:cxn ang="0">
                  <a:pos x="T8" y="T9"/>
                </a:cxn>
              </a:cxnLst>
              <a:rect l="0" t="0" r="r" b="b"/>
              <a:pathLst>
                <a:path w="192" h="222">
                  <a:moveTo>
                    <a:pt x="191" y="169"/>
                  </a:moveTo>
                  <a:lnTo>
                    <a:pt x="191" y="0"/>
                  </a:lnTo>
                  <a:lnTo>
                    <a:pt x="0" y="50"/>
                  </a:lnTo>
                  <a:lnTo>
                    <a:pt x="0" y="221"/>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3" name="Freeform 13"/>
            <p:cNvSpPr>
              <a:spLocks/>
            </p:cNvSpPr>
            <p:nvPr/>
          </p:nvSpPr>
          <p:spPr bwMode="gray">
            <a:xfrm>
              <a:off x="2714" y="2008"/>
              <a:ext cx="191" cy="222"/>
            </a:xfrm>
            <a:custGeom>
              <a:avLst/>
              <a:gdLst>
                <a:gd name="T0" fmla="*/ 190 w 191"/>
                <a:gd name="T1" fmla="*/ 172 h 222"/>
                <a:gd name="T2" fmla="*/ 190 w 191"/>
                <a:gd name="T3" fmla="*/ 0 h 222"/>
                <a:gd name="T4" fmla="*/ 0 w 191"/>
                <a:gd name="T5" fmla="*/ 49 h 222"/>
                <a:gd name="T6" fmla="*/ 0 w 191"/>
                <a:gd name="T7" fmla="*/ 221 h 222"/>
                <a:gd name="T8" fmla="*/ 190 w 191"/>
                <a:gd name="T9" fmla="*/ 172 h 222"/>
              </a:gdLst>
              <a:ahLst/>
              <a:cxnLst>
                <a:cxn ang="0">
                  <a:pos x="T0" y="T1"/>
                </a:cxn>
                <a:cxn ang="0">
                  <a:pos x="T2" y="T3"/>
                </a:cxn>
                <a:cxn ang="0">
                  <a:pos x="T4" y="T5"/>
                </a:cxn>
                <a:cxn ang="0">
                  <a:pos x="T6" y="T7"/>
                </a:cxn>
                <a:cxn ang="0">
                  <a:pos x="T8" y="T9"/>
                </a:cxn>
              </a:cxnLst>
              <a:rect l="0" t="0" r="r" b="b"/>
              <a:pathLst>
                <a:path w="191" h="222">
                  <a:moveTo>
                    <a:pt x="190" y="172"/>
                  </a:moveTo>
                  <a:lnTo>
                    <a:pt x="190" y="0"/>
                  </a:lnTo>
                  <a:lnTo>
                    <a:pt x="0" y="49"/>
                  </a:lnTo>
                  <a:lnTo>
                    <a:pt x="0" y="221"/>
                  </a:lnTo>
                  <a:lnTo>
                    <a:pt x="190" y="172"/>
                  </a:lnTo>
                </a:path>
              </a:pathLst>
            </a:custGeom>
            <a:solidFill>
              <a:srgbClr val="DD240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4" name="Freeform 14"/>
            <p:cNvSpPr>
              <a:spLocks/>
            </p:cNvSpPr>
            <p:nvPr/>
          </p:nvSpPr>
          <p:spPr bwMode="ltGray">
            <a:xfrm>
              <a:off x="1617" y="2537"/>
              <a:ext cx="193" cy="223"/>
            </a:xfrm>
            <a:custGeom>
              <a:avLst/>
              <a:gdLst>
                <a:gd name="T0" fmla="*/ 192 w 193"/>
                <a:gd name="T1" fmla="*/ 170 h 223"/>
                <a:gd name="T2" fmla="*/ 192 w 193"/>
                <a:gd name="T3" fmla="*/ 0 h 223"/>
                <a:gd name="T4" fmla="*/ 0 w 193"/>
                <a:gd name="T5" fmla="*/ 48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48"/>
                  </a:lnTo>
                  <a:lnTo>
                    <a:pt x="0" y="222"/>
                  </a:lnTo>
                  <a:lnTo>
                    <a:pt x="192"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5" name="Freeform 15"/>
            <p:cNvSpPr>
              <a:spLocks/>
            </p:cNvSpPr>
            <p:nvPr/>
          </p:nvSpPr>
          <p:spPr bwMode="ltGray">
            <a:xfrm>
              <a:off x="1893" y="24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6" name="Freeform 16"/>
            <p:cNvSpPr>
              <a:spLocks/>
            </p:cNvSpPr>
            <p:nvPr/>
          </p:nvSpPr>
          <p:spPr bwMode="ltGray">
            <a:xfrm>
              <a:off x="2166" y="2393"/>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7" name="Freeform 17"/>
            <p:cNvSpPr>
              <a:spLocks/>
            </p:cNvSpPr>
            <p:nvPr/>
          </p:nvSpPr>
          <p:spPr bwMode="ltGray">
            <a:xfrm>
              <a:off x="2440" y="2322"/>
              <a:ext cx="192" cy="221"/>
            </a:xfrm>
            <a:custGeom>
              <a:avLst/>
              <a:gdLst>
                <a:gd name="T0" fmla="*/ 191 w 192"/>
                <a:gd name="T1" fmla="*/ 169 h 221"/>
                <a:gd name="T2" fmla="*/ 191 w 192"/>
                <a:gd name="T3" fmla="*/ 0 h 221"/>
                <a:gd name="T4" fmla="*/ 0 w 192"/>
                <a:gd name="T5" fmla="*/ 49 h 221"/>
                <a:gd name="T6" fmla="*/ 0 w 192"/>
                <a:gd name="T7" fmla="*/ 220 h 221"/>
                <a:gd name="T8" fmla="*/ 191 w 192"/>
                <a:gd name="T9" fmla="*/ 169 h 221"/>
              </a:gdLst>
              <a:ahLst/>
              <a:cxnLst>
                <a:cxn ang="0">
                  <a:pos x="T0" y="T1"/>
                </a:cxn>
                <a:cxn ang="0">
                  <a:pos x="T2" y="T3"/>
                </a:cxn>
                <a:cxn ang="0">
                  <a:pos x="T4" y="T5"/>
                </a:cxn>
                <a:cxn ang="0">
                  <a:pos x="T6" y="T7"/>
                </a:cxn>
                <a:cxn ang="0">
                  <a:pos x="T8" y="T9"/>
                </a:cxn>
              </a:cxnLst>
              <a:rect l="0" t="0" r="r" b="b"/>
              <a:pathLst>
                <a:path w="192" h="221">
                  <a:moveTo>
                    <a:pt x="191" y="169"/>
                  </a:moveTo>
                  <a:lnTo>
                    <a:pt x="191" y="0"/>
                  </a:lnTo>
                  <a:lnTo>
                    <a:pt x="0" y="49"/>
                  </a:lnTo>
                  <a:lnTo>
                    <a:pt x="0" y="220"/>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8" name="Freeform 18"/>
            <p:cNvSpPr>
              <a:spLocks/>
            </p:cNvSpPr>
            <p:nvPr/>
          </p:nvSpPr>
          <p:spPr bwMode="ltGray">
            <a:xfrm>
              <a:off x="2714" y="2247"/>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9" name="Freeform 19"/>
            <p:cNvSpPr>
              <a:spLocks/>
            </p:cNvSpPr>
            <p:nvPr/>
          </p:nvSpPr>
          <p:spPr bwMode="ltGray">
            <a:xfrm>
              <a:off x="1617" y="2773"/>
              <a:ext cx="193" cy="226"/>
            </a:xfrm>
            <a:custGeom>
              <a:avLst/>
              <a:gdLst>
                <a:gd name="T0" fmla="*/ 192 w 193"/>
                <a:gd name="T1" fmla="*/ 173 h 226"/>
                <a:gd name="T2" fmla="*/ 192 w 193"/>
                <a:gd name="T3" fmla="*/ 0 h 226"/>
                <a:gd name="T4" fmla="*/ 0 w 193"/>
                <a:gd name="T5" fmla="*/ 50 h 226"/>
                <a:gd name="T6" fmla="*/ 0 w 193"/>
                <a:gd name="T7" fmla="*/ 225 h 226"/>
                <a:gd name="T8" fmla="*/ 192 w 193"/>
                <a:gd name="T9" fmla="*/ 173 h 226"/>
              </a:gdLst>
              <a:ahLst/>
              <a:cxnLst>
                <a:cxn ang="0">
                  <a:pos x="T0" y="T1"/>
                </a:cxn>
                <a:cxn ang="0">
                  <a:pos x="T2" y="T3"/>
                </a:cxn>
                <a:cxn ang="0">
                  <a:pos x="T4" y="T5"/>
                </a:cxn>
                <a:cxn ang="0">
                  <a:pos x="T6" y="T7"/>
                </a:cxn>
                <a:cxn ang="0">
                  <a:pos x="T8" y="T9"/>
                </a:cxn>
              </a:cxnLst>
              <a:rect l="0" t="0" r="r" b="b"/>
              <a:pathLst>
                <a:path w="193" h="226">
                  <a:moveTo>
                    <a:pt x="192" y="173"/>
                  </a:moveTo>
                  <a:lnTo>
                    <a:pt x="192" y="0"/>
                  </a:lnTo>
                  <a:lnTo>
                    <a:pt x="0" y="50"/>
                  </a:lnTo>
                  <a:lnTo>
                    <a:pt x="0" y="225"/>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0" name="Freeform 20"/>
            <p:cNvSpPr>
              <a:spLocks/>
            </p:cNvSpPr>
            <p:nvPr/>
          </p:nvSpPr>
          <p:spPr bwMode="ltGray">
            <a:xfrm>
              <a:off x="1893" y="2704"/>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1" name="Freeform 21"/>
            <p:cNvSpPr>
              <a:spLocks/>
            </p:cNvSpPr>
            <p:nvPr/>
          </p:nvSpPr>
          <p:spPr bwMode="ltGray">
            <a:xfrm>
              <a:off x="2166" y="2632"/>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2" name="Freeform 22"/>
            <p:cNvSpPr>
              <a:spLocks/>
            </p:cNvSpPr>
            <p:nvPr/>
          </p:nvSpPr>
          <p:spPr bwMode="ltGray">
            <a:xfrm>
              <a:off x="2440" y="2560"/>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3" name="Freeform 23"/>
            <p:cNvSpPr>
              <a:spLocks/>
            </p:cNvSpPr>
            <p:nvPr/>
          </p:nvSpPr>
          <p:spPr bwMode="ltGray">
            <a:xfrm>
              <a:off x="2714" y="2488"/>
              <a:ext cx="191" cy="222"/>
            </a:xfrm>
            <a:custGeom>
              <a:avLst/>
              <a:gdLst>
                <a:gd name="T0" fmla="*/ 190 w 191"/>
                <a:gd name="T1" fmla="*/ 169 h 222"/>
                <a:gd name="T2" fmla="*/ 190 w 191"/>
                <a:gd name="T3" fmla="*/ 0 h 222"/>
                <a:gd name="T4" fmla="*/ 0 w 191"/>
                <a:gd name="T5" fmla="*/ 50 h 222"/>
                <a:gd name="T6" fmla="*/ 0 w 191"/>
                <a:gd name="T7" fmla="*/ 221 h 222"/>
                <a:gd name="T8" fmla="*/ 190 w 191"/>
                <a:gd name="T9" fmla="*/ 169 h 222"/>
              </a:gdLst>
              <a:ahLst/>
              <a:cxnLst>
                <a:cxn ang="0">
                  <a:pos x="T0" y="T1"/>
                </a:cxn>
                <a:cxn ang="0">
                  <a:pos x="T2" y="T3"/>
                </a:cxn>
                <a:cxn ang="0">
                  <a:pos x="T4" y="T5"/>
                </a:cxn>
                <a:cxn ang="0">
                  <a:pos x="T6" y="T7"/>
                </a:cxn>
                <a:cxn ang="0">
                  <a:pos x="T8" y="T9"/>
                </a:cxn>
              </a:cxnLst>
              <a:rect l="0" t="0" r="r" b="b"/>
              <a:pathLst>
                <a:path w="191" h="222">
                  <a:moveTo>
                    <a:pt x="190" y="169"/>
                  </a:moveTo>
                  <a:lnTo>
                    <a:pt x="190" y="0"/>
                  </a:lnTo>
                  <a:lnTo>
                    <a:pt x="0" y="50"/>
                  </a:lnTo>
                  <a:lnTo>
                    <a:pt x="0" y="221"/>
                  </a:lnTo>
                  <a:lnTo>
                    <a:pt x="190"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4" name="Freeform 24"/>
            <p:cNvSpPr>
              <a:spLocks/>
            </p:cNvSpPr>
            <p:nvPr/>
          </p:nvSpPr>
          <p:spPr bwMode="ltGray">
            <a:xfrm>
              <a:off x="1617" y="3015"/>
              <a:ext cx="193" cy="225"/>
            </a:xfrm>
            <a:custGeom>
              <a:avLst/>
              <a:gdLst>
                <a:gd name="T0" fmla="*/ 192 w 193"/>
                <a:gd name="T1" fmla="*/ 173 h 225"/>
                <a:gd name="T2" fmla="*/ 192 w 193"/>
                <a:gd name="T3" fmla="*/ 0 h 225"/>
                <a:gd name="T4" fmla="*/ 0 w 193"/>
                <a:gd name="T5" fmla="*/ 49 h 225"/>
                <a:gd name="T6" fmla="*/ 0 w 193"/>
                <a:gd name="T7" fmla="*/ 224 h 225"/>
                <a:gd name="T8" fmla="*/ 192 w 193"/>
                <a:gd name="T9" fmla="*/ 173 h 225"/>
              </a:gdLst>
              <a:ahLst/>
              <a:cxnLst>
                <a:cxn ang="0">
                  <a:pos x="T0" y="T1"/>
                </a:cxn>
                <a:cxn ang="0">
                  <a:pos x="T2" y="T3"/>
                </a:cxn>
                <a:cxn ang="0">
                  <a:pos x="T4" y="T5"/>
                </a:cxn>
                <a:cxn ang="0">
                  <a:pos x="T6" y="T7"/>
                </a:cxn>
                <a:cxn ang="0">
                  <a:pos x="T8" y="T9"/>
                </a:cxn>
              </a:cxnLst>
              <a:rect l="0" t="0" r="r" b="b"/>
              <a:pathLst>
                <a:path w="193" h="225">
                  <a:moveTo>
                    <a:pt x="192" y="173"/>
                  </a:moveTo>
                  <a:lnTo>
                    <a:pt x="192" y="0"/>
                  </a:lnTo>
                  <a:lnTo>
                    <a:pt x="0" y="49"/>
                  </a:lnTo>
                  <a:lnTo>
                    <a:pt x="0" y="224"/>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5" name="Freeform 25"/>
            <p:cNvSpPr>
              <a:spLocks/>
            </p:cNvSpPr>
            <p:nvPr/>
          </p:nvSpPr>
          <p:spPr bwMode="ltGray">
            <a:xfrm>
              <a:off x="1893" y="2940"/>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6" name="Freeform 26"/>
            <p:cNvSpPr>
              <a:spLocks/>
            </p:cNvSpPr>
            <p:nvPr/>
          </p:nvSpPr>
          <p:spPr bwMode="ltGray">
            <a:xfrm>
              <a:off x="2166" y="2871"/>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7" name="Freeform 27"/>
            <p:cNvSpPr>
              <a:spLocks/>
            </p:cNvSpPr>
            <p:nvPr/>
          </p:nvSpPr>
          <p:spPr bwMode="ltGray">
            <a:xfrm>
              <a:off x="2440" y="2799"/>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8" name="Freeform 28"/>
            <p:cNvSpPr>
              <a:spLocks/>
            </p:cNvSpPr>
            <p:nvPr/>
          </p:nvSpPr>
          <p:spPr bwMode="ltGray">
            <a:xfrm>
              <a:off x="2714" y="2726"/>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9" name="Freeform 29"/>
            <p:cNvSpPr>
              <a:spLocks/>
            </p:cNvSpPr>
            <p:nvPr/>
          </p:nvSpPr>
          <p:spPr bwMode="ltGray">
            <a:xfrm>
              <a:off x="1617" y="3254"/>
              <a:ext cx="193" cy="222"/>
            </a:xfrm>
            <a:custGeom>
              <a:avLst/>
              <a:gdLst>
                <a:gd name="T0" fmla="*/ 192 w 193"/>
                <a:gd name="T1" fmla="*/ 172 h 222"/>
                <a:gd name="T2" fmla="*/ 192 w 193"/>
                <a:gd name="T3" fmla="*/ 0 h 222"/>
                <a:gd name="T4" fmla="*/ 0 w 193"/>
                <a:gd name="T5" fmla="*/ 49 h 222"/>
                <a:gd name="T6" fmla="*/ 0 w 193"/>
                <a:gd name="T7" fmla="*/ 221 h 222"/>
                <a:gd name="T8" fmla="*/ 192 w 193"/>
                <a:gd name="T9" fmla="*/ 172 h 222"/>
              </a:gdLst>
              <a:ahLst/>
              <a:cxnLst>
                <a:cxn ang="0">
                  <a:pos x="T0" y="T1"/>
                </a:cxn>
                <a:cxn ang="0">
                  <a:pos x="T2" y="T3"/>
                </a:cxn>
                <a:cxn ang="0">
                  <a:pos x="T4" y="T5"/>
                </a:cxn>
                <a:cxn ang="0">
                  <a:pos x="T6" y="T7"/>
                </a:cxn>
                <a:cxn ang="0">
                  <a:pos x="T8" y="T9"/>
                </a:cxn>
              </a:cxnLst>
              <a:rect l="0" t="0" r="r" b="b"/>
              <a:pathLst>
                <a:path w="193" h="222">
                  <a:moveTo>
                    <a:pt x="192" y="172"/>
                  </a:moveTo>
                  <a:lnTo>
                    <a:pt x="192" y="0"/>
                  </a:lnTo>
                  <a:lnTo>
                    <a:pt x="0" y="49"/>
                  </a:lnTo>
                  <a:lnTo>
                    <a:pt x="0" y="221"/>
                  </a:lnTo>
                  <a:lnTo>
                    <a:pt x="192"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0" name="Freeform 30"/>
            <p:cNvSpPr>
              <a:spLocks/>
            </p:cNvSpPr>
            <p:nvPr/>
          </p:nvSpPr>
          <p:spPr bwMode="ltGray">
            <a:xfrm>
              <a:off x="1893" y="3181"/>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1" name="Freeform 31"/>
            <p:cNvSpPr>
              <a:spLocks/>
            </p:cNvSpPr>
            <p:nvPr/>
          </p:nvSpPr>
          <p:spPr bwMode="ltGray">
            <a:xfrm>
              <a:off x="2166" y="3110"/>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2" name="Freeform 32"/>
            <p:cNvSpPr>
              <a:spLocks/>
            </p:cNvSpPr>
            <p:nvPr/>
          </p:nvSpPr>
          <p:spPr bwMode="ltGray">
            <a:xfrm>
              <a:off x="2440" y="3037"/>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3" name="Freeform 33"/>
            <p:cNvSpPr>
              <a:spLocks/>
            </p:cNvSpPr>
            <p:nvPr/>
          </p:nvSpPr>
          <p:spPr bwMode="ltGray">
            <a:xfrm>
              <a:off x="2714" y="29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4" name="Freeform 34"/>
            <p:cNvSpPr>
              <a:spLocks/>
            </p:cNvSpPr>
            <p:nvPr/>
          </p:nvSpPr>
          <p:spPr bwMode="ltGray">
            <a:xfrm>
              <a:off x="1617" y="3493"/>
              <a:ext cx="193" cy="222"/>
            </a:xfrm>
            <a:custGeom>
              <a:avLst/>
              <a:gdLst>
                <a:gd name="T0" fmla="*/ 192 w 193"/>
                <a:gd name="T1" fmla="*/ 171 h 222"/>
                <a:gd name="T2" fmla="*/ 192 w 193"/>
                <a:gd name="T3" fmla="*/ 0 h 222"/>
                <a:gd name="T4" fmla="*/ 0 w 193"/>
                <a:gd name="T5" fmla="*/ 50 h 222"/>
                <a:gd name="T6" fmla="*/ 0 w 193"/>
                <a:gd name="T7" fmla="*/ 221 h 222"/>
                <a:gd name="T8" fmla="*/ 192 w 193"/>
                <a:gd name="T9" fmla="*/ 171 h 222"/>
              </a:gdLst>
              <a:ahLst/>
              <a:cxnLst>
                <a:cxn ang="0">
                  <a:pos x="T0" y="T1"/>
                </a:cxn>
                <a:cxn ang="0">
                  <a:pos x="T2" y="T3"/>
                </a:cxn>
                <a:cxn ang="0">
                  <a:pos x="T4" y="T5"/>
                </a:cxn>
                <a:cxn ang="0">
                  <a:pos x="T6" y="T7"/>
                </a:cxn>
                <a:cxn ang="0">
                  <a:pos x="T8" y="T9"/>
                </a:cxn>
              </a:cxnLst>
              <a:rect l="0" t="0" r="r" b="b"/>
              <a:pathLst>
                <a:path w="193" h="222">
                  <a:moveTo>
                    <a:pt x="192" y="171"/>
                  </a:moveTo>
                  <a:lnTo>
                    <a:pt x="192" y="0"/>
                  </a:lnTo>
                  <a:lnTo>
                    <a:pt x="0" y="50"/>
                  </a:lnTo>
                  <a:lnTo>
                    <a:pt x="0" y="221"/>
                  </a:lnTo>
                  <a:lnTo>
                    <a:pt x="192" y="171"/>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5" name="Freeform 35"/>
            <p:cNvSpPr>
              <a:spLocks/>
            </p:cNvSpPr>
            <p:nvPr/>
          </p:nvSpPr>
          <p:spPr bwMode="ltGray">
            <a:xfrm>
              <a:off x="1893" y="3420"/>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6" name="Freeform 36"/>
            <p:cNvSpPr>
              <a:spLocks/>
            </p:cNvSpPr>
            <p:nvPr/>
          </p:nvSpPr>
          <p:spPr bwMode="ltGray">
            <a:xfrm>
              <a:off x="2166" y="3348"/>
              <a:ext cx="191" cy="225"/>
            </a:xfrm>
            <a:custGeom>
              <a:avLst/>
              <a:gdLst>
                <a:gd name="T0" fmla="*/ 190 w 191"/>
                <a:gd name="T1" fmla="*/ 173 h 225"/>
                <a:gd name="T2" fmla="*/ 190 w 191"/>
                <a:gd name="T3" fmla="*/ 0 h 225"/>
                <a:gd name="T4" fmla="*/ 0 w 191"/>
                <a:gd name="T5" fmla="*/ 49 h 225"/>
                <a:gd name="T6" fmla="*/ 0 w 191"/>
                <a:gd name="T7" fmla="*/ 224 h 225"/>
                <a:gd name="T8" fmla="*/ 190 w 191"/>
                <a:gd name="T9" fmla="*/ 173 h 225"/>
              </a:gdLst>
              <a:ahLst/>
              <a:cxnLst>
                <a:cxn ang="0">
                  <a:pos x="T0" y="T1"/>
                </a:cxn>
                <a:cxn ang="0">
                  <a:pos x="T2" y="T3"/>
                </a:cxn>
                <a:cxn ang="0">
                  <a:pos x="T4" y="T5"/>
                </a:cxn>
                <a:cxn ang="0">
                  <a:pos x="T6" y="T7"/>
                </a:cxn>
                <a:cxn ang="0">
                  <a:pos x="T8" y="T9"/>
                </a:cxn>
              </a:cxnLst>
              <a:rect l="0" t="0" r="r" b="b"/>
              <a:pathLst>
                <a:path w="191" h="225">
                  <a:moveTo>
                    <a:pt x="190" y="173"/>
                  </a:moveTo>
                  <a:lnTo>
                    <a:pt x="190" y="0"/>
                  </a:lnTo>
                  <a:lnTo>
                    <a:pt x="0" y="49"/>
                  </a:lnTo>
                  <a:lnTo>
                    <a:pt x="0" y="224"/>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7" name="Freeform 37"/>
            <p:cNvSpPr>
              <a:spLocks/>
            </p:cNvSpPr>
            <p:nvPr/>
          </p:nvSpPr>
          <p:spPr bwMode="ltGray">
            <a:xfrm>
              <a:off x="2440" y="3278"/>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8" name="Freeform 38"/>
            <p:cNvSpPr>
              <a:spLocks/>
            </p:cNvSpPr>
            <p:nvPr/>
          </p:nvSpPr>
          <p:spPr bwMode="ltGray">
            <a:xfrm>
              <a:off x="2714" y="3204"/>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8" name="Group 158"/>
          <p:cNvGrpSpPr>
            <a:grpSpLocks/>
          </p:cNvGrpSpPr>
          <p:nvPr/>
        </p:nvGrpSpPr>
        <p:grpSpPr bwMode="auto">
          <a:xfrm>
            <a:off x="957263" y="3338513"/>
            <a:ext cx="7242175" cy="2714625"/>
            <a:chOff x="603" y="2067"/>
            <a:chExt cx="4562" cy="1710"/>
          </a:xfrm>
        </p:grpSpPr>
        <p:grpSp>
          <p:nvGrpSpPr>
            <p:cNvPr id="286876" name="Group 156"/>
            <p:cNvGrpSpPr>
              <a:grpSpLocks/>
            </p:cNvGrpSpPr>
            <p:nvPr/>
          </p:nvGrpSpPr>
          <p:grpSpPr bwMode="auto">
            <a:xfrm>
              <a:off x="2139" y="2202"/>
              <a:ext cx="1058" cy="1575"/>
              <a:chOff x="2139" y="2202"/>
              <a:chExt cx="1058" cy="1575"/>
            </a:xfrm>
          </p:grpSpPr>
          <p:pic>
            <p:nvPicPr>
              <p:cNvPr id="286842" name="Picture 1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206" y="2702"/>
                <a:ext cx="926"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9" name="Rectangle 99"/>
              <p:cNvSpPr>
                <a:spLocks noChangeArrowheads="1"/>
              </p:cNvSpPr>
              <p:nvPr/>
            </p:nvSpPr>
            <p:spPr bwMode="auto">
              <a:xfrm>
                <a:off x="2139" y="3552"/>
                <a:ext cx="105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Photo (</a:t>
                </a:r>
                <a:r>
                  <a:rPr lang="en-US" altLang="en-US" sz="1800" dirty="0">
                    <a:solidFill>
                      <a:srgbClr val="000000"/>
                    </a:solidFill>
                    <a:latin typeface="Courier New" pitchFamily="49" charset="0"/>
                  </a:rPr>
                  <a:t>BLOB</a:t>
                </a:r>
                <a:r>
                  <a:rPr lang="en-US" altLang="en-US" sz="1800" dirty="0">
                    <a:solidFill>
                      <a:srgbClr val="000000"/>
                    </a:solidFill>
                    <a:latin typeface="Arial" charset="0"/>
                  </a:rPr>
                  <a:t>)</a:t>
                </a:r>
              </a:p>
            </p:txBody>
          </p:sp>
          <p:sp>
            <p:nvSpPr>
              <p:cNvPr id="286828" name="Freeform 108"/>
              <p:cNvSpPr>
                <a:spLocks/>
              </p:cNvSpPr>
              <p:nvPr/>
            </p:nvSpPr>
            <p:spPr bwMode="auto">
              <a:xfrm>
                <a:off x="2291" y="2202"/>
                <a:ext cx="349" cy="489"/>
              </a:xfrm>
              <a:custGeom>
                <a:avLst/>
                <a:gdLst>
                  <a:gd name="T0" fmla="*/ 0 w 299"/>
                  <a:gd name="T1" fmla="*/ 0 h 489"/>
                  <a:gd name="T2" fmla="*/ 298 w 299"/>
                  <a:gd name="T3" fmla="*/ 0 h 489"/>
                  <a:gd name="T4" fmla="*/ 298 w 299"/>
                  <a:gd name="T5" fmla="*/ 488 h 489"/>
                </a:gdLst>
                <a:ahLst/>
                <a:cxnLst>
                  <a:cxn ang="0">
                    <a:pos x="T0" y="T1"/>
                  </a:cxn>
                  <a:cxn ang="0">
                    <a:pos x="T2" y="T3"/>
                  </a:cxn>
                  <a:cxn ang="0">
                    <a:pos x="T4" y="T5"/>
                  </a:cxn>
                </a:cxnLst>
                <a:rect l="0" t="0" r="r" b="b"/>
                <a:pathLst>
                  <a:path w="299" h="489">
                    <a:moveTo>
                      <a:pt x="0" y="0"/>
                    </a:moveTo>
                    <a:lnTo>
                      <a:pt x="298" y="0"/>
                    </a:lnTo>
                    <a:lnTo>
                      <a:pt x="298" y="488"/>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5" name="Group 155"/>
            <p:cNvGrpSpPr>
              <a:grpSpLocks/>
            </p:cNvGrpSpPr>
            <p:nvPr/>
          </p:nvGrpSpPr>
          <p:grpSpPr bwMode="auto">
            <a:xfrm>
              <a:off x="603" y="2318"/>
              <a:ext cx="1442" cy="1459"/>
              <a:chOff x="603" y="2318"/>
              <a:chExt cx="1442" cy="1459"/>
            </a:xfrm>
          </p:grpSpPr>
          <p:grpSp>
            <p:nvGrpSpPr>
              <p:cNvPr id="286874" name="Group 154"/>
              <p:cNvGrpSpPr>
                <a:grpSpLocks/>
              </p:cNvGrpSpPr>
              <p:nvPr/>
            </p:nvGrpSpPr>
            <p:grpSpPr bwMode="auto">
              <a:xfrm>
                <a:off x="605" y="2702"/>
                <a:ext cx="1440" cy="794"/>
                <a:chOff x="605" y="2702"/>
                <a:chExt cx="1440" cy="794"/>
              </a:xfrm>
            </p:grpSpPr>
            <p:sp>
              <p:nvSpPr>
                <p:cNvPr id="286822" name="Freeform 102"/>
                <p:cNvSpPr>
                  <a:spLocks/>
                </p:cNvSpPr>
                <p:nvPr/>
              </p:nvSpPr>
              <p:spPr bwMode="blackWhite">
                <a:xfrm>
                  <a:off x="605" y="2702"/>
                  <a:ext cx="1440" cy="794"/>
                </a:xfrm>
                <a:custGeom>
                  <a:avLst/>
                  <a:gdLst>
                    <a:gd name="T0" fmla="*/ 0 w 1513"/>
                    <a:gd name="T1" fmla="*/ 793 h 794"/>
                    <a:gd name="T2" fmla="*/ 0 w 1513"/>
                    <a:gd name="T3" fmla="*/ 0 h 794"/>
                    <a:gd name="T4" fmla="*/ 1439 w 1513"/>
                    <a:gd name="T5" fmla="*/ 0 h 794"/>
                    <a:gd name="T6" fmla="*/ 1447 w 1513"/>
                    <a:gd name="T7" fmla="*/ 31 h 794"/>
                    <a:gd name="T8" fmla="*/ 1431 w 1513"/>
                    <a:gd name="T9" fmla="*/ 73 h 794"/>
                    <a:gd name="T10" fmla="*/ 1447 w 1513"/>
                    <a:gd name="T11" fmla="*/ 94 h 794"/>
                    <a:gd name="T12" fmla="*/ 1467 w 1513"/>
                    <a:gd name="T13" fmla="*/ 113 h 794"/>
                    <a:gd name="T14" fmla="*/ 1439 w 1513"/>
                    <a:gd name="T15" fmla="*/ 143 h 794"/>
                    <a:gd name="T16" fmla="*/ 1451 w 1513"/>
                    <a:gd name="T17" fmla="*/ 162 h 794"/>
                    <a:gd name="T18" fmla="*/ 1467 w 1513"/>
                    <a:gd name="T19" fmla="*/ 199 h 794"/>
                    <a:gd name="T20" fmla="*/ 1423 w 1513"/>
                    <a:gd name="T21" fmla="*/ 219 h 794"/>
                    <a:gd name="T22" fmla="*/ 1431 w 1513"/>
                    <a:gd name="T23" fmla="*/ 240 h 794"/>
                    <a:gd name="T24" fmla="*/ 1451 w 1513"/>
                    <a:gd name="T25" fmla="*/ 262 h 794"/>
                    <a:gd name="T26" fmla="*/ 1483 w 1513"/>
                    <a:gd name="T27" fmla="*/ 294 h 794"/>
                    <a:gd name="T28" fmla="*/ 1467 w 1513"/>
                    <a:gd name="T29" fmla="*/ 314 h 794"/>
                    <a:gd name="T30" fmla="*/ 1459 w 1513"/>
                    <a:gd name="T31" fmla="*/ 340 h 794"/>
                    <a:gd name="T32" fmla="*/ 1459 w 1513"/>
                    <a:gd name="T33" fmla="*/ 389 h 794"/>
                    <a:gd name="T34" fmla="*/ 1491 w 1513"/>
                    <a:gd name="T35" fmla="*/ 420 h 794"/>
                    <a:gd name="T36" fmla="*/ 1512 w 1513"/>
                    <a:gd name="T37" fmla="*/ 466 h 794"/>
                    <a:gd name="T38" fmla="*/ 1491 w 1513"/>
                    <a:gd name="T39" fmla="*/ 503 h 794"/>
                    <a:gd name="T40" fmla="*/ 1463 w 1513"/>
                    <a:gd name="T41" fmla="*/ 554 h 794"/>
                    <a:gd name="T42" fmla="*/ 1375 w 1513"/>
                    <a:gd name="T43" fmla="*/ 600 h 794"/>
                    <a:gd name="T44" fmla="*/ 1282 w 1513"/>
                    <a:gd name="T45" fmla="*/ 603 h 794"/>
                    <a:gd name="T46" fmla="*/ 1246 w 1513"/>
                    <a:gd name="T47" fmla="*/ 635 h 794"/>
                    <a:gd name="T48" fmla="*/ 1154 w 1513"/>
                    <a:gd name="T49" fmla="*/ 663 h 794"/>
                    <a:gd name="T50" fmla="*/ 1070 w 1513"/>
                    <a:gd name="T51" fmla="*/ 675 h 794"/>
                    <a:gd name="T52" fmla="*/ 1034 w 1513"/>
                    <a:gd name="T53" fmla="*/ 657 h 794"/>
                    <a:gd name="T54" fmla="*/ 1006 w 1513"/>
                    <a:gd name="T55" fmla="*/ 681 h 794"/>
                    <a:gd name="T56" fmla="*/ 958 w 1513"/>
                    <a:gd name="T57" fmla="*/ 703 h 794"/>
                    <a:gd name="T58" fmla="*/ 905 w 1513"/>
                    <a:gd name="T59" fmla="*/ 692 h 794"/>
                    <a:gd name="T60" fmla="*/ 849 w 1513"/>
                    <a:gd name="T61" fmla="*/ 723 h 794"/>
                    <a:gd name="T62" fmla="*/ 709 w 1513"/>
                    <a:gd name="T63" fmla="*/ 715 h 794"/>
                    <a:gd name="T64" fmla="*/ 689 w 1513"/>
                    <a:gd name="T65" fmla="*/ 749 h 794"/>
                    <a:gd name="T66" fmla="*/ 653 w 1513"/>
                    <a:gd name="T67" fmla="*/ 746 h 794"/>
                    <a:gd name="T68" fmla="*/ 609 w 1513"/>
                    <a:gd name="T69" fmla="*/ 757 h 794"/>
                    <a:gd name="T70" fmla="*/ 492 w 1513"/>
                    <a:gd name="T71" fmla="*/ 781 h 794"/>
                    <a:gd name="T72" fmla="*/ 444 w 1513"/>
                    <a:gd name="T73" fmla="*/ 755 h 794"/>
                    <a:gd name="T74" fmla="*/ 396 w 1513"/>
                    <a:gd name="T75" fmla="*/ 757 h 794"/>
                    <a:gd name="T76" fmla="*/ 324 w 1513"/>
                    <a:gd name="T77" fmla="*/ 769 h 794"/>
                    <a:gd name="T78" fmla="*/ 288 w 1513"/>
                    <a:gd name="T79" fmla="*/ 749 h 794"/>
                    <a:gd name="T80" fmla="*/ 192 w 1513"/>
                    <a:gd name="T81" fmla="*/ 766 h 794"/>
                    <a:gd name="T82" fmla="*/ 107 w 1513"/>
                    <a:gd name="T83" fmla="*/ 755 h 794"/>
                    <a:gd name="T84" fmla="*/ 91 w 1513"/>
                    <a:gd name="T85" fmla="*/ 784 h 794"/>
                    <a:gd name="T86" fmla="*/ 59 w 1513"/>
                    <a:gd name="T87" fmla="*/ 763 h 794"/>
                    <a:gd name="T88" fmla="*/ 47 w 1513"/>
                    <a:gd name="T89" fmla="*/ 784 h 794"/>
                    <a:gd name="T90" fmla="*/ 0 w 1513"/>
                    <a:gd name="T91" fmla="*/ 7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3" h="794">
                      <a:moveTo>
                        <a:pt x="0" y="793"/>
                      </a:moveTo>
                      <a:lnTo>
                        <a:pt x="0" y="0"/>
                      </a:lnTo>
                      <a:lnTo>
                        <a:pt x="1439" y="0"/>
                      </a:lnTo>
                      <a:lnTo>
                        <a:pt x="1447" y="31"/>
                      </a:lnTo>
                      <a:lnTo>
                        <a:pt x="1431" y="73"/>
                      </a:lnTo>
                      <a:lnTo>
                        <a:pt x="1447" y="94"/>
                      </a:lnTo>
                      <a:lnTo>
                        <a:pt x="1467" y="113"/>
                      </a:lnTo>
                      <a:lnTo>
                        <a:pt x="1439" y="143"/>
                      </a:lnTo>
                      <a:lnTo>
                        <a:pt x="1451" y="162"/>
                      </a:lnTo>
                      <a:lnTo>
                        <a:pt x="1467" y="199"/>
                      </a:lnTo>
                      <a:lnTo>
                        <a:pt x="1423" y="219"/>
                      </a:lnTo>
                      <a:lnTo>
                        <a:pt x="1431" y="240"/>
                      </a:lnTo>
                      <a:lnTo>
                        <a:pt x="1451" y="262"/>
                      </a:lnTo>
                      <a:lnTo>
                        <a:pt x="1483" y="294"/>
                      </a:lnTo>
                      <a:lnTo>
                        <a:pt x="1467" y="314"/>
                      </a:lnTo>
                      <a:lnTo>
                        <a:pt x="1459" y="340"/>
                      </a:lnTo>
                      <a:lnTo>
                        <a:pt x="1459" y="389"/>
                      </a:lnTo>
                      <a:lnTo>
                        <a:pt x="1491" y="420"/>
                      </a:lnTo>
                      <a:lnTo>
                        <a:pt x="1512" y="466"/>
                      </a:lnTo>
                      <a:lnTo>
                        <a:pt x="1491" y="503"/>
                      </a:lnTo>
                      <a:lnTo>
                        <a:pt x="1463" y="554"/>
                      </a:lnTo>
                      <a:lnTo>
                        <a:pt x="1375" y="600"/>
                      </a:lnTo>
                      <a:lnTo>
                        <a:pt x="1282" y="603"/>
                      </a:lnTo>
                      <a:lnTo>
                        <a:pt x="1246" y="635"/>
                      </a:lnTo>
                      <a:lnTo>
                        <a:pt x="1154" y="663"/>
                      </a:lnTo>
                      <a:lnTo>
                        <a:pt x="1070" y="675"/>
                      </a:lnTo>
                      <a:lnTo>
                        <a:pt x="1034" y="657"/>
                      </a:lnTo>
                      <a:lnTo>
                        <a:pt x="1006" y="681"/>
                      </a:lnTo>
                      <a:lnTo>
                        <a:pt x="958" y="703"/>
                      </a:lnTo>
                      <a:lnTo>
                        <a:pt x="905" y="692"/>
                      </a:lnTo>
                      <a:lnTo>
                        <a:pt x="849" y="723"/>
                      </a:lnTo>
                      <a:lnTo>
                        <a:pt x="709" y="715"/>
                      </a:lnTo>
                      <a:lnTo>
                        <a:pt x="689" y="749"/>
                      </a:lnTo>
                      <a:lnTo>
                        <a:pt x="653" y="746"/>
                      </a:lnTo>
                      <a:lnTo>
                        <a:pt x="609" y="757"/>
                      </a:lnTo>
                      <a:lnTo>
                        <a:pt x="492" y="781"/>
                      </a:lnTo>
                      <a:lnTo>
                        <a:pt x="444" y="755"/>
                      </a:lnTo>
                      <a:lnTo>
                        <a:pt x="396" y="757"/>
                      </a:lnTo>
                      <a:lnTo>
                        <a:pt x="324" y="769"/>
                      </a:lnTo>
                      <a:lnTo>
                        <a:pt x="288" y="749"/>
                      </a:lnTo>
                      <a:lnTo>
                        <a:pt x="192" y="766"/>
                      </a:lnTo>
                      <a:lnTo>
                        <a:pt x="107" y="755"/>
                      </a:lnTo>
                      <a:lnTo>
                        <a:pt x="91" y="784"/>
                      </a:lnTo>
                      <a:lnTo>
                        <a:pt x="59" y="763"/>
                      </a:lnTo>
                      <a:lnTo>
                        <a:pt x="47" y="784"/>
                      </a:lnTo>
                      <a:lnTo>
                        <a:pt x="0" y="793"/>
                      </a:lnTo>
                    </a:path>
                  </a:pathLst>
                </a:custGeom>
                <a:solidFill>
                  <a:srgbClr val="FFCC99"/>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23" name="Rectangle 103"/>
                <p:cNvSpPr>
                  <a:spLocks noChangeArrowheads="1"/>
                </p:cNvSpPr>
                <p:nvPr/>
              </p:nvSpPr>
              <p:spPr bwMode="blackWhite">
                <a:xfrm>
                  <a:off x="605" y="2743"/>
                  <a:ext cx="140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60000"/>
                    </a:spcBef>
                  </a:pPr>
                  <a:r>
                    <a:rPr lang="en-US" altLang="en-US" sz="900" b="0" dirty="0">
                      <a:solidFill>
                        <a:srgbClr val="000000"/>
                      </a:solidFill>
                    </a:rPr>
                    <a:t>“Four score and seven years ago our fathers brought forth upon this continent, a new nation, conceived in LIBERTY, and dedicated to the proposition that all men are created equal.”</a:t>
                  </a:r>
                </a:p>
              </p:txBody>
            </p:sp>
          </p:grpSp>
          <p:sp>
            <p:nvSpPr>
              <p:cNvPr id="286829" name="Freeform 109"/>
              <p:cNvSpPr>
                <a:spLocks/>
              </p:cNvSpPr>
              <p:nvPr/>
            </p:nvSpPr>
            <p:spPr bwMode="auto">
              <a:xfrm>
                <a:off x="1268" y="2318"/>
                <a:ext cx="679" cy="373"/>
              </a:xfrm>
              <a:custGeom>
                <a:avLst/>
                <a:gdLst>
                  <a:gd name="T0" fmla="*/ 678 w 679"/>
                  <a:gd name="T1" fmla="*/ 0 h 373"/>
                  <a:gd name="T2" fmla="*/ 0 w 679"/>
                  <a:gd name="T3" fmla="*/ 0 h 373"/>
                  <a:gd name="T4" fmla="*/ 0 w 679"/>
                  <a:gd name="T5" fmla="*/ 372 h 373"/>
                </a:gdLst>
                <a:ahLst/>
                <a:cxnLst>
                  <a:cxn ang="0">
                    <a:pos x="T0" y="T1"/>
                  </a:cxn>
                  <a:cxn ang="0">
                    <a:pos x="T2" y="T3"/>
                  </a:cxn>
                  <a:cxn ang="0">
                    <a:pos x="T4" y="T5"/>
                  </a:cxn>
                </a:cxnLst>
                <a:rect l="0" t="0" r="r" b="b"/>
                <a:pathLst>
                  <a:path w="679" h="373">
                    <a:moveTo>
                      <a:pt x="678" y="0"/>
                    </a:moveTo>
                    <a:lnTo>
                      <a:pt x="0" y="0"/>
                    </a:lnTo>
                    <a:lnTo>
                      <a:pt x="0" y="372"/>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41" name="Rectangle 121"/>
              <p:cNvSpPr>
                <a:spLocks noChangeArrowheads="1"/>
              </p:cNvSpPr>
              <p:nvPr/>
            </p:nvSpPr>
            <p:spPr bwMode="auto">
              <a:xfrm>
                <a:off x="603" y="3552"/>
                <a:ext cx="129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Text (</a:t>
                </a:r>
                <a:r>
                  <a:rPr lang="en-US" altLang="en-US" sz="1800" dirty="0">
                    <a:solidFill>
                      <a:srgbClr val="000000"/>
                    </a:solidFill>
                    <a:latin typeface="Courier New" pitchFamily="49" charset="0"/>
                  </a:rPr>
                  <a:t>CLOB</a:t>
                </a:r>
                <a:r>
                  <a:rPr lang="en-US" altLang="en-US" sz="1800" dirty="0">
                    <a:solidFill>
                      <a:srgbClr val="000000"/>
                    </a:solidFill>
                    <a:latin typeface="Arial" charset="0"/>
                  </a:rPr>
                  <a:t>)</a:t>
                </a:r>
              </a:p>
            </p:txBody>
          </p:sp>
        </p:grpSp>
        <p:grpSp>
          <p:nvGrpSpPr>
            <p:cNvPr id="286877" name="Group 157"/>
            <p:cNvGrpSpPr>
              <a:grpSpLocks/>
            </p:cNvGrpSpPr>
            <p:nvPr/>
          </p:nvGrpSpPr>
          <p:grpSpPr bwMode="auto">
            <a:xfrm>
              <a:off x="2860" y="2067"/>
              <a:ext cx="2305" cy="1341"/>
              <a:chOff x="2860" y="2067"/>
              <a:chExt cx="2305" cy="1341"/>
            </a:xfrm>
          </p:grpSpPr>
          <p:sp>
            <p:nvSpPr>
              <p:cNvPr id="286761" name="Rectangle 41"/>
              <p:cNvSpPr>
                <a:spLocks noChangeArrowheads="1"/>
              </p:cNvSpPr>
              <p:nvPr/>
            </p:nvSpPr>
            <p:spPr bwMode="auto">
              <a:xfrm>
                <a:off x="3600" y="3183"/>
                <a:ext cx="1364"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10102"/>
                    </a:solidFill>
                    <a:latin typeface="Arial" charset="0"/>
                  </a:rPr>
                  <a:t>Movie (</a:t>
                </a:r>
                <a:r>
                  <a:rPr lang="en-US" altLang="en-US" sz="1800" dirty="0">
                    <a:solidFill>
                      <a:srgbClr val="010102"/>
                    </a:solidFill>
                    <a:latin typeface="Courier New" pitchFamily="49" charset="0"/>
                  </a:rPr>
                  <a:t>BFILE</a:t>
                </a:r>
                <a:r>
                  <a:rPr lang="en-US" altLang="en-US" sz="1800" dirty="0">
                    <a:solidFill>
                      <a:srgbClr val="010102"/>
                    </a:solidFill>
                    <a:latin typeface="Arial" charset="0"/>
                  </a:rPr>
                  <a:t>)</a:t>
                </a:r>
              </a:p>
            </p:txBody>
          </p:sp>
          <p:sp>
            <p:nvSpPr>
              <p:cNvPr id="286827" name="Freeform 107"/>
              <p:cNvSpPr>
                <a:spLocks/>
              </p:cNvSpPr>
              <p:nvPr/>
            </p:nvSpPr>
            <p:spPr bwMode="auto">
              <a:xfrm>
                <a:off x="2860" y="2067"/>
                <a:ext cx="1460" cy="621"/>
              </a:xfrm>
              <a:custGeom>
                <a:avLst/>
                <a:gdLst>
                  <a:gd name="T0" fmla="*/ 0 w 1540"/>
                  <a:gd name="T1" fmla="*/ 0 h 584"/>
                  <a:gd name="T2" fmla="*/ 1539 w 1540"/>
                  <a:gd name="T3" fmla="*/ 0 h 584"/>
                  <a:gd name="T4" fmla="*/ 1539 w 1540"/>
                  <a:gd name="T5" fmla="*/ 583 h 584"/>
                </a:gdLst>
                <a:ahLst/>
                <a:cxnLst>
                  <a:cxn ang="0">
                    <a:pos x="T0" y="T1"/>
                  </a:cxn>
                  <a:cxn ang="0">
                    <a:pos x="T2" y="T3"/>
                  </a:cxn>
                  <a:cxn ang="0">
                    <a:pos x="T4" y="T5"/>
                  </a:cxn>
                </a:cxnLst>
                <a:rect l="0" t="0" r="r" b="b"/>
                <a:pathLst>
                  <a:path w="1540" h="584">
                    <a:moveTo>
                      <a:pt x="0" y="0"/>
                    </a:moveTo>
                    <a:lnTo>
                      <a:pt x="1539" y="0"/>
                    </a:lnTo>
                    <a:lnTo>
                      <a:pt x="1539" y="583"/>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nvGrpSpPr>
              <p:cNvPr id="286873" name="Group 153"/>
              <p:cNvGrpSpPr>
                <a:grpSpLocks/>
              </p:cNvGrpSpPr>
              <p:nvPr/>
            </p:nvGrpSpPr>
            <p:grpSpPr bwMode="auto">
              <a:xfrm>
                <a:off x="3396" y="2702"/>
                <a:ext cx="1769" cy="441"/>
                <a:chOff x="3463" y="2697"/>
                <a:chExt cx="1982" cy="494"/>
              </a:xfrm>
            </p:grpSpPr>
            <p:sp>
              <p:nvSpPr>
                <p:cNvPr id="286763" name="Rectangle 43"/>
                <p:cNvSpPr>
                  <a:spLocks noChangeArrowheads="1"/>
                </p:cNvSpPr>
                <p:nvPr/>
              </p:nvSpPr>
              <p:spPr bwMode="gray">
                <a:xfrm>
                  <a:off x="3463" y="2697"/>
                  <a:ext cx="1982" cy="49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pic>
              <p:nvPicPr>
                <p:cNvPr id="286845" name="Picture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807" y="2764"/>
                  <a:ext cx="58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4" name="Picture 1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432" y="2764"/>
                  <a:ext cx="5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3" name="Picture 1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059" y="2764"/>
                  <a:ext cx="3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6" name="Picture 1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512" y="2764"/>
                  <a:ext cx="2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1" name="Line 151"/>
                <p:cNvSpPr>
                  <a:spLocks noChangeShapeType="1"/>
                </p:cNvSpPr>
                <p:nvPr/>
              </p:nvSpPr>
              <p:spPr bwMode="gray">
                <a:xfrm>
                  <a:off x="3470" y="2729"/>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72" name="Line 152"/>
                <p:cNvSpPr>
                  <a:spLocks noChangeShapeType="1"/>
                </p:cNvSpPr>
                <p:nvPr/>
              </p:nvSpPr>
              <p:spPr bwMode="gray">
                <a:xfrm>
                  <a:off x="3470" y="3161"/>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grpSp>
    </p:spTree>
    <p:extLst>
      <p:ext uri="{BB962C8B-B14F-4D97-AF65-F5344CB8AC3E}">
        <p14:creationId xmlns:p14="http://schemas.microsoft.com/office/powerpoint/2010/main" val="39793186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E" altLang="en-US" dirty="0"/>
              <a:t>Datatypes Oracle</a:t>
            </a:r>
          </a:p>
        </p:txBody>
      </p:sp>
      <p:sp>
        <p:nvSpPr>
          <p:cNvPr id="46083" name="Content Placeholder 2"/>
          <p:cNvSpPr>
            <a:spLocks noGrp="1"/>
          </p:cNvSpPr>
          <p:nvPr>
            <p:ph sz="quarter" idx="1"/>
          </p:nvPr>
        </p:nvSpPr>
        <p:spPr>
          <a:xfrm>
            <a:off x="457200" y="1219200"/>
            <a:ext cx="8229600" cy="4937125"/>
          </a:xfrm>
        </p:spPr>
        <p:txBody>
          <a:bodyPr/>
          <a:lstStyle/>
          <a:p>
            <a:endParaRPr lang="en-IE" altLang="en-US" dirty="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24000"/>
            <a:ext cx="7278687"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078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Example from Last Week</a:t>
            </a:r>
          </a:p>
        </p:txBody>
      </p:sp>
      <p:sp>
        <p:nvSpPr>
          <p:cNvPr id="6" name="Content Placeholder 5"/>
          <p:cNvSpPr>
            <a:spLocks noGrp="1"/>
          </p:cNvSpPr>
          <p:nvPr>
            <p:ph sz="quarter" idx="1"/>
          </p:nvPr>
        </p:nvSpPr>
        <p:spPr/>
        <p:txBody>
          <a:bodyPr/>
          <a:lstStyle/>
          <a:p>
            <a:r>
              <a:rPr lang="en-IE" dirty="0"/>
              <a:t>Each competition has </a:t>
            </a:r>
          </a:p>
          <a:p>
            <a:pPr lvl="1"/>
            <a:r>
              <a:rPr lang="en-IE" dirty="0"/>
              <a:t>a unique numeric ID (5 digits)</a:t>
            </a:r>
          </a:p>
          <a:p>
            <a:pPr lvl="1"/>
            <a:r>
              <a:rPr lang="en-IE" dirty="0"/>
              <a:t> a name (up to 50 characters)</a:t>
            </a:r>
          </a:p>
          <a:p>
            <a:pPr lvl="1"/>
            <a:r>
              <a:rPr lang="en-IE" dirty="0"/>
              <a:t>an entrance fee (which could store values up to 999.99),</a:t>
            </a:r>
          </a:p>
          <a:p>
            <a:pPr lvl="1"/>
            <a:r>
              <a:rPr lang="en-IE" dirty="0"/>
              <a:t>A prize (which could store values up to 9999.99) and</a:t>
            </a:r>
          </a:p>
          <a:p>
            <a:pPr lvl="1"/>
            <a:r>
              <a:rPr lang="en-IE" dirty="0"/>
              <a:t> the date on which the competition will happen. </a:t>
            </a:r>
          </a:p>
          <a:p>
            <a:r>
              <a:rPr lang="en-IE" dirty="0"/>
              <a:t>Each team has </a:t>
            </a:r>
          </a:p>
          <a:p>
            <a:pPr lvl="1"/>
            <a:r>
              <a:rPr lang="en-IE" dirty="0"/>
              <a:t>a unique numeric ID (5 digits)</a:t>
            </a:r>
          </a:p>
          <a:p>
            <a:pPr lvl="1"/>
            <a:r>
              <a:rPr lang="en-IE" dirty="0"/>
              <a:t>a name (up to 50 characters)</a:t>
            </a:r>
          </a:p>
          <a:p>
            <a:pPr lvl="1"/>
            <a:r>
              <a:rPr lang="en-IE" dirty="0"/>
              <a:t>an age group (2 digits).</a:t>
            </a:r>
          </a:p>
          <a:p>
            <a:pPr lvl="0"/>
            <a:r>
              <a:rPr lang="en-IE" dirty="0"/>
              <a:t>What are the attributes and their datatypes?</a:t>
            </a:r>
          </a:p>
        </p:txBody>
      </p:sp>
    </p:spTree>
    <p:extLst>
      <p:ext uri="{BB962C8B-B14F-4D97-AF65-F5344CB8AC3E}">
        <p14:creationId xmlns:p14="http://schemas.microsoft.com/office/powerpoint/2010/main" val="27423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Models - Purpose</a:t>
            </a:r>
          </a:p>
        </p:txBody>
      </p:sp>
      <p:sp>
        <p:nvSpPr>
          <p:cNvPr id="6" name="Content Placeholder 5"/>
          <p:cNvSpPr>
            <a:spLocks noGrp="1"/>
          </p:cNvSpPr>
          <p:nvPr>
            <p:ph sz="quarter" idx="1"/>
          </p:nvPr>
        </p:nvSpPr>
        <p:spPr/>
        <p:txBody>
          <a:bodyPr/>
          <a:lstStyle/>
          <a:p>
            <a:r>
              <a:rPr lang="en-US" altLang="en-US" dirty="0"/>
              <a:t>Models help communicate the concepts that are in people’s minds. </a:t>
            </a:r>
          </a:p>
          <a:p>
            <a:r>
              <a:rPr lang="en-US" altLang="en-US" dirty="0"/>
              <a:t>They can be used to do the following:</a:t>
            </a:r>
          </a:p>
          <a:p>
            <a:pPr lvl="1"/>
            <a:r>
              <a:rPr lang="en-US" altLang="en-US" dirty="0"/>
              <a:t>Communicate</a:t>
            </a:r>
          </a:p>
          <a:p>
            <a:pPr lvl="1"/>
            <a:r>
              <a:rPr lang="en-US" altLang="en-US" dirty="0"/>
              <a:t>Categorize</a:t>
            </a:r>
          </a:p>
          <a:p>
            <a:pPr lvl="1"/>
            <a:r>
              <a:rPr lang="en-US" altLang="en-US" dirty="0"/>
              <a:t>Describe</a:t>
            </a:r>
          </a:p>
          <a:p>
            <a:pPr lvl="1"/>
            <a:r>
              <a:rPr lang="en-US" altLang="en-US" dirty="0"/>
              <a:t>Specify</a:t>
            </a:r>
          </a:p>
          <a:p>
            <a:pPr lvl="1"/>
            <a:r>
              <a:rPr lang="en-US" altLang="en-US" dirty="0"/>
              <a:t>Investigate</a:t>
            </a:r>
          </a:p>
          <a:p>
            <a:pPr lvl="1"/>
            <a:r>
              <a:rPr lang="en-US" altLang="en-US" dirty="0"/>
              <a:t>Evolve</a:t>
            </a:r>
          </a:p>
          <a:p>
            <a:pPr lvl="1"/>
            <a:r>
              <a:rPr lang="en-US" altLang="en-US" dirty="0"/>
              <a:t>Analyze</a:t>
            </a:r>
          </a:p>
          <a:p>
            <a:pPr lvl="1"/>
            <a:r>
              <a:rPr lang="en-US" altLang="en-US" dirty="0"/>
              <a:t>Imitate</a:t>
            </a:r>
          </a:p>
        </p:txBody>
      </p:sp>
    </p:spTree>
    <p:extLst>
      <p:ext uri="{BB962C8B-B14F-4D97-AF65-F5344CB8AC3E}">
        <p14:creationId xmlns:p14="http://schemas.microsoft.com/office/powerpoint/2010/main" val="2154823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 you </a:t>
            </a:r>
            <a:r>
              <a:rPr lang="en-IE" altLang="en-US" dirty="0"/>
              <a:t>create a model</a:t>
            </a:r>
            <a:r>
              <a:rPr lang="en-IE" dirty="0"/>
              <a:t>? Step 3</a:t>
            </a:r>
          </a:p>
        </p:txBody>
      </p:sp>
      <p:sp>
        <p:nvSpPr>
          <p:cNvPr id="3" name="Content Placeholder 2"/>
          <p:cNvSpPr>
            <a:spLocks noGrp="1"/>
          </p:cNvSpPr>
          <p:nvPr>
            <p:ph sz="quarter" idx="1"/>
          </p:nvPr>
        </p:nvSpPr>
        <p:spPr/>
        <p:txBody>
          <a:bodyPr/>
          <a:lstStyle/>
          <a:p>
            <a:r>
              <a:rPr lang="en-IE" altLang="en-US" dirty="0"/>
              <a:t>Identify relevant value constraints on the attributes we can define at this stage</a:t>
            </a:r>
          </a:p>
          <a:p>
            <a:pPr marL="0" indent="0">
              <a:buNone/>
            </a:pPr>
            <a:endParaRPr lang="en-IE" altLang="en-US" dirty="0"/>
          </a:p>
        </p:txBody>
      </p:sp>
    </p:spTree>
    <p:extLst>
      <p:ext uri="{BB962C8B-B14F-4D97-AF65-F5344CB8AC3E}">
        <p14:creationId xmlns:p14="http://schemas.microsoft.com/office/powerpoint/2010/main" val="2638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Constraints</a:t>
            </a:r>
          </a:p>
        </p:txBody>
      </p:sp>
      <p:sp>
        <p:nvSpPr>
          <p:cNvPr id="52227" name="Rectangle 3"/>
          <p:cNvSpPr>
            <a:spLocks noGrp="1" noChangeArrowheads="1"/>
          </p:cNvSpPr>
          <p:nvPr>
            <p:ph type="body" idx="1"/>
          </p:nvPr>
        </p:nvSpPr>
        <p:spPr/>
        <p:txBody>
          <a:bodyPr>
            <a:normAutofit/>
          </a:bodyPr>
          <a:lstStyle/>
          <a:p>
            <a:r>
              <a:rPr lang="en-IE" dirty="0"/>
              <a:t>Constraints are rules that the data must follow to belong to a given entity.</a:t>
            </a:r>
          </a:p>
          <a:p>
            <a:r>
              <a:rPr lang="en-IE" dirty="0"/>
              <a:t>Constraints are rules that the data must follow to be removed from a given entity.</a:t>
            </a:r>
          </a:p>
          <a:p>
            <a:r>
              <a:rPr lang="en-US" altLang="en-US" dirty="0"/>
              <a:t>Constraints enforce rules at entity level.</a:t>
            </a:r>
          </a:p>
          <a:p>
            <a:pPr marL="0" indent="0">
              <a:buNone/>
            </a:pPr>
            <a:endParaRPr lang="en-IE" dirty="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26386816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20" y="1072220"/>
            <a:ext cx="4592320" cy="45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93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Constraints</a:t>
            </a:r>
          </a:p>
        </p:txBody>
      </p:sp>
      <p:sp>
        <p:nvSpPr>
          <p:cNvPr id="52227" name="Rectangle 3"/>
          <p:cNvSpPr>
            <a:spLocks noGrp="1" noChangeArrowheads="1"/>
          </p:cNvSpPr>
          <p:nvPr>
            <p:ph type="body" idx="1"/>
          </p:nvPr>
        </p:nvSpPr>
        <p:spPr/>
        <p:txBody>
          <a:bodyPr>
            <a:normAutofit/>
          </a:bodyPr>
          <a:lstStyle/>
          <a:p>
            <a:r>
              <a:rPr lang="en-US" dirty="0"/>
              <a:t>Ensures that whoever uses your data can be confident that the data will be consistent.</a:t>
            </a:r>
          </a:p>
          <a:p>
            <a:pPr marL="0" indent="0">
              <a:buNone/>
            </a:pPr>
            <a:endParaRPr lang="en-IE" dirty="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337275469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Constraints</a:t>
            </a:r>
          </a:p>
        </p:txBody>
      </p:sp>
      <p:sp>
        <p:nvSpPr>
          <p:cNvPr id="3" name="Content Placeholder 2"/>
          <p:cNvSpPr>
            <a:spLocks noGrp="1"/>
          </p:cNvSpPr>
          <p:nvPr>
            <p:ph sz="quarter" idx="1"/>
          </p:nvPr>
        </p:nvSpPr>
        <p:spPr/>
        <p:txBody>
          <a:bodyPr/>
          <a:lstStyle/>
          <a:p>
            <a:r>
              <a:rPr lang="en-IE" dirty="0"/>
              <a:t>Primary Key Constraints</a:t>
            </a:r>
          </a:p>
          <a:p>
            <a:pPr lvl="1"/>
            <a:r>
              <a:rPr lang="en-IE" dirty="0"/>
              <a:t>ENTITY Integrity</a:t>
            </a:r>
          </a:p>
          <a:p>
            <a:r>
              <a:rPr lang="en-IE" dirty="0"/>
              <a:t>Foreign Key Constraints</a:t>
            </a:r>
          </a:p>
          <a:p>
            <a:pPr lvl="1"/>
            <a:r>
              <a:rPr lang="en-IE" dirty="0"/>
              <a:t>REFERENTIAL Integrity</a:t>
            </a:r>
          </a:p>
          <a:p>
            <a:r>
              <a:rPr lang="en-IE" dirty="0"/>
              <a:t>Value Constraints</a:t>
            </a:r>
          </a:p>
          <a:p>
            <a:pPr lvl="1"/>
            <a:r>
              <a:rPr lang="en-US" altLang="en-US" dirty="0"/>
              <a:t>Define </a:t>
            </a:r>
          </a:p>
          <a:p>
            <a:pPr lvl="2"/>
            <a:r>
              <a:rPr lang="en-US" altLang="en-US" dirty="0"/>
              <a:t>if NULL values are disallowed</a:t>
            </a:r>
          </a:p>
          <a:p>
            <a:pPr lvl="2"/>
            <a:r>
              <a:rPr lang="en-US" altLang="en-US" dirty="0"/>
              <a:t>if UNIQUE values are required</a:t>
            </a:r>
          </a:p>
          <a:p>
            <a:pPr lvl="2"/>
            <a:r>
              <a:rPr lang="en-US" altLang="en-US" dirty="0"/>
              <a:t>and if only certain set of values are allowed in a column.</a:t>
            </a:r>
          </a:p>
          <a:p>
            <a:pPr lvl="1"/>
            <a:r>
              <a:rPr lang="en-US" altLang="en-US" dirty="0"/>
              <a:t>Enforce DOMAIN INTEGRITY</a:t>
            </a:r>
          </a:p>
          <a:p>
            <a:pPr lvl="2"/>
            <a:r>
              <a:rPr lang="en-US" altLang="en-US" dirty="0"/>
              <a:t>In addition to the datatype</a:t>
            </a:r>
          </a:p>
          <a:p>
            <a:endParaRPr lang="en-IE" dirty="0"/>
          </a:p>
          <a:p>
            <a:pPr marL="0" indent="0">
              <a:buNone/>
            </a:pPr>
            <a:endParaRPr lang="en-IE" dirty="0"/>
          </a:p>
        </p:txBody>
      </p:sp>
    </p:spTree>
    <p:extLst>
      <p:ext uri="{BB962C8B-B14F-4D97-AF65-F5344CB8AC3E}">
        <p14:creationId xmlns:p14="http://schemas.microsoft.com/office/powerpoint/2010/main" val="2751296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IE" dirty="0"/>
              <a:t>NULL and NOT NULL</a:t>
            </a:r>
          </a:p>
        </p:txBody>
      </p:sp>
      <p:sp>
        <p:nvSpPr>
          <p:cNvPr id="14340" name="Rectangle 3"/>
          <p:cNvSpPr>
            <a:spLocks noGrp="1" noChangeArrowheads="1"/>
          </p:cNvSpPr>
          <p:nvPr>
            <p:ph sz="quarter" idx="1"/>
          </p:nvPr>
        </p:nvSpPr>
        <p:spPr/>
        <p:txBody>
          <a:bodyPr>
            <a:normAutofit fontScale="92500" lnSpcReduction="10000"/>
          </a:bodyPr>
          <a:lstStyle/>
          <a:p>
            <a:r>
              <a:rPr lang="en-IE" dirty="0"/>
              <a:t>What is NULL?</a:t>
            </a:r>
          </a:p>
          <a:p>
            <a:pPr lvl="1"/>
            <a:r>
              <a:rPr lang="en-IE" dirty="0"/>
              <a:t>Null is a non-value</a:t>
            </a:r>
          </a:p>
          <a:p>
            <a:pPr lvl="1"/>
            <a:r>
              <a:rPr lang="en-IE" dirty="0"/>
              <a:t>It is not zero</a:t>
            </a:r>
          </a:p>
          <a:p>
            <a:pPr lvl="1"/>
            <a:r>
              <a:rPr lang="en-IE" dirty="0"/>
              <a:t>It is not blank</a:t>
            </a:r>
          </a:p>
          <a:p>
            <a:r>
              <a:rPr lang="en-IE" dirty="0"/>
              <a:t>NULL is a special name to denote a valueless column in a row.</a:t>
            </a:r>
          </a:p>
          <a:p>
            <a:r>
              <a:rPr lang="en-IE" dirty="0"/>
              <a:t>If the column must contain a non-null value, the constraint ‘NOT NULL’ should be put on it.</a:t>
            </a:r>
          </a:p>
          <a:p>
            <a:pPr lvl="1"/>
            <a:r>
              <a:rPr lang="en-IE" dirty="0"/>
              <a:t>This will prevent a user from adding a row that has no value for this column</a:t>
            </a:r>
          </a:p>
          <a:p>
            <a:pPr lvl="2"/>
            <a:r>
              <a:rPr lang="en-IE" dirty="0"/>
              <a:t>E.g. there is no sense in adding a student without a name</a:t>
            </a:r>
          </a:p>
          <a:p>
            <a:pPr lvl="2"/>
            <a:r>
              <a:rPr lang="en-IE" dirty="0"/>
              <a:t>There is no sense in adding a stock item without a description.</a:t>
            </a:r>
          </a:p>
          <a:p>
            <a:r>
              <a:rPr lang="en-IE" dirty="0"/>
              <a:t>The default is NULL</a:t>
            </a:r>
          </a:p>
          <a:p>
            <a:pPr lvl="1"/>
            <a:r>
              <a:rPr lang="en-IE" dirty="0"/>
              <a:t>i.e. unless you specify NOT NULL, nulls will be allowed.</a:t>
            </a:r>
          </a:p>
        </p:txBody>
      </p:sp>
    </p:spTree>
    <p:extLst>
      <p:ext uri="{BB962C8B-B14F-4D97-AF65-F5344CB8AC3E}">
        <p14:creationId xmlns:p14="http://schemas.microsoft.com/office/powerpoint/2010/main" val="144527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dirty="0"/>
              <a:t>UNIQUE constraint</a:t>
            </a:r>
          </a:p>
        </p:txBody>
      </p:sp>
      <p:sp>
        <p:nvSpPr>
          <p:cNvPr id="22531" name="Content Placeholder 2"/>
          <p:cNvSpPr>
            <a:spLocks noGrp="1"/>
          </p:cNvSpPr>
          <p:nvPr>
            <p:ph sz="quarter" idx="1"/>
          </p:nvPr>
        </p:nvSpPr>
        <p:spPr/>
        <p:txBody>
          <a:bodyPr/>
          <a:lstStyle/>
          <a:p>
            <a:r>
              <a:rPr lang="en-IE" dirty="0"/>
              <a:t>UNIQUE</a:t>
            </a:r>
          </a:p>
          <a:p>
            <a:pPr lvl="1"/>
            <a:r>
              <a:rPr lang="en-IE" dirty="0"/>
              <a:t>This allows the column value to be checked against all other values in that column in the table.</a:t>
            </a:r>
          </a:p>
          <a:p>
            <a:r>
              <a:rPr lang="en-IE" dirty="0"/>
              <a:t>This constraint can be used even if the column allows nulls.</a:t>
            </a:r>
          </a:p>
          <a:p>
            <a:pPr lvl="1"/>
            <a:r>
              <a:rPr lang="en-IE" dirty="0"/>
              <a:t>E.g. an e-mail address is not necessary, but if it is present, it must be unique: no other member can have the same e-mail address.</a:t>
            </a:r>
          </a:p>
        </p:txBody>
      </p:sp>
    </p:spTree>
    <p:extLst>
      <p:ext uri="{BB962C8B-B14F-4D97-AF65-F5344CB8AC3E}">
        <p14:creationId xmlns:p14="http://schemas.microsoft.com/office/powerpoint/2010/main" val="133738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E" dirty="0"/>
              <a:t>CHECK</a:t>
            </a:r>
          </a:p>
        </p:txBody>
      </p:sp>
      <p:sp>
        <p:nvSpPr>
          <p:cNvPr id="20483" name="Content Placeholder 2"/>
          <p:cNvSpPr>
            <a:spLocks noGrp="1"/>
          </p:cNvSpPr>
          <p:nvPr>
            <p:ph sz="quarter" idx="1"/>
          </p:nvPr>
        </p:nvSpPr>
        <p:spPr/>
        <p:txBody>
          <a:bodyPr/>
          <a:lstStyle/>
          <a:p>
            <a:r>
              <a:rPr lang="en-US" altLang="en-US" dirty="0"/>
              <a:t>Defines a condition that each row must satisfy</a:t>
            </a:r>
          </a:p>
          <a:p>
            <a:pPr eaLnBrk="1" hangingPunct="1"/>
            <a:r>
              <a:rPr lang="en-IE" dirty="0"/>
              <a:t>This allows the column value to be checked</a:t>
            </a:r>
          </a:p>
          <a:p>
            <a:pPr lvl="1" eaLnBrk="1" hangingPunct="1"/>
            <a:r>
              <a:rPr lang="en-IE" dirty="0"/>
              <a:t> against a range of values</a:t>
            </a:r>
          </a:p>
          <a:p>
            <a:pPr lvl="2" eaLnBrk="1" hangingPunct="1"/>
            <a:r>
              <a:rPr lang="en-IE" dirty="0"/>
              <a:t>E.g. &lt;  value, &gt; value, between n and m, etc.</a:t>
            </a:r>
          </a:p>
          <a:p>
            <a:pPr lvl="1" eaLnBrk="1" hangingPunct="1"/>
            <a:r>
              <a:rPr lang="en-IE" dirty="0"/>
              <a:t>or selection of values.</a:t>
            </a:r>
          </a:p>
          <a:p>
            <a:pPr lvl="2" eaLnBrk="1" hangingPunct="1"/>
            <a:r>
              <a:rPr lang="en-IE" dirty="0"/>
              <a:t>E.g. IN (‘Monday’,’Tuesday’,’Wednesday’)</a:t>
            </a:r>
          </a:p>
          <a:p>
            <a:pPr lvl="1" eaLnBrk="1" hangingPunct="1"/>
            <a:r>
              <a:rPr lang="en-IE" dirty="0"/>
              <a:t>There is a way of doing more extensive checking, but CHECK protects our table from having a lot of bad data.</a:t>
            </a:r>
          </a:p>
          <a:p>
            <a:r>
              <a:rPr lang="en-US" altLang="en-US" dirty="0"/>
              <a:t>A single column can have multiple </a:t>
            </a:r>
            <a:r>
              <a:rPr lang="en-US" altLang="en-US" dirty="0">
                <a:latin typeface="Courier New" pitchFamily="49" charset="0"/>
              </a:rPr>
              <a:t>CHECK</a:t>
            </a:r>
            <a:r>
              <a:rPr lang="en-US" altLang="en-US" dirty="0"/>
              <a:t> constraints that refer to the column in its definition. </a:t>
            </a:r>
            <a:endParaRPr lang="en-IE" dirty="0"/>
          </a:p>
        </p:txBody>
      </p:sp>
    </p:spTree>
    <p:extLst>
      <p:ext uri="{BB962C8B-B14F-4D97-AF65-F5344CB8AC3E}">
        <p14:creationId xmlns:p14="http://schemas.microsoft.com/office/powerpoint/2010/main" val="421602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dirty="0"/>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extLst>
                    <a:ext uri="{9D8B030D-6E8A-4147-A177-3AD203B41FA5}">
                      <a16:colId xmlns:a16="http://schemas.microsoft.com/office/drawing/2014/main" val="20000"/>
                    </a:ext>
                  </a:extLst>
                </a:gridCol>
                <a:gridCol w="3416300">
                  <a:extLst>
                    <a:ext uri="{9D8B030D-6E8A-4147-A177-3AD203B41FA5}">
                      <a16:colId xmlns:a16="http://schemas.microsoft.com/office/drawing/2014/main" val="20001"/>
                    </a:ext>
                  </a:extLst>
                </a:gridCol>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5"/>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6"/>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BETWEEN</a:t>
                      </a:r>
                      <a:br>
                        <a:rPr kumimoji="0" lang="en-US" altLang="en-US" sz="1800" b="1" i="0" u="none" strike="noStrike" cap="none" normalizeH="0" baseline="0" dirty="0">
                          <a:ln>
                            <a:noFill/>
                          </a:ln>
                          <a:solidFill>
                            <a:srgbClr val="000000"/>
                          </a:solidFill>
                          <a:effectLst/>
                          <a:latin typeface="Courier New" pitchFamily="49" charset="0"/>
                        </a:rPr>
                      </a:br>
                      <a:r>
                        <a:rPr kumimoji="0" lang="en-US" altLang="en-US" sz="1800" b="1" i="0" u="none" strike="noStrike" cap="none" normalizeH="0" baseline="0" dirty="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7"/>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Match any of a list of values </a:t>
                      </a:r>
                      <a:endParaRPr kumimoji="0" lang="en-US" altLang="en-US"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8"/>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Match a character pattern </a:t>
                      </a:r>
                      <a:endParaRPr kumimoji="0" lang="en-US" altLang="en-US"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9"/>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441342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dirty="0"/>
              <a:t>Logical Operators</a:t>
            </a:r>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Arial" charset="0"/>
                        </a:rPr>
                        <a:t>Returns </a:t>
                      </a:r>
                      <a:r>
                        <a:rPr kumimoji="0" lang="en-US" altLang="en-US" sz="1800" b="1" i="0" u="none" strike="noStrike" cap="none" normalizeH="0" baseline="0" dirty="0">
                          <a:ln>
                            <a:noFill/>
                          </a:ln>
                          <a:solidFill>
                            <a:srgbClr val="000000"/>
                          </a:solidFill>
                          <a:effectLst/>
                          <a:latin typeface="Courier New" pitchFamily="49" charset="0"/>
                        </a:rPr>
                        <a:t>TRUE</a:t>
                      </a:r>
                      <a:r>
                        <a:rPr kumimoji="0" lang="en-US" altLang="en-US" sz="1800" b="1" i="0" u="none" strike="noStrike" cap="none" normalizeH="0" baseline="0" dirty="0">
                          <a:ln>
                            <a:noFill/>
                          </a:ln>
                          <a:solidFill>
                            <a:srgbClr val="000000"/>
                          </a:solidFill>
                          <a:effectLst/>
                          <a:latin typeface="Arial" charset="0"/>
                        </a:rPr>
                        <a:t> if </a:t>
                      </a:r>
                      <a:r>
                        <a:rPr kumimoji="0" lang="en-US" altLang="en-US" sz="1800" b="1" i="1" u="none" strike="noStrike" cap="none" normalizeH="0" baseline="0" dirty="0">
                          <a:ln>
                            <a:noFill/>
                          </a:ln>
                          <a:solidFill>
                            <a:srgbClr val="000000"/>
                          </a:solidFill>
                          <a:effectLst/>
                          <a:latin typeface="Arial" charset="0"/>
                        </a:rPr>
                        <a:t>both </a:t>
                      </a:r>
                      <a:r>
                        <a:rPr kumimoji="0" lang="en-US" altLang="en-US" sz="1800" b="1" i="0" u="none" strike="noStrike" cap="none" normalizeH="0" baseline="0" dirty="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Arial" charset="0"/>
                        </a:rPr>
                        <a:t>Returns </a:t>
                      </a:r>
                      <a:r>
                        <a:rPr kumimoji="0" lang="en-US" altLang="en-US" sz="1800" b="1" i="0" u="none" strike="noStrike" cap="none" normalizeH="0" baseline="0" dirty="0">
                          <a:ln>
                            <a:noFill/>
                          </a:ln>
                          <a:solidFill>
                            <a:srgbClr val="000000"/>
                          </a:solidFill>
                          <a:effectLst/>
                          <a:latin typeface="Courier New" pitchFamily="49" charset="0"/>
                        </a:rPr>
                        <a:t>TRUE</a:t>
                      </a:r>
                      <a:r>
                        <a:rPr kumimoji="0" lang="en-US" altLang="en-US" sz="1800" b="1" i="0" u="none" strike="noStrike" cap="none" normalizeH="0" baseline="0" dirty="0">
                          <a:ln>
                            <a:noFill/>
                          </a:ln>
                          <a:solidFill>
                            <a:srgbClr val="000000"/>
                          </a:solidFill>
                          <a:effectLst/>
                          <a:latin typeface="Arial" charset="0"/>
                        </a:rPr>
                        <a:t> if </a:t>
                      </a:r>
                      <a:r>
                        <a:rPr kumimoji="0" lang="en-US" altLang="en-US" sz="1800" b="1" i="1" u="none" strike="noStrike" cap="none" normalizeH="0" baseline="0" dirty="0">
                          <a:ln>
                            <a:noFill/>
                          </a:ln>
                          <a:solidFill>
                            <a:srgbClr val="000000"/>
                          </a:solidFill>
                          <a:effectLst/>
                          <a:latin typeface="Arial" charset="0"/>
                        </a:rPr>
                        <a:t>either </a:t>
                      </a:r>
                      <a:r>
                        <a:rPr kumimoji="0" lang="en-US" altLang="en-US" sz="1800" b="1" i="0" u="none" strike="noStrike" cap="none" normalizeH="0" baseline="0" dirty="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Returns </a:t>
                      </a:r>
                      <a:r>
                        <a:rPr kumimoji="0" lang="en-US" altLang="en-US" sz="1800" b="1" i="0" u="none" strike="noStrike" cap="none" normalizeH="0" baseline="0" dirty="0">
                          <a:ln>
                            <a:noFill/>
                          </a:ln>
                          <a:solidFill>
                            <a:srgbClr val="000000"/>
                          </a:solidFill>
                          <a:effectLst/>
                          <a:latin typeface="Courier New" pitchFamily="49" charset="0"/>
                        </a:rPr>
                        <a:t>TRUE</a:t>
                      </a:r>
                      <a:r>
                        <a:rPr kumimoji="0" lang="en-US" altLang="en-US" sz="1800" b="1" i="0" u="none" strike="noStrike" cap="none" normalizeH="0" baseline="0" dirty="0">
                          <a:ln>
                            <a:noFill/>
                          </a:ln>
                          <a:solidFill>
                            <a:srgbClr val="000000"/>
                          </a:solidFill>
                          <a:effectLst/>
                          <a:latin typeface="Arial" charset="0"/>
                        </a:rPr>
                        <a:t> if the following condition is false</a:t>
                      </a:r>
                      <a:endParaRPr kumimoji="0" lang="en-US" altLang="en-US"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848892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Models - Purpose</a:t>
            </a:r>
          </a:p>
        </p:txBody>
      </p:sp>
      <p:sp>
        <p:nvSpPr>
          <p:cNvPr id="6" name="Content Placeholder 5"/>
          <p:cNvSpPr>
            <a:spLocks noGrp="1"/>
          </p:cNvSpPr>
          <p:nvPr>
            <p:ph sz="quarter" idx="1"/>
          </p:nvPr>
        </p:nvSpPr>
        <p:spPr/>
        <p:txBody>
          <a:bodyPr/>
          <a:lstStyle/>
          <a:p>
            <a:r>
              <a:rPr lang="en-US" altLang="en-US" dirty="0"/>
              <a:t>The objective of data modelling is to produce a model that</a:t>
            </a:r>
          </a:p>
          <a:p>
            <a:pPr lvl="1"/>
            <a:r>
              <a:rPr lang="en-US" altLang="en-US" dirty="0"/>
              <a:t> fits a multitude of these purposes, </a:t>
            </a:r>
          </a:p>
          <a:p>
            <a:pPr lvl="1"/>
            <a:r>
              <a:rPr lang="en-US" altLang="en-US" dirty="0"/>
              <a:t>can be understood by an end user, </a:t>
            </a:r>
          </a:p>
          <a:p>
            <a:pPr lvl="1"/>
            <a:r>
              <a:rPr lang="en-US" altLang="en-US" dirty="0"/>
              <a:t>and contains sufficient detail for a developer to build a database system.</a:t>
            </a:r>
          </a:p>
          <a:p>
            <a:pPr lvl="1"/>
            <a:endParaRPr lang="en-US" altLang="en-US" dirty="0"/>
          </a:p>
          <a:p>
            <a:endParaRPr lang="en-IE" dirty="0"/>
          </a:p>
        </p:txBody>
      </p:sp>
    </p:spTree>
    <p:extLst>
      <p:ext uri="{BB962C8B-B14F-4D97-AF65-F5344CB8AC3E}">
        <p14:creationId xmlns:p14="http://schemas.microsoft.com/office/powerpoint/2010/main" val="1644812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dirty="0"/>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dirty="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IS</a:t>
                      </a:r>
                      <a:r>
                        <a:rPr kumimoji="0" lang="en-US" altLang="en-US" sz="1800" b="1" i="0" u="none" strike="noStrike" cap="none" normalizeH="0" baseline="0" dirty="0">
                          <a:ln>
                            <a:noFill/>
                          </a:ln>
                          <a:solidFill>
                            <a:schemeClr val="tx1"/>
                          </a:solidFill>
                          <a:effectLst/>
                          <a:latin typeface="Times New Roman" pitchFamily="18" charset="0"/>
                        </a:rPr>
                        <a:t> </a:t>
                      </a:r>
                      <a:r>
                        <a:rPr kumimoji="0" lang="en-US" altLang="en-US" sz="1800" b="1" i="0" u="none" strike="noStrike" cap="none" normalizeH="0" baseline="0" dirty="0">
                          <a:ln>
                            <a:noFill/>
                          </a:ln>
                          <a:solidFill>
                            <a:schemeClr val="tx1"/>
                          </a:solidFill>
                          <a:effectLst/>
                          <a:latin typeface="Courier New" pitchFamily="49" charset="0"/>
                        </a:rPr>
                        <a:t>[NOT]</a:t>
                      </a:r>
                      <a:r>
                        <a:rPr kumimoji="0" lang="en-US" altLang="en-US" sz="1800" b="1" i="0" u="none" strike="noStrike" cap="none" normalizeH="0" baseline="0" dirty="0">
                          <a:ln>
                            <a:noFill/>
                          </a:ln>
                          <a:solidFill>
                            <a:schemeClr val="tx1"/>
                          </a:solidFill>
                          <a:effectLst/>
                          <a:latin typeface="Times New Roman" pitchFamily="18" charset="0"/>
                        </a:rPr>
                        <a:t> </a:t>
                      </a:r>
                      <a:r>
                        <a:rPr kumimoji="0" lang="en-US" altLang="en-US" sz="1800" b="1" i="0" u="none" strike="noStrike" cap="none" normalizeH="0" baseline="0" dirty="0">
                          <a:ln>
                            <a:noFill/>
                          </a:ln>
                          <a:solidFill>
                            <a:schemeClr val="tx1"/>
                          </a:solidFill>
                          <a:effectLst/>
                          <a:latin typeface="Courier New" pitchFamily="49" charset="0"/>
                        </a:rPr>
                        <a:t>NULL</a:t>
                      </a:r>
                      <a:r>
                        <a:rPr kumimoji="0" lang="en-US" altLang="en-US" sz="1800" b="1" i="0" u="none" strike="noStrike" cap="none" normalizeH="0" baseline="0" dirty="0">
                          <a:ln>
                            <a:noFill/>
                          </a:ln>
                          <a:solidFill>
                            <a:schemeClr val="tx1"/>
                          </a:solidFill>
                          <a:effectLst/>
                          <a:latin typeface="Times New Roman" pitchFamily="18" charset="0"/>
                        </a:rPr>
                        <a:t>, </a:t>
                      </a:r>
                      <a:r>
                        <a:rPr kumimoji="0" lang="en-US" altLang="en-US" sz="1800" b="1" i="0" u="none" strike="noStrike" cap="none" normalizeH="0" baseline="0" dirty="0">
                          <a:ln>
                            <a:noFill/>
                          </a:ln>
                          <a:solidFill>
                            <a:schemeClr val="tx1"/>
                          </a:solidFill>
                          <a:effectLst/>
                          <a:latin typeface="Courier New" pitchFamily="49" charset="0"/>
                        </a:rPr>
                        <a:t>LIKE</a:t>
                      </a:r>
                      <a:r>
                        <a:rPr kumimoji="0" lang="en-US" altLang="en-US" sz="1800" b="1" i="0" u="none" strike="noStrike" cap="none" normalizeH="0" baseline="0" dirty="0">
                          <a:ln>
                            <a:noFill/>
                          </a:ln>
                          <a:solidFill>
                            <a:schemeClr val="tx1"/>
                          </a:solidFill>
                          <a:effectLst/>
                          <a:latin typeface="Times New Roman" pitchFamily="18" charset="0"/>
                        </a:rPr>
                        <a:t>, </a:t>
                      </a:r>
                      <a:r>
                        <a:rPr kumimoji="0" lang="en-US" altLang="en-US" sz="1800" b="1" i="0" u="none" strike="noStrike" cap="none" normalizeH="0" baseline="0" dirty="0">
                          <a:ln>
                            <a:noFill/>
                          </a:ln>
                          <a:solidFill>
                            <a:schemeClr val="tx1"/>
                          </a:solidFill>
                          <a:effectLst/>
                          <a:latin typeface="Courier New" pitchFamily="49" charset="0"/>
                        </a:rPr>
                        <a:t>[NOT]</a:t>
                      </a:r>
                      <a:r>
                        <a:rPr kumimoji="0" lang="en-US" altLang="en-US" sz="1800" b="1" i="0" u="none" strike="noStrike" cap="none" normalizeH="0" baseline="0" dirty="0">
                          <a:ln>
                            <a:noFill/>
                          </a:ln>
                          <a:solidFill>
                            <a:schemeClr val="tx1"/>
                          </a:solidFill>
                          <a:effectLst/>
                          <a:latin typeface="Times New Roman" pitchFamily="18" charset="0"/>
                        </a:rPr>
                        <a:t> </a:t>
                      </a:r>
                      <a:r>
                        <a:rPr kumimoji="0" lang="en-US" altLang="en-US" sz="1800" b="1" i="0" u="none" strike="noStrike" cap="none" normalizeH="0" baseline="0" dirty="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5"/>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6"/>
                  </a:ext>
                </a:extLst>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dirty="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Courier New" pitchFamily="49" charset="0"/>
                        </a:rPr>
                        <a:t>NOT</a:t>
                      </a:r>
                      <a:r>
                        <a:rPr kumimoji="0" lang="en-US" altLang="en-US" sz="1800" b="1" i="0" u="none" strike="noStrike" cap="none" normalizeH="0" baseline="0" dirty="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7"/>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AND</a:t>
                      </a:r>
                      <a:r>
                        <a:rPr kumimoji="0" lang="en-US" altLang="en-US" sz="1800" b="1" i="0" u="none" strike="noStrike" cap="none" normalizeH="0" baseline="0" dirty="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8"/>
                  </a:ext>
                </a:extLst>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OR</a:t>
                      </a:r>
                      <a:r>
                        <a:rPr kumimoji="0" lang="en-US" altLang="en-US" sz="1800" b="1" i="0" u="none" strike="noStrike" cap="none" normalizeH="0" baseline="0" dirty="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04098954"/>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Our Example</a:t>
            </a:r>
          </a:p>
        </p:txBody>
      </p:sp>
      <p:sp>
        <p:nvSpPr>
          <p:cNvPr id="6" name="Content Placeholder 5"/>
          <p:cNvSpPr>
            <a:spLocks noGrp="1"/>
          </p:cNvSpPr>
          <p:nvPr>
            <p:ph sz="quarter" idx="1"/>
          </p:nvPr>
        </p:nvSpPr>
        <p:spPr/>
        <p:txBody>
          <a:bodyPr/>
          <a:lstStyle/>
          <a:p>
            <a:r>
              <a:rPr lang="en-IE" dirty="0"/>
              <a:t>Each competition must have </a:t>
            </a:r>
          </a:p>
          <a:p>
            <a:pPr lvl="1"/>
            <a:r>
              <a:rPr lang="en-IE" dirty="0"/>
              <a:t>a unique numeric ID (5 digits)</a:t>
            </a:r>
          </a:p>
          <a:p>
            <a:pPr lvl="1"/>
            <a:r>
              <a:rPr lang="en-IE" dirty="0"/>
              <a:t>a name (up to 50 characters) – this must be unique</a:t>
            </a:r>
          </a:p>
          <a:p>
            <a:pPr lvl="1"/>
            <a:r>
              <a:rPr lang="en-IE" dirty="0"/>
              <a:t>an entrance fee (must be less than100 euro)</a:t>
            </a:r>
          </a:p>
          <a:p>
            <a:pPr lvl="1"/>
            <a:r>
              <a:rPr lang="en-IE" dirty="0"/>
              <a:t>a prize (must be less than1500.00euro) </a:t>
            </a:r>
          </a:p>
          <a:p>
            <a:pPr lvl="1"/>
            <a:r>
              <a:rPr lang="en-IE" dirty="0"/>
              <a:t>the date on which the competition will happen. </a:t>
            </a:r>
          </a:p>
          <a:p>
            <a:pPr lvl="1"/>
            <a:r>
              <a:rPr lang="en-IE" dirty="0"/>
              <a:t>None of these allow null values.</a:t>
            </a:r>
          </a:p>
          <a:p>
            <a:pPr lvl="0"/>
            <a:r>
              <a:rPr lang="en-IE" dirty="0"/>
              <a:t>Each team must have </a:t>
            </a:r>
          </a:p>
          <a:p>
            <a:pPr lvl="1"/>
            <a:r>
              <a:rPr lang="en-IE" dirty="0"/>
              <a:t>a unique numeric ID (5 digits)</a:t>
            </a:r>
          </a:p>
          <a:p>
            <a:pPr lvl="1"/>
            <a:r>
              <a:rPr lang="en-IE" dirty="0"/>
              <a:t>a name (up to 50 characters) – this must be unique</a:t>
            </a:r>
          </a:p>
          <a:p>
            <a:pPr lvl="1"/>
            <a:r>
              <a:rPr lang="en-IE" dirty="0"/>
              <a:t>an age group (2 digits)  (must be less than 20)</a:t>
            </a:r>
          </a:p>
          <a:p>
            <a:pPr lvl="1"/>
            <a:r>
              <a:rPr lang="en-IE" dirty="0"/>
              <a:t>None of these allow null values</a:t>
            </a:r>
          </a:p>
          <a:p>
            <a:pPr lvl="0"/>
            <a:r>
              <a:rPr lang="en-IE" dirty="0"/>
              <a:t>What are the value constraints needed?</a:t>
            </a:r>
          </a:p>
        </p:txBody>
      </p:sp>
    </p:spTree>
    <p:extLst>
      <p:ext uri="{BB962C8B-B14F-4D97-AF65-F5344CB8AC3E}">
        <p14:creationId xmlns:p14="http://schemas.microsoft.com/office/powerpoint/2010/main" val="380630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 you </a:t>
            </a:r>
            <a:r>
              <a:rPr lang="en-IE" altLang="en-US" dirty="0"/>
              <a:t>create a model</a:t>
            </a:r>
            <a:r>
              <a:rPr lang="en-IE" dirty="0"/>
              <a:t>? – Step 4</a:t>
            </a:r>
          </a:p>
        </p:txBody>
      </p:sp>
      <p:sp>
        <p:nvSpPr>
          <p:cNvPr id="3" name="Content Placeholder 2"/>
          <p:cNvSpPr>
            <a:spLocks noGrp="1"/>
          </p:cNvSpPr>
          <p:nvPr>
            <p:ph sz="quarter" idx="1"/>
          </p:nvPr>
        </p:nvSpPr>
        <p:spPr/>
        <p:txBody>
          <a:bodyPr/>
          <a:lstStyle/>
          <a:p>
            <a:r>
              <a:rPr lang="en-IE" altLang="en-US" dirty="0"/>
              <a:t>For each entity</a:t>
            </a:r>
          </a:p>
          <a:p>
            <a:pPr lvl="1"/>
            <a:r>
              <a:rPr lang="en-IE" altLang="en-US" dirty="0"/>
              <a:t>Identify which attribute will uniquely identify it</a:t>
            </a:r>
          </a:p>
          <a:p>
            <a:pPr lvl="2"/>
            <a:r>
              <a:rPr lang="en-IE" altLang="en-US" dirty="0"/>
              <a:t>PRIMARY KEY</a:t>
            </a:r>
          </a:p>
          <a:p>
            <a:pPr lvl="1"/>
            <a:r>
              <a:rPr lang="en-IE" altLang="en-US" dirty="0"/>
              <a:t>Picking Keys</a:t>
            </a:r>
          </a:p>
          <a:p>
            <a:pPr lvl="2"/>
            <a:r>
              <a:rPr lang="en-IE" altLang="en-US" dirty="0"/>
              <a:t>Value of key should not change over lifetime of entity</a:t>
            </a:r>
          </a:p>
          <a:p>
            <a:pPr lvl="2"/>
            <a:r>
              <a:rPr lang="en-IE" altLang="en-US" dirty="0"/>
              <a:t>Value of key cannot be null</a:t>
            </a:r>
          </a:p>
          <a:p>
            <a:pPr lvl="2"/>
            <a:r>
              <a:rPr lang="en-IE" altLang="en-US" dirty="0"/>
              <a:t>Value must be valid</a:t>
            </a:r>
          </a:p>
          <a:p>
            <a:pPr lvl="2"/>
            <a:r>
              <a:rPr lang="en-IE" altLang="en-US" dirty="0"/>
              <a:t>Possibilities</a:t>
            </a:r>
          </a:p>
          <a:p>
            <a:pPr lvl="3"/>
            <a:r>
              <a:rPr lang="en-IE" altLang="en-US" dirty="0"/>
              <a:t>Codes used in business</a:t>
            </a:r>
          </a:p>
          <a:p>
            <a:pPr lvl="4"/>
            <a:r>
              <a:rPr lang="en-IE" altLang="en-US" dirty="0"/>
              <a:t>Serial codes, alphabetic codes</a:t>
            </a:r>
          </a:p>
          <a:p>
            <a:pPr lvl="3"/>
            <a:r>
              <a:rPr lang="en-IE" altLang="en-US" dirty="0"/>
              <a:t>Invent a key</a:t>
            </a:r>
          </a:p>
          <a:p>
            <a:pPr lvl="4"/>
            <a:r>
              <a:rPr lang="en-IE" altLang="en-US" dirty="0"/>
              <a:t>Combine a number of attributes</a:t>
            </a:r>
          </a:p>
          <a:p>
            <a:pPr lvl="4"/>
            <a:r>
              <a:rPr lang="en-IE" altLang="en-US" dirty="0"/>
              <a:t>Invent a new attribute for the key</a:t>
            </a:r>
            <a:endParaRPr lang="en-US" altLang="en-US" dirty="0"/>
          </a:p>
          <a:p>
            <a:pPr lvl="1"/>
            <a:endParaRPr lang="en-US" altLang="en-US" dirty="0"/>
          </a:p>
          <a:p>
            <a:endParaRPr lang="en-IE" dirty="0"/>
          </a:p>
        </p:txBody>
      </p:sp>
    </p:spTree>
    <p:extLst>
      <p:ext uri="{BB962C8B-B14F-4D97-AF65-F5344CB8AC3E}">
        <p14:creationId xmlns:p14="http://schemas.microsoft.com/office/powerpoint/2010/main" val="3958893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dirty="0"/>
              <a:t>Primary Keys</a:t>
            </a:r>
          </a:p>
        </p:txBody>
      </p:sp>
      <p:sp>
        <p:nvSpPr>
          <p:cNvPr id="21507"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a:t>A </a:t>
            </a:r>
            <a:r>
              <a:rPr lang="en-GB" altLang="en-US" b="1" dirty="0"/>
              <a:t>candidate</a:t>
            </a:r>
            <a:r>
              <a:rPr lang="en-GB" altLang="en-US" dirty="0"/>
              <a:t> </a:t>
            </a:r>
            <a:r>
              <a:rPr lang="en-GB" altLang="en-US" b="1" dirty="0"/>
              <a:t>key</a:t>
            </a:r>
            <a:r>
              <a:rPr lang="en-GB" altLang="en-US" dirty="0"/>
              <a:t> is a key that could potentially become a primary key</a:t>
            </a:r>
          </a:p>
          <a:p>
            <a:pPr lvl="1"/>
            <a:r>
              <a:rPr lang="en-GB" altLang="en-US" dirty="0"/>
              <a:t>Any candidate key that is not selected to be a primary key is termed an </a:t>
            </a:r>
            <a:r>
              <a:rPr lang="en-GB" altLang="en-US" b="1" dirty="0"/>
              <a:t>alternate</a:t>
            </a:r>
            <a:r>
              <a:rPr lang="en-GB" altLang="en-US" dirty="0"/>
              <a:t> </a:t>
            </a:r>
            <a:r>
              <a:rPr lang="en-GB" altLang="en-US" b="1" dirty="0"/>
              <a:t>key</a:t>
            </a:r>
          </a:p>
          <a:p>
            <a:r>
              <a:rPr lang="en-GB" altLang="en-US" dirty="0"/>
              <a:t>A key consisting of a group of attributes is called a </a:t>
            </a:r>
            <a:r>
              <a:rPr lang="en-GB" altLang="en-US" b="1" dirty="0"/>
              <a:t>compound</a:t>
            </a:r>
            <a:r>
              <a:rPr lang="en-GB" altLang="en-US" dirty="0"/>
              <a:t> or </a:t>
            </a:r>
            <a:r>
              <a:rPr lang="en-GB" altLang="en-US" b="1" dirty="0"/>
              <a:t>concatenated</a:t>
            </a:r>
            <a:r>
              <a:rPr lang="en-GB" altLang="en-US" dirty="0"/>
              <a:t> </a:t>
            </a:r>
            <a:r>
              <a:rPr lang="en-GB" altLang="en-US" b="1" dirty="0"/>
              <a:t>key</a:t>
            </a:r>
          </a:p>
          <a:p>
            <a:endParaRPr lang="en-GB" altLang="en-US" dirty="0"/>
          </a:p>
        </p:txBody>
      </p:sp>
    </p:spTree>
    <p:extLst>
      <p:ext uri="{BB962C8B-B14F-4D97-AF65-F5344CB8AC3E}">
        <p14:creationId xmlns:p14="http://schemas.microsoft.com/office/powerpoint/2010/main" val="22824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Key Constraints – Primary Key</a:t>
            </a:r>
          </a:p>
        </p:txBody>
      </p:sp>
      <p:sp>
        <p:nvSpPr>
          <p:cNvPr id="3" name="Content Placeholder 2"/>
          <p:cNvSpPr>
            <a:spLocks noGrp="1"/>
          </p:cNvSpPr>
          <p:nvPr>
            <p:ph sz="quarter" idx="1"/>
          </p:nvPr>
        </p:nvSpPr>
        <p:spPr/>
        <p:txBody>
          <a:bodyPr/>
          <a:lstStyle/>
          <a:p>
            <a:r>
              <a:rPr lang="en-US" dirty="0"/>
              <a:t>Is an attribute or a set of attributes that uniquely identify a specific instance of an entity. </a:t>
            </a:r>
          </a:p>
          <a:p>
            <a:r>
              <a:rPr lang="en-US" dirty="0"/>
              <a:t>Every entity in the data model must have a primary key whose values uniquely identify instances of the entity.</a:t>
            </a:r>
          </a:p>
          <a:p>
            <a:r>
              <a:rPr lang="en-US" dirty="0"/>
              <a:t>Enforce </a:t>
            </a:r>
            <a:r>
              <a:rPr lang="en-US" b="1" i="1" dirty="0"/>
              <a:t>entity integrity </a:t>
            </a:r>
            <a:r>
              <a:rPr lang="en-US" dirty="0"/>
              <a:t>by uniquely identifying entity instances</a:t>
            </a:r>
            <a:r>
              <a:rPr lang="en-IE" dirty="0"/>
              <a:t>.</a:t>
            </a:r>
          </a:p>
          <a:p>
            <a:endParaRPr lang="en-US" dirty="0"/>
          </a:p>
        </p:txBody>
      </p:sp>
    </p:spTree>
    <p:extLst>
      <p:ext uri="{BB962C8B-B14F-4D97-AF65-F5344CB8AC3E}">
        <p14:creationId xmlns:p14="http://schemas.microsoft.com/office/powerpoint/2010/main" val="2271719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Key Constraints – Primary Key</a:t>
            </a:r>
          </a:p>
        </p:txBody>
      </p:sp>
      <p:sp>
        <p:nvSpPr>
          <p:cNvPr id="3" name="Content Placeholder 2"/>
          <p:cNvSpPr>
            <a:spLocks noGrp="1"/>
          </p:cNvSpPr>
          <p:nvPr>
            <p:ph sz="quarter" idx="1"/>
          </p:nvPr>
        </p:nvSpPr>
        <p:spPr/>
        <p:txBody>
          <a:bodyPr>
            <a:normAutofit/>
          </a:bodyPr>
          <a:lstStyle/>
          <a:p>
            <a:r>
              <a:rPr lang="en-US" dirty="0"/>
              <a:t>To qualify as a primary key for an entity, an attribute must have the following properties: </a:t>
            </a:r>
          </a:p>
          <a:p>
            <a:pPr lvl="1"/>
            <a:r>
              <a:rPr lang="en-US" dirty="0"/>
              <a:t>it must have a </a:t>
            </a:r>
            <a:r>
              <a:rPr lang="en-US" i="1" dirty="0"/>
              <a:t>non-null</a:t>
            </a:r>
            <a:r>
              <a:rPr lang="en-US" dirty="0"/>
              <a:t> value for each instance of the entity </a:t>
            </a:r>
          </a:p>
          <a:p>
            <a:pPr lvl="1"/>
            <a:r>
              <a:rPr lang="en-US" dirty="0"/>
              <a:t>the value must be unique for each instance of an entity </a:t>
            </a:r>
          </a:p>
          <a:p>
            <a:pPr lvl="1"/>
            <a:r>
              <a:rPr lang="en-US" dirty="0"/>
              <a:t>the values must not change or become null during the life of each entity instance.</a:t>
            </a:r>
          </a:p>
        </p:txBody>
      </p:sp>
    </p:spTree>
    <p:extLst>
      <p:ext uri="{BB962C8B-B14F-4D97-AF65-F5344CB8AC3E}">
        <p14:creationId xmlns:p14="http://schemas.microsoft.com/office/powerpoint/2010/main" val="1188421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Key Constraints</a:t>
            </a:r>
          </a:p>
        </p:txBody>
      </p:sp>
      <p:sp>
        <p:nvSpPr>
          <p:cNvPr id="3" name="Content Placeholder 2"/>
          <p:cNvSpPr>
            <a:spLocks noGrp="1"/>
          </p:cNvSpPr>
          <p:nvPr>
            <p:ph sz="quarter" idx="1"/>
          </p:nvPr>
        </p:nvSpPr>
        <p:spPr/>
        <p:txBody>
          <a:bodyPr/>
          <a:lstStyle/>
          <a:p>
            <a:r>
              <a:rPr lang="en-US" dirty="0"/>
              <a:t>Sometimes an entity will have more than one attribute that can serve as a primary key. </a:t>
            </a:r>
          </a:p>
          <a:p>
            <a:r>
              <a:rPr lang="en-US" dirty="0"/>
              <a:t>Any key or minimum set of keys that could be a primary key is called a </a:t>
            </a:r>
            <a:r>
              <a:rPr lang="en-US" b="1" dirty="0"/>
              <a:t>candidate key. </a:t>
            </a:r>
          </a:p>
          <a:p>
            <a:r>
              <a:rPr lang="en-US" dirty="0"/>
              <a:t>Once candidate keys are identified, choose one, and only one, primary key for each entity. </a:t>
            </a:r>
          </a:p>
          <a:p>
            <a:pPr lvl="1"/>
            <a:r>
              <a:rPr lang="en-US" dirty="0"/>
              <a:t>Choose the identifier most commonly used by the user as long as it conforms to the properties required of a primary key. </a:t>
            </a:r>
          </a:p>
          <a:p>
            <a:r>
              <a:rPr lang="en-US" dirty="0"/>
              <a:t>Candidate keys which are not chosen as the primary key are known as alternate keys. </a:t>
            </a:r>
          </a:p>
          <a:p>
            <a:pPr lvl="1"/>
            <a:endParaRPr lang="en-US" dirty="0"/>
          </a:p>
          <a:p>
            <a:endParaRPr lang="en-IE" dirty="0"/>
          </a:p>
        </p:txBody>
      </p:sp>
    </p:spTree>
    <p:extLst>
      <p:ext uri="{BB962C8B-B14F-4D97-AF65-F5344CB8AC3E}">
        <p14:creationId xmlns:p14="http://schemas.microsoft.com/office/powerpoint/2010/main" val="3781624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Key Constraints – Primary Key</a:t>
            </a:r>
          </a:p>
        </p:txBody>
      </p:sp>
      <p:sp>
        <p:nvSpPr>
          <p:cNvPr id="6147" name="Rectangle 3"/>
          <p:cNvSpPr>
            <a:spLocks noGrp="1" noChangeArrowheads="1"/>
          </p:cNvSpPr>
          <p:nvPr>
            <p:ph type="body" idx="1"/>
          </p:nvPr>
        </p:nvSpPr>
        <p:spPr/>
        <p:txBody>
          <a:bodyPr>
            <a:normAutofit fontScale="92500"/>
          </a:bodyPr>
          <a:lstStyle/>
          <a:p>
            <a:r>
              <a:rPr lang="en-US" dirty="0"/>
              <a:t>Let's assume that for each employee in an organization there are three candidate keys: </a:t>
            </a:r>
          </a:p>
          <a:p>
            <a:pPr lvl="1"/>
            <a:r>
              <a:rPr lang="en-US" dirty="0"/>
              <a:t>Employee ID, PRSI Number, and Name. </a:t>
            </a:r>
          </a:p>
          <a:p>
            <a:r>
              <a:rPr lang="en-US" dirty="0"/>
              <a:t>Name is the least desirable candidate. </a:t>
            </a:r>
          </a:p>
          <a:p>
            <a:pPr lvl="1"/>
            <a:r>
              <a:rPr lang="en-US" dirty="0"/>
              <a:t>Even for a small company it would not be unusual for two people to have exactly the same name, more unusual for a large company. </a:t>
            </a:r>
          </a:p>
          <a:p>
            <a:pPr lvl="1"/>
            <a:r>
              <a:rPr lang="en-US" dirty="0"/>
              <a:t>There is the possibility that an employee's name could change because of marriage. </a:t>
            </a:r>
          </a:p>
          <a:p>
            <a:r>
              <a:rPr lang="en-US" dirty="0"/>
              <a:t>Employee ID would be a good candidate as long as each employee were assigned a unique identifier at the time of hire. </a:t>
            </a:r>
          </a:p>
          <a:p>
            <a:r>
              <a:rPr lang="en-US" dirty="0"/>
              <a:t>PRSI number could also work since every employee is required to have one before being hired.</a:t>
            </a:r>
          </a:p>
          <a:p>
            <a:endParaRPr lang="en-US" dirty="0"/>
          </a:p>
        </p:txBody>
      </p:sp>
    </p:spTree>
    <p:extLst>
      <p:ext uri="{BB962C8B-B14F-4D97-AF65-F5344CB8AC3E}">
        <p14:creationId xmlns:p14="http://schemas.microsoft.com/office/powerpoint/2010/main" val="1939478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Our Example </a:t>
            </a:r>
          </a:p>
        </p:txBody>
      </p:sp>
      <p:sp>
        <p:nvSpPr>
          <p:cNvPr id="6" name="Content Placeholder 5"/>
          <p:cNvSpPr>
            <a:spLocks noGrp="1"/>
          </p:cNvSpPr>
          <p:nvPr>
            <p:ph sz="quarter" idx="1"/>
          </p:nvPr>
        </p:nvSpPr>
        <p:spPr/>
        <p:txBody>
          <a:bodyPr/>
          <a:lstStyle/>
          <a:p>
            <a:r>
              <a:rPr lang="en-IE" dirty="0"/>
              <a:t>Each competition must have </a:t>
            </a:r>
          </a:p>
          <a:p>
            <a:pPr lvl="1"/>
            <a:r>
              <a:rPr lang="en-IE" dirty="0"/>
              <a:t>a unique numeric ID (5 digits)</a:t>
            </a:r>
          </a:p>
          <a:p>
            <a:pPr lvl="1"/>
            <a:r>
              <a:rPr lang="en-IE" dirty="0"/>
              <a:t>a name (up to 50 characters) – this must be unique</a:t>
            </a:r>
          </a:p>
          <a:p>
            <a:pPr lvl="1"/>
            <a:r>
              <a:rPr lang="en-IE" dirty="0"/>
              <a:t>an entrance fee (must be less than100 euro)</a:t>
            </a:r>
          </a:p>
          <a:p>
            <a:pPr lvl="1"/>
            <a:r>
              <a:rPr lang="en-IE" dirty="0"/>
              <a:t>a prize (must be less than1500.00euro) </a:t>
            </a:r>
          </a:p>
          <a:p>
            <a:pPr lvl="1"/>
            <a:r>
              <a:rPr lang="en-IE" dirty="0"/>
              <a:t>the date on which the competition will happen. </a:t>
            </a:r>
          </a:p>
          <a:p>
            <a:pPr lvl="1"/>
            <a:r>
              <a:rPr lang="en-IE" dirty="0"/>
              <a:t>None of these allow null values.</a:t>
            </a:r>
          </a:p>
          <a:p>
            <a:pPr lvl="0"/>
            <a:r>
              <a:rPr lang="en-IE" dirty="0"/>
              <a:t>Each team must have </a:t>
            </a:r>
          </a:p>
          <a:p>
            <a:pPr lvl="1"/>
            <a:r>
              <a:rPr lang="en-IE" dirty="0"/>
              <a:t>a unique numeric ID (5 digits)</a:t>
            </a:r>
          </a:p>
          <a:p>
            <a:pPr lvl="1"/>
            <a:r>
              <a:rPr lang="en-IE" dirty="0"/>
              <a:t>a name (up to 50 characters) – this must be unique</a:t>
            </a:r>
          </a:p>
          <a:p>
            <a:pPr lvl="1"/>
            <a:r>
              <a:rPr lang="en-IE" dirty="0"/>
              <a:t>an age group (2 digits)  (must be less than 20)</a:t>
            </a:r>
          </a:p>
          <a:p>
            <a:pPr lvl="1"/>
            <a:r>
              <a:rPr lang="en-IE" dirty="0"/>
              <a:t>None of these allow null values</a:t>
            </a:r>
          </a:p>
          <a:p>
            <a:pPr lvl="0"/>
            <a:r>
              <a:rPr lang="en-IE" dirty="0"/>
              <a:t>What are the primary keys?</a:t>
            </a:r>
          </a:p>
        </p:txBody>
      </p:sp>
    </p:spTree>
    <p:extLst>
      <p:ext uri="{BB962C8B-B14F-4D97-AF65-F5344CB8AC3E}">
        <p14:creationId xmlns:p14="http://schemas.microsoft.com/office/powerpoint/2010/main" val="2598682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do you </a:t>
            </a:r>
            <a:r>
              <a:rPr lang="en-IE" altLang="en-US" dirty="0"/>
              <a:t>create a model</a:t>
            </a:r>
            <a:r>
              <a:rPr lang="en-IE" dirty="0"/>
              <a:t>? Step 5</a:t>
            </a:r>
          </a:p>
        </p:txBody>
      </p:sp>
      <p:sp>
        <p:nvSpPr>
          <p:cNvPr id="3" name="Content Placeholder 2"/>
          <p:cNvSpPr>
            <a:spLocks noGrp="1"/>
          </p:cNvSpPr>
          <p:nvPr>
            <p:ph sz="quarter" idx="1"/>
          </p:nvPr>
        </p:nvSpPr>
        <p:spPr/>
        <p:txBody>
          <a:bodyPr/>
          <a:lstStyle/>
          <a:p>
            <a:r>
              <a:rPr lang="en-IE" altLang="en-US" dirty="0"/>
              <a:t>Identify relationships between entities</a:t>
            </a:r>
          </a:p>
          <a:p>
            <a:pPr lvl="1"/>
            <a:r>
              <a:rPr lang="en-IE" altLang="en-US" dirty="0"/>
              <a:t>A relationship is a link or an association between two entities which is meaningful for the organisation</a:t>
            </a:r>
          </a:p>
          <a:p>
            <a:pPr lvl="2"/>
            <a:r>
              <a:rPr lang="en-IE" altLang="en-US" dirty="0"/>
              <a:t>e.g. A Customer ‘places’ an Order</a:t>
            </a:r>
          </a:p>
          <a:p>
            <a:pPr lvl="1"/>
            <a:r>
              <a:rPr lang="en-IE" altLang="en-US" dirty="0"/>
              <a:t>A relationship is a natural business association that exists between one or more entities</a:t>
            </a:r>
          </a:p>
          <a:p>
            <a:pPr lvl="2"/>
            <a:r>
              <a:rPr lang="en-IE" altLang="en-US" dirty="0"/>
              <a:t>May represent an event </a:t>
            </a:r>
          </a:p>
          <a:p>
            <a:pPr lvl="2"/>
            <a:r>
              <a:rPr lang="en-IE" altLang="en-US" dirty="0"/>
              <a:t>May represent logical affinity</a:t>
            </a:r>
          </a:p>
          <a:p>
            <a:pPr lvl="1"/>
            <a:r>
              <a:rPr lang="en-IE" altLang="en-US" dirty="0"/>
              <a:t>Relationships usually arise because of </a:t>
            </a:r>
          </a:p>
          <a:p>
            <a:pPr lvl="2"/>
            <a:r>
              <a:rPr lang="en-IE" altLang="en-US" dirty="0"/>
              <a:t>association - a Customer ‘places’ an Order</a:t>
            </a:r>
          </a:p>
          <a:p>
            <a:pPr lvl="2"/>
            <a:r>
              <a:rPr lang="en-IE" altLang="en-US" dirty="0"/>
              <a:t>structure - an Order ‘consists’ of Order-Lines</a:t>
            </a:r>
          </a:p>
          <a:p>
            <a:pPr lvl="1"/>
            <a:r>
              <a:rPr lang="en-US" altLang="zh-CN" dirty="0"/>
              <a:t>All relationships that are usable only involve two entities</a:t>
            </a:r>
            <a:endParaRPr lang="en-IE" altLang="en-US" dirty="0"/>
          </a:p>
          <a:p>
            <a:pPr lvl="1"/>
            <a:r>
              <a:rPr lang="en-IE" altLang="en-US" dirty="0"/>
              <a:t>Name relationships with VERBS.</a:t>
            </a:r>
          </a:p>
        </p:txBody>
      </p:sp>
    </p:spTree>
    <p:extLst>
      <p:ext uri="{BB962C8B-B14F-4D97-AF65-F5344CB8AC3E}">
        <p14:creationId xmlns:p14="http://schemas.microsoft.com/office/powerpoint/2010/main" val="188775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Models (The Cornerstone of Design)</a:t>
            </a:r>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Entity model of</a:t>
              </a:r>
              <a:br>
                <a:rPr lang="en-US" altLang="en-US" dirty="0"/>
              </a:br>
              <a:r>
                <a:rPr lang="en-US" altLang="en-US" dirty="0"/>
                <a:t>client’s model</a:t>
              </a:r>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Table model</a:t>
              </a:r>
              <a:br>
                <a:rPr lang="en-US" altLang="en-US" dirty="0"/>
              </a:br>
              <a:r>
                <a:rPr lang="en-US" altLang="en-US" dirty="0"/>
                <a:t>of entity model</a:t>
              </a:r>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929842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dirty="0"/>
              <a:t>Relationships</a:t>
            </a:r>
          </a:p>
        </p:txBody>
      </p:sp>
      <p:sp>
        <p:nvSpPr>
          <p:cNvPr id="2" name="Text Placeholder 1"/>
          <p:cNvSpPr>
            <a:spLocks noGrp="1"/>
          </p:cNvSpPr>
          <p:nvPr>
            <p:ph type="body" idx="2"/>
          </p:nvPr>
        </p:nvSpPr>
        <p:spPr/>
        <p:txBody>
          <a:bodyPr/>
          <a:lstStyle/>
          <a:p>
            <a:r>
              <a:rPr lang="en-GB" altLang="en-US" sz="1800" dirty="0"/>
              <a:t>Examples </a:t>
            </a:r>
          </a:p>
          <a:p>
            <a:pPr lvl="1"/>
            <a:r>
              <a:rPr lang="en-GB" altLang="en-US" sz="2000" dirty="0"/>
              <a:t>A customer places one or more orders</a:t>
            </a:r>
          </a:p>
          <a:p>
            <a:pPr lvl="1"/>
            <a:r>
              <a:rPr lang="en-GB" altLang="en-US" sz="2000" dirty="0"/>
              <a:t>An order is placed by one or more customers</a:t>
            </a:r>
          </a:p>
          <a:p>
            <a:pPr lvl="1"/>
            <a:r>
              <a:rPr lang="en-GB" altLang="en-US" sz="2000" dirty="0"/>
              <a:t>An order consists of one or more products</a:t>
            </a:r>
          </a:p>
          <a:p>
            <a:pPr lvl="1"/>
            <a:r>
              <a:rPr lang="en-GB" altLang="en-US" sz="2000" dirty="0"/>
              <a:t>A product appears on zero, one or more orders</a:t>
            </a:r>
          </a:p>
          <a:p>
            <a:pPr lvl="1"/>
            <a:r>
              <a:rPr lang="en-GB" altLang="en-US" sz="2000" dirty="0"/>
              <a:t>A student enrols on one or more modules</a:t>
            </a:r>
          </a:p>
          <a:p>
            <a:endParaRPr lang="en-IE" sz="2800" dirty="0"/>
          </a:p>
        </p:txBody>
      </p:sp>
      <p:sp>
        <p:nvSpPr>
          <p:cNvPr id="25603" name="Rectangle 3" descr="Rectangle: Click to edit Master text styles&#10;Second level&#10;Third level&#10;Fourth level&#10;Fifth level"/>
          <p:cNvSpPr>
            <a:spLocks noGrp="1" noChangeArrowheads="1"/>
          </p:cNvSpPr>
          <p:nvPr>
            <p:ph sz="quarter" idx="1"/>
          </p:nvPr>
        </p:nvSpPr>
        <p:spPr/>
        <p:txBody>
          <a:bodyPr/>
          <a:lstStyle/>
          <a:p>
            <a:r>
              <a:rPr lang="en-IE" altLang="zh-CN" dirty="0"/>
              <a:t>We relate entities to each other in quantitative    terms</a:t>
            </a:r>
          </a:p>
          <a:p>
            <a:pPr lvl="1"/>
            <a:r>
              <a:rPr lang="en-US" altLang="zh-CN" dirty="0"/>
              <a:t>i.e. in terms of the quantity of instances of one entity that is related  to a  quantity  of instances of the second.</a:t>
            </a:r>
            <a:endParaRPr lang="en-GB" altLang="en-US" dirty="0"/>
          </a:p>
          <a:p>
            <a:r>
              <a:rPr lang="en-IE" altLang="en-US" dirty="0"/>
              <a:t>All relationships are bi-directional so cardinality must be defined in both directions for every relationship</a:t>
            </a:r>
          </a:p>
          <a:p>
            <a:r>
              <a:rPr lang="en-IE" altLang="en-US" dirty="0"/>
              <a:t>Cardinality defines the minimum and maximum number of instances in one entity that may be related instance(s) of the other entity</a:t>
            </a:r>
          </a:p>
          <a:p>
            <a:pPr lvl="1"/>
            <a:r>
              <a:rPr lang="en-GB" altLang="en-US" dirty="0"/>
              <a:t>Also called complexity or degree of the relationship</a:t>
            </a:r>
          </a:p>
        </p:txBody>
      </p:sp>
    </p:spTree>
    <p:extLst>
      <p:ext uri="{BB962C8B-B14F-4D97-AF65-F5344CB8AC3E}">
        <p14:creationId xmlns:p14="http://schemas.microsoft.com/office/powerpoint/2010/main" val="763363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dirty="0"/>
              <a:t>How do you </a:t>
            </a:r>
            <a:r>
              <a:rPr lang="en-IE" altLang="en-US" dirty="0"/>
              <a:t>create a model</a:t>
            </a:r>
            <a:r>
              <a:rPr lang="en-GB" altLang="en-US" dirty="0"/>
              <a:t>? Step 5</a:t>
            </a:r>
          </a:p>
        </p:txBody>
      </p:sp>
      <p:sp>
        <p:nvSpPr>
          <p:cNvPr id="23555"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Define the type and optionality of each relationship</a:t>
            </a:r>
          </a:p>
          <a:p>
            <a:pPr lvl="1"/>
            <a:r>
              <a:rPr lang="en-IE" altLang="en-US" dirty="0"/>
              <a:t>How many instances of each entity are involved ?</a:t>
            </a:r>
          </a:p>
          <a:p>
            <a:pPr lvl="1"/>
            <a:r>
              <a:rPr lang="en-IE" altLang="en-US" dirty="0"/>
              <a:t>Does the relationship have to exist for all instances?</a:t>
            </a:r>
          </a:p>
          <a:p>
            <a:r>
              <a:rPr lang="en-IE" altLang="en-US" dirty="0"/>
              <a:t>Define the Cardinality/Complexity/Degree of relationships</a:t>
            </a:r>
          </a:p>
          <a:p>
            <a:pPr lvl="1"/>
            <a:r>
              <a:rPr lang="en-IE" altLang="en-US" sz="2500" dirty="0"/>
              <a:t>Need to ask questions about the relationship</a:t>
            </a:r>
          </a:p>
          <a:p>
            <a:pPr lvl="2"/>
            <a:r>
              <a:rPr lang="en-IE" altLang="en-US" sz="2100" dirty="0"/>
              <a:t>Must there a customer exist for every order ?</a:t>
            </a:r>
          </a:p>
          <a:p>
            <a:pPr lvl="2"/>
            <a:r>
              <a:rPr lang="en-IE" altLang="en-US" sz="2100" dirty="0"/>
              <a:t>Must an order exist for every customer ?</a:t>
            </a:r>
          </a:p>
          <a:p>
            <a:pPr lvl="2"/>
            <a:r>
              <a:rPr lang="en-IE" altLang="en-US" sz="2100" dirty="0"/>
              <a:t>Must an order always include a product ?</a:t>
            </a:r>
          </a:p>
          <a:p>
            <a:pPr lvl="2"/>
            <a:r>
              <a:rPr lang="en-IE" altLang="en-US" sz="2100" dirty="0"/>
              <a:t>How many products can an order include ?</a:t>
            </a:r>
          </a:p>
          <a:p>
            <a:pPr lvl="2"/>
            <a:r>
              <a:rPr lang="en-IE" altLang="en-US" sz="2100" dirty="0"/>
              <a:t>Must a product appear on an order ?</a:t>
            </a:r>
          </a:p>
          <a:p>
            <a:endParaRPr lang="en-IE" altLang="en-US" dirty="0"/>
          </a:p>
          <a:p>
            <a:endParaRPr lang="en-IE" altLang="en-US" dirty="0"/>
          </a:p>
          <a:p>
            <a:pPr lvl="1"/>
            <a:endParaRPr lang="en-IE" altLang="en-US" dirty="0"/>
          </a:p>
          <a:p>
            <a:endParaRPr lang="en-IE" altLang="en-US" dirty="0"/>
          </a:p>
        </p:txBody>
      </p:sp>
    </p:spTree>
    <p:extLst>
      <p:ext uri="{BB962C8B-B14F-4D97-AF65-F5344CB8AC3E}">
        <p14:creationId xmlns:p14="http://schemas.microsoft.com/office/powerpoint/2010/main" val="3677084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5" name="Text Placeholder 4"/>
          <p:cNvSpPr>
            <a:spLocks noGrp="1"/>
          </p:cNvSpPr>
          <p:nvPr>
            <p:ph type="body" idx="2"/>
          </p:nvPr>
        </p:nvSpPr>
        <p:spPr/>
        <p:txBody>
          <a:bodyPr/>
          <a:lstStyle/>
          <a:p>
            <a:endParaRPr lang="en-IE" dirty="0"/>
          </a:p>
        </p:txBody>
      </p:sp>
      <p:sp>
        <p:nvSpPr>
          <p:cNvPr id="4" name="Content Placeholder 3"/>
          <p:cNvSpPr>
            <a:spLocks noGrp="1"/>
          </p:cNvSpPr>
          <p:nvPr>
            <p:ph sz="quarter" idx="1"/>
          </p:nvPr>
        </p:nvSpPr>
        <p:spPr/>
        <p:txBody>
          <a:bodyPr/>
          <a:lstStyle/>
          <a:p>
            <a:r>
              <a:rPr lang="en-IE" dirty="0"/>
              <a:t>Suppose we have a colony of highly evolved fish living in Tahiti</a:t>
            </a:r>
          </a:p>
          <a:p>
            <a:r>
              <a:rPr lang="en-IE" dirty="0"/>
              <a:t>They have developed a culture of their own which is slightly unusual and they have laws which enforce their culture</a:t>
            </a:r>
          </a:p>
          <a:p>
            <a:endParaRPr lang="en-IE" dirty="0"/>
          </a:p>
          <a:p>
            <a:endParaRPr lang="en-IE" dirty="0"/>
          </a:p>
        </p:txBody>
      </p:sp>
      <p:sp>
        <p:nvSpPr>
          <p:cNvPr id="6" name="AutoShape 2" descr="data:image/jpeg;base64,/9j/4AAQSkZJRgABAQAAAQABAAD/2wCEAAkGBxQSEhUUExQWFhUVFBQVFxcYGB0cGhcUFBUXFhQWFxcYICggGBolHBUUITEhJiksLi4uFx8zODMsNygtLisBCgoKDg0OGxAQGzQmHyQsLCwsLCwtLC8sLCwsLCwsLCwsLCwsLCwsLCwsLCwsLCwsLCwsLCwsLCwsLCwsLCwsLP/AABEIALgBEgMBEQACEQEDEQH/xAAbAAABBQEBAAAAAAAAAAAAAAAAAQMEBQYCB//EAEoQAAECAwQFBgoIBQMDBQAAAAECAwAEEQUSITEGQVFhcSIygZGh0QcTFkJSVGKSscEUFSNTcoKi4TRDs9LwJDOyg8LxNURjk+L/xAAbAQABBQEBAAAAAAAAAAAAAAAAAQIDBAUGB//EADkRAAEDAgIHBgUDBQEBAQEAAAEAAgMEESExBRITFEFRYSJSgZGhsTJxwdHwBkLhFSMzNGLxkiRT/9oADAMBAAIRAxEAPwD3GBCIEIgQiBCIEIgQiBCIEIgQiBCIEIgQiBCIEIgQiBCIEIgQiBCIEIgQiBCIEIgQiBCIEIgQiBCIEIgQiBCIEIgQiBCIEIgQqDTmcWzJuLaUULBbooZiq0g57iYs0bGvlAcMMVTr5HRwFzTY4e68tOlk76y5+nuja3SHurA/qE/eSeVc76y5+n+2E3SDupf6hU8HJfK6c9ZX+nug3SDupd8qzxPkl8rp31lfZ3QbpD3Uw11SDYuKPK2d9YX2d0G6Q91G/wBR3kh0tnfWV/p7oN0h7qUaQqO8kGlk76y5+nug3SHupf6jP3l15WzvrC+zug3SHupu/wBR3knlbO+sL7O6DdIe6jf6jvI8rp31hfZ3QbpD3Ub/AFHeSHSyd9Zc/T3QbpD3Uo0hUd5A0snfWXP090G6Q90J39Ql4k/ngl8rp31hfZ3QbpD3Uhr5+DyjyunfWF9ndBukPdSCvn7xR5XTvrC+zug3SHup2+1ByejyunfWF9ndBukPdTTW1IzcUeVs76wvs7oN0h7qTf6jvI8rp31hfZ3QbpD3Uorqk5OKPK+c9ZX2d0G6Q91O3uq5lHldO+sL7O6DdIe6m77U94o8rp31hfZ3QbpD3Um/1HeQdLp31lfZ3Qm6w90KVtbOeJP58lydLJ31lzqT3QbrD3Qn75P/ANfngk8rJ71pz9PdBusPdCXfZ+v54IGlk96yv9PdBusPdCXfZOJPkl8rp71hfZ3QbrD3Um9v/wD6FL5XzvrDnZ3QbrD3U3eZ+EiPK6d9Zc6h3QbrD3Ub1UDN3qEeV076yvs7oN0h7qQ1sozcfRL5XTvrC+zuhd0h7qYa+Xg4+i2vg0th+YU+HnFLuhu7WmFSquQ3CM+vhZGG6otmtLRlRJKXa5vay3kZq10QIRAhZjwkf+nu8Wv6iYt0P+cePsqdfq7A62WHuvGaGN/Fc9rwjIJCiEsnsna42ASCEUrw4jsror3Qt1XFMeJSFyC6XdRzW40W0AXMNh2YWppChVCEgeMKdSlFQIQD6NCaUxGUZM+kXXtFlz+y1KfRLALy3J5ZKZbfg0upKpV1SlDHxbt3lbkrSBdPGo4ZxFHpGVp7eI9VJNoqF4/t9k+iy+jGjbs8tSU/ZobNHFqGKVa0BOFV7Qebr1A26nSDWACPEn0/OSo0uiy9x2psByzP5zW0d8F7NyiX3gv0jdNeKboFOFOMZ2/VIN9b0WsdHUhFtXxuV5/bNkuyrpZeAvAVSoc1aNSk7NhGo7RQnZpaoTt5EZhYFbROpnc2nIqFFpUgCcAkqILqTYv5IrBdIYnjglgTSCM0QJElILJ4kcMiikJZOEruHskw3QYJS6U80td8GCj1XckV3wYI1HckVgSap5JYLJWvLcikhhsFfiL3ts7DqgmEJupGMLczdAgATZJdXO46pTC6qibO0Zuv4JILFDpYnftv4JYeqbhY5JDAnRtafiNklYE8sbw916H4IefMfha+K4y9J5N8Vq6IFnP8PqvSoyVuIgQiBCzPhG/gHeLf9RMXKD/OPH2WfpP/AFneHuvHI6BcsiBCS7CWTxI8cUXRBZBkfzVnozIh+bYaUKpU5VQ2pQlThB3EIp0xS0hJqQG3HDz/AIV3RrDJUC/DHyy9V7XbFptyrLj7yrrbabyjSuGQAAzJNABvjAyXUpqwLZbnGEPtXrjgqAoUUAcqp1VzG0EGEDg5KRZTGJdKL11ITeUVqoKVUc1GmZNM4UCyRVdm6Ty78y/LNKKnJegc5JuhRryAvIqwOG47DRNbGyW2F1ReFiSCpRL1OUy6jHXddUGlDhVSD+URbo36kzSOOHmqVfEJICDwxXlBVujobrnmwNH7lzCKb4Rgb/MopAnXwzxTiQIUKlK5+RK6pCqBcOK3gQhKljYScWkhQ18axEVpsyysnkMAitYcGAqtJUvabELr6MN8LqBR747kj6MN8GoEb2/kF0JcQuoE01UhXYTSHKBzi43KKQlgnCV4yKKQaoTtvJzRSCwSGZ54pYVRhNE7oar7GXHxEpb0F0GGO+Pui/BdIadvBdJVChV5YdTG69C8EXPmPwtfFcZmk8m+K1dDZv8AD6r0qMhbqIEIgQs14Rf4B3i3/UTFyg/zjx9ln6U/1neHuvI5SVU4qiUqVtps4nAdMb7iAMVy7WlxwWkastlAq61d2VWVE7cE/KKxe45FWhG0ZhSGbJlnBVKMPzD4w0yPHFO2bDwTa7Hldw/6h+ZhdpIk2Uaasd+VZm5ZbKioh4pUU3lpCVtrb54F0cpSczGTpCticzULxrAjC+PktrRlBMx+01CGkHG2C9L0jsZuelXZZwkIdTQkZgghSVDeCAeiKYNwtPJV+gmiLdmS5ZQtThUsuLWrAqUQEig1AJSkUhALJSbrRw5IsRZPg4ZYtNy0EurN9TjgZI5KXXQQ4u9XHnKoKYXszDC25ulvgn/CpNpRIFKjTxjrKR+RYdJ3CjZx3xYgcwStLzYX4qvVMe6F4Y0k2yAv7LyVCgRUGoOsZHqjpgQRcLjnCxsUinAMzASAnNie7IJA6NsJrBOMEg4LuHKJcOIrthpF1PHIG/8Al1yiWqaBKidgxMN1QFOJ3HJw8ipH1O59077p7ob2OadtZOY8imhLKQcQobiKQ9oHBQzSa4sfqrOybIMxWigkJoDXE47oSR4ao4muORXL8pLoUU+MWog0N1ApXXmrGEGsReycX2wv6K0RoqlSQoOKFQCKpocdorhEZmsbWU2qSM/QJE6JmuLopwNeqsG36JhiJ/8AE5Z1lSq1FIK1qTnWqRs1AfGB73gXSNYwmy5tRiTaN1SF3qV5JOveo0gYZHYgpHiNuBCzbgxwy1VzpqixiomFgPaCbIMJirAdAkIMJYqQPiGSAkwYpHvicLEpyHKkcD2SisCC12ZC9B8EfPmPwtfFcZek8m+K2dDZv8PqvSYyFvIgQiBCzXhE/gHeLf8AUTFyg/zjx9ln6U/1neHuvJZeecbFELUkbAcOqN4sBzC5hryOKf8ArqY+8PZ3Q3ZN5KQTcyfIJh+feXgp1RGyuEKGNCXaa2QJ/OitNGtGRMAOOC8k4oQciNS1DXXMDKlDnl5z+o/1DK+Y0tObNGBIzJ4+AXdaH0bFSxtnmaNc4j/kcPHrwyWtndHbrWJzwujOm3dHNOilhYJX4E5Dj81usrhI/VtgurD0rLP2UziBglzUR7Xonj0R01FpNsjcTY/mSqVOjie0xWloaasJQfFfauEYAc0HapeQHCp3Rcm0jFG25OPJVodGTSOtaw5lZewtJXZZay5V1DqytdOclaucpAPm5cnVTDZGXTaVOudfifwLUqtENLRsswPPr81rUabShTW+qvo3FXuqmHTGua+ENuXBZA0dUE2DVkrdnHJ1d8i6hIIQitaA5lRGajQV1ClBXM83pDSe2fYfCMl0Gj6dtGO18RzP0WNtKySglSOSrhgr8SdfHOLmjNMTUzhqm44hJpPQtLpKM3Fn8HDPx5qpLt6tRQg0I2H/ACmO8R6FTVLKmMSM4rziajfSSGF+YUpMuOyLmoFlOqn3NslHt+ZMmylwpFXDRCSoAnCpVdrW6MMaaxtivUVLYW4YlTU1NJVv7RsOaXRJ92eS4pLXMIFRzTergCcyKY8RDKWs2oOsLJa2g2BGob381diVmGjUJcTvTX4iLesxyo6r2pxu3H0+fXcoAwhiYeCUTPCsZPSY1o6kEbUj4gnGI3Qd1SNqO8riTmGFG82UVI1UCukZxC5rhmp2uaclzaDDxNWVNp4pxrxoYVhb+5I8O/aoBlJ371PZ/bD9aLko9WXmmZlc60kqUtJSMzyfmBCgRuNgkO1aLlQ06SPj0TxT3GH7FqZt3Jw6SKIotptQ31+dYTYgZFLt75hIm229csjop/bC7J3eRtW91Pp0haH/ALcfp/thuxdzThO3ko05bqVggMNjeQD2UEObERxTXTAjJUlYmUOq48EhIhDZSsjkBuAuE0huCtvMgA1V6F4IDy5n8LXxXGXpLJvj9Fp6NFi6+eH1XpkZS1UQIRAhZnwj/wAA7+Jr+omLdF/mHj7KrWECE36e68ax3xudpYZ2Bzt6IqYLuTQ2AcvNcOpqDvw68KxBUvdHC94GQJ8grdMY3zMZcYuA8yvXNG3EpQAMAAABsAwEeItl2c+u9d5XRm9gnrftIUwixPVGpcmUVMbrEOvXl01kE9AoPmIla3VbddE0BrbK1lLOBFYqyT2wVOWosbJ92RFMojbMVG2cqmnW7hwi7GdYK/E7XGKcsi0ATQkYGnVnDZ4SFHUQ4Xalt27Sohae+tYIpNbIrENODxyhtTXpQaH/AJDqEeh/pmU9qM5Zrif1tANaOYZ4g/RM2xazcumqsVHmpGZ7hvjpKipZCLnPkuNpaWSoOq34eJUaydFZq0VofmgpLWAQCafZg1okHEJzxpjXpjLbGahxkkNui2HztpWiKEXPEr1diVSw0EMNgJQOSgckb8dvHOLTGtGAwCoPe5x1jiVUr0noSC0agkHlax0RZ2HVVTUW4KLNaQBYoWEH8Rr8oeIbcUwzg8FSOGpJoBXUMhwrEwCgJuuYVCky7ro5hc/KVfKGEN4p4LuCmocnDl44/lV8aQy0fRPBl6pmZk5lXPQ8riFGHBzBkQmubIcwVCdk1jNKx+UiFuDxTmOcz9vomCg7YLFS7aM5tRyuMGKQiA8bLsQ5V3AA4G65UiuuEspWStZk1CJck0FSdgEJYKXeicgpCbLd+6c9090Nu3mk20h4eiDZ7o/lL91XdC6w5hISTmT5LdeCZBC5iopyWtu1e2MzSeTfH6LU0QAHPt0+q9IjJW4iBCIEKl0xlA7KrQTSpRjwWDFqjdqzA/P2VLSDdanI+XuvMpzR9LaSpT1ANqczsGOJjcbMXGwC5l0AaLkqhidVlytFQQdYI64RzQ4FpyKcx5Y4ObmMVobBt3C6o0WmgUNuxQ2g941R4/pjRD6WYsIw4HmF7Do+qh0lTiVmfEcipU5NlZzjPjjDQtSKIMCYZkElV9QNaUvAkEAagRkN2uHumcBqjJNlsfmrJh1acEvp/wCqivagp7QYrlrHfEzyP3uqT4HHG106uYc9OXO++odl0wogj6pgY8ftPkqS01KVm6j8iDX3lGnZFqENbk3zP0A+q0aeN46KgaPi1lSVKN7OuNSMK7sBTCL7u22xGSttjDScc/dLadsAIJUQANZghpbus0JkkkcTS44BZJ22aKvti8SgoT+JZTQBOalckYb8Y6nRYfTFzrdPzmuK0+6KuDGh3ZGJ+3RaPRTQRS1+PnfGeMJqlFBROwrJwJ9kCg+GzFASdpLiVzFRUgN2UOA5j6fdelrcShPKWBQZqIBO+LIBOQVAkDMrGWtM1cUEOLUjeT003RdjbhiFSkdjgcFX1iRRZp1Mus5IUfymE1gnajuScEi6f5a/cPdCa7eaNR3JWlih5kn/AEpXXWUEKHAkRFJqu/cpotZv7Vq5ScKs2nEcQKdYMVS0DirjXX4KUpVATsFf/Ahqes+7br5P2csum1QVXqAw64nETOLlWMz+DVFf0nfQaLZSk7CFD4mHCBpyKYahwzCZXpUo5tNnjUw7dxzTd5PJVdoWj43+W2j8CaHpMStZq8VE+TW4LqzrHceFU0CfSPy2wj5A1KyJz8VZp0VOt3qT+8Rbx0Uu7dU3LSbTTmE0EqFQeT1gkmkK5znD4UNY1pwctQk4DGuGe2KysqA/bLSDRRUk70KHyh4icckwytGa0Wg9otvKduEm6EVwIzKqZ8Io1zC0Nv1Wnot7XF1ui1sZy2EQIRAhUemYc+iL8Vz6opl6aa87DKsWqO22Gt19lS0hfdzq54e6w0mw+oj6QlpSd4qrophGs4tHw3WAA4/FZPO2XLqzQgcDT4GEEjxxQY2HgorujbR5qlDpBEPFQ7imGnaclXTeiajilYJGRxSocCKxHOIahmpM24UtM+opJNpA+x/M+arwp2WdS28Qq8CUqwrVJFQqm0HYMjHFab0LHTtEsJNjgb8F6J+n9OyVznQ1AAcBcEcVdNT0co6JdG6ELpb6SMRCBjkgY4FQlvJ1RMGlTgdVU2jaaEil5I4kCLkNO9xySOnjZ8Th5qimrTSMSrqxJ2UA1xfjp3E2AVaatjjbruOCx1sWup40pRAOA2naY2KembEL8Vy1dpB9SbZNHD7rQaDyRB+kGoIqGzkQTz1DsFRtVG9o6n1v7jshkuS0tVatomnHM/RbFc46f5i/ePfGvqDksQSHjfzUcgnMwtkpezg31KWFUScl31IUFJNFDI0B7DCOaHCxUkcpZkrdrSqYGYbVxBHwMQGnarIqhxClN6YK85kdCz8CIaafqpBUsT/lY2oEKbcTUUqkio4GoIhu7uQZ4zxTKJ+XOPj5lPFRPfDtR/IKPXj7x9VpZRQKEkFShTAqBBO81A+EVzmrLTgnHlEJJSKqoaAmlTqx1QiU5YLGW01NPKBcaICa0CRUCueIrXIRcjMbRgVRlEjswqZdnrGba+lJiS7eaBJKBYD0XJaI80joMOuFC65Nyn2Z91AolxQA1Vw6oQsacwlD3DIqSi3Xx59eIHdDdizknbd/NdKt1w89La/xIhNiOBS7dxzWhst5d0XkNNopUBKtuOWQ64rvAvhirLCbY4BLOWqwBRSkq9kC9+0I2N/BDpGcVZeDVxtTswWklKbrWBOuq8d3CKukQQ1t+v0WhogtLn6vT6rfRlLcRAhECFRaazRalHFgAkFGe9aRFuibrTAHr7KjpJxbTuI6e684TpMrW2DwJ7jG3uw5rmt66KqnH218xq4a6lVHVSJWtcMyoXuachZQy9TWRDiRxTmRPcLtSqnaDFZpxMMc5jRrOsAntgncdVoJPRXWh0pLuTIE6nkkUZSo4FxVRVymRoaJFdZrjSMfSDzOwC3YH5f5LsaDQdRQs3hx7R4D9o/M1Q+H2y2ZR6VEulSCpt0q5ayMFJu0vE087KMhkEbAdUZq1JVTSEazibLN6PaMWo+0Xg299GCCpRW54sLQBUhBcOsawKb4YYYSbhov8ku8TgW1z5lNM+D+1LorKvJCyEiq0pqSKpBClChzArrNM8IeQ3O3oow94wv6qitrR2alD/qJd1oXroUtCgkqpWiVkUVkcjqiQJhWhMnP2ytKg2lLaEhDYCbraEgUN0DFRNKlWOOvVFCoroKbsuNzyGauRUcso1zg3mforg+B99KCouJUsCoRSgJ9EmuFcq0jNfp9jXBrm2HzxHgp9xitcPuflh53VvZsgtTLbhHIKQOQBeSU8laS2aXSFAggE0pHQwfqqnY7YSt1SMLjEHkfkRiufqP0rLITJBIHXxscD55H0VpK2fKqFfpVDrSU3VD8SVYiOhhrRO3XixHRYE+j3U79Sa7T1U2XsOVWaJfKjsCk16qRIZpBmFEIIzkU5N6OsNpvKW7TcAfgmEbO9xsAErqdjRckqin22AB4pa1GuIUmgpxidhf+4Ks8MA7JUGJFEiBCIEqIEK5Y0mfSKEpV+JOPWKRCadhU4qXhPeVzmtLfb3ww07ealE8hyakOmDnot9vfBsGc07aS91cHS93Y31Hvg2DOaNefuppelbx85I4J76wuxjRefkor1vOqzWD+RPdDgxgTC2c5/RQFPA/+Ik1gmbtIUBY2wXCYYJBwSwqZqm+KYLphmsVoCmYF6F4IFErmPwtfFcZekjg3x+i1dGxtYXao5fVelxkrVRAhECFmvCLX6A7Ta3/UTFyg/wA48fZUdJau7u1ssPdePXVbeyOhsea5bXiGTfVdIllqyqeA7oQ/NSNkZwYnRZDpxuq6UnLpiPWbfNTiY27LFO0aswKPjCK1HIB1JPncT2Dpjzf9SaZM8hhiPYafM8/ly816HoXRm6wCaYf3HD/5HL58/JUVpOeLUpB80qQfykp+Udro523pWSc2j2x9VqPqWtFivQtALZlbRKETSW3JuVSrxSnKKJaURyhXzwUpBOeR84xn1MAifq8OH2/OC5ydoa67MivQEpD1CR9mCCkalEYhfAHEcAdkVx2vkoFIfZStJSoVBFCP8yhxSLz3Shhq0FJZKEvBoqSXlcpJBUkkNjK+bgCljKhA5xphaS0oIP7UZ7XPl/K1KSkFtrKMOA5/x7/JSJqdZkWgEjVSiRUqNMgkYngI5oF73arDiczf3PBXgx851nZD8wWMtG1LRmgfFtOMJvYVCLxTtxVyTuocs40Ken0bCLzP1n8hl5qZjMMBb52vbzwUSzZIMrSHmpgtUcC+Wo8pRv36NrJreBy9MxqaPq6V05dPq2I5ZWy4eCr6WppnU7dz1tYHGxzHnzVjes2t4eMJGGKlkiuNKLVhqjtqOCFoL6cNseIt9F5/WzVDyI6nWJHB17+qkSVqyjRvNsrrtNK9FVGkXTHI7MrP2jIzkpitLU6mle8O6E3Y80u9t5KFN6QoXWsug71GvwAPbD2wEfuUbqhp/aqAxYVVJAlAunUyzhyacPBJhhkaFMIHHiuvoL33LnuwbRqXYdfQrlco4M21DiD3QusCmFhabj2UYsDeINUKUVbxmk8RvhNRO3w8k2pFNYMIRZWGSOeMiOqQq3Ql0rY3A31sEJQTlABdK+VrPiXYbOyF1SoHzAnsut4LktnZAWlSMmbbFyTxZ2Qlin7ZnNAbOyDVKQzMAzXo3gkQAuY/C18Vxm6UFg3x+iuaIlc9z79PqvSIyFuIgQiBCzXhFBMg7TO83/UTFyg/zjx9lR0iWincXC4w915EkHXjHRjquReWk9kWUxu1HkgAOKAH+a4YYmHgnCZ44q3ffcVKfaZuLSjYS2oi9l7N+MTTEwp6aR7OA9Tgug0FCaiqja/K9/AY/RTkv+JbqgJLhBug4JAFLy1H0UgjDXUDh5Qxokku/Iep4DxXo1QS92rdZxyUl3FlbpbdUo1UopLgJOZ5JCB0JEaxrKxrAxpc1vAX1R5Z+ZQ2OG1gAfVXcpZ8ktN1LiKgc0YU/KSR1xRkMzRrXx6j6oL5L21cPNTW7S+ij7KYUSMA0OWMsAUE3UDeCiLNJpCrabk9n/r6cfdV30jZjbZ26jD+FJmbXmZxISsBlBAvoQom/tClkA3fZFNhJEWK7TriNWLDrx/hMi0fFB2pDrHlw/lTJcJZTQUypHM67i6/FOfrSlUtp2ndP2aAtR1k0A4nuBizDBrYvNgrsdO4txVK+p9znzFz2W0gdqqn4RdYImfCy/zKstgsq2dQhPOnFJNRmulccswccsMcYtwlziNWG/gmT6rWHWfq9bgW81BU3RQKV+NwoVG9gMwKqJB4R2+gdoHOBp9nzONjywPuvP8A9QbF2req2nIdm454tHywXfL3R0/aXLkU44pxAOuHC/FQSFh+AII3wpTWlozF0AHaITFOJjPAqzsmRvm8XUt0OGPK4gauMRSPtha6dEwHG9vdaN9yjd1KvGE4VLgSfeHyiqBc3tZXL2Fr38VSSdkjEuOXDmCl1J7M+2JnPPAeihawcT6q3kVttAgzF+vpLBpwxiJzXO/b6KVrmt/d6rqYnpdQ5Sm1dFYAyQZBDnxnMrOWslioLJO8UNOIJx6ItR6/7lTl2f7FUljfDtRTCsPEI+j74NRLvh5KfIWK45ilOHpE0HRthjnNZmjaSyCwGCuGtGD5znUPmYjNRyCQUvMqQnRpvWpZ6u6Gbw7kn7s1QH5WVSbqlOpO9J/tiQPkOVlGY4hnddIshhz/AG3xXYaV6sDBtnjMI2DDk5a/wdWYphb94gghuhG4q1dMZukZA8Nt1WvoiIsc+/T6rcRlrcRAhECFQ6cKSJNwrSVJqioBp56dcW6EEzC3X2VDSZApna2WHuvM0vymtpfXX/ujeLZea5fWh5FOi0pdGKGanVep8STDdlIc3J+1iGTVX2nay3LqlEBKXEm6MqGqSSdwVGbpqkD6CRrRja/kQVr/AKerNXSURfkSR5ggequZKcQbt9CVXTVN4A0O0VyjydzHtN2Gy9UqKXWxCu3rQQ4mkQO1z8SpMp3xm6qX7ObUQV0URiN1cMIe2d7cG4KzrnklabbRlQf5qgc57s08mRycctVKRQQwU5cblNFI5xuVWT1s11xaipbK1HTBuaz87bhJuoxPYOJ1fGNGOksLuTjIG4NFyoZWVYuKJ3ZJ/fpiWwbgwfdLa+Lz9lzZ4S9MIbStCUIBcWrCgoKIGGsqNfymOg0FSvM+1IOC5D9V10Qpd3aR2vota3Iyo5zxVww+RjsS+U5NXnIjiGbk8kySdVfeMNtMfwJ14AlNpyqea1X8g+cGylOZRtYhkPRNq0hbHNZHSQPgIBAeLkpmt+1cOz0s7z2yg+kmnyz6ocGSNyKYZIn5hQ1WehX+28gjYrknth+0I+IKPZg/C5PN2Eo85xsfmrCGccAU4QHiQnPqZoc6YR0U74btXcGpdi0ZuS/QJUZvk8Kdxg15e6l2cXeXaJeSHnk8a/IQhdNyShsA4qqn/F3z4qt3DPbrpuidmtbtKvJq37OSjQ5MRSBCnNWs8kABZoMAKA4dURmJh4KUTPHFSEaQvDO6eI7qQw07E8VL1MY0m9NvpSfke+GGm5FSCq5hTZv/AFTP2SwATQ3k9ns6sYiA2bu0FMTtG9kqgXo4+NSTwV3xPtmqDYOW68G0o8340Omooi6K1pzq8NUZekXNOrbqtnRLXAu1un1W4jMW0iBCIELOeEH+Bc4t/wBRMXdH/wCcePss7Sv+q7w9wvI6R0a5FXLVktkV8ZXeKARCZHclMI22zXXiJdut4hVQRQmuBzwENOs8WsnNLWHWBxVA5NBIUkki6CQTmUDJWGvUd/ER51pPRMlLU6oF2uPZ+3zC9f0LpuOvpNdxs9o7Q+XH5H3wVE3pM+g8tN4ezgQNhGRMXZ/045rQW5psWmHA2e249VOTpYDrIO8EftGU7REjDi1X2aRp3dPmm3NJQclQDRzh+1S7/DwIUaYtwpzSuuIpdIxGfOpFuHRMshAa1QyaUjY3WxIOVlCenHXNd0bs+lXdHQUn6fjZjMbnkFnS6QnmwZgPVRZx9aEAVAFaHG7nXzk5ROdDU8btpmOTjh5/wqdZW1DYbNNrcWjFU806VUSFXiogBIUVkknCqj8BBI2KNurGGi/BuJ8T9BmsISyyHWkJPV32+pXp2jmha2Wgklu+cVnxgre2CmoZRp0wZDHY58VzlXJLPKXA4cArpOiT33iB0k/9sTbw3qoRCeIHqnU6Hq1vDqMN3gck7YnhYeCcToePvB7lfiYN4HJBhef3eiiWhYJbwQVrOGAbNPerEjJg7PDxVaSAjLHwUH6te+6X7piXaM5qLZP5JDZz33S/cMG0bzS7N3EFMrlXU5tq6iPiINcfhTtkOo+YRKLarR0OJG1IGHEHOEcTbBOZCCcTf5H7q5l7HYd/25kE7CBXqqDEJmcM2qTdm806vRNepxJ4gjvgFUOSTdDzQ3oovznEjgCfjSA1I4BApDxKimXk0min1qIzupw+BhdpKcgjZRDMqfISkk6bqFKKthJBPDAViN0krcSpGRQuwClv2FKp5xu8V0+MNE0hyTnQRDP3VfNWLL0qmYSnipKvhQxK2aTi1ROgj4OVTKLbbcN9IcSMARlxoaV4GJnBzm4YKuwta7HFXadIWkiiUKA2AJA7DFbd3nMq0KlgyC4XpKnU2ekgfKFFMeaQ1Q4Bajwe2oXlPVSE3QjXXMq7oz9Ixagb4rW0RLrl/h9VtYy1togQiBCznhA/gXOLf9RMXdH/AOwPH2Wdpb/Vd4e4XkkdIuQUiXkHF81BO+lB1mGOka3MqRsb3ZBWTdhpTTxzqU11Aj4nuiEzk/CFOKcD43WUTSywmxKqcbqS2UKrUEXbwC8h6JJ6IrSSF1tcDA3+S1dFtEVQ0tOeB63WHS1WLbiu2hj1k83KiuUQuIV+KmbxVhJpKFIUk3VBaCkmlAoKBSTXClaZ4RUn1Sx2tlbFXJImCI62VuGaTwgtPCcP0i4XiSVlHNJuNkXcBkkpGIrh0llE5pIDeufgsiUxmGMR3tjnmq1lIA6IvkklW4mANVfaXNVnhj1Y5GFf8BWZWgOaQpvg3kWXZlb0zi22m6gFNKuK18jKgr1iM2Bj5ZTI3G3QD0yXL10zIoxGcC755L1iTsaTXykJCqY88mnEV+MXHPkGBWU1kR+FWE+p4D7FKCfaPwH7wxgZftJ7y/8Aas7OWhOI5wKRtCAR10Ii0xkJyVN8k4zw8FC+vZj7w9Se6JNgzkot4k5pRb0x95+lPdBsI+SN4k5roaQzHpj3U90Ju7OSUVMnNdjSR/an3RCbsxLvciXymf8AZ92E3ZiXe3pidtpbqbqkN8buI4EnCHNhDTcEpr6gvFiAqwp3RNZRBxHFX0gwoJBROISac0qIpuoruis8i+LFZYDbB6u7OExXlOtLTruipPSKUiu/U4AhWY9pxIKdtCSlzynUoHtHknrFCYa1z8mp72szcq+W+gtKvIKQoZGqlU4ZxIWyuFiog6FpuCp311Ln+YnpB+YhuxfyT9vHzUR9UkvMt8RVJ7KQ8bYc0w7B2dlUzklKeY+QdlCodgETNfLxaq72Q8HKlUNnXE6rCwK4unbEZY/mrrZ4OLFvPBMDfmK+i18VxlaSDgG36rZ0W+NxdqDl9V6PGSthECEQIVJpjNeKlFrpWhRhWmawM4tUTdaYD5+yo6Rdq07ja+XuvOvKZHoD3h3Rt7v/ANLnNue4fzwTExpEtYogBO+tT+0PZTtGZuo5Kh/KyiyUg5MFRTiRSpUduWJiR8jY7XULI3yk2TNq2W+lp1NxYvNrTycQapOd2GPdHIwi/BTQCSGVrrZEe6yEq6FUOYI1Q0HWaHdF6bTOU5tUROGC1YypCWlLBCElZulV3aBnWuqM+srIaRodMbAmw/OXNWXus2wFzyVK0wSbx6sgBsA80bvnF6ERhuszG/H84LJZE57td+aemFhKYkBtiVLM/VFlDmZZZQTSlcEgjlKJwASneSBj1Rj1GmWF+xg7ROF+H8qpLTPbGZZMAB4laqzrFVKNIaWkpVS8reo87EZ44dEbdIxrIg1vj815jXSOkmLneHyV3K2NMYKQmmsKCgO0GHumjyKjZBLmAtTZaXwKPFB2Ec7p1RTkMf7FfjEg+NOPPuBwJS1eQaVXfApt5OZhoAtiU4l17WRMWa0vnNpJ20oesQrZHNyKR0THZhRjYUvrR+o98O28nNM3ePkmnLHlRmAPzkfOHCaX8CaYIfwqDNWVKangk/iCh1Z9sSNll4tUT4YeDrKgebCVUCgsA5p1jpyi0CSMrKm4AG17q8l5+VA5lOKanrxrFV0cpOauNlhAyTwm5RWYR0op8obqShO2kJ/8XDsrKK85I4K+UKHTDgkLIDxVMp8MuhTKyQKYkUru3iLGqXNs8KuCGuuw5LXWullxsB1YQDRSSSAa01VzzijGXNddqvyhj22cVQr0cKhVp1Dg6vhURZFSP3CyqGlP7TdV8zZTyM21cRiOsRKJWOyKiML25hMyamr1HbyRtGo78DA8uA7KdHECcfT7Zq+YsRhYqhZUNygflFYzvGYVjdmJzyda2r6x3Qbw5LuzEnk416S+sd0G8uSbqxajQSzEsqdukm8EZ01FWzjGfpCUvDb9VraJiDC+3T6rYRmLaRAhECFmfCMyVyDqRrU3qrk4mLdCLzAfP2VOvk1IC618vdeRtWEs+as8EGN7UYM3LnTVyH4WKwl7CdHNaUOOHaYcJI28VWe2eU3cFe6O2c80slQokpoRUHEYjAdPXEE8jHjBTU0T2HHJP27ajrCk3Upukc41OOsYHhDYYmvGJxTp5nxnAYLCW+kPPNuFCWyolC1Nil4nFKljEKOBTU48oRn6XEtLDt4DkcQciCui/S9YJak08p+Idm3Mfceybdsh1GIQXATQFAriTQApzTic8t4jNpP1JTzDVl7LvQ/L7Lu3x7E9pbSw7AVLypU4PtnTeX7IGCGxuGPSTHH6arX1UwkOA4Dp9yoY5P72d/zgsbb8vcWVJSTePKA9L0unX17Y29BaVELTFKezw6dFoVERA1mC91SyrBUu+5TA8lOobztMTaR0o+oGo3Bvv81DS0h19eXPgOA+6smyS+1TzD43pTgj9RB/LEn6ephJUFxGACwv1lWGGkEYOLjbwGJV5Nza3CCtRUQKCuzojumsDcl5Y+Rz/iKdlJR1Qq2FU2g0+cNe9gPaT2MkIu1OmVmdjnWe+G68XRO1JuqfakZo61ji5+8NMkX4E4RzfhTn1PMHNzrWow3bxjIJ2wlOZ9UeTyzm4O0wby3gEbq45lCtHaCpdSBtI7zBvN8gg0ts3KvmpVtA5LoWdgTh11pEzXOOYsoXsa3J1/BQ4kUSQp49cJZOD+g8lMl5dlXOdW2d6QpPZQxE7aDLFWWOgPxC3mrBnRu/zJlCuCe5UQmocMwphBC7L3TzeiJrynajcn94TeeiU03AYe6nWvISygnxq7pSkJBCuVQZYY16ojjdJ+0J0jY7doqukp2VliS0HFkilSaCnDD4RKYpHjFQiaJh7N1MGlSPu1dYhN1dzTt8byTL9vyy/wDcZUeKQe2AQyNyPul2rH5j2+6p5t+UOLaXUK1XTTH4xIA791ii5Hw38SLe6bl7UeA/3FdOOGrOHiJhzCryzODuyf8A1PfXD33h6k90LsWckzeJOa2fgzmluLfvqKqJbpXViqMvSjGtDbDmtvQr3Oc+55fVb2Mdb6IEIgQs/p3MqbknFoNFAt0PFaQc4t0TQ6YA9fZUdIuLadxHT3WN0btxT5KFgXgm9eGRFQMRqOIjVliDcQsGGUvNirGetRtrBSuV6IxP7dMNZE5+QTpJmMzVQ5pTjyW8N5x7BhFgUnMqsa3kE3OaQIdbUhTRxGHKyOo1pCsp3NdcFNfVNe0ghUIbQpK0rrUpNxQ81YxSSNYrTqh9VDtojHwIsfFJQ1Ip52y8WkEeCvNFpq8Eq2gHgdY6DHi1dE6GUtdm028l7TM9s8LZGZOAI8QtRaLtW4ZPJrtCz4GWevOLc174v0y6L9ipmUxccUyNaLRWVZ+1cdKbyiEJCjklAJJpvUo+7HX6BhkZT7Ro+I+y82/VtTHJW7Jx+Aepx+yvG20VwMtThj/yjbJf1XLAR8LK1Zu05N2ns0p2RAb3xU4tbBD5VTkBJPtEgdgMAtxTlVvCdORYHCp/5CHjUS4Lhhc0hQ8a4xdrjU0NNdKAYwpDTkCkJaFcNOpVzVBXAg/CIyCM0gIKhWlJNKqtyoprqeigiWN7xg1RSxsPacqi5Kek5/nRFj+90VW0HMrsGTGpZ64T++l//Ohc5Kgcloq495JMAjlOZQZIRk1VDygSSEhI2Ak06TFhosMVWcQTgLLgQtk26cMwulLyqbKmE1RyTtd3NNHhWFKGgHM2XF8+ieyG3PJSbNveHr9l2IcoiLcVd2dYQWgLUsi9iABq4mKslRqusArcdMHNuSpRsBoZrV1juhm8P5J+6s5pfJ1vUpfZ3Qby7kl3VnNcK0bTqWrpA/aFFSeSQ0jeBWo8H9mFlT3KvXgjVTIq74ztIy64b4rW0RDsy/Hl9Vs4y1uIgQiBCp9LJRLsstCyQklGIIGSgRnwizSOLZQR19lTr2h0BB6e6xtnSrEqFUcFVUqVKFaDICkazteTgsBuzj4rP6QPsFRU0olZNSAOSdueIPCLUW0aLO/lV5GMebt8TkPVQG6VF6tNdM4sY2wVHC+OSs23pUfy3DxPcYgLZjxCsB8A4FOiflxkz1gfMmG7KU/uT9tCMmqJZs0nx6wkXUlQWBsv879QUfzR53+q6Iw1G04OF/EYH6L039L1oqtHlnFht4HEfUeC1yl1RHJg6zVogWesJbQxPTGnTZLdb8Cp0CLhSMC0UnLMKYbUH7q1ICiCkkVIrSoGGe+PSNHbRlNG3Vw1QvFNM7OWumfrY6zvQ2UMxprETrEytHNUU8DDXMa7MJzZHNyKltW08POB4gfKIzTsPBTCpkHFS2tIlecgHgafGsRmlHAqUVh4hQn/AKO4oqV44EmpxBHbjCiORosLJDLG43N1Ms9+WYqUXySKY7M6ahDHRSOzT2zRNyTFq2t40XUiia1xzNMuESRQahuc1DNUa4sMlClGkqVRSrg20rEryQLgXUMYDjZxsrliw2lZOFXCkVjUPHBXG0zDkVITYDW1R6f2hm8vTxSsXMxZ0s2Krw4qOPACFbLK84JHQwsxco/jpMebXoV8zD9Wc8UzWpxwVdaE0heDbYQNtMT3CJo2Obi43VeWRrsGiySzktEkOkjYRl0wSa4xaiLZk2ertuxmFYpJPBVYqmeQZ+yuCniOXuu/qFrYrrhN4el3aNTFrS0jHBKRQdGQG0xGAXu6qUlrG9AsY+4VqKlZk1jSaA0WCyXOLjcpEOEZEjgaQpAOaA4jJOfTHPvF+8e+G6jeSdtH8/VbbwXuKUp+8SeS3mSda9sZOlQAG26rd0G4lz79PqvQIxl0KIEIgQs7p/8AwLnFv/mmL2jv9gePss3S3+q7w9wvJC2TmcNgw7Y6MgnNcmJGt+EeJ/LLpCAMhCgAZJr5HP8AiKkyLaFLAcUUpxqQOoQ2QuA7IuURhpd2jYK+al5L0geKlDuioXVCvBlNz9VITLSerxfv95hpdP18k/Vp+nmoltWe234t1pIFFXVEGouryOfpBI/NHN/qSJ01LrOzab+BwP0XV/pWVkNUYxk8eoxH1Uxh2qKbo81IsV2j22fdZO2kZxqUxWqzFionVFCVHYlRHQIvtGs4BMcdRpceAWzsySkltoSlyiglINVUNQADgobY9LY6VjQAMAF4hMyOR5c8kEk59fmp/kw36auyF3t3JR7kzmujYDCBVajT2lAD4Qm8SOwAS7rE3FxTREinYelZ+GEO/wD0H8Cbamb+FL9Nkhkge53wak54+qXaU/L0XSbVlB5g/wDrEJsZufqlE8HL0T7E7KrISAipwAKKVJ1VpDDHM3H6p7ZIXG30UtyymTm2noFPhDBM8cU8wRngq12wZdXMXdOwKB7DjEwqJBmFAaaI5FQntGnU4oUFfpP+dMSCqYfiCiNI8YtKZK5prMLoNovDrx+MOtC/JN1p2Z3UCcmlOKqs45cBwiVjA0WCgkkc83KtbNtCXQgBbVVazdCq78YgkjlLrg4KzFLC1tnDFWElMSryriWgCdqBjThET2ysFyfVTxuhebAeidmLElzhS4TsVTqBhraiQJzqaI9FCd0YI5jnWPmIlFVzChNHb4SmxYcyP5op+NXdC7eLl6BJu83e9Sn29HKn7V0q3DvV3Qw1NvhCeKW/xuXU6yzK0PiL4PnE1x2Y5QML5f3Ie2OH9t02m25c85mg/CkiF2Egyck3mI5t9FJakZWYBKAMM7tUkV2jLshhfLGcVII4ZR2VfaDWV4hb1FVSoIptFCrPrijpCXaNb4rT0TBs3Pxww+q18Za20QIRAhZ7T3+Cc4t/80xe0d/sN8fZZul/9R3h7heTx0q41W8no+4tIUSlIIqK4mhywEV31LWmytx0jnC+SlDRc/ej3f3iPe+ik3H/AKS+S/8A8v6P/wBQb309Uu4/9en8oOi5+9Hu/vBvfT1RuP8A16Jib0bdCFXFg05VMRUpN4Ya8QIr1bmVED4nD4gQrVAx9LUxzA/C4E/K+PopFluXkAjIio4GPGZxqusV7BPa6rLYaxMWad2CuU5u1ZyYbOASKkqQkDaVLApG3QN16hg6hVdKyCOild/yVpXrKmJh4uKaDdTjiNlI9KbIxgGOS8XexzgRz8APqtbJseLQlFa3QBWKj3aziVZY3VaGqktieK6p+jKNKgKUk4V1gAfOLMUdsdZVJpC7DUWe+iuegv3TFvXbzVHZu5LRWNKocF1yXuqSOcUkBXXripM9zTdrlfgY1ws5uKsvqZj7sdvfEO2k5qfd4+ShPzLDCuSySoawjL8x+USNbJIMXeqic6OM4N9FEf0nqCA0KHDlK1HcBEgpeqidWcNVUks2lbiUnkhSqYY0rlnFlxLW3VVoDnWOC2Fl2SGSSFqVUUocurbGdJMX4WWnFAI+KWftdLJopDlNSgBQ4ajWBkJeMCESTiM4gqGq35dXOQo8UA/OJN3kGR9VFvURzHom1WjJqzQPc7oXZzjI+qTa05zHonZSflEGqKJO26rLqhHRzOGKcyWBp7K7MpKzKiqgWrCpF4HYK5Qw7SMYqQbOQ4KyfeS0iqjRKQB8gN5iNrS42Ckc4MFzkqZWlCa4NqpxFeqLO6O5qoa1vJNuTkq+arCkK9LLtFR1wojmjHZxCQyQSG5wK7NhIcHIfUoaqkKp1EQm8OacW/RONM14wd9VYSdkoQ34tVFipUSRrNMtmQiF8znO1hgpmQNa3VOK4lZ2Wb5KFITw19JzhXRyuxISMkhbg0havRsg3yMRRPzjNrOC2NHZu8FeRRWoiBCIEKp0os5cxLLaRS8oppeNByVAnIHZFmkmbFKHuyVOvgdPAY25m3usP5AzW1r3j/bGx/VYOvl/K5/+iVHMeZ+yfZ0PnkCiXUAbA4qnVdhh0jTHNp8h91I3RNY3Jw8z9lLltHZ9KgS42oVFQVE4a/NiN1bSkYA+X8qVmjqwHFw8/wCFdfUrns9Z7orb2zqre4y9FUWy+Jc3SUqcpW4DkDgCtVKJB1Zk0NAaRXqNKQQNu/y4lTwaIqJnWbb5rI2taa3AQVEjYCUoG0XUkKX+ZQ/BHN1OnJpsG9kdM/P7AfNdZQ/p2KKzpMT1x9MvdJYr/iwG61ujDIckZYDAUy6o5ypZrnX5+63nRC2ryUqfooRDFcFPhu0rJWmq6pNK1SQrAkEEYpoQQa1ocDqjapXuaddpseCdWMZKzZvFwcwtNo7pQTRLpvD0qctOGsJH2oGOQCxrScVR0VJpqx1Kj/6GXjy+eS4bSP6eLf7lPlyP0+y30rZynUJcbW2tCwFJUlVQpJxBBAxEbO9s6rC3GXonfqVz2es90G9M6o3GXoj6lc9nrPdBvTOqNxl6I+pXPZ6z3Qb0zqjcZeiPqVz2es90G9M6o3GXoj6lc9nrPdBvTOqNxl6eaQ2G57HX+0G9s6pNwk6fngkFhLGpH+dEG9s6o3CToqaZ0etBRNFtJFcAFHLVjdrFltZSgYgn8+arO0dWE4ED8+Sr3dBpxRqpbajvWo/FMTDSVOMgfIfdQHQ9UcyPM/Zco0AmaipapUVoo1prpyYDpSG2APl/KQaFnviR5/wtHKaLFtAQAggaziTXOuEU31zXG5v+eKvM0Y9jbC354J06OH0Gur9obvreZ/PFO/pz+Q/PBdosJYyCBww+AhDVsOd0ooJBlb88FGtXRlx5soqkHMGpzGVcIkirmMdfFRzaNlkYW4fngs75AzW1r3j/AGxc/qsHXy/lUP6JUcx5/wAI8gZra17x/tg/qkHXy/lL/RKjmPM/ZCdA5sYhTQO5av7YT+qQHgfL+UDQtSMiPM/ZWUlo7Pt5raWnYpauxV2sQvrKZ3Ajw/lWI9HVjcyCPmfspZ0OSrEttg6wFGleig7Ij/qFsAT5KX+lE4kDzKvrFs8s1BCQKAADVSsUqiYSWstGjp3Q3v6K0isrqIEIgQiBCIEIgQiBCyukekZBUxLqF9P+46aXWR01BXuxA2HI59dXtg7DcXH06lXaWkMnbd8PqfksNOqCcBU1xJNbyic1LJqoV2VvqwqRjTlnvdI4uebnn9vvkOAXR08NhqtFh+eaiuOtgY57NgGrD5YdOJaGuOX5+fnJX2RuHyVWqaCVXq0x/wAHV8d0WhGSLJxDQc01M24MklPSeEOZScSEjpmDIhVb3KNa1r/g/wA74tN7Iso3AON7pxpBBB4Y9OHbl8a4w1xvgmlhC3Gh+lKpU8uqmFElaQKlKicXEjWSa1HnZ86t+eirjE7ZvPZ4dP49uGGWTX6MD27SIY8R+cV6vIzjbzaXGlpWhYqlSTUEbjHQLmyLJ+BCIEIgQiBCIEIgQiBCIEIgQiBCIEIgQiBCIEIgQiBCIEIgQiBCIEIgQ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sp>
        <p:nvSpPr>
          <p:cNvPr id="7" name="AutoShape 5" descr="data:image/jpeg;base64,/9j/4AAQSkZJRgABAQAAAQABAAD/2wCEAAkGBxQSEhUUExQWFhUXFxgaFxcXGRcXFxcYGhocGRgXFxUYHCggHBolHBQUITEhJSkrLi4uGh8zODMsNygtLisBCgoKDg0OGxAQGywlICQ0LzQ0Ly8sLC8sNCwsLCwsNC0sLCwsLCw0LCwsLCwsLCwsLCwsLCwsLCwsLCwsLCwsLP/AABEIARIAuAMBEQACEQEDEQH/xAAcAAEAAQUBAQAAAAAAAAAAAAAABQEDBAYHAgj/xAA6EAABAwEFBQcBBwQDAQEAAAABAAIRAwQFEiExBkFRYXEHEyKBkaGxMkJSYsHR4fAUI3LxM0OCwiT/xAAbAQEAAgMBAQAAAAAAAAAAAAAABAUCAwYBB//EADURAAICAQMCAwYGAgEFAQAAAAABAgMRBCExBRIiQVETYXGB0fAGMpGhscEU4UIVJFJi8SP/2gAMAwEAAhEDEQA/AO4oAgCAIAgCAIAgCAIAgCAIAgCAIChMIACgKoAgCAIAgCAIAgCAIAgCAIAgCAIAgCAIAgNd7QNoRYLBWrzDw3DSGs1HZMAG/PM8gUB8tXze9a1OxV6tSq7jUcXZ8m/S3oAgLNkt9Wl/x1atONMFR7I6QUBu2zna9b7KYqOFqp8Kxh4/xqN/MFAdg2N7TrJeBDBio1j/ANdSMz+FwyPsgN3QBAEAQBAEAQBAEAQBAEAQBAEAQBAEB81dte1BtduNGm6aNlOFsGQ6rl3jzuMHw/8Ak8SgOfuB1O/OeKAogCA90armODmktcDIIMEHqgOydnna+QW0Lwd4SQ1tb7pOQNT8Oni3b8tAO3AygKoAgCAIAgCAIAgCAIAgCAIAgCA1XtK2nF3WGpVB/uu/t0RxqOBg9GgF3kgPlJ7zqSSTmSdSd5PNAUs7wTDtDoeB49OKAu1aRaYP+xxHJAeEAQHuhUwuBgGNx0O6CgPobse2rNVgslQklrMVAkyTTBh1MneWEt8jyQHTUAQBAEAQBAEAQBAEAQBAeXvAEkgAak5AeaA1+0bc3exxY61U5GsS4D/00EICSsN+Was1z6Vek9rRLiHt8IGZLs8hHFAfOvbJtiLdbO6puBoWeQwgyHvP1PHLcOQ5oDn1VyAshAZtltkeFwlp3HceIO5AZD7O1x/tun8LsnfoUBj1KZbkQR1QHlAdG7L2Pbb7A0fUX1HEcKfduxe8ID6QQBAEAQBAEAQBAEAQBACUB889pu3T7VUdTa4izscWsYD/AMhBjvHxqOA0hAc7feLt2SAq23F2UAk5cMt4PJAebZY8pGup5oCKCAqUB7pM3oC8gMuleDg3C6HN4OEx0OoQGU3AQXNY0YRJJJjkI6oDtXYjsg6nTF4Wie+qsw0mnIMomIIHF0AjlHEoDq6AIAgCAIAgCAIAgCAIC1aqWJjm/eaR6iEB8jXtZHCGx4mktI3gtMER1BQEb/SP+6UBcoUCzcS7mPTPr+SAzqbpHiEHgUBF3jZcJluh9kBitYgLoCAqgCA6D2XbFOt1cd4D/T0yHVj97Qsojm7V3BvDEEB9KNaAAAIAyAGgCAqgCAIAgCAIAgCAIAgCAIDh3bNse+jWNvoNJov/AOcN/wCp+Q7yPuu38CJ3oDkFSqZ1lAVZXI0KAqbQTqUBcpVTpMjgf1QFupZ5+n0OvkgLDmkahAA1AbLsVsw+212U2xLjlIJAaIL6jh91oI4SS0TmgPqC4rmpWOi2jRbDGyebnHNz3He4nNASCAIAgCAIAgCAIAgCAIDw+s0akDzWm3U01LuskkvezJQk+ERF4bSUqP1h2H70AD3Ki09T010nGuWcEurQWWLbBqm0m2uNuClk1wg4gJIOoI3DksrtT5RLvp/Rc+K1HDNobg7ouqUhNMknCNWdOIWdOqUtpckfqXRJ05sq3j6en+jV3PzUs58uMr8UBfp1JQ9wZdN+LqNDzQ8MmlUDxmM94QFHUWjcUBsfZntYLHbhXqNmgWmi4tiWh5aQ8gkCAWzPAlAfT4QBAEAQBAa1tBtbTstTuyPFEw4OaIjVrohwzExpmo12oVexaaLpstTHuz/H2iIZtdVqCQ6kzPQA+5M/kqyzqc16Fi+kV1vDTZj1r3tAdibUz6kt9CsIdVUvVfubo6PTyj2yj9TLo7e4PDXphv4wfAep+yeuSsK9dGSI0+hd29Us+7zNmu2+6dYZGD1BaejxkflS4WqRU36Kyr3r78uTNtVqZSaX1HBrRqSYCzlJRWWRYQlOXbFZZGPvxr2nusxxILR5SuY6x1ns/wDxp81z/omx0covx/U1m33sS50uLWjVwjTkT5iNVUaPTuyasseX78/xwXFWljGKaWX6Go3/AGzG4HxQNMWcniV0S8KxhL4F5o9PiO+DX6tYkysGy4jBJFp4XhkiNtmyrK0ub4HctCeim0X2LblHN9V6VpZZsXhl7uH8jW772VtVlh1Wi8MOYqAEsI/yGnmrKMso4u2twlgh2OhemCMyjUXpiUtLi12IZTn5rw9LFS1PMguK9PDzQqkZA5OyI3EID657Nrz/AKm7LLUJl3dhjjnm6mTTdrzagNlQBAEAQEXtDcdO108FQZjNjt7TxHwQtdtasWGS9Hq56afdH5r1OLOdUpPqU8Rmm4tcQTnhMTG/UKgtgk+1n0GrstrjPHJcpXg9sQ7zGh6hR3Us5RlLTwlyile8SdRlyzH7LOEMbxYhp0uGUsjO7ONpcMxPduLSZ0GEanlC2u5wXO/3yYX9sliaXzX3/JNjvgWvtL3OLf8AjpOIOHhjIynNV9+vleuyL29foVSrqk2qlhPl/Q9Wu3Oc2XvOZgtGnLyUapRg2or5m2qiEZYivmRz74x+EtGvE7sp+VPq07j4kzfDS48Wf/hH3i06ypELHLYn0NcEfgzWwl52MplicRMLzuRod8U8Gx3PXbYrJaLc9ocaXgpg/eMZ+4Vrpa1jJxfWtZKdnauDC2wt96WWy0rY+1seyrhxUO6YabQ/MDMeIaBTTn8shbx2HoXhYKd42b/89R4/u0QJo42ktcWDVskTvHJa7J9iyStLpv8AIn2J4Zzm8LrrWc+Nhj7wktPn+q8rtjNZRnq9DdpnixfNcHk1muZEiea2kIwzZ3cCemaBkpcN0OqVAIz3A6N/E/g0a8cspWMpqKyzZTRZc+2tZPrjZywU7PZaNGkQ5jKbWtcIh2X1ZcTJ816nng1yi4vDJFengQBAEB4r1MLS47hK8bwjKEe6SRwW3uL7XWcN7yTHkcjxzVDdhzeT6Vpe2OlimWbXVBJjzygnqOK1NbkiqDS3LVGjmMzB0cN3+QWUWjOU9vh5fQmW1hSwDV4H1Ozj/EbsvM9FW25tb32+/v3Fa6vaty8vRGVeVpaQ0knSTxkqNVXJNpGqiqSbSIK8apwkt3iJ4TpBH2lOognLD+/9FhCKS38vv9CjKfduDY0GXFWNkcQNUZ98nH3Hq2VMXRRqlgkVR7T3Y6Q14LKzgxtk+DLdeQblAWntbNC0zlvkk7HbKNrslewVz3Yq506n2Q7KATugt3q90lqcUjk+raGcLG0Qo2QvnAbM7u6lENwMe97XNa2fqbOYMKaUeHxg2e8mUruu2nYabsTgPEQd7iXPPmSVF1NiUcF70XRzncpehptO1iQHb9x3qtUjs7K1jHqVtdzWKow/2Gh51LfD8KR/kSS2ZUPpVMptygsfp/BiU9l6GHKk3LzPqdVj7a1+ZtXT9FHC9mjLs9h7rJjQ0Dc0AZ9AtTcm8tk6uNUYdsIpL3LB0rszrua19Fx8H10hP0gzjaBwBM+cKw0snjDOQ65TFTU4/M3pTCgCAIAgMa8mzTcBw/17wsZ8G7TvFiZxK9Se8c6BBc4aAZgz6x8KgvknJo+h6NJ1pZIu0NnxNz4j81pT3wywg8eGRtVjuwULN31SQ9+TRwHP8Sqr9W7b/ZV8Ln3lHbqnfqfZV/lXPx+hECljcXTkNSVI7u1YJ7n2Rx6li87aHENaMxll+S2UUtLLNmnocU5N8lKrh3Rbqdc9AdVnGOJ5R44vvyhfToewjRzR6lodHop0vEmQKpdssvzz+zLdZnhlRoSxLBZ1zTZWy2vCCFIeGsM9sq7nkt1a4OgHValXuZRg1yy/YoJIdopFXhZG1VUZx3WTI/qHURhx1MO5uN2H0lb3fJECHS6pvKMB9fFr+qjyn3clrVQqViBbqWfGIHl13IjKTWNy1QtWWQk+wPVZduOTS7lLaKyy7Qq1joQOmawdsInjhJrxYRlf07vtlxnnA9l7C6Mnsa+xPzybBs1d8vlrTiGcgukc5lS6W8lT1KNagzrtEENAOsCeqszjHye0PAgCA81GSCEZ7F4eTjO1dIU61WmZnFiG7cPhUGpqasyj6B0x99UbFwRezNjNarByYyH1D5wGjm7T1UDWXKqrHm9l9fkSupahVQUY/mlsvr8ie2hqGq8U2/S0CAFWaSKrj3vllfoIqqvvfLI+112U6WBp8R1jXgB+qn0Vd7c5EuqE7be58fe5C92dYMgxu1P+wpSZYdy4KVgYgTIOfX+fCyWOTKGM5Fpa404yMEOYMt0k/JW2uxNkG+hS/Lyi9d7g9sb9068x1C12pQeWYVW458jxUsRErH2yJ8bkywymQV73+hsck0SFngGDmDzRWSItmWsoyrTBOhPWU7pvzNNeUjDqOYN2fRY+IkRU2eH2gj6RC2xlgyVaf5jFslNxGmpJ9SvLLUhHtgiVslidwKhTsT4I9l0SesNwvrlowmOP7qdotLJ+JlZdr4UJvJv9zbPsohhI8TR5Tx6q9rpUTl9X1CdzaXDJpbiuCAIAgCA532pWQF1J4+o5GNTE7/NQNZHhnV/h25qMovhEDcVn7ml4vtEOP4jo0dABK5LWT9pZlfBfDzfzJds3qLXNfBfD/ZEXzbDiJBgnhuHRSdPWu3ct9JSu3D4Iyz+N4B9fzUufhjsTLPBBtGdaaoaYjQR7ZTxgla6k8dxGqg5LJao5gk/SBpz+yvJbPY2T2aS5+8nuzuc92jciP4Rv6LZWlBrcxsUYR5ZfvKgBU7xhhx+ppyBI3jcD8qVOULVhMr66ngMtIeIIg8P0VfKmUHk3xXazEqUyHfz4WaexLjJNHpg5L3uweNmT/SEif2Wv/Iw8Gr2yTwW6Nik5r2VvoZSvwtiSo2Fo3SozsnIhzvkyQoXe7INYfILbXppze5FnqIrlm33VsmAA6qc9YV9punQgsyW5Q6nqzbcazaKNBrBDQAOSs0kuCmnOU3mTLi9MAgCAIAgCA03tGo4xQa36i8j/AM5Sq/qUowpcpFv0mztc0+MHPtoraRVwN0YIMbzofgLm9LUpR7n5/wAHZdPoXsu5+f8ABBWh5c4k6kqbFKKwizrSjHCPdkpuBBHH9815KS8zG2UWsMul5a6XZk8UazHCMFFSjiOx4tVQSMPD33ryMccmVcXh9xaZUI0MHNetIzcU/IlLKcWv85qNNuLyiFYu3glaFCjgHez4fpDdZPDKSYGisNLL2i8XkV2osmn4fP8Aoyxs1VOdNrnA/ZeMxyxAarbPQd35SPHqVcdpSPVPZ+1aGyuHmz5BUZ9LuzyePqWn59oXmbN2xxgUQ3mXAD85WcOkyzua5dU00VnuySlj2GrHOrUYOTZ+SpdfSorkiT65X/xizZbu2bpUxm0OPEqbDR1RWMFVf1K6x7PCJSjZGN+loC3wrjDhEKVs5csvrM1hAEAQBAEAQBAc723t7hVc4ZYYZT66vd8LnesWKycafLlnR9G0sZvMuOX/AEaEGYnFzjrqT6qEnhYR17l2x7YmJVqB75gAcOi3JNI3xi4QwZxrBrY851g/6WmMXKe5GUHKWSPIL5dzyUiUkngl7QxEstC8ZsZ6DCT5rzOEeZSRNXfDA4u+yPYBa4wdjyirvk5PCLt2W5gqY3txBrsqbjhxDLfu48ypsdRGlJYyQrtJZdHZ4z58/aOy3PeFKvSa+iQWncMsJ3tI3EK8qsjZHuicVqaLaLHC1bmcthHCAo9wAkmANSUCWTBFo74wyCwEYnTkSDOHy/bisO7PBt7Oz82xnrM1BAEAQBAEAQBAUcYCHq5OQbYMfPeHJrnOOs6krktTOL1c4+ex3HRnDDgudv2NbtVUNZAMk+yVxzLLLyuDlPLXBg0s1JSJMtjy87kxuexXmSVkqCA0jI7+CiWJ5yiuvcoz7vUx6tPxEaTofhZKW2SXGTxkoJZHEptIbTM60UnVKcMElxbPTnylpWelnjMSqsmoWYZh2mg+c5dHqORWMZx+BZ1TrUfDsZdxV61J+KlUdTdyMT1acj5rydrgsr9v9GjW1U3QxZFSX35nQLHthXgB3dk8SHD1grOvrN8Nmk/5OVt6NTnMW/2B2yrgHEKQH3gCI64nKXX1e2zaMFn4mH/Rqs/mZmWO7bTa/FVqvbTMZkYS4fgpQA0ficC7gBqptdN1qzdL5Lj7+JEsvo077ao7r73f9LY2yx2VtJjWMENaAAOn5qwjFRWEVVlkrJOUuWXlkYBAEAQBAEAQBAWLc4im8t+oMdHWDC8fBnXjvWeMnJNtA7uqIBywNmOIylcTRZ7TU2zfrj9Nv6O56L2qUn7zV2RhJjMe0jepzznBePPckLM1uZM+Wuei2JvyFjlskY9RufovZG6L2Mh5wFu8GJHLetCXdk0OCti0z1WpwY1BzafyWMXtn9TTRY8dsuV/HqMWMQcnBeY7HlcG7HY8rhk7s5TY6oGVNDAOccs+UEr2jHtUvUpupuUF7WHkbdX7O4cXUawAOgezFHnIICsrulOf5Zf19/oUcevz7cSj+jMR/Z7Xkf3KEHWWOkf4kEfzisYdJkuZfQ3R/EC80/1+pnWXs6AILrQ88WgeHyJMqR/0qt8/waLOvyksKH7/AERsl17O0KBJa2XHe6CR0yyU2nS11flRV6jX3XrEnhe7+yWUghBAEAQBAEAQBAEAQHiuJa7ofhD1cnIdqGQGCcsEehMfC4evHtrElxJnc9Jl3Rcveak8w4xz+JVhHdbnQJZislGVYmN8LbFYMnHOMnt7ZfHNeWbGKeInq2jTyWmo8q8zKa0FoHORyK1b9zwRLItybXJ4pWcYuBBzn5HJeSm8COp7l2vkkLK2HBwyIyIWhzcf6NN2JQcJcM6xsrfItFLPKozwuHTQ+a6rRataiGfM4TXaR6ezHl5E2ppCCAICiAqgCAIAgCAIAgCAIAUByjamkMIzzaXNPHJxB/nNcTKLr1VkX/5N/wBnZ9Im0sGjWthaRO//AEp9bTOpqkpLYx2lbDa0S1mbidi/mgI+Vq1MvCQbH2x7TFtIOp5ryv0N9bXBefVjBHALGKxJs1qGe7JIVavgyzOJoHmFnTpVZFvzKfVLskpLZ7kvbrkq2cjvG4d06sd0fpPI5qJqdNbS8Tjt6mnT9SqvWM7l66rbUoVA9nmDoeq00amVMlKLPdTRVfDtkbdd229J2Vb+2eIa9zT5huXmuj0fUva59okvhn7/AHKG/ol0d6vEvik/5JSybQUqz2tpS6Zk4XCB5jerGN0ZvwkK3QWUxbt29Flb/oS62kEIAgCAIAgCAIAgCAIAgOXbbUzTqVNI7wu8nAH5lcjq4/8Ad2J+467oj7449xpu0FdrywgAQDMczIXumg4J5Ol0MJQUkyJClE8krHUkRO7+fK03+TIlscPJdayRHB3sVrTxIwbxuW6wDtMoJCzk/GzKOY8knszT72tTZAM1m5HkZ+ArHRrhFR1p9lefcdvr0WvaWvaHNIggiQfJW84Rmu2SyjgoycXlPc162bIMcZp1X043ZPHliz91UW9GqllwePv5E6vqNkViW5YsGyLg6a1Uvb+Hw+q16PpllNuZYx7n9V/Zst6h3R8GUzZbJY2UhDGho9/M6lXiSXBWynKTzJl9emIQBAEAQBAEAQBAEAQBAc47UbOcTCPtN9S05+zlQ9SrUb42eqwdT+HbVFtM5zbLO4RI3R6aeyjwnGS2Oxqsi+DDKzJBlWD6oWu38ppu2iSFidm4FRbFwyJatk0RxqwHDnIUpxy0yX2ZaZsWwDyLVTgA5POfE+ER5uCstHyc/wDiHHs8HbWiFanBlUAQBAEAQBAEAQBAEAQBAEAQBAa9ttYw+gKkT3Tg6Pw6O9iVXdUpduneOVuT+nXOu3CfJo9tsbHhzCMxm08QM4+VyemsmpKXl5nU03zi1NceZpl5WLu3HeAfY5iVdtbZOi093tIr1MazvwuBWEllYN0490WiXEZka/soe+UmQHnZMhn/AJqcuCwRuHZvTxWukOAJPkJ+QFO0S8RzH4keKTs6tThQgCAIAgCAICiAqgCAIAgCAIAgCA8VaYc0tOYIIPQrxrKwz2LaeUcv2vup9AtA0H0O3x90niM44jouV1Ok/wAW1tflZ1/SNTCzKZq9503PYCdRl1GqaeabcS/08ownheZAkKQWZmUCS0gcJ9MljLt5ZomkpJsu2OhIMhYWvCTRrtsw9ja+z1uG3MEfZeB6E/Csuny7tznPxA+7Tp/fkddVscWEAQBAEAQBAEAQBAEAQBAEAQBAEBi3nYWV6bqbwCD7EaFadRSrq3B+Zu098qbFOLOZ7VWEWcBpbAMj2n8pXH10XU3OFnKw/ivcdj0293ttP0NCrjeN6tGdPB+TL9iyI4EfssLI5ia7d0ZYpwTvWnmJo7so2fYuvhtVE7iXNnjLfCfdWHTZ74Of63DNJ1pXZxgQBAEAQBAEBQICqAIAgCAIAgCAIAgCAh9o7sbXpkOE5R66HyKrOp6R3Vqdf548fT4Mn6DVSpnmLwcQvaw9xVcw5wT6bvZVtc1OCl6/eD6Ppr/b1qaKUgMAPMgeYke4K3Y2PZN97X36F+gcQka6KFJ9ssM1z8LMu6rYWlrh9THNcAPwuH+lJ00XC1NcEHqOn7q5LB2+wWttamyowy17Q4HkfzXRJ5WT55OLjJxfkX16YhAEAQBAEAQBAEAQBAEAQBAEAQBAEByjtRu8MqBwH1QfaP1VNqao1zaj57/U7f8ADmoc6+1vg0fvfDH8yUfOx0vbvkpStBbPstU4dwlWpFyi50GoNxz81timkYyUcqDOhdm1+4SaVR3hqPls/Ze7UdCfQlWulu7lhnDdb6f7Gzuitvv+DpSmHPBAEAQBAEAQBAEAQBAEAQBAEAQBAEBq3aJZmOsrnOAJbppwM/zmoWsrTSnnjJddCsnHUqKezONUKGfi03/zqquO59BnPbYu07EXsqOaMm4fOXYVpstjGSj65/gwlcoTipeef2WTzY6mEOadDkev8+Vviz22Pc1JHihaCw+E/qOEHcZjPksoTcHlGvVaaGoh2yO0bC7Si2UQHmK7BDx94aB45H2KuabVOOT5z1DRS0trj5GzLaQAgCAIAgCAogKoAgCAIAgCAIAgCAIDm3aJfHeONFp8LPr6jOPWPRU/Ub8v2aOv6Fo/Zx9tJbvg54W4pO7d5b/VQXPHhR1ee3Y2m5LFNlqkb8IHkZPmq2xuepjH4spNZfjUwz5ZZAW2xOLpAj/65j4VlKXs8KRaU3x7eclikAQQRmOKwnnOUbZZTyiUuG3uslZlVmYH1Di05OHXepGk1XbLDKrqWkWrra/5HZ7nvRloph7DO5w3tO8EahX8ZKSyjgbapVS7ZIzlkaggCAIAgCAIAgCAIAgCAIAgCAjdor0FmoPqnUCG9TotdtnZFyJmh0r1N8a/vBxC32x1QmT4qhlxXOTk5Tc2fR6aY1pekeAyzF2FgGZIEfAWuMopuUjx2KOZvyOgbP3Viw2cGQxwfXduB1FMczl6c1I6TQrpy1Mls9l8F5/N/wAHGdR1vdNzXnsvqbJfWzlOrTIa0NdMiOPLgclbavSq2GEtyFpOo2UzTk8o5PfNzuY46hw1yjfvCocSr2a2O50msjOK9GRjCSYKNJbkxpJZNk2fvCtTe11EgvBAzMB7PuVBv5HUeysNJrN+xnO9V0Nc4ufH35feDqlzXq20MkAtcMnsMS09RqOauITU1lHHWVODwyQWZrCAwL9vZlkoPr1PpYJIBAJ6YiJMSY5KRpdNPUWqqHLPJPCya7sDeta2B9c1HmgH1GMbUawOdmHNqeHNoAOENznWVY9V09WmaqUV34TbTeF5Y359c/Iwg29z1T24pG2Wim4tFns7Gh1bMg1Z8YkZBrQYPMHNePpNn+PXNZ75v8v/AK+Xzf8AA9oss1/s62yrW+8rUCT3GAupsyGEBwa0ka4i3WMpVh1fpdWj0VeF487v5ZfyT4Ma5uUmdPXLm4IAgCAIAgCAIDmfaNaH1azKTHEtGWBsQXbyf5uVL1K/t2zsjseg1wqpdklu/N+hqH9LhJAzzicjn1VTGTkX3te5bm1bJ3K+oQWAYpzqOHhp/wCLftVPYLbVopaufa9oLn3/AOjnuq69LMVx/P8Ao6Ndl3soMwMnUkk6ucdXE8V1Fdca4qMeEcpZY5vLMtZmBFX/AHKy0sIIh4HhcNR+3JaL6I2rfkm6LWz008rjzRze89l8Jh2Om7iWlzHcwQJHmufuovpk/D3R92z/AEOu0/VO5ZWJL44a/XkzLsuEgS6ORbMHnIOvUKn1OocZeH9+f3NGo16bxH9yWpWc03BzapbUGRzHiHAiM15pOpXxszBNp+hWWYs/4bG2XbeHe5FpBhdtp9T7XZrBT36f2W+TPUojHGtqbcy8LdXZa6vdXfYoL4ydUeQQwN1lxJfEDMA5Z5dnoaZaLSwlRHuut49EvP5cZ95Hk+6TzwiPvLtGtIc6hRYaDcLaVGjDXVTibha6q90kPDQ3IaTnopFPRNPhW2Pue7ct0tnnCXpnPPyMXY+Ea9tJd9Sz1P6eXinRoxUOEsxuBc92v1sNV+TjlERorHR3Qvh7bbMntvnC2Xyfat0YyWNiT7DHkXjAxQaL8UEgQIguA1Eka74UX8TpPR596PafzH0GvnpLCAIAgCAIAgNbv6/HZ0qGbswXcOIbz5qo6h1KNCajz6lvotDHa27j0+prRu7A2Tic931Yc3kfdbw5lc9po3ayxvGy83x8feWktZl4XC49PiyQuzY41CH1D3VOMqTRDo1GJ27id59l01PT4xhiW/r7yFf1aSTgt36m6WWzNptDGNDWjQBWEIRgsRKSdkpy7pPcurIwCAICkIDyKTc/CM9chn1XnajLvl6lltgpgzgH6dOC1LT1p5wbHqLGsZL7WAaLaopcGpyb5PS9PDmvaHd9ksRqXi9ofXdgbZ6bgO7bVa2BULBGIgNmTuAC6XpF2p1Sjo4vEFlyfn2t8Z8vkabEo+Ig+x3ZR1ao68bSHE4iaWIRje7xOq6ZjxZefJTvxD1GNUFo6fTf3JcR+pjVDL7mdK2w2cZb7M+i44ScJDwAXDCZgTxzHmVzXT9dPSXKyO/u8t/vJunHuWCH7O9iGWCmyoS7v30WtqAkFrSXF7gIHFwb/wCVM6v1WWsm4LHYpNr14x/v5mNdfbuboqU2BAEAQBAEB5eJBCHqeGQVh2fGZqEwSchLZG6YzjlKqV0mudztt8XovJFhfrW0lEmbPZWM+loHz6q1UUlhEBycuS8vTEIAgCAIAgCAIAgCA0ntB2IfeVSznviymx0PbuwmS5w/Fk1o6q76T1aOhhPw5k+H7/JfDlmuyvuwblQotY1rGgBrQAANABkAFTSk5NylyzYXFiCjRGSAqgCAIAgCAIAgCAIAgCAIAgCAIAgCAIAgCAIAgCAIAgC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42328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8" descr="https://encrypted-tbn3.gstatic.com/images?q=tbn:ANd9GcTWNjkH4BUAItOCCeuuXwQ_Gc2BKsKEHor1uC6n7Nghv9mFph509pWfP7A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82" name="Picture 10" descr="C:\Users\dlawless\AppData\Local\Microsoft\Windows\Temporary Internet Files\Content.IE5\1IYUBDVX\MC91021695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565078"/>
            <a:ext cx="2912293" cy="376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92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Cardinality</a:t>
            </a:r>
          </a:p>
        </p:txBody>
      </p:sp>
      <p:sp>
        <p:nvSpPr>
          <p:cNvPr id="2" name="Text Placeholder 1"/>
          <p:cNvSpPr>
            <a:spLocks noGrp="1"/>
          </p:cNvSpPr>
          <p:nvPr>
            <p:ph type="body" idx="2"/>
          </p:nvPr>
        </p:nvSpPr>
        <p:spPr/>
        <p:txBody>
          <a:bodyPr/>
          <a:lstStyle/>
          <a:p>
            <a:r>
              <a:rPr lang="en-IE" altLang="en-US" sz="2000" b="1" dirty="0"/>
              <a:t>One fish owns zero or one bicycle</a:t>
            </a:r>
          </a:p>
          <a:p>
            <a:r>
              <a:rPr lang="en-IE" altLang="en-US" sz="2000" b="1" dirty="0"/>
              <a:t>zero-to-one</a:t>
            </a:r>
            <a:r>
              <a:rPr lang="en-IE" altLang="en-US" sz="2000" dirty="0"/>
              <a:t> relationship - any occurrence of the first entity is related to at maximum one 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a:t>They value bicycles highly. </a:t>
            </a:r>
          </a:p>
          <a:p>
            <a:r>
              <a:rPr lang="en-IE" dirty="0"/>
              <a:t>Each fish is allowed to have a bicycle. </a:t>
            </a:r>
          </a:p>
          <a:p>
            <a:r>
              <a:rPr lang="en-IE" dirty="0"/>
              <a:t>BUT </a:t>
            </a:r>
            <a:r>
              <a:rPr lang="en-IE" b="1" dirty="0"/>
              <a:t>they may only have one</a:t>
            </a:r>
            <a:r>
              <a:rPr lang="en-IE" dirty="0"/>
              <a:t>,</a:t>
            </a:r>
          </a:p>
          <a:p>
            <a:r>
              <a:rPr lang="en-IE" dirty="0"/>
              <a:t>AND they may choose </a:t>
            </a:r>
            <a:r>
              <a:rPr lang="en-IE" b="1" dirty="0"/>
              <a:t>not to have a bicycle</a:t>
            </a:r>
            <a:r>
              <a:rPr lang="en-IE" dirty="0"/>
              <a:t>.</a:t>
            </a:r>
          </a:p>
          <a:p>
            <a:endParaRPr lang="en-IE" altLang="en-US" dirty="0"/>
          </a:p>
          <a:p>
            <a:endParaRPr lang="en-IE" altLang="en-US" dirty="0"/>
          </a:p>
        </p:txBody>
      </p:sp>
      <p:grpSp>
        <p:nvGrpSpPr>
          <p:cNvPr id="7" name="Group 6"/>
          <p:cNvGrpSpPr/>
          <p:nvPr/>
        </p:nvGrpSpPr>
        <p:grpSpPr>
          <a:xfrm>
            <a:off x="232827" y="2492896"/>
            <a:ext cx="5707325" cy="1904578"/>
            <a:chOff x="107504" y="2619350"/>
            <a:chExt cx="5976664" cy="2135411"/>
          </a:xfrm>
        </p:grpSpPr>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504" y="2619350"/>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619351"/>
              <a:ext cx="1008112" cy="150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619672" y="3221806"/>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7504" y="4293096"/>
              <a:ext cx="2016224" cy="461665"/>
            </a:xfrm>
            <a:prstGeom prst="rect">
              <a:avLst/>
            </a:prstGeom>
            <a:noFill/>
          </p:spPr>
          <p:txBody>
            <a:bodyPr wrap="square" rtlCol="0">
              <a:spAutoFit/>
            </a:bodyPr>
            <a:lstStyle/>
            <a:p>
              <a:r>
                <a:rPr lang="en-IE" dirty="0"/>
                <a:t>One Fish</a:t>
              </a:r>
            </a:p>
          </p:txBody>
        </p:sp>
        <p:sp>
          <p:nvSpPr>
            <p:cNvPr id="5" name="TextBox 4"/>
            <p:cNvSpPr txBox="1"/>
            <p:nvPr/>
          </p:nvSpPr>
          <p:spPr>
            <a:xfrm>
              <a:off x="4138816" y="3889728"/>
              <a:ext cx="1945352" cy="461665"/>
            </a:xfrm>
            <a:prstGeom prst="rect">
              <a:avLst/>
            </a:prstGeom>
            <a:noFill/>
          </p:spPr>
          <p:txBody>
            <a:bodyPr wrap="square" rtlCol="0">
              <a:spAutoFit/>
            </a:bodyPr>
            <a:lstStyle/>
            <a:p>
              <a:r>
                <a:rPr lang="en-IE" dirty="0"/>
                <a:t>One Bike</a:t>
              </a:r>
            </a:p>
          </p:txBody>
        </p:sp>
      </p:gr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53" y="4404743"/>
            <a:ext cx="962681" cy="1338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85227" y="5897560"/>
            <a:ext cx="1925363" cy="411760"/>
          </a:xfrm>
          <a:prstGeom prst="rect">
            <a:avLst/>
          </a:prstGeom>
          <a:noFill/>
        </p:spPr>
        <p:txBody>
          <a:bodyPr wrap="square" rtlCol="0">
            <a:spAutoFit/>
          </a:bodyPr>
          <a:lstStyle/>
          <a:p>
            <a:r>
              <a:rPr lang="en-IE" dirty="0"/>
              <a:t>One Fish</a:t>
            </a:r>
          </a:p>
        </p:txBody>
      </p:sp>
      <p:sp>
        <p:nvSpPr>
          <p:cNvPr id="19" name="TextBox 18"/>
          <p:cNvSpPr txBox="1"/>
          <p:nvPr/>
        </p:nvSpPr>
        <p:spPr>
          <a:xfrm>
            <a:off x="4234867" y="5537795"/>
            <a:ext cx="1857685" cy="461665"/>
          </a:xfrm>
          <a:prstGeom prst="rect">
            <a:avLst/>
          </a:prstGeom>
          <a:noFill/>
        </p:spPr>
        <p:txBody>
          <a:bodyPr wrap="square" rtlCol="0">
            <a:spAutoFit/>
          </a:bodyPr>
          <a:lstStyle/>
          <a:p>
            <a:r>
              <a:rPr lang="en-IE" dirty="0"/>
              <a:t>No Bike</a:t>
            </a:r>
          </a:p>
        </p:txBody>
      </p:sp>
      <p:sp>
        <p:nvSpPr>
          <p:cNvPr id="10" name="TextBox 9"/>
          <p:cNvSpPr txBox="1"/>
          <p:nvPr/>
        </p:nvSpPr>
        <p:spPr>
          <a:xfrm>
            <a:off x="1907704" y="3356992"/>
            <a:ext cx="1728192" cy="461665"/>
          </a:xfrm>
          <a:prstGeom prst="rect">
            <a:avLst/>
          </a:prstGeom>
          <a:noFill/>
        </p:spPr>
        <p:txBody>
          <a:bodyPr wrap="square" rtlCol="0">
            <a:spAutoFit/>
          </a:bodyPr>
          <a:lstStyle/>
          <a:p>
            <a:r>
              <a:rPr lang="en-IE" dirty="0"/>
              <a:t>Owns</a:t>
            </a:r>
          </a:p>
        </p:txBody>
      </p:sp>
      <p:sp>
        <p:nvSpPr>
          <p:cNvPr id="11" name="TextBox 10"/>
          <p:cNvSpPr txBox="1"/>
          <p:nvPr/>
        </p:nvSpPr>
        <p:spPr>
          <a:xfrm>
            <a:off x="2533053" y="5641775"/>
            <a:ext cx="1526574" cy="461665"/>
          </a:xfrm>
          <a:prstGeom prst="rect">
            <a:avLst/>
          </a:prstGeom>
          <a:noFill/>
        </p:spPr>
        <p:txBody>
          <a:bodyPr wrap="square" rtlCol="0">
            <a:spAutoFit/>
          </a:bodyPr>
          <a:lstStyle/>
          <a:p>
            <a:r>
              <a:rPr lang="en-IE" dirty="0"/>
              <a:t>Owns</a:t>
            </a:r>
          </a:p>
        </p:txBody>
      </p:sp>
    </p:spTree>
    <p:extLst>
      <p:ext uri="{BB962C8B-B14F-4D97-AF65-F5344CB8AC3E}">
        <p14:creationId xmlns:p14="http://schemas.microsoft.com/office/powerpoint/2010/main" val="4232800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Relationships work both ways</a:t>
            </a:r>
          </a:p>
        </p:txBody>
      </p:sp>
      <p:sp>
        <p:nvSpPr>
          <p:cNvPr id="2" name="Text Placeholder 1"/>
          <p:cNvSpPr>
            <a:spLocks noGrp="1"/>
          </p:cNvSpPr>
          <p:nvPr>
            <p:ph type="body" idx="2"/>
          </p:nvPr>
        </p:nvSpPr>
        <p:spPr/>
        <p:txBody>
          <a:bodyPr/>
          <a:lstStyle/>
          <a:p>
            <a:r>
              <a:rPr lang="en-IE" altLang="en-US" sz="2000" b="1" dirty="0"/>
              <a:t>Each bicycle belongs to exactly one fish </a:t>
            </a:r>
          </a:p>
          <a:p>
            <a:r>
              <a:rPr lang="en-IE" altLang="en-US" sz="2000" b="1" dirty="0"/>
              <a:t>one-to-one</a:t>
            </a:r>
            <a:r>
              <a:rPr lang="en-IE" altLang="en-US" sz="2000" dirty="0"/>
              <a:t> relationship - any occurrence of the first entity is related to at maximum one and only one 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a:t>We need also consider how the relationship works in reverse</a:t>
            </a:r>
          </a:p>
          <a:p>
            <a:r>
              <a:rPr lang="en-IE" dirty="0"/>
              <a:t>How are bicycles related to fish.</a:t>
            </a:r>
          </a:p>
          <a:p>
            <a:r>
              <a:rPr lang="en-IE" dirty="0"/>
              <a:t>In the fish culture a bicycle cannot exist unless it owned by a fish.</a:t>
            </a:r>
          </a:p>
          <a:p>
            <a:r>
              <a:rPr lang="en-IE" altLang="en-US" dirty="0"/>
              <a:t>So each bicycle must belong to a fish and can only belong to one fish</a:t>
            </a:r>
          </a:p>
          <a:p>
            <a:endParaRPr lang="en-IE" altLang="en-US" dirty="0"/>
          </a:p>
        </p:txBody>
      </p:sp>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77134"/>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4665"/>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835696" y="4779590"/>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9512" y="5877272"/>
            <a:ext cx="1658813" cy="461665"/>
          </a:xfrm>
          <a:prstGeom prst="rect">
            <a:avLst/>
          </a:prstGeom>
          <a:noFill/>
        </p:spPr>
        <p:txBody>
          <a:bodyPr wrap="square" rtlCol="0">
            <a:spAutoFit/>
          </a:bodyPr>
          <a:lstStyle/>
          <a:p>
            <a:r>
              <a:rPr lang="en-IE" dirty="0"/>
              <a:t>One Bike</a:t>
            </a:r>
          </a:p>
        </p:txBody>
      </p:sp>
      <p:sp>
        <p:nvSpPr>
          <p:cNvPr id="5" name="TextBox 4"/>
          <p:cNvSpPr txBox="1"/>
          <p:nvPr/>
        </p:nvSpPr>
        <p:spPr>
          <a:xfrm>
            <a:off x="4225672" y="5853682"/>
            <a:ext cx="1944216" cy="461665"/>
          </a:xfrm>
          <a:prstGeom prst="rect">
            <a:avLst/>
          </a:prstGeom>
          <a:noFill/>
        </p:spPr>
        <p:txBody>
          <a:bodyPr wrap="square" rtlCol="0">
            <a:spAutoFit/>
          </a:bodyPr>
          <a:lstStyle/>
          <a:p>
            <a:r>
              <a:rPr lang="en-IE" dirty="0"/>
              <a:t>One Fish</a:t>
            </a:r>
          </a:p>
        </p:txBody>
      </p:sp>
      <p:sp>
        <p:nvSpPr>
          <p:cNvPr id="7" name="TextBox 6"/>
          <p:cNvSpPr txBox="1"/>
          <p:nvPr/>
        </p:nvSpPr>
        <p:spPr>
          <a:xfrm>
            <a:off x="1979712" y="5229200"/>
            <a:ext cx="2245960" cy="461665"/>
          </a:xfrm>
          <a:prstGeom prst="rect">
            <a:avLst/>
          </a:prstGeom>
          <a:noFill/>
        </p:spPr>
        <p:txBody>
          <a:bodyPr wrap="square" rtlCol="0">
            <a:spAutoFit/>
          </a:bodyPr>
          <a:lstStyle/>
          <a:p>
            <a:r>
              <a:rPr lang="en-IE" dirty="0"/>
              <a:t>Belongs to</a:t>
            </a:r>
          </a:p>
        </p:txBody>
      </p:sp>
    </p:spTree>
    <p:extLst>
      <p:ext uri="{BB962C8B-B14F-4D97-AF65-F5344CB8AC3E}">
        <p14:creationId xmlns:p14="http://schemas.microsoft.com/office/powerpoint/2010/main" val="1703316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Cardinality</a:t>
            </a:r>
          </a:p>
        </p:txBody>
      </p:sp>
      <p:sp>
        <p:nvSpPr>
          <p:cNvPr id="2" name="Text Placeholder 1"/>
          <p:cNvSpPr>
            <a:spLocks noGrp="1"/>
          </p:cNvSpPr>
          <p:nvPr>
            <p:ph type="body" idx="2"/>
          </p:nvPr>
        </p:nvSpPr>
        <p:spPr/>
        <p:txBody>
          <a:bodyPr/>
          <a:lstStyle/>
          <a:p>
            <a:r>
              <a:rPr lang="en-IE" altLang="en-US" sz="2000" b="1" dirty="0"/>
              <a:t>Each fish can own many top hats</a:t>
            </a:r>
          </a:p>
          <a:p>
            <a:r>
              <a:rPr lang="en-IE" altLang="en-US" sz="2000" b="1" dirty="0"/>
              <a:t>one-to-many</a:t>
            </a:r>
            <a:r>
              <a:rPr lang="en-IE" altLang="en-US" sz="2000" dirty="0"/>
              <a:t> relationship - any occurrence of the first entity is related to at least one occurrence of the second entity but may be related to many instances of the second</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All fish are required to have a top hat.</a:t>
            </a:r>
          </a:p>
          <a:p>
            <a:r>
              <a:rPr lang="en-IE" altLang="en-US" dirty="0"/>
              <a:t>They must always be in possession of a top hat. </a:t>
            </a:r>
          </a:p>
          <a:p>
            <a:r>
              <a:rPr lang="en-IE" altLang="en-US" dirty="0"/>
              <a:t>They are allowed to have more than one top hat.</a:t>
            </a:r>
          </a:p>
        </p:txBody>
      </p:sp>
      <p:pic>
        <p:nvPicPr>
          <p:cNvPr id="5122" name="Picture 2" descr="C:\Users\dlawless\AppData\Local\Microsoft\Windows\Temporary Internet Files\Content.IE5\RUAM6WD8\MC9003264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lawless\AppData\Local\Microsoft\Windows\Temporary Internet Files\Content.IE5\1IYUBDVX\MC90043637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dlawless\AppData\Local\Microsoft\Windows\Temporary Internet Files\Content.IE5\APYLNSSW\MC90038425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dlawless\AppData\Local\Microsoft\Windows\Temporary Internet Files\Content.IE5\07Q0K6PX\MC910217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a:t>One Fish</a:t>
            </a:r>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a:t>Many Top Hats</a:t>
            </a:r>
          </a:p>
        </p:txBody>
      </p:sp>
      <p:sp>
        <p:nvSpPr>
          <p:cNvPr id="8" name="TextBox 7"/>
          <p:cNvSpPr txBox="1"/>
          <p:nvPr/>
        </p:nvSpPr>
        <p:spPr>
          <a:xfrm>
            <a:off x="1835696" y="4234032"/>
            <a:ext cx="1728192" cy="461665"/>
          </a:xfrm>
          <a:prstGeom prst="rect">
            <a:avLst/>
          </a:prstGeom>
          <a:noFill/>
        </p:spPr>
        <p:txBody>
          <a:bodyPr wrap="square" rtlCol="0">
            <a:spAutoFit/>
          </a:bodyPr>
          <a:lstStyle/>
          <a:p>
            <a:r>
              <a:rPr lang="en-IE" dirty="0"/>
              <a:t>Owns</a:t>
            </a:r>
          </a:p>
        </p:txBody>
      </p:sp>
      <p:cxnSp>
        <p:nvCxnSpPr>
          <p:cNvPr id="9" name="Straight Connector 8"/>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507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Cardinality</a:t>
            </a:r>
          </a:p>
        </p:txBody>
      </p:sp>
      <p:sp>
        <p:nvSpPr>
          <p:cNvPr id="2" name="Text Placeholder 1"/>
          <p:cNvSpPr>
            <a:spLocks noGrp="1"/>
          </p:cNvSpPr>
          <p:nvPr>
            <p:ph type="body" idx="2"/>
          </p:nvPr>
        </p:nvSpPr>
        <p:spPr/>
        <p:txBody>
          <a:bodyPr/>
          <a:lstStyle/>
          <a:p>
            <a:r>
              <a:rPr lang="en-IE" altLang="en-US" sz="2000" b="1" dirty="0"/>
              <a:t>Each top hat belongs to exactly one fish</a:t>
            </a:r>
          </a:p>
          <a:p>
            <a:r>
              <a:rPr lang="en-IE" altLang="en-US" sz="2000" b="1" dirty="0"/>
              <a:t>one-to-one</a:t>
            </a:r>
            <a:r>
              <a:rPr lang="en-IE" altLang="en-US" sz="2000" dirty="0"/>
              <a:t> relationship - any occurrence of the first entity is related to one and only one occurrence of the second entity</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a:t>We need also consider how the relationship works in reverse</a:t>
            </a:r>
          </a:p>
          <a:p>
            <a:r>
              <a:rPr lang="en-IE" dirty="0"/>
              <a:t>How are top hats related to fish?</a:t>
            </a:r>
          </a:p>
          <a:p>
            <a:r>
              <a:rPr lang="en-IE" dirty="0"/>
              <a:t>In the fish culture a top hat cannot exist unless it owned by a fish.</a:t>
            </a:r>
          </a:p>
          <a:p>
            <a:r>
              <a:rPr lang="en-IE" altLang="en-US" dirty="0"/>
              <a:t>So each top hat must belong to a fish and can only belong to one fish</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112" y="3827465"/>
            <a:ext cx="1394645" cy="14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dlawless\AppData\Local\Microsoft\Windows\Temporary Internet Files\Content.IE5\07Q0K6PX\MC91021712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167803"/>
            <a:ext cx="1332797" cy="78396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130798" y="4559786"/>
            <a:ext cx="174979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60032" y="5471266"/>
            <a:ext cx="1375222" cy="266713"/>
          </a:xfrm>
          <a:prstGeom prst="rect">
            <a:avLst/>
          </a:prstGeom>
          <a:noFill/>
        </p:spPr>
        <p:txBody>
          <a:bodyPr wrap="square" rtlCol="0">
            <a:spAutoFit/>
          </a:bodyPr>
          <a:lstStyle/>
          <a:p>
            <a:r>
              <a:rPr lang="en-IE" dirty="0"/>
              <a:t>One Fish</a:t>
            </a:r>
          </a:p>
        </p:txBody>
      </p:sp>
      <p:sp>
        <p:nvSpPr>
          <p:cNvPr id="7" name="TextBox 6"/>
          <p:cNvSpPr txBox="1"/>
          <p:nvPr/>
        </p:nvSpPr>
        <p:spPr>
          <a:xfrm>
            <a:off x="497722" y="5371514"/>
            <a:ext cx="1890930" cy="341299"/>
          </a:xfrm>
          <a:prstGeom prst="rect">
            <a:avLst/>
          </a:prstGeom>
          <a:noFill/>
        </p:spPr>
        <p:txBody>
          <a:bodyPr wrap="square" rtlCol="0">
            <a:spAutoFit/>
          </a:bodyPr>
          <a:lstStyle/>
          <a:p>
            <a:r>
              <a:rPr lang="en-IE" dirty="0"/>
              <a:t>One Top Hat</a:t>
            </a:r>
          </a:p>
        </p:txBody>
      </p:sp>
      <p:sp>
        <p:nvSpPr>
          <p:cNvPr id="9" name="TextBox 8"/>
          <p:cNvSpPr txBox="1"/>
          <p:nvPr/>
        </p:nvSpPr>
        <p:spPr>
          <a:xfrm>
            <a:off x="2267744" y="4725144"/>
            <a:ext cx="2088232" cy="461665"/>
          </a:xfrm>
          <a:prstGeom prst="rect">
            <a:avLst/>
          </a:prstGeom>
          <a:noFill/>
        </p:spPr>
        <p:txBody>
          <a:bodyPr wrap="square" rtlCol="0">
            <a:spAutoFit/>
          </a:bodyPr>
          <a:lstStyle/>
          <a:p>
            <a:r>
              <a:rPr lang="en-IE" dirty="0"/>
              <a:t>Belongs to</a:t>
            </a:r>
          </a:p>
        </p:txBody>
      </p:sp>
    </p:spTree>
    <p:extLst>
      <p:ext uri="{BB962C8B-B14F-4D97-AF65-F5344CB8AC3E}">
        <p14:creationId xmlns:p14="http://schemas.microsoft.com/office/powerpoint/2010/main" val="807067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Cardinality</a:t>
            </a:r>
          </a:p>
        </p:txBody>
      </p:sp>
      <p:sp>
        <p:nvSpPr>
          <p:cNvPr id="2" name="Text Placeholder 1"/>
          <p:cNvSpPr>
            <a:spLocks noGrp="1"/>
          </p:cNvSpPr>
          <p:nvPr>
            <p:ph type="body" idx="2"/>
          </p:nvPr>
        </p:nvSpPr>
        <p:spPr/>
        <p:txBody>
          <a:bodyPr/>
          <a:lstStyle/>
          <a:p>
            <a:r>
              <a:rPr lang="en-IE" altLang="en-US" sz="2000" b="1" dirty="0"/>
              <a:t>Each fish has to own one cane, each cane belongs to exactly one fist</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All fish are required to have a cane.</a:t>
            </a:r>
          </a:p>
          <a:p>
            <a:r>
              <a:rPr lang="en-IE" altLang="en-US" dirty="0"/>
              <a:t>They must always be in possession of a cane. </a:t>
            </a:r>
          </a:p>
          <a:p>
            <a:r>
              <a:rPr lang="en-IE" altLang="en-US" dirty="0"/>
              <a:t>A cane cannot exist unless it belongs to a fish.</a:t>
            </a:r>
          </a:p>
        </p:txBody>
      </p:sp>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a:t>One Fish</a:t>
            </a:r>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a:t>One Cane</a:t>
            </a:r>
          </a:p>
        </p:txBody>
      </p:sp>
      <p:sp>
        <p:nvSpPr>
          <p:cNvPr id="8" name="TextBox 7"/>
          <p:cNvSpPr txBox="1"/>
          <p:nvPr/>
        </p:nvSpPr>
        <p:spPr>
          <a:xfrm>
            <a:off x="2123728" y="4133891"/>
            <a:ext cx="1728192" cy="461665"/>
          </a:xfrm>
          <a:prstGeom prst="rect">
            <a:avLst/>
          </a:prstGeom>
          <a:noFill/>
        </p:spPr>
        <p:txBody>
          <a:bodyPr wrap="square" rtlCol="0">
            <a:spAutoFit/>
          </a:bodyPr>
          <a:lstStyle/>
          <a:p>
            <a:r>
              <a:rPr lang="en-IE" dirty="0"/>
              <a:t>Owns</a:t>
            </a:r>
          </a:p>
        </p:txBody>
      </p:sp>
      <p:pic>
        <p:nvPicPr>
          <p:cNvPr id="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2950087"/>
            <a:ext cx="1980490" cy="282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866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Foreign Key</a:t>
            </a:r>
          </a:p>
        </p:txBody>
      </p:sp>
      <p:sp>
        <p:nvSpPr>
          <p:cNvPr id="15363" name="Rectangle 3"/>
          <p:cNvSpPr>
            <a:spLocks noGrp="1" noChangeArrowheads="1"/>
          </p:cNvSpPr>
          <p:nvPr>
            <p:ph type="body" idx="1"/>
          </p:nvPr>
        </p:nvSpPr>
        <p:spPr/>
        <p:txBody>
          <a:bodyPr>
            <a:normAutofit lnSpcReduction="10000"/>
          </a:bodyPr>
          <a:lstStyle/>
          <a:p>
            <a:r>
              <a:rPr lang="en-US" altLang="en-US" dirty="0">
                <a:solidFill>
                  <a:srgbClr val="0000FF"/>
                </a:solidFill>
              </a:rPr>
              <a:t>Creating a relationship on the diagram results in the addition of FKs (if they do not already exist)</a:t>
            </a:r>
          </a:p>
          <a:p>
            <a:r>
              <a:rPr lang="en-US" altLang="en-US" dirty="0"/>
              <a:t>When one table needs to be related to another table, you must include a common attribute(s).</a:t>
            </a:r>
          </a:p>
          <a:p>
            <a:r>
              <a:rPr lang="en-US" altLang="en-US" dirty="0"/>
              <a:t>The common attribute(s) will be the primary key in one table.</a:t>
            </a:r>
          </a:p>
          <a:p>
            <a:r>
              <a:rPr lang="en-US" altLang="en-US" dirty="0"/>
              <a:t>The </a:t>
            </a:r>
            <a:r>
              <a:rPr lang="en-US" altLang="en-US" dirty="0" err="1"/>
              <a:t>atrribute</a:t>
            </a:r>
            <a:r>
              <a:rPr lang="en-US" altLang="en-US" dirty="0"/>
              <a:t>(s) in the related table is referred to as the </a:t>
            </a:r>
            <a:r>
              <a:rPr lang="en-US" altLang="en-US" i="1" dirty="0"/>
              <a:t>foreign key</a:t>
            </a:r>
            <a:r>
              <a:rPr lang="en-US" altLang="en-US" dirty="0"/>
              <a:t>.</a:t>
            </a:r>
          </a:p>
          <a:p>
            <a:pPr lvl="1"/>
            <a:r>
              <a:rPr lang="en-US" altLang="en-US" dirty="0"/>
              <a:t>The foreign key in a table can then be used as a primary key to access the record in the related table when needed.</a:t>
            </a:r>
          </a:p>
          <a:p>
            <a:pPr lvl="1"/>
            <a:r>
              <a:rPr lang="en-US" altLang="en-US" dirty="0"/>
              <a:t>It also helps enforce data integrity (ensuring values cannot be input that do not exist)</a:t>
            </a:r>
          </a:p>
          <a:p>
            <a:pPr marL="0" indent="0">
              <a:buNone/>
            </a:pPr>
            <a:endParaRPr lang="en-US" altLang="en-US" dirty="0"/>
          </a:p>
        </p:txBody>
      </p:sp>
    </p:spTree>
    <p:extLst>
      <p:ext uri="{BB962C8B-B14F-4D97-AF65-F5344CB8AC3E}">
        <p14:creationId xmlns:p14="http://schemas.microsoft.com/office/powerpoint/2010/main" val="3884256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Foreign Key</a:t>
            </a:r>
          </a:p>
        </p:txBody>
      </p:sp>
      <p:sp>
        <p:nvSpPr>
          <p:cNvPr id="15363" name="Rectangle 3"/>
          <p:cNvSpPr>
            <a:spLocks noGrp="1" noChangeArrowheads="1"/>
          </p:cNvSpPr>
          <p:nvPr>
            <p:ph type="body" idx="1"/>
          </p:nvPr>
        </p:nvSpPr>
        <p:spPr/>
        <p:txBody>
          <a:bodyPr>
            <a:normAutofit/>
          </a:bodyPr>
          <a:lstStyle/>
          <a:p>
            <a:r>
              <a:rPr lang="en-US" altLang="en-US" dirty="0"/>
              <a:t>A foreign key value must match an existing value in the parent table or be </a:t>
            </a:r>
            <a:r>
              <a:rPr lang="en-US" altLang="en-US" dirty="0">
                <a:latin typeface="Courier New" pitchFamily="49" charset="0"/>
              </a:rPr>
              <a:t>NULL</a:t>
            </a:r>
            <a:r>
              <a:rPr lang="en-US" altLang="en-US" dirty="0"/>
              <a:t>.</a:t>
            </a:r>
          </a:p>
          <a:p>
            <a:r>
              <a:rPr lang="en-US" altLang="en-US" dirty="0"/>
              <a:t>Foreign keys are based on data values and are purely logical, rather than physical, pointers.</a:t>
            </a:r>
          </a:p>
          <a:p>
            <a:endParaRPr lang="en-US" altLang="en-US" dirty="0"/>
          </a:p>
        </p:txBody>
      </p:sp>
    </p:spTree>
    <p:extLst>
      <p:ext uri="{BB962C8B-B14F-4D97-AF65-F5344CB8AC3E}">
        <p14:creationId xmlns:p14="http://schemas.microsoft.com/office/powerpoint/2010/main" val="246345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Models (The Cornerstone of Design)</a:t>
            </a:r>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Logical Model</a:t>
              </a:r>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Physical Model</a:t>
              </a:r>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131269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dirty="0"/>
          </a:p>
        </p:txBody>
      </p:sp>
      <p:pic>
        <p:nvPicPr>
          <p:cNvPr id="5" name="Picture 2" descr="C:\Users\dlawless\AppData\Local\Microsoft\Windows\Temporary Internet Files\Content.IE5\RUAM6WD8\MC900326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dlawless\AppData\Local\Microsoft\Windows\Temporary Internet Files\Content.IE5\1IYUBDVX\MC90043637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dlawless\AppData\Local\Microsoft\Windows\Temporary Internet Files\Content.IE5\APYLNSSW\MC9003842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dlawless\AppData\Local\Microsoft\Windows\Temporary Internet Files\Content.IE5\07Q0K6PX\MC910217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504" y="5834063"/>
            <a:ext cx="1728192" cy="475257"/>
          </a:xfrm>
          <a:prstGeom prst="rect">
            <a:avLst/>
          </a:prstGeom>
          <a:noFill/>
        </p:spPr>
        <p:txBody>
          <a:bodyPr wrap="square" rtlCol="0">
            <a:spAutoFit/>
          </a:bodyPr>
          <a:lstStyle/>
          <a:p>
            <a:r>
              <a:rPr lang="en-IE" dirty="0"/>
              <a:t>One Fish</a:t>
            </a:r>
          </a:p>
        </p:txBody>
      </p:sp>
      <p:sp>
        <p:nvSpPr>
          <p:cNvPr id="11" name="TextBox 10"/>
          <p:cNvSpPr txBox="1"/>
          <p:nvPr/>
        </p:nvSpPr>
        <p:spPr>
          <a:xfrm>
            <a:off x="4067944" y="5857135"/>
            <a:ext cx="2376264" cy="461665"/>
          </a:xfrm>
          <a:prstGeom prst="rect">
            <a:avLst/>
          </a:prstGeom>
          <a:noFill/>
        </p:spPr>
        <p:txBody>
          <a:bodyPr wrap="square" rtlCol="0">
            <a:spAutoFit/>
          </a:bodyPr>
          <a:lstStyle/>
          <a:p>
            <a:r>
              <a:rPr lang="en-IE" dirty="0"/>
              <a:t>Many Top Hats</a:t>
            </a:r>
          </a:p>
        </p:txBody>
      </p:sp>
      <p:sp>
        <p:nvSpPr>
          <p:cNvPr id="12" name="TextBox 11"/>
          <p:cNvSpPr txBox="1"/>
          <p:nvPr/>
        </p:nvSpPr>
        <p:spPr>
          <a:xfrm>
            <a:off x="1979712" y="4234032"/>
            <a:ext cx="1728192" cy="461665"/>
          </a:xfrm>
          <a:prstGeom prst="rect">
            <a:avLst/>
          </a:prstGeom>
          <a:noFill/>
        </p:spPr>
        <p:txBody>
          <a:bodyPr wrap="square" rtlCol="0">
            <a:spAutoFit/>
          </a:bodyPr>
          <a:lstStyle/>
          <a:p>
            <a:r>
              <a:rPr lang="en-IE" dirty="0"/>
              <a:t>Owns</a:t>
            </a:r>
          </a:p>
        </p:txBody>
      </p:sp>
      <p:cxnSp>
        <p:nvCxnSpPr>
          <p:cNvPr id="13" name="Straight Connector 12"/>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51520" y="1340768"/>
            <a:ext cx="8496944" cy="1200329"/>
          </a:xfrm>
          <a:prstGeom prst="rect">
            <a:avLst/>
          </a:prstGeom>
          <a:noFill/>
        </p:spPr>
        <p:txBody>
          <a:bodyPr wrap="square" rtlCol="0">
            <a:spAutoFit/>
          </a:bodyPr>
          <a:lstStyle/>
          <a:p>
            <a:r>
              <a:rPr lang="en-IE" dirty="0"/>
              <a:t>Each fish has a unique identifier</a:t>
            </a:r>
          </a:p>
          <a:p>
            <a:r>
              <a:rPr lang="en-IE" dirty="0"/>
              <a:t>In the hat table one of the attributes will be the identifier of the fish that owns it (THIS IS THE FOREIGN KEY)</a:t>
            </a:r>
          </a:p>
        </p:txBody>
      </p:sp>
      <p:sp>
        <p:nvSpPr>
          <p:cNvPr id="2" name="Rectangle 1"/>
          <p:cNvSpPr/>
          <p:nvPr/>
        </p:nvSpPr>
        <p:spPr>
          <a:xfrm>
            <a:off x="3973919" y="3198168"/>
            <a:ext cx="1196161" cy="461665"/>
          </a:xfrm>
          <a:prstGeom prst="rect">
            <a:avLst/>
          </a:prstGeom>
        </p:spPr>
        <p:txBody>
          <a:bodyPr wrap="none">
            <a:spAutoFit/>
          </a:bodyPr>
          <a:lstStyle/>
          <a:p>
            <a:r>
              <a:rPr lang="en-IE" dirty="0"/>
              <a:t>quango</a:t>
            </a:r>
          </a:p>
        </p:txBody>
      </p:sp>
    </p:spTree>
    <p:extLst>
      <p:ext uri="{BB962C8B-B14F-4D97-AF65-F5344CB8AC3E}">
        <p14:creationId xmlns:p14="http://schemas.microsoft.com/office/powerpoint/2010/main" val="32040703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Cardinality</a:t>
            </a:r>
          </a:p>
        </p:txBody>
      </p:sp>
      <p:sp>
        <p:nvSpPr>
          <p:cNvPr id="2" name="Text Placeholder 1"/>
          <p:cNvSpPr>
            <a:spLocks noGrp="1"/>
          </p:cNvSpPr>
          <p:nvPr>
            <p:ph type="body" idx="2"/>
          </p:nvPr>
        </p:nvSpPr>
        <p:spPr/>
        <p:txBody>
          <a:bodyPr/>
          <a:lstStyle/>
          <a:p>
            <a:r>
              <a:rPr lang="en-IE" altLang="en-US" sz="1800" b="1" dirty="0"/>
              <a:t>many to many </a:t>
            </a:r>
            <a:r>
              <a:rPr lang="en-IE" altLang="en-US" sz="1800" dirty="0"/>
              <a:t>relationship - two entities are related to each other by one to many relationships</a:t>
            </a:r>
          </a:p>
        </p:txBody>
      </p:sp>
      <p:sp>
        <p:nvSpPr>
          <p:cNvPr id="4" name="Content Placeholder 3"/>
          <p:cNvSpPr>
            <a:spLocks noGrp="1"/>
          </p:cNvSpPr>
          <p:nvPr>
            <p:ph sz="quarter" idx="1"/>
          </p:nvPr>
        </p:nvSpPr>
        <p:spPr>
          <a:xfrm>
            <a:off x="323528" y="25856"/>
            <a:ext cx="5715000" cy="5715000"/>
          </a:xfrm>
        </p:spPr>
        <p:txBody>
          <a:bodyPr/>
          <a:lstStyle/>
          <a:p>
            <a:endParaRPr lang="en-US" altLang="zh-CN" dirty="0"/>
          </a:p>
          <a:p>
            <a:pPr marL="0" indent="0">
              <a:buNone/>
            </a:pPr>
            <a:br>
              <a:rPr lang="en-IE" altLang="en-US" dirty="0"/>
            </a:br>
            <a:endParaRPr lang="en-GB" altLang="en-US" dirty="0"/>
          </a:p>
          <a:p>
            <a:endParaRPr lang="en-IE" dirty="0"/>
          </a:p>
        </p:txBody>
      </p:sp>
      <p:sp>
        <p:nvSpPr>
          <p:cNvPr id="7" name="Rectangle 3" descr="Rectangle: Click to edit Master text styles&#10;Second level&#10;Third level&#10;Fourth level&#10;Fifth level"/>
          <p:cNvSpPr txBox="1">
            <a:spLocks noChangeArrowheads="1"/>
          </p:cNvSpPr>
          <p:nvPr/>
        </p:nvSpPr>
        <p:spPr bwMode="auto">
          <a:xfrm>
            <a:off x="304800" y="130120"/>
            <a:ext cx="5563344" cy="193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sz="2400" dirty="0"/>
              <a:t>The fish love Quangos (quasi-autonomous non-governmental organisations). </a:t>
            </a:r>
          </a:p>
          <a:p>
            <a:r>
              <a:rPr lang="en-IE" sz="2400" dirty="0"/>
              <a:t>These Quangos influence all areas of their culture and are used to make representation to the Fish government.</a:t>
            </a:r>
          </a:p>
          <a:p>
            <a:r>
              <a:rPr lang="en-IE" sz="2400" dirty="0"/>
              <a:t>In the Fish culture a fish must participate in many Quangos</a:t>
            </a:r>
          </a:p>
          <a:p>
            <a:r>
              <a:rPr lang="en-IE" sz="2400" dirty="0"/>
              <a:t>Each Quango must have many fish participants</a:t>
            </a:r>
          </a:p>
        </p:txBody>
      </p:sp>
      <p:sp>
        <p:nvSpPr>
          <p:cNvPr id="3" name="AutoShape 2" descr="data:image/jpeg;base64,/9j/4AAQSkZJRgABAQAAAQABAAD/2wCEAAkGBxQTEhUUExQWFhUXGSIbGRgXGRocIRoeIRwcHSAgHh0cHSggHh4lIB4gITEhJykrLi4uHB8zODMsNygtLi0BCgoKDg0OGxAQGy8mICY3NCw0NDQ0LC8sNDQ0LCwsNDQsLCwsLCw0NCwsLCwsLCwsLCwsLCwsLCwsLCwsLCwsLP/AABEIAN8A4gMBEQACEQEDEQH/xAAbAAACAwEBAQAAAAAAAAAAAAADBAIFBgEAB//EAEMQAAICAAQDBQYFAgQEBgIDAAECAxEABBIhBTFBEyJRYXEGMoGRobEUQsHR8CNSM2Lh8QcVcpIWJEOCosJTsjRjc//EABsBAAIDAQEBAAAAAAAAAAAAAAQFAgMGAQAH/8QAOBEAAQQBAwIEAwgBBAIDAQAAAQACAxEEEiExBUETIlFhBnGBFDKRobHB0fAjFULh8SRSFjOScv/aAAwDAQACEQMRAD8A5xDMxl6fMFP8qNW9nmRd+nTD+R8RNOfSTMa4bhloWUyaluyhE05dQCFYtS3z1cl51zxXJNDGC2yb91bHHJIb0gV7JXM8EfKujZnLPCA20iuWF86JGxG3rzwPBPBrFtr3sq+SKXTsQforDLKdNGve1Cuor9cO3U6iErk02h9g3alvy6fr3R9l+uLL2XC5uiu6jmWTSY2Ozg/Abm/hV/DEQ0afkvRamnU1chQLEi3qAXn4j9sQe4UDyoyHU8lezzqXj1XzFfMAX6GsXt4UogQDpUsz3tQvfTQ+d/fFbCNZVQNKSk/THbIcfRQdRK9zpuo5ev8AvjgAcdS8AOEh+JdaRVuQ7tfS9/ia3/e8C5OW/wATwoRZ/ROsbp8To/HnNMHp3Q54pgCxcGhdC+XPbasUmLKaNTnWrPG6e9wjjYRf99bXYbcxyqObU9etH4Eb/AYYY03ixWUvyohC8s7dk9p3bwP+v74k0UdkuAQREAAF2G/1N/fHHtJNlScdXK5FGwkcn3TVfW/vi0nYKRI0gd1UcVMgcKZiO0bTHHCnfYk0LJPw574V5khZ999D0A3RuLGx/wB1ln3Oy0vD/YPPQqSsaMWAJV5+9YHKgmgH/wBxvqcL4uoxxGmtJv1KNlwnSDdwFeg/f/hZz2c4VJPM0eSy5VhQkkmJqLxB5kHpQNkjkax458UZ1RM3Pqu/ZJZBUrth6K89qPZDOZaNZWzEUi61ApNOlydjvzG1DfmR64ok6zMwF37K6LpsRNC0DMezDRzLHPPJJrjZlZD2Y1KwFELewDA/E4S43xBNmAuFijXP8UodSxG4kYfGBXexZVNmMjMmpoGl7SH/ABImcv3QCQ637ykDcc9+mGkXU5A4UT+N/qhfDjcG6gC13BoDf0KLMwngcxkEMNQF+6QQSp8DjU40okZradkAxv2eenBRj4wGeNIkeaUUSsYujQvfyPXcYAzeqY+Pu93H4fiiY+mSzOOkbJz8Dn0Uj8E2gkmhKhIs2aA8+mEw+MMJztN/r/CYP6BK7fULVfJxns2QzJmIdIIGpSFN18+XTDXG63iy7A/hR/TdCS9IyImlpaCmDmgyB0a11hr9OY3+GG0EjJLLTYS0QujcWuFJ9ma/fPzOJaW+iHo+q1PBOF5yDLK8UeUnjdNelltqPe5kDVsaok+GMUTZWx4FKu9l/aRsoZG7DXHKzN2cR3jCF9R5E6VrkTyo349IXFrIPa+LNoY1ymalRxpNIteHva6FePQ48LC9RWB4cFCaFYXdgEjaxYoelN6luXLDzBcXRgXwlOa2nXSMtiZwBsRZ9aX9/vhuT5UMQDHaDmSKNR9oy90re+lgfn4fPFDtTWcWvRtI2ulRxRqG0o8sF7AOLUn6V6+uF7WN1UNTfnwjXW5tuAd8uVfuqnS5NkcvM+nrhqXFgopa55bYGyKY7NnlpqvlePNbTrVW/ZQyRAXTrDVfKuXpi1+43XX3d1ShO+lFYHYHf+ev3xyOq2XGC0ADTmWvk6jSf+0f/U/MeOFu0eXbu4T7efp2mPct5Cd4hMAhYiqUj1NbfPHWxOxw9z32DwEoxIHyTABVHDQ3ZBRtbGj8AD9fscT6YDoJPCZdX0621yrF4zvXhywY1tOtJByhZeNjGARR3+As19MelBcdlKQNB2K5l45CHaidTHSK5AGv58MWbCgpP0igm/ZbhmWzGfkhzaamaL+l3iBsEsKVIOoHtD6XjMdVJ8X2TvALfCFLSca4DxDLtEMhm5zGzU/btG6wrt3rfvFQLPLpz3wqR1Aqh9lOO5+NkiiiglTM5iYpmHDKHYOxdm0Hu3VgVdVXLbhLb2K9pPKL/wARcznj+Gy08kBM0qssWXV7pDzZn3rUR4e6fDFU7mtjcXdgVbC23Cip+3JPcYErplAsGiA66bB6b6cZzozgCR6pjnwh2KXVddlVSShJU/E7EGo8wu13+VwOXmOW/Tnh4BfCx8MbpYnfZDt/uYe3uP7a7wL2Ryk8EM8iOWlLF9LlRfaEUVHIAbbVyOE+b1XJilfHGQAP4WqxMOIxAuG4C1SRplYZ+yjRViVnVFoWAurfrZI5nCRzn5UjNbjvtZ/tJgAwNAak8vnGmzIkjs5aXKbSb911kbYj+4BiK9fDBRibDB4b61tdx7EKMbvMHdkvlfazJkIkkhjIG6zIy38xVfHHn9NygS5jb+RB/wCV2TJZZJ2v1VNx7MoGdogixpsukALz3Irbdi30x9d+HsQwYbGuNuIsn3WG6rN9oyiOw2C7obwOGxck9LUZaXOZItHBong1HSr+9GSSa5i9/Anx2vHzGHqUbh/k2P5LeHCkO7UjloMxFOJ3y0To0bRyQxsqaFc2SAW02eu+9n1xN3VMcbWfwXhhS0rhuNtFCMtk8lNHpUgdpQUA3Z16zZs3Zb58sT/1DH06tYr8/wAFD7NI40QqgexmT01IGLqo1vrPPbl5Dpt4YTO6rl6rYRXZMG4LNI2Xf/CUC6tE2YWhZAcEVXSxi+Pr/UGVuPz/AJVbulwPq2oEnstMpMkE6yFgLWVauhXvL1+Awxx/i2Vp0Tj8EJkdHjOwNUquJ+0DxMpSRGpwd6Ibej8f9xjadPzo8hgcxZ3IxnYzt903EBpFDly+G2DwdW5QF3uUr2pQFpSKI2QC/wCfbFU+TFD94o2DCkyD/ibx3SmXlgLhgulhy/2BrFUfUI37ImfAyoxTk4k1PoIFHcdbH8B+WDmgabCVGOt0CepKSRSGvYr+n64pnx2TNpyKxMqTGdrj+qWHDk1gFmbfAbelN5c4kJi/rkhHlYAVYxKQCAKANAeAww0BrQ1iRzSukcXONkoTBu0VRdDdjyBvp+n+2JtbTd1BobpsqcMby5gQxtpfQXY1ehb6D8zGtt6FjnjPdZ6qenx66txTPpnT25TvOdlan2Vy5ppHmltqOuQgePJKrxrGAn+IOoyuILq77f8AK2EPSMaPyhg4U5/YnKElUVonFMkiO9r57sR/OmAGdZy205ztQ9CP4VjsSIsBAQ4+GZhiPxWekzEANBO8NR/z77jyN3g6XrEj2FkbdLvnf4KEfTQHbpnJwZvJs65KWJo2YkRThu6WJYhXU77kmj4+eIYvVmNPiStN1RI716hclwi5vlUMnwqV5pc1nHSXMadKKo2iXcjTYHj9TzJxXndW8fS2MEN/VTxMUwuDiie17B8jLXMaDtz2lX9jgTpoMeYL43/RWZTC1rgeN1RaZkXUD+IiIto3rUNwSAeRI8PpjVGr9FjBLhzyBj2+FJ2cOPqE57HSyNw7MxQP2bpI6xu191SQwO1m6LfHCHqjImZrJHiwRwtRDC9rQxxs+vqm8rlcrl5ooYFBnJ77EEs0ZU62dz7wO2wJ71bbHA7pJ5o3ySmmdh6HtQ7fwidOjat1apNFlkddKxxRKWpRyF2dh1tuQ8cAmOXIIdduO26ILKYHBZub2wyMgCykNTElZIie7X+ZT1w3x+lZTZAW7DbcH39lQ/Jh31enp3VOI0daFGNl/Ly+GPsGNTWt07il85ne7x3O43VrHm6AHliwjdD2FtWhazuKEmq/K/4MfFXSNHZfUw9ob9KQzEXDjmC/wKiv58MQMjWmq7KXiBukjsEGTOLIZEjdGO1BWUnp0B9cTbH4YDnD8ioxuj233TGcg7rEcyAPjYxTDP5xfZSjfuAujLjtDvvo015bb+eImZ2kbcLxefD47rodIATIwCKB3mNA9dvE78hj2h85Gnck8KuWQFurhYqBBrlnN/1GsXsdNAAnwLBQ5Hixx9Y6TifZ8dpcKNBYjqWRrkLW8L2ZjLMqiwOZI6b7/Hb64dNoBLg4N3Q4Ig8kjNuA2kA+X8++FLAHSSSOFkcBOsqd+Pixsj21CyicRyyhJLA2BNgdQCR/PPFzJI54C8CkuxcmR0rbcT9Urlpx2YYi9J0+nL9CMX4btbAFPOiLZdu6cIO/nyOCAHA0UuvdBg3RTyLY6/mguuPZDljYgBGFHm1/QDEmNDeV1ulu7gu6ggrkqjrz+f1xC3OcvDzOSs2ekglizkS3ahGRtiQTYHqbPppxnviHp7cmKiaTrpM5jeWVaZzHthK69nBk31sdR16mo+SqAfrjCt6Wxp1yzChttS1X2yUkFrd+Fa5bK8RZVkkzMcTNsEESNVnYE/74BkfgNcY2Rkgd7IUmsmcCCa7osfFp8uGGayxYDvGWCmX1Knddh5YrdjRZNOgkrtTtj+I5UjJL/u/JJ8Q9o5lTtvwcqQXqDEjWT0JT8qnz8vHF0GDCXGMygv4rt+PdSbkvabLdqpahCGdZVZTGy7EH3gRY+m/wwqeC1piI3BVzXAx6QN1U+1MZEM35Q2lb6D+pGP0wd052qRoB3CqyCPAI7/8AaoOwKEzZMh1s64gdmq7K1ycfzwOocbO6xJnEp+zZ4r/1ceR8z3Cd9h8+n/mLsNmMyyxrW/dQM19AFDWd/rWEnWoXPc0jhos/itH0+LwWBhN13CPm5J5MwmV7DuxSxymYOKCamI2qwW0lav74Hj8GOI5Bf94FtV3TKV5e/YbK+zWaSPtXYqoUDU7GhfQb8uY+OFbI3v0sFm+wVx2aNR2VBnPaDKSRyB5cu7nupZQ3dAVfxxoOj9PmbnRWCG3Zu6+qCz5omwksPb6rM5kEQG1CkKDS7AUQTVY+wtAB8vCwDSHS0TfzUMrm2KKSpJKgk+O2OG118DdR3X0jP8MEyrrdjFd6UIp7Iok863+2PjMc5icQ0DV79l9BewTEKoh9ko127absif8ADBobGu8eu99MXSdSlP8AsbqHet1FuGASLKPP7NZViY+zCUpIZCQwrTv1B5nmOmIDPyBGH6rJ2o8Kw40ZaCBulpoM5lEeSKUZiFFLaJAS1Dn1vYXyPTliQdh5LtErNLvUcIdzJY+Df99Us/H83LTKIILX3mbUaO+190fG8P8AH+Fm6be/ypZL1kMBYGlVUmZjL9pmMyZmA5telfQAaRh/hYWBiHykWlmRk5U4oNICNlsxG7MFkVixsC9/rhwJ4pKa1wS6WJ4aNTVLNOVIe+6NmHT+b8/IYIYQbCqa29l2SJie0iIphZVuR8x/OpwDLBKyQvhPPIKZxZkL4RBlA7cEcpbMrM/vlUTrvz+t/DFPhZMvldQHsrmPwcfeKyf77JjLIjJpAOlep2s+P88cMo2CJoASjJlkkk1FdbOxlgquhIsVqH74j4rdXIVXgvqyF6NtY32IOnFjgLBUdNIGT/wib5t3aN2CQOmOSvJohWShq5YlZgeSNVf3fysTBIUtBYL9UHiMzdkH0mo5VkK3uyrY3/7vkMLer45mx3NbzSM6c8RTCzdrerni7LIjmSGUd0jcC/tX7+GPjkkbW21wpzSt/F4b4tqBG/zXspEdKq5oq3d86o/v9cVSvFlzN7G6sldZJb3G6nKv+Iym2rauY5/z4Yg14IYx423+qg3lodwvayGprK9nvfLz/nniOlpbYNG14gEe9qeklUoAAUaHIDbl6DFYIDiCVzZhIWS9tuJ9oy5aMM3ZsHm0EbAflH9zC7q9jXPen/RsJzB479r2CU5+QxrfDLgCdt0oRv8AisoykHeWO6VhzP8A0uBfh5dQXnJorLNfR+y54Nf7Xeny9QUb2e4S8mRgYO0c7SPPHIBspY6KI6hlWz/1YSZ2WGZLgRbKoj1/6Wuw8YCHyu4/FMTdvlhHCsvbZzMzK0jgDuxrQJr8qgUASBzb0xSww5Nvc3TEwbD3V1Fu3JVnxniOVEEjunawibRKK1BWDUSw6hSB8xgSDHyDOGtOk1Y+XsrXv1DfgLPZrJ8MeP8AppB2jadAB3bbc6b5dOWNV8PtzHZwbPZZR54tLOqmGOAuZz7KuhdiE1cyNx8+n6Y+ku8rwAsLJWvZV/8AzRxtpG3kcE6QihjXva0kHtJ+HLRgtLlr7t9113ul8aPT7csfK5OnGZviGmv/ACK2EWWIneoWli47lnCqZezJ3qQFDvv123u+fXCaTBy43ucWX8t0fHmRk2CmMxxSBWszQhSKY9onKvW8DRwyltFhscbFXCVmncqj4px9ZQMtlmLa/wDElo1pJNhfEG+fKtgd7xoekdHlmn8SYUlWfnNa06ULIZbLEq84BjQabdqG18+hs/PGs65juGIfC+8OEj6fKTPT+CnVzXDe1XT+HstSgQdTsO9p5nHz2RnURGSdX1P7LUMfBWkDdd4v7LxZhnCKsMq7o6DSCaB7wHMXW/MfTE4Oq5GPpkc4uHuf0XcjEifECByqA5xo5jDmE7OWv/a3TYnx5jp6csfQOm9ViyWA3usjmYBjJc0bI+cRWXvAkDoNqw8Y6+Eta4t4XoYFUaVFjz3++OOebpRe8uNpPjrQlQkrEb6gq+9sD08OfPA+U+LTUhRGM2XVbAleG8LTMKewyM0qjYso+HMtufIeWF/j4gGzP7+KN8HKJ3cP79FaRyBjoClHDAsjgoy7Vurb/HDGOdktFhS2eF8f31ThZFZ2g3preImxvvanofLx8eWOyRPjdqiP0RFsc0CX6FNNN3VpSryuoZb3Xld+B07+O97Yva4uaCRSgGbmzYHCbzRsqB4W3gBfX4ffEDqc6uyE9KSXDszmMs7rlHVkuzFJekFhfdPp5j44z3VPhmDMdrrf8Cn+N1V8LQJArH/xRndQLZSM1yqSvuThRL8Ht0aYgQfWwfy2R8fXmiwSKPsR/KZg9sJVJL5GTf8AscNvv/l88K5/g/LDQNWw9v4JRH+twOA3Xf8AxvCiSCSHMKTZAZK1f5bvY8/LbAU3w3lteDsB9f4Rf+qwPILDwhP7Q5iaElVGTh00srku7eGlaAA23bw5b49F0eNklvOs+nAQU3VmWWj73oszC/YqHZuxkWx2qhpIpgPFhq7xN+HoL2fadQoJI6Vz3FkrNYPY7PH6JimzDvKgEEbqQ1VrkDDmwulBHL1vfnh1h9Fc9odKdkK/JEEfguOqjtfA+SW/5UUa8vNJG45EMa2+v6eWCp+jY8w01+6nB1iVrt+FacP9sW3hzbdk7EL+LhCXt0ewRXmNx4DnjGdR+HZMU6426h/6m6+m/wCX6rTYvUGyinLSZ3OpkMshihaaHYdymvVZLsd9V+J5kjGfjhfmzHxHhrvfb6fRM3FrI7G6zL8S4dJTxQ9jJ2mxZNFnTdDSSPzDn1rxxs/hyDJhyf8AyH6m1Q3tI+rvbJDTG0flRQsnPrRHOxFj13K4+gvDbtY2aPQ4hFMcfVF+WJalAE/+ytUmWMZd4rbWO+4ALOw0rp5edUKx8+Iu7Wjx4Wzsl8TkcXwPdezGUjlklZ1DjXSnfkEWq8N7PreNB0/HY6G3i0C574QGgpTN8HgZt1IJF9w6Rt5Da/hgt2BBV0pNy5qu01CqQqQAFUEKOe7EfM0Ppi2BoA0tFKoufIbO6ZiijQKrjUikMwPWjZJrrzP6Y9ksEkbmk9l6GVwlDk7BxOFjWRy2sg7kRrGAf8zsNj5Czj5Tl4jmPcJ5du1mz+AW4hlBZbW/sETjebzS5YFYgJ5JAn9K20qepJA3vbw3wJiRYz5dOo6QO+1qUjnhqazMEedhFoGjViqEnmBakk+t9TYo48yZ+JLs6vYLrGRu++LWQ4jwnN5Q0CkqNYQmwaomivPoBzIsqL3xtOlfEPit01uPX+Vns3pkeovGwQsumZZA5kijQkL/AEwSwJbTRsmiOfO+WD5OryHYbJaMWNs4hLXWfXYK74f7FwTTLAWkYmIvLNffJvStXYq0bYjfVzwlxMqad73yHbstBkYzYAGALSezvFGyFZPPlUC7QZjTpSRRyBI2VgPH4+LG2hUP26yEGczGRRGXtJWYdrHTHslXUdxtYJDL8ehIMmuLTYUSAdih8Y/4e9lC75SaVpRuVmIcSf8AxBU+Y9MGwZkocPN+PCHmx4nN+7+HKxPCZgwlJBWRXPaKd6J6jy2IHoefPD6GcyNO1EJNlNLSKPlRJz3OzN3JttzF/wAr54KjadO6oisO1BLR3ukPdUHvSHvEnrV8z5nywAZZJnFsJoDk/wAJ2YYcdglyxqceG9q90PO5BlUukjkrbHUbvbcjz/bFU2JJG3Wx5JHqpY/Uop5PDkiaAdhW34omWz5eAt+ZSL9ARZ+V/LBWHkeKy3Jfn4TIptI4KLKwZDI63Ho1MOd2Kr638MXOjDnb8IFrXNkDWndVv4+WTLNG8UkkKtSyRnU6BQCA4I3pTpLcv1xmXjthyC1ppMAzwsgPY8B/oeD8lGSWWZ40aFY46aRIjy0nYM3nqJ5jcFtt8F9KxmSTbm+5Vkkgbqkc8ufwT+wVhl4hGNA38Tys/wCmNWXC9ICVSSF7rKhIoZWRHremYb+ovxr5YkGhq6z/ABnU4WhfgVCdkEBU7m97PiT44qlbr8pGykcmUv12p8I4pPkTSap8qfyX3oz/AJfLy5enM43rfww2f/JFsf7ytJ0/rAA0yq14l7QR5vQEjkUIpsyLptmIsDxpQPniHw30mfGf5zVendc6xmMezy91UMypUdUG931v9/vjd6C4LNkOeC5MhT4Y4CRsqNk5BLIYlVKjDlmVI7LKNVklie76D023xg6F7pzFEzUS4ny7Enj5V3RODL/SB6sWYjoCWOyjoPid7xqsEf4Qq8p3+REZLkDWKUHbrZr6VfzwZ23VWqmUEHiUBYRhRffBJ8ARufljgFcKUEjQDadjTvE9KxECiSVT32VnHLmGQR5ZY4wvOR9wL30qg5kXuTtj5x8Q4cEGWZJbp3AC2PTZ3SwCu2yd4ejxxkvM0zFt2YBQOlKByGM3LpfIAxgb6d/xTdkRvS4qumyUSyRwSUMssbOoZqVmLk0xse6rWPj54KE8hY6WMefj3GyGLa2cq/O5bs8xHHCe0R4u1hjLkgDWpIBIPdZ0QruRt0GHHTXOdCXSCnHb0Sbqz2tZpLqB2ScjxyaJoyVYyx9pH4nXakj4c+t9DeDJBUbvkf0QuE6aKRsMo1N/2u9Pr+y1/Cpkh4oFNBcxltKEn88bklB5lTeBOkya49+U3zA4m3LU+0PD/wARlpYgVBdSAzgEA+Jv79OeG9oFfEsnMYmiTKM5zKCS5cumrtCzWoCtTFFWwW08r2qjifuuL6pk04wIVJkybOVBIkSRSDXIlDpseQGPLy+d5pZlzmd7ZY1luNm7K9NlW5A8r6+ZbDzpjjpclHUwBpUpEAlRi1GiAPHlv6i6+OHe5GyXRvIFV3SnB5KBjOzoTY/Xz/2wpxRbXQE06ynnWoXSaMhm7SAPkmc9OAjFj+UjfrtVeuCGtGNAQ51pRhwukmaGDuqfgT6Y5Xb3R+mon7j5jA3StwfRO+tsssaOSraaVQtv3Y2itg2wAo8/Dah8fTDJ8gYbdwsyxjzJTeQlOHZWkZSrESHWMsmxArumVvyCgp0nfbqdhic/IE05c1PI5nM/yABpG3iHt/8AyO5991KVyM22sKpWFQAl6QvvUL8LA5DDfoOluopfNpMOppJsk2eSilOdHvMDWNKxrRuEG27tLxQaEVBv4nz6n+eWIS2TQU5ZC82oZllYFdVBd2PShzF4kSGN1OVsEb9YDW2Twk3zUITTpfSfIi/OzgF/U4xvR/BOo+iZT3WXNv0u0bLZ4aa7RpFWgAeaA34nlfh1Pni7HkhlJ8PkoDMxJ4zUja/RGECtz3U8vX/bF7GljkttzNgmDxGLqTeL9JKh4T01wn+nNPHGvfLAKTdBbtifIUOXnjDZjNMh9E9lZqja95po59UTgndjKfmjYoR8Sf1+mH/Tnh0IpCZNPIcOCmEHecnr/rg8uFbqlw8opB4w5XLsyGiKo+rj9DgfIfoiJBUsVodJRQnzpGYVOSyIGF+I1H4fl+Q87q8V3jAE7EIkxN8I0NwrQTZq9OV0C92L1tyUVfmfA88JfiTDgkiEkwNN9Od0f0ed4cWN7q04XlJwW/ETGU6d0VQEF+YA1H4Y+eZEkBA8Fuket2Vq42ObTi5UHtkyvNAMyHGVCljoH5+8Nz5DTt61hj00aY3iAjX7ofLa3X5uEvN383lTlw8I/BssYcf2ydbu1Njfn1wzxS/Q7xCCe9JN1Xw2xW5thFzD6uwEkeiYTxDu7gprFkHwthte2/niUp0xOIPYoHp0Qjka6F+ph7dx9FoOLcIWeIRS2ra9UbLVqfH/AE9OuMzFluhk8SLjuCtlNEJgfSlWTcClZXWbiGZkRdilkA+A3Zvthn/rMpqmAX7koRnTASLPKYzHs+qhWyYWGfLtrRzvrNd4SE8weXz6E4Gg6tJHKDISQ78vkpzYbCwaeU63/EudQUPDpe2A5AsVvx2Qmr9fXGkZmQFurWPxCVHHkBqlmTwLiMwlzJdEllYuYWXc+As3XgFPLazvilnxPHjyeGzcevZRk6WJW29VOUzjZiEggLKh5eYv4gHcHqDjc4OYMhmocrPZOP8AZn0eCj8Ry8baddq1bMPtiyfCZkbnY+qng9SmxrazdvoUnNw+MDW8jsuBR0lpd5nEpgOuyO8scYB/vyTccaSxBaKRk+7y1Cwd+tEj6YYsjZEA1qTZGRL4mt5s/oh8QlSWV45XKwx6SyAW0pIDAAVuLHwJ9KQ9YyHiowisFro2642anHueB7lWRm0KAWGXQjuRINUr34midR8h6tjNV3UHAyvJ0+K4ck7Rt+XG34D2VfJCBm5RTC4UNOdTDcbE2d6o8+uND0MXqCqlJMG5HPYUPpsF1IyJN+QSgfjv9sacbNpCbCOlPV729eB8P5tittklVsPmSQg2hjJsG2bwOkCh6WfpijKGt7WHhOcOXw2SzNG4FD2tWmg6dVj0xx2QGzCEtO/fsk+t2q+/qqiVFXMoAKHZG68AGr7D5DFDmhmU0NFbLRRvfL0975DZvZNaQUGm9jtvv588MJWk/NZ59k7rxyaHc8zufXEg91KwS0Fa5HMt28+hSXdVCk8lUNKSxvzI260MYvO3lJPCaTRtMTHSGmj81DiQXLyq+ssHWpQTZ2OzV6Gh6ed4n0/J8N+/CqgJnYRpoDhHisgg87+nMY07qeBRQ5Uc9GHTsjsHFA+BWiD9MdfEHsLSvREtOoIRhCqpfvPCLDcuhHK99sVRsGwO5CtMhLjp2tP8NExaPsXVWZjqZxqFUx2HU7bemFnxFp+xP1jb0+qP6XYyaCanymly2bzshVTuFPZKL6EIbx871Wz/AARAfPc/mtaITWoutNcYMl5eUIZFgkLPGN2K6dIYA7sVs+u+B8fQ0uYTRd37fJdnYARW6oeP5pZs3lnZXSEdpEJCQpbSeY8Bdc+eHHTofBa5moEpXnSStZqjbZ9CL/JMwvIJcnG5Dr2trKDzAFgHz5b+XXFuWQIHkeiXYDceScSMBY7u3+Fe5vPRwr2khPdchQNy5IugPHGbjgkld4cY5/JauaQRt37gKvgjzOYGsuuVjcgqoQO7bXZLbDe+Q3+OL5PAxyG14hHe6A+XqqGvlfvdUk5sxnsqz9qv4qFubxqA6+BKgfQ2PMYsY3DyQCw6HehOyiJJYyCdwEY+28FLazoEIJLJttseRO+IDpMtmnNN+hUxOzckH8CrXJcTjzNtBIrgpWxoj1U0w+WA34z8cBszSD/e6timjLRv3WGzwCcSdEcFXDNSkEKzKrONuupfkcfQPhuR8jGh2yzHWwKc4KxeIFTrAKjfffkN8bVljlZNp38qXy8loSFC78hy6fz4YlJtwrZGkHlemBokbnpiLG725ViklmFlV0lgGqVAVN1RVgQOdbqTYOFvUsQZP3RuEVjzMoxyHylAyuWncW0wSxTGEU7/APVIe8fgawLF0MDeQ/REz5jPutbY7A/d/AfumMpEqs6AuZKHedixYDfmfUYbQ4ccLf8AGEHM972XwPbZd4hMsZSV7A91q3qweY8LofLFz5hGy3LkLDKC0IiSrIO6QykVam8cZI127dwqnMfG6iEt+EfStGnQ2pPI2KI9DiGVG6QBzD5gmeFlxRvc2UWxwo+o9105qb/8G/8A1isC/aMoCjFv8xSJ+wdOJ1DI29KNqGVgpmMhuR9jXJR4A/zli3FxpA4yyfeP5KrPzY3RtgxxTG/iUx2OlQASd7J8cFPBJShz9RVaYpTvpO/icXWiR4XqtRwWZjGRHWsmyx/IAiDfxJYPQ88YLJOqQkonKjaCHS/dA49UfMZdQrQKNbyC3LHy95j5HcD+GjUeeyjEDKPHlOmNvH8D+VVKjZVuxlNxt/hyeHkR0F/L0Ozrp+YCPDcpU3JaZIxxyn395QRvzvwxoGg0hhwV6X858uvLYH/XEGAWVEHddgiilCLKajBDEhtIGkkHccgBfywB1Vjn47wz71bJhguDMgajsmshnYgxGQyJko12rd1T562s/bHzSeKbTeVNXt3/AAC1zHDhjVbcZyxlphK2XliBIe+7Rq9V7EHx+mAsdwi2062n8f8AhESxeUOBVD7VcQirKs0sc7RORJpK97UoskXQujhn0qKTW92ktB4tLeoW6KmOo+qq45khzEWksipMpaKSwVskMR0K1W93vhnkML4XCuyExJpHaTIA48ah+/dfQcxlo2bs3VSvvAHx3B+nTwvGNa+RgLmuN8LQFutuorhJfSeqsb8tiMeoMsHuraDL9wpRMb1WKYCvX+XiBaAA2uFF1AVXCisxAUk6UGoyFuQAxZ4bXmgfN2pek0AE9+y+XZiBM1mJswgMcOruBaW+h2HluQOrEeOPpPSOm/8AjgTWVk+pZ5jf5OU3lIFhmVEAA03VDfkbvn8PAHGrjgjjZ5Ak0r3Sxlzjun3zFRknvcx8zp/XEmC0DGzzWEPKxUiBbrnv574m8m1yRxc7dRjYmRufdr61X64ma0qRHltTVtIbbxOK41ADdL5VwkILMAN9yQOp/fEpZGtNuNK5zHPdTQuSuncmWmA7upTYAPpdn+eGJxuDx5Sota8XGdvmkc7msyNVwpJFvyPNfSz08sATS5DSfICEXFFAdg8hy5w+OAESxq0eta3sAb1uPEEV4b4njwRuHixilyczEaHG6TubkRaWQ6nY0ioCXbwoDfHpsuLGYXyuoBVY2PNK7SwJqDg2d0d2ADwE0qh9+QpRQ+Jxl5vjTCa+mAn37J63oEjxbiB8kjm55od5snLHtuy049SRtWD8X4nw59gf78jRQs3Qsho2N/36rmXnEsbGFgx62ar1B3/m2HuNPHINTTaUyQmF9ShHVUAGxPnfPFplHqhyTeytuHZluyjihA1abdjyUkkn1Nn9rxgZB5iXJ1JiRteZsk+XsO5TZZYAALaRzsOrt4nwXr/DiG7kI4yZr9X3WN/AD+UPiWQj/DOZ2PKzIOeoe6F8r7oGwrHY3HV5VWzJeZg2L7o4H8pDIAiOMuO+QFA8tqJ8DVHGyx5HeG0OG6uyK1HSjTEU5NnaiBua9Ol3i/Sqmg6gk+G5lTUeltgfeGx5k34XjugUiJWFp12FZZv2qzBPZwZcLp7pkflt1C7Dz5n0xg5PhUSZLnm9Pp/ytB/rDGxAnlVmajYhHzUrzWa39yO+oUAC+l0PjjSYHQsbH4ASmbqk2RYZsh8Ty0en/CUrGwLACiyVpO4rcagwxdnQB8ZDRRCBgmk1EajZUMxw2RYxEs0UkEg/pdp74Ww1J1s0BpujyoYy3lJsjdXwTDXqLHBw5rj6q3yntoe6HyzyOgCsY2HOv7a2PiL2NjCh3w/LK53gu2O9UVqY+qMEdu2CN/41iV2/8tmdR5jSnzrViLvhrPoA1t8/4Vw6rC5o32QpvbUKg7LKy2DQ7Tuj/wCN2cSj+F8p7j4h/AH96UJOrRbm/wBFXZ7OZnOrU5EUPSOPmx8yb/nQc8abpfwvFjHW/n80my+s2NLEpmeJJAGjtiT7qqoGhSNgD+vPnjSTTRxjQR+CUCJ8/nFBMp2ZdGrvFLUm+VfeifrgthtljhUESNBHZSzmYVYnZlJA20jmSaoD4/bFMs4jYX+irhjdI8NC0nC/+G8sqhs3mWj5HsoKGnyZzZPga69cZ2bqMshu0/jw4mdlS+13suMrFDJks0zpmJBGdThl1Ed1lcAkLsQx3PLwxxvUJR901+f6rpxInfeF/l+iv5v+FjBQ0GflL/8A9gDq3lV7D5443OnBvUV04sJFaQs17PcLhkiM+bjWRmL2GJAhSP3hSEANsT8vHGc6t1HKmm0tcRVfW05wunxNhL1n+HZPTCZoGU9wtmMvJsoG5tSeVAVZvkdzyw8xOoSY7gBv+6QdQjeJAJWU0nyuCussmYdNSZOTSNu+6R8tuTHV9MGz/FmCw6XXf4/paiz4fyH73/KZyvs9mpu5KI8vHzYBhJIR1rbSL5WeWE2b8asa2sZv17fnX6I/F+Hwwh0htaTh3DIcvoMUIVnIDObdyCDzdrP2xicnNyMsuM0hNfgtFFiRx2G9k6VpjrujICPPn9MCt8wAZ6boi7aNPoqhPauH8QI5NWXdSw/rDQHFgWp5UfOsGf6bKIS9lO7+XevmhvFaAWu7qftFkoo4SY4kTW41FVAtjqbmOtY1Pwa+aTJdrcSAP5SPrIYMbfklYg52P+N/rj6V4AWXGOaWoyuYWKCLSoZ2ApR1Yi7Pz3PwxgXtJcVN+PJkTu1nyjuewTMUAiDSSsNdWzeHkvluBXXECb2CqlkfM4QQg6ew/cqhjlbMylnJ7FGsIeTEWFFcvM/Hxw56dh2dTgmUwjxomsaBq9e6dzGZ2JJ7xJAJ6n/fGjjOobBLmNspJQY7SMFpTu7fvfrgPIyX6vDhFlOYMWN7PGyDTOwXJZZ0BYkUDvVfUeG+KXSZcbdT6r2XWw4MrtEXPuuxatSvHZR/eBN1vTDf74ZxStlZaXTxiMlj+QmpYQysh5Hw548zylBRktOyjE6sA1bMCtHw5G/lWOOaNW/dSeKdfdVOQyja5ISURIv6hlIt9DUKXws3y33HxymdCIJE0MznhpbZJ2rtfujRKIpoNCdmkkdbmySpcWTXMjSa5bj0xPpk1Tbr2QPK+Mu1FtXtVe30XuINKkwkjjZzVGyAp29b226dMaKWSRp8jbQ8JjMWl7qTmVLkXNWujYB2HgPLbEotfLuUNLpDvJwh5LLuoYGj37XzFDfy8/O8XOBK5M9rqIUOKQRkXJYRRbVY1C6Ck9d+g3xROxp8zjsFbjvcNmDcosWRzMlSRwKq13WlcKdJ5HSNwMZ/J+KIIXaG7pvD0OWRu55Uc/wjPBQ3ZRP2ciyVE5LEruNjz+G+FsnxNBOPDO19zwiWdFMJ1hfSuG+32RlXUZ1iYe8k3cZT1FHY/C8cDr4/4/FTLCFhjxTLPJEIYj/y3KZkO7NqbWzhl1d7cIjFTp8KO2wxB07GPDHHcqQjcW2tuc9luHcPAy8naKARAO0DmR3YkAEcxZ6cgDichAYbNKLAS4bLFZvLnL5AxCjLrRXfbdncNJXlSlfMDGcxiZ80SE+UcfRN8n/Bj6iebKoZzq7TtFCZiCJg6gd2aNY2sHxvYeY3vqHffZKAPBa3R/khdx6td6revC1S6yFVl3diAOQ+Vb+HMYxr5Yy4aBZtaZsrWhhHZK8Q4iFgnzOWZJii8lIYbadVkHmFBNYlDCXyNhnBbaqM2pmn6ruU4gfxc62WR4I54/ADdCPKzR+eJT4zRjsNUQ4tKrZZcB6o+ekmEaGGNZmDBmVpNBqidjyvlz2wLEItbhI4tB4IFq2UuaTpHsqLiHtJk3V4c5l5Yid9MqGifFXXl/1bAeNYa4nTcrxWugkaRY3B/UFByzAN844VPLUESxqWKr7upiefQeAHLbH17Bw2QsDW1fc1ysJkZEmRISeOw9F78Mv9q/8AaMF0hNbvVezPDMuF1FKGqjRYV5nfwwsZhwPFlqZx5EzrAKjJ7PxAjSWUeAN/cHEXYENgALgzZWp2Bwj9gv8AhrHqF7knVuSfjywZHGGN09lXKdTPEPKlLF3kII0jxPWyT63eLmkBtBQY7Zd4aRrkDc9ZJ9Onw54VRF48QMrXfdM+qAmKJzPu0vcUmURuehFD1PL9/hiyR72458er9kH0yJ75hXbcqvy4fsU03uxO3hVffFvThUW6K6kW+MQrSt78sEafNaU90tl4KRQGB359Nyf9sSk5BXnmyqycKXgkewuoRSnwFg2fK7s9MKuswks1tTTDndDq0CzWysuJr2kDysdJWQmHblpOkADzrf0vpjNROLHilFzKnZHGLJFu+v8AC5l5u2j2Yo67SiqIIsEC/ds9enLnjUYWR4zNBO6DkZ4MnqOyHw4IFOhStN3gTZvzJ5/74OEbYx5V6cvNaijxSntCrdRa+m3+vyxfsWqlzLZYS3GYS0LqN9JBHmAT+m+F+Wxz4XNCJwXhkwJW3SdMwnaxMp1IO7e4Ng0fAjlj5NK18EhjkaeeV9BxphQ9EwIm1GxWpRv5iv58cAue3SPmrCW6R7FLTZSGUIZYo5N9JLqCelb88cbLNG4+G4jvsVB8LTe3uFKA1GyaVVVaioUBSp2Iqq3/AFxGT74cDZr13tT8JlgDuElk+A5WOd3jgVJEBKkFjXLcKTpB3HTBD8vJfC0OeSCaP/fKqGMxoa8d0r7RuWiyyhgjSze/Q2IRxZ8dmv4YO6NTZnn0FBCdVeI2OJFgdlnOJOZSsMyaczaorr7rrJ3SfTfl08txh446Wud2AKS9NYWu8TEP+N3LTyFrePcH/GSw6mvLRs/aR2QWb8tVzAO3PxrnjJ4uYMVr6HnPB9FoZYjsCqX2DMImz8MQYxAqRqB93vKVIO92SBe5Awf1bxTFDI8jV+6rhDQ4tC1UYjHZqiqorQBQ2Rfy+nLbCYmQ6jIT6/VHCPTd9ln87x/sWkWbLZlFY++qqyADkQwblhjHheM1pjkYSOx2P5hVuySNO3C9xDj8E8P9FxKOZUj3eVWrDYbWPEjGx+E+lvhdJLM0A8BZrr+ZcbWMPzVDJppHc13tvM2av4j6Y30JtqygL3WGhCmll1NSEizXLxxbsptYyhurXNQoUftCNHMkmq5bCvTkOd1hcXNibbuERC15d5eVPIZabNboRDEdg7AFn8dIuq8/9sZfqfxMICWxCyP7uU/xOi6xrkUs77OZhSzwTdoVG8cgFsN9gRtvvQ2wBF8Uua4eJ3+oRU3RIw3ZVmWzC5hO6SrqbZTtpP8AOR8sbXDyY5WamrNzQOx30eEfMwggMxKsNtS49NiMmNg0fUK/G6hJANAALfQoEOQDm2kZ66Gx9ST9MDjp3muR5KJk6vTaijDf77AI8asGJOwGwA5VyG2GJLWNoBJ5JNRs7lHfUUNbE8r6euOMPdyrbyu0AFC71W/pjjyXEUuO3KFnY1mWSI1y+4BB+Bx6aMPZR7q2EmMhyF7PytPpEu34YUbPN7NMfQL+vU4xWRH4Ty1GTvZBGTH95/5BTkyPa6syjiNy9Jq911FKA3mxB3O3jXMSgyHQuFKJHg6cbTe1n1H/AEuZFd31ArLffjPMVtYHh5+njZ1eNlNnZY5VMvArj+8oszhV16bI5eV0DgthvZUsaXbWja+df22PM9MRJ3pda2jRVNFw+OYBqKMTR08r23o/zngCfDiedwmZyZIDpBtMOZspp7HMMXJoRHvX5leVfAdaxn+qdJwwwl1X9AfxTPCzJnnjZb6Ng0SMyFdelip2IJrn6fpj5rIHNlLWm6WijLipvZMiv7oojatqs18cVkAAFvKmK0tLeV1nUOprd9tXlt09axxrXvaRfG69pcWkeiyXtzIjSZeKfUE/qu2joNlQnntfM4f9EYA172+w/lLeoSPay4fve6ikTJm8nDJIj6C83af3R6CsRY8rsOdjXunzwxznVivI77JP0prDO57QW+o7fRWXGuKvk2y4IUwSO3ayFWOnkVrSdr59eRxn8XGZlh531jgcLSzz76q2SnBXGY4g+ahBMKQ9mXrSJZLvkQLobX4qvli/IBgwxBJ94m65oKttPfbeFa5nORR5d5ZGCJfMgmiaAAoXuPDAMcMskwYwWf76o6V/hybqOX4/lZShjzMJroXCnfbk1HEjg5LLa6N2/tt+IQ4mZpIvlZzinEInzLBFC6xYoAWo2BJHMmificfaelYTMTFZG1YHqD3zPdL2Gyr87H2isg7pUgg+hwxa7eqS6KTQ6052qnfUN8S+ipIdaZ4dNFJ2bzhSiNZ1+6CLUsRy23O/LCTq0Hj4z2t5rZaDDcIMkXwrab2ryur+nrmYElQoocuQJq/IAHesfM2dLytJ1kMHeytb9taBpbv8grSAlo+0KNG8hAMbVa7tzr1vxwG/Z2i7A7ouORzqscBZr2m4Q8eY7eCJpC9rJGgvwOryv7j1xoOhdXbjeSU7e6S9SwPGaC3kpWNM2aEeSYX1kcL9wNsaF/xRhxjY/wB+gShnRJDyUtxHL5uNlV3hV2G0SEk0dgWYrSrfX1oHFUPxC7JsxghvrSlL02LHbb90Kfh04vsZnkkRwrROotuupQPy0Ca8Ad9sSb1WVpt7tkOMbVXkBa7gj9/kl0Vc0SdGYkoWY41LKoGxPdF1e9+eGZysaUBzyfl2XBBNHYYB+6Y4PkEWnhlbszepDy5f/Eg/bBmPGxo1xO29OyFyJHHySN39VyKeYuXWNG5alEoJAH0xI5MlgUPx3XfBYWVZ/BdzMWiYtr0RzUsvlRG//aD8A3jhb1THJ/yAKeJMwDztst4V8UBmKkaIMr3m82A7oHjX73zGM/dD3KlGxzY/Ecbkk2HsEDi4LDKZlwBI2pDXgbMQPnR+ODumvLZg0FVljWF8TDdfqhuoIN8uvy/TGubXZCNNELkFAKBv0Bx1x33UnEkrmSyDSyGKJuzRTbv1BO+lfP7UfQ5zrfWfsjdLOU96dgGfzvWj4dw2KBVMS0WPedjbHfq36DbHznJypslx8Z1/otXDjsjtoHCckh56rGtunT1+eARJt5BwrQ707BHkYl2W9ivy6frgYAadXuqgAGA+6GuXUsilt139RqBH2xaJ3MDi0c7KTnuDXGuVkeNZ0/8AMpX0644olilABJVHpyw6bMQCN9iduo03SYw3EB9d1neqBkmmMmncj0SuS4ImYGe0tUagQQMbaqcSepGrT8GOO52acd8bQL7n5cfyrumRSStLpB5inM7l83mIVyH4ZYVAVZJQwZdKVRQCjuVuuf3C+N+LDKcoSajvQrff1R51EVX1VxDxtDLIEYDLZWI9owA0l7FKD/lUNsOrDAjsNxjDnDzvOw9B/wAqwGuFDP8AG4MvHC8weLWNQQKWoc+9W17jbx9LxyPCnle5sZBra+PwVjsigS7uquTjHDc0HJeJn0nSJY9J1VtpYgb9Nj1w36dh5kGTG17TovejY+tIbInidEQALWfkyKo0bx6UEdgiqFG7+PeOPrsLGNGlg2WCOS5wLXb2nXUWfMVidAG0GNiszLkprPcY78wdj6b4t1pu2SGhZWwywQhkCjSCylTyPw8DZ+WAZW6h81QCQ4Ocr8cfykGnsjHpK7rCq6thdd3by3OPlE/TMiSZ7X3seSdq+a3McsPhXe/ZGTizGCWb8O8bD3FkrvsaC7XY7xA/XC92MBO1niAjvXZW+K4tU+FTuytHIQzRjTJMaAMnMqAKsLdE7fXEMqJsbw5nfhvKlHIRyp8H4jDMxWOZZDGe9XIA2bB5EDlY22xGbGmaQXMrUpOna7VSy6ZpJAWmXSc1bdpYpVukS+gVFVvDv78saqCAxMDG9lmMp0ssniQEEsO47oEsbuEfWwE8i5QONjoAtuvN5KDf9DAbHEtUbpvCPYX9URAwsisCr3r0W2yWSPCXl0QmXJyMH1p3pYTQB1ireOxqscrO2DeVFY/j65KfPxmGdEy81NmLJjQMDZ94DvMvT+7c4ubLI1pbeyh4bSbpa/Py8DC6W/CHav6Shj8DGCb88VglTorDw5ZH/FQqZDCrDsy4KtpILAGxfTqOW/WsO8FxliLX7pPnDwpA9g3UBlAkZX8RIiMd1anUnbmNj+Ub30xJ3SYnixyoMzZHvDi0Ejj1TfFZ55UUM8Uiq6uKRkaxfmVqjVemKI+kmF4eCoRviDiaIPztezakIdIJJ/XD5jQFSxw1bqcS0AP7RjnJXHGzaFwPjCwvJG5A1v2iOeRsEbnwqvTfGM6707xXF3f9lrukZLWtDXcLa5RVdLBV1u1Kmx8x8cYHJbJFJRBHY2nZlDjbV2K5EBve+mB3DwnbBSd5HbKLuCJGrcAr6/tjugtc1t+6lVFo+qreJ8Yjy4jYhnlKgJEvM8+fgN+f3wZjYUuQ4tA8vcofLymQNdrOyxna5qGSSfQwkL9rIVdWXSSSAyXdLTANe1H1xqoomMa1g7LJS5ePlPqTdp42og+xVz7HcWy4yaRNNGkwk1yByFu5NV2aB7tcuWEfVcSf7QXhpLaoVutF057GMq+37LVSvSySKRTEaWUg7bD0wiDbc1p7JlGWv0NS2Y4bBKoiKUkTiTSvdUndtwOYs2R44vbkTwu13ZcK33/BVuhoD3S3E/aKHLqBPKVZ+8AFZtrroCANvvicOBNkOuNtge4C7M+ON1EbBVeZzXDcxG2kQSzkUv8AT0uTfOioJoXjR9Awcz7c1kuoM5q7CT9UyI2wOe2lUTx6g63z+mPqjPKVhGup1oKL3EAOorQv0FHHpAbXpDbiQiHV/ccSFK4OFcJyFQssm+5o14bf64pI2V5cS0J/L8VyOXjCIF7XexGhLWGNgt08OePmvVsTIkznVtH89lsenzRshYTua+quuE8S7RBI8EkYFBRJXf63Xwxm58cxu0NeD3NXsmkbjLYqu+6pPaFViiXLRs803bds0arqLqWZiHA2A3A350NsH4bnSvMz6a2qBJ7+yEkOmgN1zjxMtZmGMxgZeZJQwCNbDQqMvUhjYxLCAjJie7VZFdx+K5KCGeIOFX8QV4IZFcdpGVYo3VHpqB8BY+Xyw/B1O2WexZIsmUSQnRIOR2cFpmyAlycWVHdZYUcP/ZLpBBFf5ib9TjMuyTDkGYm7K0zsfXGXnunF/wCIcYjCZiCcT1TIqAhzyJRtQtSeX6407J43t1hwr5pS+B7XUQsn/wApTWk+YyxhyX+HotjJGhACyOfeIDAc9wDVUBilnU4HS+E02fyXfsztNlbHJ8e4XkYdGXkSZgSVVKd3ZiTWoCuteQAHgMFaxvfb6fmqvDdsqI8GmlBlmnKSyOSyKisFZjyJbcgCtgaG9YU//JJceQthALffuiz0lkwqTmrVLxrgebCFNAkUH34TvX/+bb3R6E4d4fxfjyACUaSgP9HdCdUZsKGU4nE/9PeNwQCjijt09f2xpYM+HIA0lI8nCmjJJTMjFpALpVFnz8sMttNoRpAafVK5/NMNoiNfPS4I1iuSk0CfIf7iSvI+5z790VBGDu7j27IeWdJ00tHRQ0VYEafQ88Q8uQ2nt3Vjy+F1sdshw8P06jHM8QugVfY/Kuu1XgOXpEEnP7H9UWzqErP7SajzObSguaNf5kBv4kHCqb4axXu8wH5j90UOuP8A9yk2bzI09pmWCO9SMgVdIKnSdWnu2wrw3GB8r4cggYJNINfP+VF/XJXghg3CE0EcI1UQRmArvqYto66jzGrnYq9sCN327IDJe+TSXEmxftfoE1xpwuXZQ9yZgqgI/MLGojwUJdeFjqScTxoDJKGoCEmSTcU1vb++6rpuzdkjZFKFe6CBtV8j5V0xuhFG+OiFYxzwDI0lJPlFhDvE8sTKf/Tc72a3B5jCyXpGJkW17f79UXi9SydekFXfDvaHNRd51jzKvRJU6JCK/t907eAxmOofBoeP8D69B/f5TeL4haTolFUrOH23yhJDtJDYrRLGw0n4ArjLzdAzodiy69D/ADRTmPqGPI0bhDz+ayrRocv2TEklniVRvVbkLd7nbGv+EcLKY58s4IHAB/ZIuv5ELmaGc8rPQZwO0o2GhzGDezH97FV6Y2ccwc4+2yzkuMY9JHpa7FGVjA3vf6kn/TF0htUSO1O2Rx6YmOFXoKjns4FfWhB0sEe7oAn7iv5WAJMlo8rex3TaCIlvm78LWcNz2WhiOtooWN2xKqzWSb8T4YwXxRgzuy2SRAkFaTpE7PAo8hT4VxqDMVFGzMdzYVqFeZA8efL6YzM2Hkwf5XAAfMWnQyWOeSwqm45+Iy002Zy+llnKo1iyjClXma3JIHTffpg7G8DIjbDP/t327oaZkkbrbvaNx/iH9CSCVgcxGiOwQkgjtFNWTZYLudgNxjmHARMJYx5LXpJSIy0cqs4/l5Y8rIofXDoG595BqVhuPeU3Xxw82WRx5sfInt40SX24P07FbjMoq6qvUU+goYyGtzpKP3QVu4CS1t8BR7dlMQ3AIG3mSAfviPhsc2QqZaCHHuuyalMn9tdeW+nx/wDdiMJjkDGnm1EAODQUDKZWJGidIo0LjvFUUEkgHmB44k58kjXNc4kD3K4IWgPocIwhIQBzRL3tvvirxvPqYNqVmu3Et9FPtCO0J2Hj6k/pielj9NKFA6VTe0nBlzcbDSBKiWsnWwLCk9VI8eRPlg/Byn4kgNmieEPk47XsLisvwPOa4FLnlsSf5zr9cfWunuMkW6wWdFplpq9msv2qsHsC+4BzBHX9P4MEZEbXN0lRZMIiC36rkasImVpro1rrkNrA3snpeIAGJn+RyvjBllGhm57Jd549ATQ/Z/3ct/HzwJ9uaf8Aaa9UyPT5Gku8Qa/Qbo2XdFCgFirki2Pumth8bwYwskbYSzIjkshwAPsnwA+qNuTCj5j98T2cC0oAO0OvulOCZmVoN4BKCOzLa1BYKaGoMNwPdBvpjF5MTWSkAq7K0awPEqt6o0PklULHM6WQRrAlKgOrSXrmepIv6Ya9IiaXl6k4tbBYNl3dNyUug0DvQJ6X4Y0sbRSFZdEAqGcgVg4bkV3A57b39MRa0By9E9zZAQo5crojO4AAr5cjjr2tB3UZSdZvlERa1dQRY9d8TcbbsuFw7KuzIYuqAlVZRqC7bGwxscjQ54i1gMZB2RUTmhms7n3XfwRUxqmkRRnUV31M4urPUXR+HpgcQUQ1mzRv7rjcgEOL/vHb2pNREhLbc899sFyGuEK8C9kTWMeFrwBXF4avaylWVklB1pf5ruxXnfpeADjEPJHB7Jh4x8MAg2OCrSE5VTrzaAhRSkhmN7GgBzsBjv4YSfEGPO/HBgNOB/JMekTM1uEg5Vhw/ixZQMlknC3zbTEh5c6u/vzx8+nw9Nuyphf/AOitRHKOGN2/BPcfMPYOszFUkYKzDcRtzB9NQ5+Y5YHxhL4oMe5HHur592gO2Web2fSHLZh1l7aR4iRLe2kMCa3NnuiyT4eeGjc+SaVrS3QAeEOMbTGXg7qszs0PYOI3eNjHvCdRVtl2F7DlYN4d069wkLGZPiDxWNkb/wCwqx/0vocbkmKQbqyCz6gH64xEunztPNrVRkGMt7qcuZIEh6ry+OKBCCQPVSbGCW+6W4vmHjUlI2lL91VHLUepPRRzJxfiMic/zODa/FQLtLbHIVS/s6ZI/wCtmpu0NKOzakQ9AF6geN2cGjqHhyVHG3T78lVmKR9kmid/RQyy5+BezkjXNKp7rrIFceF6hZ+/mcec/CmOtjvDJ5FWPpSgx0sY4tOnNZ9h/wDxoAD+VprPzC1gcR4LT/8AY6/Zv/K9qkv7v9/BVfGuJ5yKKZjlezDgK0iyCTQDsSFABuidzVbYY4kOHLIweLddiKv6qvInk0AaeFT5aKNERATQOq/G7Nny3GPq2KGwtDQsHkTl8hJTUjgEk9BfywTQ1IcGzSr54hqhju1JZvXr+v1wFmDXIxh4T3p7yyKSUfeGytZUXSAN75g/tiUb5XSOY9lN9UjbLIH2OfzVLkoQ/bJ+TVsR03aqPpiGJQe4Di05znODGPP3lY/jAqNMDYC2PM9B8SMFyvEbS4pQIjJKG0hQRokarJmQEA9xCBzsmyu53JxipHGR5cBynL5bP/jYvm/9nb/gDskeGAf15Lpe0IF79xRa+Z2b6Y0nSov8JKD6i6VzmMeADXah+iPlXZo7kG1goOtDkfjhtekIKbQw0wossnfFbmtwPDHQ2zapAP3klJ2yN3UDRdFFbD47388WHdEAwPb5jun7A2FA9MR00NkHXcJebMEAGutH5Y7H5uVONupFKkFj5fXEQKdahtaFG1pvvvv88dkACk+r2XdGPWuhwTGUyKI2vU7EWAW8/TFAeKvdGvyXuFbJ/grmFiVSTMXelFAJBoiyTsFut+nxwk+Ig2TAcC7SPVMulS3OPLvXZWDZziLvtBBH4a5NX/6t+mPnAiwGMovc75D+VrA+cig3ZWPE0zHZKyrDIdNTRNsr2BeliNqN+9tR8cBQOxy8i3Adj3H0tTdqI9UHKw5YQtChhjaRGuMSqdLOlEWT8NvDFjnZRmD3W4DvVKPlDS0LM5XNPLlxQWVTFoKj/ERtNWPHvb41hG6yP2aCN1EuY69nf7SthwQdpkYCKJ7JB8Quk/Y4x2X/AIspxPqtdjTXRtNystPa7bBj4+XwwMA+xpcimh1toroY9oR0CCh5/wAGO03QHHm916hoB90KKM6Qh2cb/I19sSc8BxcNxwplw1F444RHOp1K8gSG+XLEG01hDu/CgNmkO+igysFat7a1rw2P3vEw5jnC9tt10FpcLSntBxQZaGQ3/UkBEaDmSRV+gO5PL54L6fhPy52hg2B5QeVMxjLd2WLj/pRori1RQLHQAV16Y+2QxARgc0vn8pbLISEw6izfIjlj1AOtUVpKTlyykCIkgjdG+JND08PADwxDIgE7Ubi5b4H6wLHcIYyshJXtya5it6Pjve+Bfsc3BkNI7/UYBThAL9f6EaBU0NHGeQ3fpZ25+NfLBUMLYm0Evysp8rw+QfIIWZCKYYnLdmN2A5sApCjb+4n74X9WeWxaRyiensyJHukgG/vwE5lpQv8Ag5QgjfU4oCt7JP74zJ3+85FS47jvk5Yr0b/wqvgz1FGo/OzE+m9/tjY9NbUASzMaPENcBWWZmFXV0aHrgyw5ABtlBTdyBsaBcjpfJR67m/4Ky/U/QPqjmxCOHxni/QfuVHP5DYlSytVjvHet99/rzwPpieCYnbj3VkPUXvcGSAFvyAS0CmVY5Rs42bpYBP6X/wBxwRiyGSOzyuZjW48ro62O6bzE9A10IG+CGGzRSxrQSpt7w9MQN6lxBU6lPIU2JSDZSc2kXSPLEbUhVJmR3ApnTUa5n/QX6+uIOkYDRKLbFqGpjDSJDnJ0QtEVWTlZoqRYsH+dMA9RxGZkBiPBRGNP9mlDwEE8azxBNwA9GCj72ftjLj4Ujb8vn/wnX/yAgV+3/KRmyckzA5qcux5Le3w5AfAYcYfQoYRsK+X88oCfqsrx5f79E1DwXL0V0cuZtv0OGLcPH3GlLHZs9/e/RC4Zw9TDHSrrlBcFiQIkvStEbkmx6k+mMlkuHiHTwmUWZK1znOcdLewF6j8imI4Z+HHtoSZIjtJGdtvGrPz5jzF4AysePLZoeKPqrsPrQdLRbQV7P7Z5JgV1uL69m2/ywib0TMY6w2x8wtLFnxAg2vZj2xyrABDISNxUbfrviUPQs0uNt5XW9QgYd3bIR9toidQgzJIFbIvn/m88Es+G82i2hv8AP+FSeqYzW1qQl9r21N2WVkYsbIdlWtvIHBbPhLMkADzVe380qZet44ASE/tXma0r2MQ5X/iMP/rY9OmDY/hWAOuZyhJ1N8m8bD9VXtIbMmozs1a2Y0eoAr8o3NdBZ5Y1/TenYsDdMSQZk88pqXZORaSt2Sp6Ect/3wzDNCTutpUDL3tDcm5ff7fbFhYC21IixYU3RdgRdGwT44gPLsqg7SNkGCIq0zMPeYV5itvviTiALVssltaAeEWOMWq8gd9I5fHx5Y4GBw1FUnURaW4ZO7vJLHEH1NSOxAVVUEbE731NeOMn1KYSynfhNXMZFCGvm0g8gbk/P/lH4o86Rt2s8SWpIVBu3dPds778tvHADA0kUCVDEjxXuuGFzq7k7D8Elw4KsMOrn08iSTjbYbaiACoyS4yuATGZquopgf1xcK4QrDvsgTyGKR2IJR9O4/KQK3wI9xgkLyLBTeJrc3GbE009vb1UZeImXuRWxO2o7BR/P4cVeKw23Hbueey7B04Y58XJIAH5qeXyxBCC9MfPmNTHf5YPghEUelBZuWJnmSuf0RyxNECxdH98WMNoAUVJn53yAx4XdLg3KFGLW9hZv6488dlN/opa1HjiOlWCPZNJwkMtvbMd2Oqtz4emEzoMdjQ+d3mKd5HWJI5DFEAGDaqVfbRSBCbVvHwJ07+mOMc6CUMuweFeWx5cHigUU9BARqX8vT6/6YbP8wSN7gQh56AGPvEg3sRvV/7X8MeiBaKXYXOB2Ty0GU+O3zqr+2IOoOVLjvar8owjYxSozwxjszIoJABIdVdRva2O8OW2Mh1CBscxDSmDXSPaPCNPO9d/ojHiGSiDSROGkVTpXvE6iKHMbb9T0vAQa87ELjvt8p8OQbd+B+iS4VJImWOlCWBJXVtfn5/r441uFrbj+Ubr2R4ZlAJ2QOHzTnMU5Jof1B+VL3AFczy+fWsRidOZfN9fQK6QQCLy/T1VjlGLLZPN2r0DkAfT64YFo2tAz0CAFCU2e63vuEJAogUb386rFeWXaWtG1mkb05oLnOcL0gkfNNpwxNN6EoeQ/XA0n2SBwjeNz7WhZOp5Bdu87+iqc5CIpYymwY0V+QPwIPLEJ2CCRpj79k3xJXZULhLvXdWLS94pW1c/hhuRbbKz5btahK6roJF1ybw6Y7GNqC42/VRjVhHUhsg1Y6i9j8sRkIrdcmLSfKoJKTLIu5UorAefLb+c8RJBU3AGMFczkepO62lypRfC+npsSL8/LEt3xlrVGB9EWLChweYNHpebsBH3TGpVCKAsljubPh1xiciJ8byCN02ndBGQYINbj3duPoB+67NPlgHWJWnlkRlDEk6dQK3qYdLuwOlWLxKDHlleAApPdnOYHTaWMHYUP0Qlyp7JYmNFRzHx+3j5Y2OOCwBpSp2QPELgExpVhu1g0D038duWLXNo2VQSWm6XTLp53pHJue3n++Jil6i833XWDNVNS7HbmfmNseGy9YF3uURLPTb64iLPKpKgikN/lr64mwAClLalE6iGrne2OMJPK4KB3UdWobcwfqMekYpOFIwDf/jb5HFWo+ikJKC9HxDR3JTpZdr6MPGxhU2eNoEeSNxwSFoMrp32k/aMaiDvXokA/bTgj3U6+hv6nFAd9pyQW8BGlgw8Qh3J/VWK3TkmgdxqNePy2w6krTus2Rq2C9FK85K5aEzV+Y0qKenePP4YR5/xBi4YondMcXpU0nmOysl9mswaMmZSJvyLGmoBv8zNvjLTfGD3n/Gw19P+U6i6CytxapuGws5eKbuiFy85JosxJFnyoV6WeoxfJOJv8l3qQ0rosBhcz/7Ds3bhMz5lZbkMepWuPLxctW2lnPgoG19PLnisbGkC1j4h4Yd53eZx9BzX1VZHxjsEaNx2ug0siG1K/l73TwG29Y0GJ1IRsp/KhLg+IdbDQ90fMZyWJS75V1BAOoEHptqrdfDfBLesRE1p3QzIY3O0tk/X8kjk83mCE0woydNBqhe/M9PMc8XMyJ3kHSCPYq2bHgH3nEH++yf4wjpajLyFW7wcbGxyKr1Hy64typS8aQ2/cEbFewXeE8PLq9q2I+ajluJTFBcJN+o8t1rbA7Z5wAXxWexRj8Lp8zi5sun22/lehy7s/azUNPur0H+33xbDjyyyeLNt6BeyMyCCHwMXe+SnEZWtq5bXho7YbpE4FopDdVpVYXZ2+d45GCAuNurCCsh1Sg7gURfneOvPlU5Q3QCFNcwNaLQ7ymj4aenpisOGwUWstl+i7IARpBo3sfP+bYnG9rTSqadJSvFEWKWOfSjEWpDqSp7pokDqpII8a8sB52D9o4NFH4crywxg7e3KNlIgAXVtTPuzmu9+w8hyxbBitgYGs5/VCzyPcdJ2rsinfvb7Yu53KHQNCIde9NsR09fhi5vnCu1F7dK7mY7R1Xc1y/3xCMgHZRioPFqZbQoLHktfHbHaty4RqdslOIytswkCKRyo38B1+O2IyTxwjzo7CxXTWGsuu/b8ULM59CbIdR0cDY/zywP/AKg0Hg0iW9JkA2IJ9P7/AAnjvpGrvVsR19PvgojWNTSk72FpNil2UWdj3lxNrhwuN25TsUjULQXW/eH7YiQLUaZ6oOYdjYeIMeh/l4qkiikHmCPhnfHvG8hDWFg1DSqXfd2+eIxsjiHlFBSlndILeST7o7rFJoEwtNYNWQTR6VvdE/PFORH48TgPou4jyyQO7d1aRe10QCQ5PLyOw2RNkWgeZ3J5bkkepx8on6PMHufkyACzvyeVt4sphAbGLV2zhI3llAAWPW6A3RUaiAao1uL88Kjb3tjj9aBTFzyGg1uqnjvARmtMiVFN2ahiW2e9JCSVuSDVGunLlR2LnOxCWO8zb/pCDlxmSecfeVXP7J5uXeaWOJFXTpiDHu8iANudm7brhh/rmONo2k/OggounHcXybJUOLCCN0ya6hDANT0CWlmYWL0jmoN/GuQxdg+JJeTJ953HsFRmeMwBmPVj1qvzVNxlyskMcCOjyEj+oSS4PcXZiQATq+OGjCAC5x4VDHTyeWSRrvZoFD60voOX4HwlcuseYjEEoUBmmuNw9CyshpXo790lfhi1r3HcLpalPZLK8LeALmJonzGpwZXlKue+wVlZiNJ0hSK5CvPEtTgbC5osUsrmgFklhkIkaFgBIjAiRGPcbba6IsdCfhjT9OyzM3SeQkuTjmJ9tNApiDSYlJFCuR3r588Hudp5S+UEONlTdQQL2A3rEdOs7qG5Q9IJV+gBofz+csW8bKYJApQglJAsCyLPp0+lYrcfNpCg4DVQUYyGGoAAAHSzefX0xKmtFlWNY7VobZ9kPLZvY63jJ6advneKxPE7ghXzYUgO0ZHzRe31kjdWHNTXLxHiMWuBO4KEfEWC1yQMF7lAjoKxJnuuNcL8yNDZAbkSNxjxG6g4AOoIGY0aCDyJ+uOx12Uo7vZSn/PXvaT9vvtiDdOq15u71CF1k7MEbkah4WNjiwdyrHMc0mktw+ESO8jd46yq30A/3H1wqx2NklfI/euE/wCpzHFxY4ItrFlWWZh5q4sEUcFRTxZLSG8cLOwzOY8PbyFTZKM08RbaNwFb1J2/nK/LFOEXMc6PsE96noLGTgUXchWgUar8Ry+WDdIBtZ/usrPl8yWYhZqs1s/K8e1J4x+PpF1+S1rowJA2Gv6fwYqiBbylLNKkg3N8gP4cea0km140vIFapK5Da/LFjvLsp2Wik/w7OPGzJl8mjySLq7QaUBF79oeZonlteMH8T9Njc4ZDnua3v3H0HZafouaXN8MAWP7urHh+TzEolTNTIVljKdnCthL2vVXPc+I5Yx882PFpfAw2DduPP0Wg8Kai6SlOLhk0Ueb0MruW1w7ktaxBAGBHMaRW5xF2XHO+IuFDg+nPZdj1RtJpVeVymXzRVstM6ZoKH1yPIzIQRYdSdJWzVDb4YKfJNj7SsBjO1AAA36FVUxw1Nd5gqzgmfdlkdFLyTTPISQQqi6BJ/wDbsoPLb1fBgY0NG1BZXqMLJJjJO8Bo/E+wH7okfCZJ81KwkUzZRYmRmGlS+syaSB+WrxRk5rcdrbFgozpcUcrCYW6R23srV+0fHRmoND8OzBmAbs+RWNyCuq1ayAd916KfA4vb1DGoHxAizjP9Fz2VzXCvwsBzH4ZZ44hE6z6QwKkk91/FiWuvzfDBbTqFtNqp0RHZZ7iqJms5JNk8uTliiw60CRgsDbMisV8QPG1vF0HV8fAefFO6qkwJZx/jQ58nJFS/hswVQCiI9Q5f5SbrDGH4n6dNuX0fdLpej5AdYopCHNRzNQeyP/TOxvzB3w9gy4pR/jcCgJMaWH7zUPiecpZSvvxaHUeRoH1FFgfhiMslA+oXYo70nsdim3kFWfdNV6NVffF7De6FLCHkJVYxJK4YdyMABelkXZ+v0wCWiedzX8NT0SnCwmyRbPf377eiPmeFxnulQCeq7EfLHY4sadp8McfRLourZGq3uLh77qt4XMwR6pmj5X4WdvTbb1xLAkduwm6RvVoGAteNr/hWhN03Lrvg1w3tIC0AroDa+umvH9PH98W9lMFun3UJ4lIYE7c/TEG7HZcZYNhdA7wN8x88QLada8RugZUhgknu6b2HLqP0vFwPYKx5LTpSyM0bMY17SJjfdNlT/PsMKnMlxpCWttp/FaHXj9QgZHM/RI314KK+fkcVHGyn+6TYDz88dbkyOGmGOvnsqG9LxMY68iUOHoO64mWqPShuz3m/uPU/6YLgh8Ftd0Bl5hnl1OFAbAeiLnptClhufdUeZxe0WbQUcet1HhXOXJCqDV0L5eGK3EWVWQL2SZBsbn832Fb/ADx5l6d1ZwSEMvp1ajS1uSaFb3isHSSXcKbQSaCqY+IyyNpy6jQu2p73/nzwEcqWV5EIFepTAwRxtuY7q9SaVVXsmCSCt96sEEg9dDUQfI4szMf7RAYnDkIfGm8CcPYrdOG5xmD5jOdmvRMstAj/AKiBz87x8lmkxoXOiihsja3H9lv4o5paJK0CA6mYLdi15Deid/DoPjhSXNdQca/vZFPcQzSs/wCz+difMGGCIqQhbMSMAHMhIFE0STdkg0PDlhrlwvZGJZHWLGkdqQkb22QAqXgfa/hIYo1KUHDytsB32vSLst5nYb40d3usXlsgZlOklOrfZo5Pz9k17GkNNn1V9Q/pd9jd0Gs38MKusnSyM16/stR0jUG6nN0+y1ssZ1ytsRoAHiOZ/wBcZ0OGlrfdN2nYA+qquM5fJgrLm+wDdmNIcgEn05sOQ64NxpcojRBqq964VMjYSfMO/KY4ZxnLSmNIZYrXmgpenQUAd/DFc+Lkx6nSNNeq6x8fma38k6+tUYFgDrsW1WLvFLXMLrrt6IjVHqB9qS3GOAxZvXrUA0OzlWgynx1Dc79Di/C6hLiFrmE87jdBzQRvjAI3XzvhwDMxmP8AUjvLuPyt3ufn4fXrj7B06UZUYlPNLE50boXGNnHPyVhpBFctJBAHlyAH0wxZtslbXEndIh3DGWIa1cDUvIgjb+c+ZwFKyWGUyRiweU9ifBNjjHnOkt4Pbddk4q52SJ9XmDt9MVuznVpZGQV2Lo8LDrklBb7f9oeUhMShf/UkP/aBe/ruT8R4YvwoTG23clU9SymZD6b90JrNZq9WlC+g96iALAsjfma6AdcXveDwLpKWwcajV8IwcnvgGigIXkbO9EHYHF4dbLAUC0NOgn6oK5hHVzqAHI3tpPKmvlvipkjbJtT8F7XbhBjzAXSkmzjl11LfQCyaqqxySVurdSfCXeZn/SYtUjsNSA3ZPif3NVix5AF2qi173aa3QJJ40HbE7HkVB3FWdhzob4iZw1tk7K1sUrj4aLDmLYxtuGXUrDqu374uBBaHBQfFpGr02RQoIAGwxX99Vc7oUTNqNjSo2W+p8fT98T2aKU3BrWiuSjHKr1Zr60Bz+eBzGfVcDU6I2KO23caj89O3xx6GQFovv/Ck/Z5tJZiLXrRhYK8ht9ccc3WSx3BU2v0nUFR5iVoAsUS6O0PvE6tydO3hywFODjERRDnumUdT+d5uuyvOH5UxCjI7liPeN16Dpz+2CYo3RjdxJPqgpZw9woAAKzyvBsxKsbTcQlVSPdjtdxttprah1x856w9mLlvZ4DXO5s139itjgl80LXh1BXv4tYREj63OtY2kYi+8DpY1zttK1zGq+hxnDA6bW5tDa6HH5p1TmMBuwVX8TyObgnmfJLG/4gqzazTRsLFiyAVPOt9+mCcefGmia3JJGn04KDeJGAuYFRcK4bmDE0MzhEjlkEhU2znUdQvotknzvkcaPxY3UWeiy2W6KGYyFuqQ8eg90/7H5dTNnkj92RI2Tny7wPPf3sKusvpsbj2JTzpE0jmkzfevdasBh2javybkcw4WrFivPGfc5pLQR3/JO3C2hvdJ8K4MkHfJMssrd+SWi3K6G2w8v9MXZGY+byjytb2CoZAAXXvSJneFQTM4lhjfSBXdAPLfcUfriMWRNEwGN5F+6k6FhaNknl/ZvJqU/wDLxtrHN7evTWTWCH5+W4H/ACEV6bfovDGZ5vZUftZwbKQQzSIjRuCEQI7gFiOouqAs1tyrDLpmVlzyMY5wI72Bf8obKhZHHr3/ABKro+D6crGKALAknxbYG/nV+Q8MfVcNrWRgD6rBSZTjOSVCPN6Yx2hpgdJPienLy+uCXMPZVPZrcdCOkIsnkX22+/rj2ojZyqL3cFRmcxoSTq/t8zvz8sTPK60B5UkU0ATyAvzPrio+YqLjvsq1MpKGCjuqJWcuHPfUtZBWuf7YGEcmqhsL5tGOyIi2zuaqq/dLI2ZDyOACQWB1MNJUWVAXpXTxs3ioHI1Ej/hWk4xaG/t+6CkLSCXQDZjRjqIJZ1a75kC6YVy5YgGuk1ae4VpkbHpv1Vvw6JtMRKadIqyVJIrpXS6225DBULHUCRwgppWanAG7UpcsSgUaRocFbsggc9Q28TtfQYvka54UGSta6zZvb/pDnyGtdFDcszONt2u6APUGtz88VOh1CiptyNJ1b+lIix0YSBsBovbkABgiIAM0hU69eq++69mUYR2vNTqHnvjsQq7UYiNVFTnlCkki9PTEat1LjWanJs9mNi7WNjz54r8YIjSf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45" y="4625643"/>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45582" y="6236492"/>
            <a:ext cx="1551159" cy="400110"/>
          </a:xfrm>
          <a:prstGeom prst="rect">
            <a:avLst/>
          </a:prstGeom>
          <a:noFill/>
        </p:spPr>
        <p:txBody>
          <a:bodyPr wrap="square" rtlCol="0">
            <a:spAutoFit/>
          </a:bodyPr>
          <a:lstStyle/>
          <a:p>
            <a:r>
              <a:rPr lang="en-IE" sz="2000" dirty="0"/>
              <a:t>One Fish</a:t>
            </a:r>
          </a:p>
        </p:txBody>
      </p:sp>
      <p:sp>
        <p:nvSpPr>
          <p:cNvPr id="15" name="TextBox 14"/>
          <p:cNvSpPr txBox="1"/>
          <p:nvPr/>
        </p:nvSpPr>
        <p:spPr>
          <a:xfrm>
            <a:off x="3347900" y="6341258"/>
            <a:ext cx="2132843" cy="400110"/>
          </a:xfrm>
          <a:prstGeom prst="rect">
            <a:avLst/>
          </a:prstGeom>
          <a:noFill/>
        </p:spPr>
        <p:txBody>
          <a:bodyPr wrap="square" rtlCol="0">
            <a:spAutoFit/>
          </a:bodyPr>
          <a:lstStyle/>
          <a:p>
            <a:r>
              <a:rPr lang="en-IE" sz="2000" dirty="0"/>
              <a:t>Many Quangos</a:t>
            </a:r>
            <a:endParaRPr lang="en-IE" dirty="0"/>
          </a:p>
        </p:txBody>
      </p:sp>
      <p:sp>
        <p:nvSpPr>
          <p:cNvPr id="16" name="TextBox 15"/>
          <p:cNvSpPr txBox="1"/>
          <p:nvPr/>
        </p:nvSpPr>
        <p:spPr>
          <a:xfrm>
            <a:off x="1951359" y="5556450"/>
            <a:ext cx="1807614" cy="830997"/>
          </a:xfrm>
          <a:prstGeom prst="rect">
            <a:avLst/>
          </a:prstGeom>
          <a:noFill/>
        </p:spPr>
        <p:txBody>
          <a:bodyPr wrap="square" rtlCol="0">
            <a:spAutoFit/>
          </a:bodyPr>
          <a:lstStyle/>
          <a:p>
            <a:pPr algn="ctr"/>
            <a:r>
              <a:rPr lang="en-IE" dirty="0"/>
              <a:t>Participate in</a:t>
            </a:r>
          </a:p>
        </p:txBody>
      </p:sp>
      <p:pic>
        <p:nvPicPr>
          <p:cNvPr id="6150"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8973" y="4749052"/>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7370" y="4883067"/>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351" y="4597059"/>
            <a:ext cx="1398793" cy="1484345"/>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1951359" y="5339231"/>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p:nvPr/>
        </p:nvCxnSpPr>
        <p:spPr>
          <a:xfrm flipH="1">
            <a:off x="1951359" y="4883067"/>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7" name="TextBox 46"/>
          <p:cNvSpPr txBox="1"/>
          <p:nvPr/>
        </p:nvSpPr>
        <p:spPr>
          <a:xfrm>
            <a:off x="2092508" y="4287387"/>
            <a:ext cx="1807614" cy="461665"/>
          </a:xfrm>
          <a:prstGeom prst="rect">
            <a:avLst/>
          </a:prstGeom>
          <a:noFill/>
        </p:spPr>
        <p:txBody>
          <a:bodyPr wrap="square" rtlCol="0">
            <a:spAutoFit/>
          </a:bodyPr>
          <a:lstStyle/>
          <a:p>
            <a:r>
              <a:rPr lang="en-IE" dirty="0"/>
              <a:t>Involves</a:t>
            </a:r>
          </a:p>
        </p:txBody>
      </p:sp>
      <p:sp>
        <p:nvSpPr>
          <p:cNvPr id="48" name="TextBox 47"/>
          <p:cNvSpPr txBox="1"/>
          <p:nvPr/>
        </p:nvSpPr>
        <p:spPr>
          <a:xfrm>
            <a:off x="3758973" y="4130026"/>
            <a:ext cx="2520280" cy="400110"/>
          </a:xfrm>
          <a:prstGeom prst="rect">
            <a:avLst/>
          </a:prstGeom>
          <a:noFill/>
        </p:spPr>
        <p:txBody>
          <a:bodyPr wrap="square" rtlCol="0">
            <a:spAutoFit/>
          </a:bodyPr>
          <a:lstStyle/>
          <a:p>
            <a:r>
              <a:rPr lang="en-IE" sz="2000" dirty="0"/>
              <a:t>One Quango</a:t>
            </a:r>
          </a:p>
        </p:txBody>
      </p:sp>
      <p:sp>
        <p:nvSpPr>
          <p:cNvPr id="54" name="TextBox 53"/>
          <p:cNvSpPr txBox="1"/>
          <p:nvPr/>
        </p:nvSpPr>
        <p:spPr>
          <a:xfrm>
            <a:off x="179512" y="4210635"/>
            <a:ext cx="2520280" cy="400110"/>
          </a:xfrm>
          <a:prstGeom prst="rect">
            <a:avLst/>
          </a:prstGeom>
          <a:noFill/>
        </p:spPr>
        <p:txBody>
          <a:bodyPr wrap="square" rtlCol="0">
            <a:spAutoFit/>
          </a:bodyPr>
          <a:lstStyle/>
          <a:p>
            <a:r>
              <a:rPr lang="en-IE" sz="2000" dirty="0"/>
              <a:t>Many Fish</a:t>
            </a:r>
          </a:p>
        </p:txBody>
      </p:sp>
    </p:spTree>
    <p:extLst>
      <p:ext uri="{BB962C8B-B14F-4D97-AF65-F5344CB8AC3E}">
        <p14:creationId xmlns:p14="http://schemas.microsoft.com/office/powerpoint/2010/main" val="4030557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Many:Many</a:t>
            </a:r>
          </a:p>
        </p:txBody>
      </p:sp>
      <p:sp>
        <p:nvSpPr>
          <p:cNvPr id="3" name="Content Placeholder 2"/>
          <p:cNvSpPr>
            <a:spLocks noGrp="1"/>
          </p:cNvSpPr>
          <p:nvPr>
            <p:ph sz="quarter" idx="1"/>
          </p:nvPr>
        </p:nvSpPr>
        <p:spPr/>
        <p:txBody>
          <a:bodyPr/>
          <a:lstStyle/>
          <a:p>
            <a:r>
              <a:rPr lang="en-US" altLang="zh-CN" dirty="0"/>
              <a:t>How do we store the details of each Quango membership?</a:t>
            </a:r>
          </a:p>
          <a:p>
            <a:r>
              <a:rPr lang="en-US" altLang="zh-CN" dirty="0"/>
              <a:t>Does this belong with the Fish or the Quango?</a:t>
            </a:r>
          </a:p>
          <a:p>
            <a:endParaRPr lang="en-US" altLang="zh-CN" dirty="0"/>
          </a:p>
          <a:p>
            <a:pPr lvl="1"/>
            <a:endParaRPr lang="en-US" altLang="zh-CN" dirty="0"/>
          </a:p>
          <a:p>
            <a:endParaRPr lang="en-US" altLang="zh-CN" dirty="0"/>
          </a:p>
          <a:p>
            <a:endParaRPr lang="en-US" altLang="zh-CN" dirty="0"/>
          </a:p>
          <a:p>
            <a:endParaRPr lang="en-IE" dirty="0"/>
          </a:p>
        </p:txBody>
      </p:sp>
    </p:spTree>
    <p:extLst>
      <p:ext uri="{BB962C8B-B14F-4D97-AF65-F5344CB8AC3E}">
        <p14:creationId xmlns:p14="http://schemas.microsoft.com/office/powerpoint/2010/main" val="4284239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Many:Many</a:t>
            </a:r>
          </a:p>
        </p:txBody>
      </p:sp>
      <p:sp>
        <p:nvSpPr>
          <p:cNvPr id="3" name="Content Placeholder 2"/>
          <p:cNvSpPr>
            <a:spLocks noGrp="1"/>
          </p:cNvSpPr>
          <p:nvPr>
            <p:ph sz="quarter" idx="1"/>
          </p:nvPr>
        </p:nvSpPr>
        <p:spPr>
          <a:xfrm>
            <a:off x="457200" y="1219200"/>
            <a:ext cx="8507288" cy="4937760"/>
          </a:xfrm>
        </p:spPr>
        <p:txBody>
          <a:bodyPr/>
          <a:lstStyle/>
          <a:p>
            <a:r>
              <a:rPr lang="en-US" altLang="zh-CN" dirty="0"/>
              <a:t>Often with many to many relationships there is information associated with the relationship that cannot be attached sensibly to either entity.</a:t>
            </a:r>
          </a:p>
          <a:p>
            <a:r>
              <a:rPr lang="en-US" altLang="zh-CN" dirty="0"/>
              <a:t>Attaching data to one or other entity results in repeating   data</a:t>
            </a:r>
          </a:p>
          <a:p>
            <a:r>
              <a:rPr lang="en-US" altLang="zh-CN" b="1" dirty="0"/>
              <a:t>YOU CANNOT HOLD ‘ARRAY’s in a relational table</a:t>
            </a:r>
            <a:r>
              <a:rPr lang="en-US" altLang="zh-CN" dirty="0"/>
              <a:t>.</a:t>
            </a:r>
          </a:p>
          <a:p>
            <a:endParaRPr lang="en-US" altLang="zh-CN" dirty="0"/>
          </a:p>
          <a:p>
            <a:endParaRPr lang="en-US" altLang="zh-CN" dirty="0"/>
          </a:p>
          <a:p>
            <a:endParaRPr lang="en-IE" dirty="0"/>
          </a:p>
        </p:txBody>
      </p:sp>
    </p:spTree>
    <p:extLst>
      <p:ext uri="{BB962C8B-B14F-4D97-AF65-F5344CB8AC3E}">
        <p14:creationId xmlns:p14="http://schemas.microsoft.com/office/powerpoint/2010/main" val="2754961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Resolving Many:Many</a:t>
            </a:r>
          </a:p>
        </p:txBody>
      </p:sp>
      <p:sp>
        <p:nvSpPr>
          <p:cNvPr id="3" name="Content Placeholder 2"/>
          <p:cNvSpPr>
            <a:spLocks noGrp="1"/>
          </p:cNvSpPr>
          <p:nvPr>
            <p:ph sz="quarter" idx="1"/>
          </p:nvPr>
        </p:nvSpPr>
        <p:spPr/>
        <p:txBody>
          <a:bodyPr/>
          <a:lstStyle/>
          <a:p>
            <a:r>
              <a:rPr lang="en-IE" dirty="0"/>
              <a:t>Introduce a </a:t>
            </a:r>
            <a:r>
              <a:rPr lang="en-IE" b="1" dirty="0"/>
              <a:t>Weak Entity</a:t>
            </a:r>
          </a:p>
          <a:p>
            <a:r>
              <a:rPr lang="en-US" altLang="zh-CN" dirty="0"/>
              <a:t>The primary key of a weak entity is always the combination of the primary keys of the entities in the      relationship it is resolving</a:t>
            </a:r>
            <a:endParaRPr lang="en-IE" dirty="0"/>
          </a:p>
        </p:txBody>
      </p:sp>
      <p:grpSp>
        <p:nvGrpSpPr>
          <p:cNvPr id="29" name="Group 28"/>
          <p:cNvGrpSpPr/>
          <p:nvPr/>
        </p:nvGrpSpPr>
        <p:grpSpPr>
          <a:xfrm>
            <a:off x="848793" y="3068960"/>
            <a:ext cx="6891559" cy="3611932"/>
            <a:chOff x="679842" y="3272660"/>
            <a:chExt cx="6891559" cy="3611932"/>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42" y="3663241"/>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827584" y="3272660"/>
              <a:ext cx="1277583" cy="400110"/>
            </a:xfrm>
            <a:prstGeom prst="rect">
              <a:avLst/>
            </a:prstGeom>
            <a:noFill/>
          </p:spPr>
          <p:txBody>
            <a:bodyPr wrap="square" rtlCol="0">
              <a:spAutoFit/>
            </a:bodyPr>
            <a:lstStyle/>
            <a:p>
              <a:r>
                <a:rPr lang="en-IE" sz="2000" dirty="0"/>
                <a:t>One Fish</a:t>
              </a:r>
            </a:p>
          </p:txBody>
        </p:sp>
        <p:sp>
          <p:nvSpPr>
            <p:cNvPr id="16" name="TextBox 15"/>
            <p:cNvSpPr txBox="1"/>
            <p:nvPr/>
          </p:nvSpPr>
          <p:spPr>
            <a:xfrm>
              <a:off x="2987824" y="6484482"/>
              <a:ext cx="3024337" cy="400110"/>
            </a:xfrm>
            <a:prstGeom prst="rect">
              <a:avLst/>
            </a:prstGeom>
            <a:noFill/>
          </p:spPr>
          <p:txBody>
            <a:bodyPr wrap="square" rtlCol="0">
              <a:spAutoFit/>
            </a:bodyPr>
            <a:lstStyle/>
            <a:p>
              <a:r>
                <a:rPr lang="en-IE" sz="2000" dirty="0"/>
                <a:t>Many Memberships</a:t>
              </a:r>
              <a:endParaRPr lang="en-IE" dirty="0"/>
            </a:p>
          </p:txBody>
        </p:sp>
        <p:pic>
          <p:nvPicPr>
            <p:cNvPr id="18"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21" y="3891686"/>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518" y="4025701"/>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499" y="3739693"/>
              <a:ext cx="1398793" cy="14843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051121" y="3272660"/>
              <a:ext cx="2520280" cy="400110"/>
            </a:xfrm>
            <a:prstGeom prst="rect">
              <a:avLst/>
            </a:prstGeom>
            <a:noFill/>
          </p:spPr>
          <p:txBody>
            <a:bodyPr wrap="square" rtlCol="0">
              <a:spAutoFit/>
            </a:bodyPr>
            <a:lstStyle/>
            <a:p>
              <a:r>
                <a:rPr lang="en-IE" sz="2000" dirty="0"/>
                <a:t>One Quango</a:t>
              </a:r>
            </a:p>
          </p:txBody>
        </p:sp>
        <p:pic>
          <p:nvPicPr>
            <p:cNvPr id="8194" name="Picture 2" descr="C:\Users\dlawless\AppData\Local\Microsoft\Windows\Temporary Internet Files\Content.IE5\APYLNSSW\MC90030133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5224038"/>
              <a:ext cx="1495797" cy="126044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p:nvPr/>
          </p:nvCxnSpPr>
          <p:spPr>
            <a:xfrm rot="10800000" flipV="1">
              <a:off x="4483622" y="5085184"/>
              <a:ext cx="1528539" cy="936104"/>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p:nvPr/>
          </p:nvCxnSpPr>
          <p:spPr>
            <a:xfrm>
              <a:off x="1466375" y="4941168"/>
              <a:ext cx="1737473" cy="122413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1185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Weak Entity</a:t>
            </a:r>
          </a:p>
        </p:txBody>
      </p:sp>
      <p:sp>
        <p:nvSpPr>
          <p:cNvPr id="3" name="Content Placeholder 2"/>
          <p:cNvSpPr>
            <a:spLocks noGrp="1"/>
          </p:cNvSpPr>
          <p:nvPr>
            <p:ph sz="quarter" idx="1"/>
          </p:nvPr>
        </p:nvSpPr>
        <p:spPr/>
        <p:txBody>
          <a:bodyPr/>
          <a:lstStyle/>
          <a:p>
            <a:r>
              <a:rPr lang="en-IE" dirty="0"/>
              <a:t>Why is it weak?</a:t>
            </a:r>
          </a:p>
          <a:p>
            <a:pPr lvl="1"/>
            <a:r>
              <a:rPr lang="en-IE" dirty="0"/>
              <a:t>It cannot exist independently of the other entities involved</a:t>
            </a:r>
          </a:p>
          <a:p>
            <a:pPr marL="274638" lvl="1" indent="0">
              <a:buNone/>
            </a:pPr>
            <a:endParaRPr lang="en-IE" dirty="0"/>
          </a:p>
          <a:p>
            <a:pPr marL="274638" lvl="1" indent="0">
              <a:buNone/>
            </a:pPr>
            <a:endParaRPr lang="en-IE" dirty="0"/>
          </a:p>
        </p:txBody>
      </p:sp>
    </p:spTree>
    <p:extLst>
      <p:ext uri="{BB962C8B-B14F-4D97-AF65-F5344CB8AC3E}">
        <p14:creationId xmlns:p14="http://schemas.microsoft.com/office/powerpoint/2010/main" val="2354793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a:t>Data Modeling Concepts: Foreign Key</a:t>
            </a:r>
          </a:p>
        </p:txBody>
      </p:sp>
      <p:sp>
        <p:nvSpPr>
          <p:cNvPr id="108547" name="Rectangle 3"/>
          <p:cNvSpPr>
            <a:spLocks noGrp="1" noChangeArrowheads="1"/>
          </p:cNvSpPr>
          <p:nvPr>
            <p:ph type="body" idx="1"/>
          </p:nvPr>
        </p:nvSpPr>
        <p:spPr/>
        <p:txBody>
          <a:bodyPr/>
          <a:lstStyle/>
          <a:p>
            <a:r>
              <a:rPr lang="en-US" altLang="en-US" dirty="0"/>
              <a:t>A primary key of an entity that is used in another entity to identify instances of a relationship.</a:t>
            </a:r>
          </a:p>
          <a:p>
            <a:pPr lvl="1"/>
            <a:r>
              <a:rPr lang="en-US" altLang="en-US" dirty="0"/>
              <a:t>A foreign key is a primary key of one entity that is contributed to (duplicated in) another entity to identify instances of a relationship. </a:t>
            </a:r>
          </a:p>
          <a:p>
            <a:pPr lvl="1"/>
            <a:r>
              <a:rPr lang="en-US" altLang="en-US" dirty="0"/>
              <a:t>A foreign key always matches the primary key in the another entity</a:t>
            </a:r>
          </a:p>
          <a:p>
            <a:pPr lvl="1"/>
            <a:r>
              <a:rPr lang="en-US" altLang="en-US" dirty="0"/>
              <a:t>A foreign key may or may not be unique (generally not)</a:t>
            </a:r>
          </a:p>
          <a:p>
            <a:pPr lvl="1"/>
            <a:r>
              <a:rPr lang="en-US" altLang="en-US" dirty="0"/>
              <a:t>The entity with the foreign key is called the child.</a:t>
            </a:r>
          </a:p>
          <a:p>
            <a:pPr lvl="1"/>
            <a:r>
              <a:rPr lang="en-US" altLang="en-US" dirty="0"/>
              <a:t>The entity with the matching primary key is called the parent.</a:t>
            </a:r>
          </a:p>
        </p:txBody>
      </p:sp>
      <p:sp>
        <p:nvSpPr>
          <p:cNvPr id="4" name="Slide Number Placeholder 3"/>
          <p:cNvSpPr>
            <a:spLocks noGrp="1"/>
          </p:cNvSpPr>
          <p:nvPr>
            <p:ph type="sldNum" sz="quarter" idx="10"/>
          </p:nvPr>
        </p:nvSpPr>
        <p:spPr/>
        <p:txBody>
          <a:bodyPr/>
          <a:lstStyle/>
          <a:p>
            <a:r>
              <a:rPr lang="en-US" altLang="en-US" dirty="0"/>
              <a:t>8-</a:t>
            </a:r>
            <a:fld id="{5B071C28-1EBF-45C6-81DD-D86CBC6270D3}" type="slidenum">
              <a:rPr lang="en-US" altLang="en-US" smtClean="0"/>
              <a:pPr/>
              <a:t>76</a:t>
            </a:fld>
            <a:endParaRPr lang="en-US" altLang="en-US" dirty="0"/>
          </a:p>
        </p:txBody>
      </p:sp>
    </p:spTree>
    <p:extLst>
      <p:ext uri="{BB962C8B-B14F-4D97-AF65-F5344CB8AC3E}">
        <p14:creationId xmlns:p14="http://schemas.microsoft.com/office/powerpoint/2010/main" val="34616345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Data Modeling Concepts: Parent and Child Entities</a:t>
            </a:r>
          </a:p>
        </p:txBody>
      </p:sp>
      <p:sp>
        <p:nvSpPr>
          <p:cNvPr id="172035" name="Rectangle 3"/>
          <p:cNvSpPr>
            <a:spLocks noGrp="1" noChangeArrowheads="1"/>
          </p:cNvSpPr>
          <p:nvPr>
            <p:ph type="body" idx="1"/>
          </p:nvPr>
        </p:nvSpPr>
        <p:spPr/>
        <p:txBody>
          <a:bodyPr/>
          <a:lstStyle/>
          <a:p>
            <a:r>
              <a:rPr lang="en-US" altLang="en-US" dirty="0"/>
              <a:t>Parent entity </a:t>
            </a:r>
          </a:p>
          <a:p>
            <a:pPr lvl="1"/>
            <a:r>
              <a:rPr lang="en-US" altLang="en-US" dirty="0"/>
              <a:t>An entity that contributes one or more attributes to another entity, called the child.</a:t>
            </a:r>
          </a:p>
          <a:p>
            <a:pPr lvl="1"/>
            <a:r>
              <a:rPr lang="en-US" altLang="en-US" dirty="0"/>
              <a:t>In a one-to-many relationship the parent is the entity on the "one" side.</a:t>
            </a:r>
          </a:p>
          <a:p>
            <a:endParaRPr lang="en-US" altLang="en-US" dirty="0"/>
          </a:p>
          <a:p>
            <a:r>
              <a:rPr lang="en-US" altLang="en-US" dirty="0"/>
              <a:t>Child entity </a:t>
            </a:r>
          </a:p>
          <a:p>
            <a:pPr lvl="1"/>
            <a:r>
              <a:rPr lang="en-US" altLang="en-US" dirty="0"/>
              <a:t>An entity that derives one or more attributes from another entity, called the parent.</a:t>
            </a:r>
          </a:p>
          <a:p>
            <a:pPr lvl="1"/>
            <a:r>
              <a:rPr lang="en-US" altLang="en-US" dirty="0"/>
              <a:t> In a one-to-many relationship the child is the entity on the "many" side.</a:t>
            </a:r>
          </a:p>
        </p:txBody>
      </p:sp>
    </p:spTree>
    <p:extLst>
      <p:ext uri="{BB962C8B-B14F-4D97-AF65-F5344CB8AC3E}">
        <p14:creationId xmlns:p14="http://schemas.microsoft.com/office/powerpoint/2010/main" val="2022581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Data Modeling Concepts: Non identifying Relationships</a:t>
            </a:r>
          </a:p>
        </p:txBody>
      </p:sp>
      <p:sp>
        <p:nvSpPr>
          <p:cNvPr id="112643" name="Rectangle 3"/>
          <p:cNvSpPr>
            <a:spLocks noGrp="1" noChangeArrowheads="1"/>
          </p:cNvSpPr>
          <p:nvPr>
            <p:ph type="body" idx="1"/>
          </p:nvPr>
        </p:nvSpPr>
        <p:spPr/>
        <p:txBody>
          <a:bodyPr/>
          <a:lstStyle/>
          <a:p>
            <a:r>
              <a:rPr lang="en-US" altLang="en-US" dirty="0"/>
              <a:t>A relationship where each participating entity has its own independent primary key </a:t>
            </a:r>
          </a:p>
          <a:p>
            <a:pPr lvl="1"/>
            <a:r>
              <a:rPr lang="en-US" altLang="en-US" dirty="0"/>
              <a:t>Primary key attributes are not shared.</a:t>
            </a:r>
          </a:p>
          <a:p>
            <a:pPr lvl="1"/>
            <a:r>
              <a:rPr lang="en-US" altLang="en-US" dirty="0"/>
              <a:t>The entities are called </a:t>
            </a:r>
            <a:r>
              <a:rPr lang="en-US" altLang="en-US" b="1" dirty="0"/>
              <a:t>strong</a:t>
            </a:r>
            <a:r>
              <a:rPr lang="en-US" altLang="en-US" dirty="0"/>
              <a:t> entities</a:t>
            </a:r>
          </a:p>
        </p:txBody>
      </p:sp>
      <p:cxnSp>
        <p:nvCxnSpPr>
          <p:cNvPr id="6" name="Straight Connector 5"/>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7504" y="3082116"/>
            <a:ext cx="8299920" cy="3613492"/>
            <a:chOff x="107504" y="3082116"/>
            <a:chExt cx="8299920" cy="3613492"/>
          </a:xfrm>
        </p:grpSpPr>
        <p:sp>
          <p:nvSpPr>
            <p:cNvPr id="2" name="Rounded Rectangle 1"/>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SCHOOL</a:t>
              </a:r>
            </a:p>
            <a:p>
              <a:pPr algn="ctr"/>
              <a:r>
                <a:rPr lang="en-IE" sz="1600" dirty="0" err="1"/>
                <a:t>schoolID</a:t>
              </a:r>
              <a:r>
                <a:rPr lang="en-IE" sz="1600" dirty="0"/>
                <a:t> </a:t>
              </a:r>
            </a:p>
            <a:p>
              <a:pPr algn="ctr"/>
              <a:endParaRPr lang="en-IE" sz="1600" dirty="0"/>
            </a:p>
            <a:p>
              <a:pPr algn="ctr"/>
              <a:r>
                <a:rPr lang="en-IE" sz="1600" dirty="0" err="1"/>
                <a:t>schoolName</a:t>
              </a:r>
              <a:endParaRPr lang="en-IE" sz="1600" dirty="0"/>
            </a:p>
          </p:txBody>
        </p:sp>
        <p:cxnSp>
          <p:nvCxnSpPr>
            <p:cNvPr id="4" name="Straight Connector 3"/>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LECTURER</a:t>
              </a:r>
            </a:p>
            <a:p>
              <a:pPr algn="ctr"/>
              <a:r>
                <a:rPr lang="en-IE" sz="1600" dirty="0" err="1"/>
                <a:t>leccturerID</a:t>
              </a:r>
              <a:endParaRPr lang="en-IE" sz="1600" dirty="0"/>
            </a:p>
            <a:p>
              <a:pPr algn="ctr"/>
              <a:endParaRPr lang="en-IE" sz="1600" dirty="0"/>
            </a:p>
            <a:p>
              <a:pPr algn="ctr"/>
              <a:r>
                <a:rPr lang="en-IE" sz="1600" dirty="0" err="1"/>
                <a:t>schooID</a:t>
              </a:r>
              <a:r>
                <a:rPr lang="en-IE" sz="1600" dirty="0"/>
                <a:t> (FK)</a:t>
              </a:r>
            </a:p>
            <a:p>
              <a:pPr algn="ctr"/>
              <a:r>
                <a:rPr lang="en-IE" sz="1600" dirty="0" err="1"/>
                <a:t>lecturerName</a:t>
              </a:r>
              <a:endParaRPr lang="en-IE" sz="1600" dirty="0"/>
            </a:p>
          </p:txBody>
        </p:sp>
        <p:sp>
          <p:nvSpPr>
            <p:cNvPr id="7" name="Cloud Callout 6"/>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A parent entity always has a max cardinality of “many” children</a:t>
              </a:r>
            </a:p>
          </p:txBody>
        </p:sp>
        <p:cxnSp>
          <p:nvCxnSpPr>
            <p:cNvPr id="10" name="Elbow Connector 9"/>
            <p:cNvCxnSpPr>
              <a:endCxn id="2"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5157192"/>
              <a:ext cx="1368152" cy="830997"/>
            </a:xfrm>
            <a:prstGeom prst="rect">
              <a:avLst/>
            </a:prstGeom>
            <a:solidFill>
              <a:schemeClr val="bg1"/>
            </a:solidFill>
          </p:spPr>
          <p:txBody>
            <a:bodyPr wrap="square" rtlCol="0">
              <a:spAutoFit/>
            </a:bodyPr>
            <a:lstStyle/>
            <a:p>
              <a:r>
                <a:rPr lang="en-IE" dirty="0"/>
                <a:t>Parent Entity</a:t>
              </a:r>
            </a:p>
          </p:txBody>
        </p:sp>
        <p:sp>
          <p:nvSpPr>
            <p:cNvPr id="28" name="TextBox 27"/>
            <p:cNvSpPr txBox="1"/>
            <p:nvPr/>
          </p:nvSpPr>
          <p:spPr>
            <a:xfrm>
              <a:off x="6804248" y="5190291"/>
              <a:ext cx="1368152" cy="830997"/>
            </a:xfrm>
            <a:prstGeom prst="rect">
              <a:avLst/>
            </a:prstGeom>
            <a:solidFill>
              <a:schemeClr val="bg1"/>
            </a:solidFill>
          </p:spPr>
          <p:txBody>
            <a:bodyPr wrap="square" rtlCol="0">
              <a:spAutoFit/>
            </a:bodyPr>
            <a:lstStyle/>
            <a:p>
              <a:r>
                <a:rPr lang="en-IE" dirty="0"/>
                <a:t>Child Entity</a:t>
              </a:r>
            </a:p>
          </p:txBody>
        </p:sp>
        <p:cxnSp>
          <p:nvCxnSpPr>
            <p:cNvPr id="26" name="Straight Arrow Connector 25"/>
            <p:cNvCxnSpPr>
              <a:stCxn id="2"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Line Callout 1 31"/>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=1</a:t>
              </a:r>
            </a:p>
          </p:txBody>
        </p:sp>
        <p:sp>
          <p:nvSpPr>
            <p:cNvPr id="36" name="Line Callout 1 35"/>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=many</a:t>
              </a:r>
            </a:p>
          </p:txBody>
        </p:sp>
      </p:grpSp>
      <p:cxnSp>
        <p:nvCxnSpPr>
          <p:cNvPr id="35" name="Straight Connector 34"/>
          <p:cNvCxnSpPr>
            <a:stCxn id="8" idx="1"/>
            <a:endCxn id="8" idx="3"/>
          </p:cNvCxnSpPr>
          <p:nvPr/>
        </p:nvCxnSpPr>
        <p:spPr>
          <a:xfrm>
            <a:off x="6607224" y="4048483"/>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3075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Data Modeling Concepts: Non identifying Relationships</a:t>
            </a:r>
          </a:p>
        </p:txBody>
      </p:sp>
      <p:sp>
        <p:nvSpPr>
          <p:cNvPr id="112643" name="Rectangle 3"/>
          <p:cNvSpPr>
            <a:spLocks noGrp="1" noChangeArrowheads="1"/>
          </p:cNvSpPr>
          <p:nvPr>
            <p:ph type="body" idx="1"/>
          </p:nvPr>
        </p:nvSpPr>
        <p:spPr/>
        <p:txBody>
          <a:bodyPr/>
          <a:lstStyle/>
          <a:p>
            <a:r>
              <a:rPr lang="en-US" altLang="en-US" sz="2400" dirty="0"/>
              <a:t>In this case a lecturer only works for one school</a:t>
            </a:r>
          </a:p>
          <a:p>
            <a:r>
              <a:rPr lang="en-US" altLang="en-US" sz="2400" dirty="0"/>
              <a:t>So if we have school with an </a:t>
            </a:r>
            <a:r>
              <a:rPr lang="en-US" altLang="en-US" sz="2400" dirty="0" err="1"/>
              <a:t>schoolid</a:t>
            </a:r>
            <a:r>
              <a:rPr lang="en-US" altLang="en-US" sz="2400" dirty="0"/>
              <a:t>=1, </a:t>
            </a:r>
            <a:r>
              <a:rPr lang="en-US" altLang="en-US" sz="2400" dirty="0" err="1"/>
              <a:t>schooname</a:t>
            </a:r>
            <a:r>
              <a:rPr lang="en-US" altLang="en-US" sz="2400" dirty="0"/>
              <a:t>=“Computing”  </a:t>
            </a:r>
          </a:p>
          <a:p>
            <a:r>
              <a:rPr lang="en-US" altLang="en-US" sz="2400" dirty="0"/>
              <a:t>That has two lecturers Deirdre Lawless and Deirdre Lillis then we need TWO instances of lecturer each with a different </a:t>
            </a:r>
            <a:r>
              <a:rPr lang="en-US" altLang="en-US" sz="2400" dirty="0" err="1"/>
              <a:t>lecturerID</a:t>
            </a:r>
            <a:r>
              <a:rPr lang="en-US" altLang="en-US" sz="2400" dirty="0"/>
              <a:t> but the same value for the  </a:t>
            </a:r>
            <a:r>
              <a:rPr lang="en-US" altLang="en-US" sz="2400" dirty="0" err="1"/>
              <a:t>schoolID</a:t>
            </a:r>
            <a:r>
              <a:rPr lang="en-US" altLang="en-US" sz="2400" dirty="0"/>
              <a:t> attribute.</a:t>
            </a:r>
          </a:p>
        </p:txBody>
      </p:sp>
      <p:grpSp>
        <p:nvGrpSpPr>
          <p:cNvPr id="19" name="Group 18"/>
          <p:cNvGrpSpPr/>
          <p:nvPr/>
        </p:nvGrpSpPr>
        <p:grpSpPr>
          <a:xfrm>
            <a:off x="683568" y="3645024"/>
            <a:ext cx="8299920" cy="3613492"/>
            <a:chOff x="107504" y="3082116"/>
            <a:chExt cx="8299920" cy="3613492"/>
          </a:xfrm>
        </p:grpSpPr>
        <p:sp>
          <p:nvSpPr>
            <p:cNvPr id="20" name="Rounded Rectangle 1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a:t>SCHOOL</a:t>
              </a:r>
            </a:p>
            <a:p>
              <a:pPr algn="ctr"/>
              <a:r>
                <a:rPr lang="en-IE" sz="2000" dirty="0" err="1"/>
                <a:t>schoolID</a:t>
              </a:r>
              <a:r>
                <a:rPr lang="en-IE" sz="2000" dirty="0"/>
                <a:t> </a:t>
              </a:r>
            </a:p>
            <a:p>
              <a:pPr algn="ctr"/>
              <a:endParaRPr lang="en-IE" sz="2000" dirty="0"/>
            </a:p>
            <a:p>
              <a:pPr algn="ctr"/>
              <a:r>
                <a:rPr lang="en-IE" sz="2000" dirty="0" err="1"/>
                <a:t>schoolName</a:t>
              </a:r>
              <a:endParaRPr lang="en-IE" sz="2000" dirty="0"/>
            </a:p>
          </p:txBody>
        </p:sp>
        <p:cxnSp>
          <p:nvCxnSpPr>
            <p:cNvPr id="21" name="Straight Connector 2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a:t>LECTURER</a:t>
              </a:r>
            </a:p>
            <a:p>
              <a:pPr algn="ctr"/>
              <a:r>
                <a:rPr lang="en-IE" sz="2000" dirty="0" err="1"/>
                <a:t>lecturerID</a:t>
              </a:r>
              <a:endParaRPr lang="en-IE" sz="2000" dirty="0"/>
            </a:p>
            <a:p>
              <a:pPr algn="ctr"/>
              <a:endParaRPr lang="en-IE" sz="2000" dirty="0"/>
            </a:p>
            <a:p>
              <a:pPr algn="ctr"/>
              <a:r>
                <a:rPr lang="en-IE" sz="2000" dirty="0" err="1"/>
                <a:t>schooID</a:t>
              </a:r>
              <a:r>
                <a:rPr lang="en-IE" sz="2000" dirty="0"/>
                <a:t> (FK)</a:t>
              </a:r>
            </a:p>
            <a:p>
              <a:pPr algn="ctr"/>
              <a:r>
                <a:rPr lang="en-IE" sz="2000" dirty="0" err="1"/>
                <a:t>lecturerName</a:t>
              </a:r>
              <a:endParaRPr lang="en-IE" sz="2000" dirty="0"/>
            </a:p>
          </p:txBody>
        </p:sp>
        <p:sp>
          <p:nvSpPr>
            <p:cNvPr id="23" name="Cloud Callout 22"/>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A parent entity always has a max cardinality of “many” children</a:t>
              </a:r>
            </a:p>
          </p:txBody>
        </p:sp>
        <p:cxnSp>
          <p:nvCxnSpPr>
            <p:cNvPr id="24" name="Elbow Connector 23"/>
            <p:cNvCxnSpPr>
              <a:endCxn id="2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2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552" y="5157192"/>
              <a:ext cx="1368152" cy="707886"/>
            </a:xfrm>
            <a:prstGeom prst="rect">
              <a:avLst/>
            </a:prstGeom>
            <a:solidFill>
              <a:schemeClr val="bg1"/>
            </a:solidFill>
          </p:spPr>
          <p:txBody>
            <a:bodyPr wrap="square" rtlCol="0">
              <a:spAutoFit/>
            </a:bodyPr>
            <a:lstStyle/>
            <a:p>
              <a:r>
                <a:rPr lang="en-IE" sz="2000" dirty="0"/>
                <a:t>Parent Entity</a:t>
              </a:r>
            </a:p>
          </p:txBody>
        </p:sp>
        <p:sp>
          <p:nvSpPr>
            <p:cNvPr id="30" name="TextBox 29"/>
            <p:cNvSpPr txBox="1"/>
            <p:nvPr/>
          </p:nvSpPr>
          <p:spPr>
            <a:xfrm>
              <a:off x="6804248" y="5190291"/>
              <a:ext cx="1368152" cy="707886"/>
            </a:xfrm>
            <a:prstGeom prst="rect">
              <a:avLst/>
            </a:prstGeom>
            <a:solidFill>
              <a:schemeClr val="bg1"/>
            </a:solidFill>
          </p:spPr>
          <p:txBody>
            <a:bodyPr wrap="square" rtlCol="0">
              <a:spAutoFit/>
            </a:bodyPr>
            <a:lstStyle/>
            <a:p>
              <a:r>
                <a:rPr lang="en-IE" sz="2000" dirty="0"/>
                <a:t>Child Entity</a:t>
              </a:r>
            </a:p>
          </p:txBody>
        </p:sp>
        <p:cxnSp>
          <p:nvCxnSpPr>
            <p:cNvPr id="33" name="Straight Arrow Connector 32"/>
            <p:cNvCxnSpPr>
              <a:stCxn id="2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Line Callout 1 36"/>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a:t>Max Cardinality =1</a:t>
              </a:r>
            </a:p>
          </p:txBody>
        </p:sp>
        <p:sp>
          <p:nvSpPr>
            <p:cNvPr id="38" name="Line Callout 1 37"/>
            <p:cNvSpPr/>
            <p:nvPr/>
          </p:nvSpPr>
          <p:spPr>
            <a:xfrm>
              <a:off x="4247964" y="3082116"/>
              <a:ext cx="1779828" cy="819681"/>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a:t>Max Cardinality =many</a:t>
              </a:r>
            </a:p>
          </p:txBody>
        </p:sp>
      </p:grpSp>
      <p:cxnSp>
        <p:nvCxnSpPr>
          <p:cNvPr id="9" name="Straight Connector 8"/>
          <p:cNvCxnSpPr/>
          <p:nvPr/>
        </p:nvCxnSpPr>
        <p:spPr>
          <a:xfrm>
            <a:off x="7183288" y="4653136"/>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6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Database Design – Starts at Conceptual Level</a:t>
            </a:r>
          </a:p>
        </p:txBody>
      </p:sp>
      <p:sp>
        <p:nvSpPr>
          <p:cNvPr id="3" name="Content Placeholder 2"/>
          <p:cNvSpPr>
            <a:spLocks noGrp="1"/>
          </p:cNvSpPr>
          <p:nvPr>
            <p:ph sz="quarter" idx="1"/>
          </p:nvPr>
        </p:nvSpPr>
        <p:spPr/>
        <p:txBody>
          <a:bodyPr/>
          <a:lstStyle/>
          <a:p>
            <a:r>
              <a:rPr lang="en-IE" dirty="0"/>
              <a:t>Figuring out what information purposes the database is to serve</a:t>
            </a:r>
          </a:p>
          <a:p>
            <a:pPr lvl="1"/>
            <a:r>
              <a:rPr lang="en-IE" dirty="0"/>
              <a:t>What questions do the users need to be able to ask of the database?</a:t>
            </a:r>
          </a:p>
          <a:p>
            <a:r>
              <a:rPr lang="en-IE" dirty="0"/>
              <a:t>What pieces of data make up this information? What type of data is it?</a:t>
            </a:r>
          </a:p>
          <a:p>
            <a:r>
              <a:rPr lang="en-IE" dirty="0"/>
              <a:t>What things these pieces of data describe?</a:t>
            </a:r>
          </a:p>
          <a:p>
            <a:r>
              <a:rPr lang="en-IE" dirty="0"/>
              <a:t>How the things we want to store data about can be linked together to provide the information needed?</a:t>
            </a:r>
          </a:p>
          <a:p>
            <a:r>
              <a:rPr lang="en-IE" dirty="0"/>
              <a:t>Result is the Logical Data Model</a:t>
            </a:r>
          </a:p>
        </p:txBody>
      </p:sp>
    </p:spTree>
    <p:extLst>
      <p:ext uri="{BB962C8B-B14F-4D97-AF65-F5344CB8AC3E}">
        <p14:creationId xmlns:p14="http://schemas.microsoft.com/office/powerpoint/2010/main" val="694472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a:t>Data Modeling Concepts: Non identifying Relationships</a:t>
            </a:r>
          </a:p>
        </p:txBody>
      </p:sp>
      <p:sp>
        <p:nvSpPr>
          <p:cNvPr id="112643" name="Rectangle 3"/>
          <p:cNvSpPr>
            <a:spLocks noGrp="1" noChangeArrowheads="1"/>
          </p:cNvSpPr>
          <p:nvPr>
            <p:ph type="body" idx="1"/>
          </p:nvPr>
        </p:nvSpPr>
        <p:spPr/>
        <p:txBody>
          <a:bodyPr/>
          <a:lstStyle/>
          <a:p>
            <a:r>
              <a:rPr lang="en-US" altLang="en-US" dirty="0"/>
              <a:t>Lecturer 1: </a:t>
            </a:r>
            <a:r>
              <a:rPr lang="en-US" altLang="en-US" dirty="0" err="1"/>
              <a:t>lecuterID</a:t>
            </a:r>
            <a:r>
              <a:rPr lang="en-US" altLang="en-US" dirty="0"/>
              <a:t>=1, </a:t>
            </a:r>
            <a:r>
              <a:rPr lang="en-US" altLang="en-US" dirty="0" err="1"/>
              <a:t>schoolID</a:t>
            </a:r>
            <a:r>
              <a:rPr lang="en-US" altLang="en-US" dirty="0"/>
              <a:t>=1, </a:t>
            </a:r>
            <a:r>
              <a:rPr lang="en-US" altLang="en-US" dirty="0" err="1"/>
              <a:t>lecturerName</a:t>
            </a:r>
            <a:r>
              <a:rPr lang="en-US" altLang="en-US" dirty="0"/>
              <a:t>=“Deirdre Lillis”</a:t>
            </a:r>
          </a:p>
          <a:p>
            <a:r>
              <a:rPr lang="en-US" altLang="en-US" dirty="0"/>
              <a:t>Lecturer 2: </a:t>
            </a:r>
            <a:r>
              <a:rPr lang="en-US" altLang="en-US" dirty="0" err="1"/>
              <a:t>lectureID</a:t>
            </a:r>
            <a:r>
              <a:rPr lang="en-US" altLang="en-US" dirty="0"/>
              <a:t>=2, </a:t>
            </a:r>
            <a:r>
              <a:rPr lang="en-US" altLang="en-US" dirty="0" err="1"/>
              <a:t>schoolID</a:t>
            </a:r>
            <a:r>
              <a:rPr lang="en-US" altLang="en-US" dirty="0"/>
              <a:t>=1, </a:t>
            </a:r>
            <a:r>
              <a:rPr lang="en-US" altLang="en-US" dirty="0" err="1"/>
              <a:t>lecturerName</a:t>
            </a:r>
            <a:r>
              <a:rPr lang="en-US" altLang="en-US" dirty="0"/>
              <a:t>=“</a:t>
            </a:r>
            <a:r>
              <a:rPr lang="en-US" altLang="en-US" dirty="0" err="1"/>
              <a:t>DeirdreLawless</a:t>
            </a:r>
            <a:r>
              <a:rPr lang="en-US" altLang="en-US" dirty="0"/>
              <a:t>”</a:t>
            </a:r>
          </a:p>
          <a:p>
            <a:endParaRPr lang="en-US" altLang="en-US" dirty="0"/>
          </a:p>
          <a:p>
            <a:r>
              <a:rPr lang="en-US" altLang="en-US" b="1" dirty="0"/>
              <a:t>ONE</a:t>
            </a:r>
            <a:r>
              <a:rPr lang="en-US" altLang="en-US" dirty="0"/>
              <a:t> instance of school is related to </a:t>
            </a:r>
            <a:r>
              <a:rPr lang="en-US" altLang="en-US" b="1" dirty="0"/>
              <a:t>MANY </a:t>
            </a:r>
            <a:r>
              <a:rPr lang="en-US" altLang="en-US" dirty="0"/>
              <a:t>instances of lecturer</a:t>
            </a:r>
            <a:endParaRPr lang="en-US" altLang="en-US" b="1" dirty="0"/>
          </a:p>
        </p:txBody>
      </p:sp>
    </p:spTree>
    <p:extLst>
      <p:ext uri="{BB962C8B-B14F-4D97-AF65-F5344CB8AC3E}">
        <p14:creationId xmlns:p14="http://schemas.microsoft.com/office/powerpoint/2010/main" val="20172259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a:t>Non-Identifying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a:t>When the primary key attributes of the parent </a:t>
            </a:r>
            <a:r>
              <a:rPr lang="en-IE" b="1" i="1" dirty="0"/>
              <a:t>are not part </a:t>
            </a:r>
            <a:r>
              <a:rPr lang="en-IE" b="1" dirty="0"/>
              <a:t>of the primary key attributes of the child but is an attribute of the child table. </a:t>
            </a:r>
          </a:p>
          <a:p>
            <a:r>
              <a:rPr lang="en-IE" dirty="0"/>
              <a:t>A good example of this for our football competition would be introducing a manager into the mix</a:t>
            </a:r>
          </a:p>
          <a:p>
            <a:pPr lvl="1"/>
            <a:r>
              <a:rPr lang="en-IE" dirty="0"/>
              <a:t>Each team has a manager</a:t>
            </a:r>
          </a:p>
          <a:p>
            <a:pPr lvl="1"/>
            <a:r>
              <a:rPr lang="en-IE" dirty="0"/>
              <a:t>Each manager has a unique Id</a:t>
            </a:r>
          </a:p>
          <a:p>
            <a:pPr lvl="1"/>
            <a:r>
              <a:rPr lang="en-IE" dirty="0"/>
              <a:t>A manager can manage many teams but each team has only one manager.</a:t>
            </a:r>
          </a:p>
          <a:p>
            <a:pPr lvl="1"/>
            <a:r>
              <a:rPr lang="en-IE" dirty="0"/>
              <a:t>managerID will be an attribute of team </a:t>
            </a:r>
          </a:p>
          <a:p>
            <a:pPr lvl="2"/>
            <a:r>
              <a:rPr lang="en-IE" dirty="0"/>
              <a:t>it will be a foreign key</a:t>
            </a:r>
          </a:p>
          <a:p>
            <a:pPr lvl="2"/>
            <a:r>
              <a:rPr lang="en-IE" dirty="0"/>
              <a:t>It doesn’t define the teams identity</a:t>
            </a:r>
          </a:p>
          <a:p>
            <a:pPr lvl="2"/>
            <a:r>
              <a:rPr lang="en-IE" dirty="0"/>
              <a:t>It is non-identifying</a:t>
            </a:r>
          </a:p>
        </p:txBody>
      </p:sp>
    </p:spTree>
    <p:extLst>
      <p:ext uri="{BB962C8B-B14F-4D97-AF65-F5344CB8AC3E}">
        <p14:creationId xmlns:p14="http://schemas.microsoft.com/office/powerpoint/2010/main" val="30352420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a:t>Data Modeling Concepts: Identifying Relationships</a:t>
            </a:r>
          </a:p>
        </p:txBody>
      </p:sp>
      <p:sp>
        <p:nvSpPr>
          <p:cNvPr id="114691" name="Rectangle 3"/>
          <p:cNvSpPr>
            <a:spLocks noGrp="1" noChangeArrowheads="1"/>
          </p:cNvSpPr>
          <p:nvPr>
            <p:ph type="body" idx="1"/>
          </p:nvPr>
        </p:nvSpPr>
        <p:spPr/>
        <p:txBody>
          <a:bodyPr/>
          <a:lstStyle/>
          <a:p>
            <a:r>
              <a:rPr lang="en-US" altLang="en-US" dirty="0"/>
              <a:t>A relationship in which the parent entity’ key is also part of the primary key of the child entity. </a:t>
            </a:r>
          </a:p>
          <a:p>
            <a:pPr lvl="1"/>
            <a:r>
              <a:rPr lang="en-US" altLang="en-US" dirty="0"/>
              <a:t>The child entity is called a </a:t>
            </a:r>
            <a:r>
              <a:rPr lang="en-US" altLang="en-US" b="1" dirty="0"/>
              <a:t>weak</a:t>
            </a:r>
            <a:r>
              <a:rPr lang="en-US" altLang="en-US" dirty="0"/>
              <a:t> entity.</a:t>
            </a:r>
          </a:p>
        </p:txBody>
      </p:sp>
      <p:cxnSp>
        <p:nvCxnSpPr>
          <p:cNvPr id="8" name="Straight Connector 7"/>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07504" y="3082116"/>
            <a:ext cx="8299920" cy="3613492"/>
            <a:chOff x="107504" y="3082116"/>
            <a:chExt cx="8299920" cy="3613492"/>
          </a:xfrm>
        </p:grpSpPr>
        <p:sp>
          <p:nvSpPr>
            <p:cNvPr id="10" name="Rounded Rectangle 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Building</a:t>
              </a:r>
            </a:p>
            <a:p>
              <a:pPr algn="ctr"/>
              <a:r>
                <a:rPr lang="en-IE" sz="1600" dirty="0" err="1"/>
                <a:t>buildingID</a:t>
              </a:r>
              <a:r>
                <a:rPr lang="en-IE" sz="1600" dirty="0"/>
                <a:t> </a:t>
              </a:r>
            </a:p>
            <a:p>
              <a:pPr algn="ctr"/>
              <a:endParaRPr lang="en-IE" sz="1600" dirty="0"/>
            </a:p>
            <a:p>
              <a:pPr algn="ctr"/>
              <a:r>
                <a:rPr lang="en-IE" sz="1600" dirty="0" err="1"/>
                <a:t>Nuildingame</a:t>
              </a:r>
              <a:endParaRPr lang="en-IE" sz="1600" dirty="0"/>
            </a:p>
          </p:txBody>
        </p:sp>
        <p:cxnSp>
          <p:nvCxnSpPr>
            <p:cNvPr id="11" name="Straight Connector 1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Room</a:t>
              </a:r>
            </a:p>
            <a:p>
              <a:pPr algn="ctr"/>
              <a:r>
                <a:rPr lang="en-IE" sz="1600" dirty="0" err="1"/>
                <a:t>roomID</a:t>
              </a:r>
              <a:endParaRPr lang="en-IE" sz="1600" dirty="0"/>
            </a:p>
            <a:p>
              <a:pPr algn="ctr"/>
              <a:r>
                <a:rPr lang="en-IE" sz="1600" dirty="0" err="1"/>
                <a:t>buildingID</a:t>
              </a:r>
              <a:r>
                <a:rPr lang="en-IE" sz="1600" dirty="0"/>
                <a:t> (FK)</a:t>
              </a:r>
            </a:p>
            <a:p>
              <a:pPr algn="ctr"/>
              <a:endParaRPr lang="en-IE" sz="1600" dirty="0"/>
            </a:p>
            <a:p>
              <a:pPr algn="ctr"/>
              <a:r>
                <a:rPr lang="en-IE" sz="1600" dirty="0" err="1"/>
                <a:t>roomName</a:t>
              </a:r>
              <a:endParaRPr lang="en-IE" sz="1600" dirty="0"/>
            </a:p>
          </p:txBody>
        </p:sp>
        <p:cxnSp>
          <p:nvCxnSpPr>
            <p:cNvPr id="14" name="Elbow Connector 13"/>
            <p:cNvCxnSpPr>
              <a:endCxn id="1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552" y="5157192"/>
              <a:ext cx="1368152" cy="830997"/>
            </a:xfrm>
            <a:prstGeom prst="rect">
              <a:avLst/>
            </a:prstGeom>
            <a:solidFill>
              <a:schemeClr val="bg1"/>
            </a:solidFill>
          </p:spPr>
          <p:txBody>
            <a:bodyPr wrap="square" rtlCol="0">
              <a:spAutoFit/>
            </a:bodyPr>
            <a:lstStyle/>
            <a:p>
              <a:r>
                <a:rPr lang="en-IE" dirty="0"/>
                <a:t>Parent Entity</a:t>
              </a:r>
            </a:p>
          </p:txBody>
        </p:sp>
        <p:sp>
          <p:nvSpPr>
            <p:cNvPr id="17" name="TextBox 16"/>
            <p:cNvSpPr txBox="1"/>
            <p:nvPr/>
          </p:nvSpPr>
          <p:spPr>
            <a:xfrm>
              <a:off x="6804248" y="5190291"/>
              <a:ext cx="1368152" cy="830997"/>
            </a:xfrm>
            <a:prstGeom prst="rect">
              <a:avLst/>
            </a:prstGeom>
            <a:solidFill>
              <a:schemeClr val="bg1"/>
            </a:solidFill>
          </p:spPr>
          <p:txBody>
            <a:bodyPr wrap="square" rtlCol="0">
              <a:spAutoFit/>
            </a:bodyPr>
            <a:lstStyle/>
            <a:p>
              <a:r>
                <a:rPr lang="en-IE" dirty="0"/>
                <a:t>Child Entity</a:t>
              </a:r>
            </a:p>
          </p:txBody>
        </p:sp>
        <p:cxnSp>
          <p:nvCxnSpPr>
            <p:cNvPr id="18" name="Straight Arrow Connector 17"/>
            <p:cNvCxnSpPr>
              <a:stCxn id="1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Line Callout 1 20"/>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=1</a:t>
              </a:r>
            </a:p>
          </p:txBody>
        </p:sp>
        <p:sp>
          <p:nvSpPr>
            <p:cNvPr id="22" name="Line Callout 1 21"/>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=many</a:t>
              </a:r>
            </a:p>
          </p:txBody>
        </p:sp>
        <p:sp>
          <p:nvSpPr>
            <p:cNvPr id="13" name="Cloud Callout 12"/>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In an Identifying Relationship, the primary key of the PARENT entity is added to the primary key of the CHILD</a:t>
              </a:r>
            </a:p>
          </p:txBody>
        </p:sp>
      </p:grpSp>
      <p:cxnSp>
        <p:nvCxnSpPr>
          <p:cNvPr id="23" name="Straight Connector 22"/>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590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a:t>Data Modeling Concepts: Identifying Relationships</a:t>
            </a:r>
          </a:p>
        </p:txBody>
      </p:sp>
      <p:sp>
        <p:nvSpPr>
          <p:cNvPr id="114691" name="Rectangle 3"/>
          <p:cNvSpPr>
            <a:spLocks noGrp="1" noChangeArrowheads="1"/>
          </p:cNvSpPr>
          <p:nvPr>
            <p:ph type="body" idx="1"/>
          </p:nvPr>
        </p:nvSpPr>
        <p:spPr/>
        <p:txBody>
          <a:bodyPr/>
          <a:lstStyle/>
          <a:p>
            <a:r>
              <a:rPr lang="en-US" altLang="en-US" dirty="0"/>
              <a:t>In this case the primary key of the child entity is a </a:t>
            </a:r>
            <a:r>
              <a:rPr lang="en-US" altLang="en-US" b="1" dirty="0"/>
              <a:t>compound</a:t>
            </a:r>
            <a:r>
              <a:rPr lang="en-US" altLang="en-US" dirty="0"/>
              <a:t> or </a:t>
            </a:r>
            <a:r>
              <a:rPr lang="en-US" altLang="en-US" b="1" dirty="0"/>
              <a:t>composite key </a:t>
            </a:r>
            <a:r>
              <a:rPr lang="en-US" altLang="en-US" dirty="0"/>
              <a:t>(made up of more than one entity)</a:t>
            </a:r>
          </a:p>
        </p:txBody>
      </p:sp>
      <p:cxnSp>
        <p:nvCxnSpPr>
          <p:cNvPr id="24" name="Straight Connector 23"/>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07504" y="3082116"/>
            <a:ext cx="8299920" cy="3613492"/>
            <a:chOff x="107504" y="3082116"/>
            <a:chExt cx="8299920" cy="3613492"/>
          </a:xfrm>
        </p:grpSpPr>
        <p:sp>
          <p:nvSpPr>
            <p:cNvPr id="26" name="Rounded Rectangle 25"/>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Building</a:t>
              </a:r>
            </a:p>
            <a:p>
              <a:pPr algn="ctr"/>
              <a:r>
                <a:rPr lang="en-IE" sz="1600" dirty="0" err="1"/>
                <a:t>buildingID</a:t>
              </a:r>
              <a:r>
                <a:rPr lang="en-IE" sz="1600" dirty="0"/>
                <a:t> </a:t>
              </a:r>
            </a:p>
            <a:p>
              <a:pPr algn="ctr"/>
              <a:endParaRPr lang="en-IE" sz="1600" dirty="0"/>
            </a:p>
            <a:p>
              <a:pPr algn="ctr"/>
              <a:r>
                <a:rPr lang="en-IE" sz="1600" dirty="0" err="1"/>
                <a:t>Nuildingame</a:t>
              </a:r>
              <a:endParaRPr lang="en-IE" sz="1600" dirty="0"/>
            </a:p>
          </p:txBody>
        </p:sp>
        <p:cxnSp>
          <p:nvCxnSpPr>
            <p:cNvPr id="27" name="Straight Connector 26"/>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a:t>Room</a:t>
              </a:r>
            </a:p>
            <a:p>
              <a:pPr algn="ctr"/>
              <a:r>
                <a:rPr lang="en-IE" sz="1600" dirty="0" err="1"/>
                <a:t>roomID</a:t>
              </a:r>
              <a:endParaRPr lang="en-IE" sz="1600" dirty="0"/>
            </a:p>
            <a:p>
              <a:pPr algn="ctr"/>
              <a:r>
                <a:rPr lang="en-IE" sz="1600" dirty="0" err="1"/>
                <a:t>buildingID</a:t>
              </a:r>
              <a:r>
                <a:rPr lang="en-IE" sz="1600" dirty="0"/>
                <a:t> (FK)</a:t>
              </a:r>
            </a:p>
            <a:p>
              <a:pPr algn="ctr"/>
              <a:endParaRPr lang="en-IE" sz="1600" dirty="0"/>
            </a:p>
            <a:p>
              <a:pPr algn="ctr"/>
              <a:r>
                <a:rPr lang="en-IE" sz="1600" dirty="0" err="1"/>
                <a:t>roomName</a:t>
              </a:r>
              <a:endParaRPr lang="en-IE" sz="1600" dirty="0"/>
            </a:p>
          </p:txBody>
        </p:sp>
        <p:cxnSp>
          <p:nvCxnSpPr>
            <p:cNvPr id="29" name="Elbow Connector 28"/>
            <p:cNvCxnSpPr>
              <a:endCxn id="26"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9552" y="5157192"/>
              <a:ext cx="1368152" cy="830997"/>
            </a:xfrm>
            <a:prstGeom prst="rect">
              <a:avLst/>
            </a:prstGeom>
            <a:solidFill>
              <a:schemeClr val="bg1"/>
            </a:solidFill>
          </p:spPr>
          <p:txBody>
            <a:bodyPr wrap="square" rtlCol="0">
              <a:spAutoFit/>
            </a:bodyPr>
            <a:lstStyle/>
            <a:p>
              <a:r>
                <a:rPr lang="en-IE" dirty="0"/>
                <a:t>Parent Entity</a:t>
              </a:r>
            </a:p>
          </p:txBody>
        </p:sp>
        <p:sp>
          <p:nvSpPr>
            <p:cNvPr id="32" name="TextBox 31"/>
            <p:cNvSpPr txBox="1"/>
            <p:nvPr/>
          </p:nvSpPr>
          <p:spPr>
            <a:xfrm>
              <a:off x="6804248" y="5190291"/>
              <a:ext cx="1368152" cy="830997"/>
            </a:xfrm>
            <a:prstGeom prst="rect">
              <a:avLst/>
            </a:prstGeom>
            <a:solidFill>
              <a:schemeClr val="bg1"/>
            </a:solidFill>
          </p:spPr>
          <p:txBody>
            <a:bodyPr wrap="square" rtlCol="0">
              <a:spAutoFit/>
            </a:bodyPr>
            <a:lstStyle/>
            <a:p>
              <a:r>
                <a:rPr lang="en-IE" dirty="0"/>
                <a:t>Child Entity</a:t>
              </a:r>
            </a:p>
          </p:txBody>
        </p:sp>
        <p:cxnSp>
          <p:nvCxnSpPr>
            <p:cNvPr id="33" name="Straight Arrow Connector 32"/>
            <p:cNvCxnSpPr>
              <a:stCxn id="26"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Line Callout 1 35"/>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=1</a:t>
              </a:r>
            </a:p>
          </p:txBody>
        </p:sp>
        <p:sp>
          <p:nvSpPr>
            <p:cNvPr id="37" name="Line Callout 1 36"/>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a:t>Max Cardinality =many</a:t>
              </a:r>
            </a:p>
          </p:txBody>
        </p:sp>
        <p:sp>
          <p:nvSpPr>
            <p:cNvPr id="38" name="Cloud Callout 37"/>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a:solidFill>
                    <a:schemeClr val="tx1"/>
                  </a:solidFill>
                </a:rPr>
                <a:t>In an Identifying Relationship, the primary key of the PARENT entity is added to the primary key of the CHILD</a:t>
              </a:r>
            </a:p>
          </p:txBody>
        </p:sp>
      </p:grpSp>
      <p:cxnSp>
        <p:nvCxnSpPr>
          <p:cNvPr id="39" name="Straight Connector 38"/>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62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a:t>Data Modeling Concepts: Identifying Relationships</a:t>
            </a:r>
          </a:p>
        </p:txBody>
      </p:sp>
      <p:sp>
        <p:nvSpPr>
          <p:cNvPr id="114691" name="Rectangle 3"/>
          <p:cNvSpPr>
            <a:spLocks noGrp="1" noChangeArrowheads="1"/>
          </p:cNvSpPr>
          <p:nvPr>
            <p:ph type="body" idx="1"/>
          </p:nvPr>
        </p:nvSpPr>
        <p:spPr/>
        <p:txBody>
          <a:bodyPr/>
          <a:lstStyle/>
          <a:p>
            <a:r>
              <a:rPr lang="en-US" altLang="en-US" dirty="0"/>
              <a:t>Conceptually in this model a room does not exist unless it is in a building so it depends on building for its identify.</a:t>
            </a:r>
          </a:p>
          <a:p>
            <a:r>
              <a:rPr lang="en-US" altLang="en-US" dirty="0"/>
              <a:t>Therefore it must be part of its primary key.</a:t>
            </a:r>
          </a:p>
          <a:p>
            <a:r>
              <a:rPr lang="en-US" altLang="en-US" dirty="0"/>
              <a:t>This becomes particularly important when resolving logical to physical models</a:t>
            </a:r>
          </a:p>
          <a:p>
            <a:pPr marL="0" indent="0">
              <a:buNone/>
            </a:pPr>
            <a:endParaRPr lang="en-US" altLang="en-US" dirty="0"/>
          </a:p>
        </p:txBody>
      </p:sp>
    </p:spTree>
    <p:extLst>
      <p:ext uri="{BB962C8B-B14F-4D97-AF65-F5344CB8AC3E}">
        <p14:creationId xmlns:p14="http://schemas.microsoft.com/office/powerpoint/2010/main" val="24463274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a:t>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a:t>When the existence of a an instance in a child table </a:t>
            </a:r>
            <a:r>
              <a:rPr lang="en-IE" b="1" i="1" dirty="0"/>
              <a:t>depends on a row </a:t>
            </a:r>
            <a:r>
              <a:rPr lang="en-IE" b="1" dirty="0"/>
              <a:t>in a parent table. </a:t>
            </a:r>
          </a:p>
          <a:p>
            <a:r>
              <a:rPr lang="en-IE" dirty="0"/>
              <a:t>The Primary Key of the Parent Table must be part of the Childs Primary Key</a:t>
            </a:r>
          </a:p>
          <a:p>
            <a:r>
              <a:rPr lang="en-IE" dirty="0"/>
              <a:t>So in our example for Fish (Parent) and Quango (Parent), </a:t>
            </a:r>
          </a:p>
          <a:p>
            <a:pPr lvl="1"/>
            <a:r>
              <a:rPr lang="en-IE" dirty="0"/>
              <a:t>The QuangoMembership table (Child) entity will have the FishID and QuangoID as part of its primary key</a:t>
            </a:r>
          </a:p>
          <a:p>
            <a:pPr lvl="1"/>
            <a:r>
              <a:rPr lang="en-IE" dirty="0"/>
              <a:t>We would still refer to these (FIshID and QuangoID) as </a:t>
            </a:r>
            <a:r>
              <a:rPr lang="en-IE" b="1" dirty="0"/>
              <a:t>foreign keys</a:t>
            </a:r>
          </a:p>
          <a:p>
            <a:pPr lvl="1"/>
            <a:endParaRPr lang="en-IE" dirty="0"/>
          </a:p>
        </p:txBody>
      </p:sp>
    </p:spTree>
    <p:extLst>
      <p:ext uri="{BB962C8B-B14F-4D97-AF65-F5344CB8AC3E}">
        <p14:creationId xmlns:p14="http://schemas.microsoft.com/office/powerpoint/2010/main" val="2172396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Difference between Logical and Physical Design</a:t>
            </a:r>
          </a:p>
        </p:txBody>
      </p:sp>
      <p:sp>
        <p:nvSpPr>
          <p:cNvPr id="3" name="Content Placeholder 2"/>
          <p:cNvSpPr>
            <a:spLocks noGrp="1"/>
          </p:cNvSpPr>
          <p:nvPr>
            <p:ph sz="quarter" idx="1"/>
          </p:nvPr>
        </p:nvSpPr>
        <p:spPr/>
        <p:txBody>
          <a:bodyPr/>
          <a:lstStyle/>
          <a:p>
            <a:r>
              <a:rPr lang="en-IE" dirty="0"/>
              <a:t>Logical Modelling</a:t>
            </a:r>
          </a:p>
          <a:p>
            <a:pPr lvl="1"/>
            <a:r>
              <a:rPr lang="en-IE" dirty="0"/>
              <a:t>Conceptual</a:t>
            </a:r>
          </a:p>
          <a:p>
            <a:pPr lvl="1"/>
            <a:r>
              <a:rPr lang="en-IE" dirty="0"/>
              <a:t>Revolves around the needs of the business, not the database, although the needs of the business are used to establish the needs of the database. </a:t>
            </a:r>
          </a:p>
          <a:p>
            <a:pPr lvl="1"/>
            <a:r>
              <a:rPr lang="en-IE" dirty="0"/>
              <a:t>Involves gathering information about business processes, business entities (categories of data), and organizational units</a:t>
            </a:r>
          </a:p>
          <a:p>
            <a:pPr lvl="1"/>
            <a:r>
              <a:rPr lang="en-IE" dirty="0"/>
              <a:t>It is ok to have many to many relationships</a:t>
            </a:r>
          </a:p>
          <a:p>
            <a:pPr lvl="1"/>
            <a:endParaRPr lang="en-IE" dirty="0"/>
          </a:p>
          <a:p>
            <a:pPr lvl="1"/>
            <a:endParaRPr lang="en-IE" dirty="0"/>
          </a:p>
        </p:txBody>
      </p:sp>
    </p:spTree>
    <p:extLst>
      <p:ext uri="{BB962C8B-B14F-4D97-AF65-F5344CB8AC3E}">
        <p14:creationId xmlns:p14="http://schemas.microsoft.com/office/powerpoint/2010/main" val="32532684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Difference between Logical and Physical Design</a:t>
            </a:r>
          </a:p>
        </p:txBody>
      </p:sp>
      <p:sp>
        <p:nvSpPr>
          <p:cNvPr id="3" name="Content Placeholder 2"/>
          <p:cNvSpPr>
            <a:spLocks noGrp="1"/>
          </p:cNvSpPr>
          <p:nvPr>
            <p:ph sz="quarter" idx="1"/>
          </p:nvPr>
        </p:nvSpPr>
        <p:spPr>
          <a:xfrm>
            <a:off x="457200" y="1219200"/>
            <a:ext cx="8229600" cy="5638800"/>
          </a:xfrm>
        </p:spPr>
        <p:txBody>
          <a:bodyPr/>
          <a:lstStyle/>
          <a:p>
            <a:r>
              <a:rPr lang="en-IE" dirty="0"/>
              <a:t>Physical </a:t>
            </a:r>
          </a:p>
          <a:p>
            <a:pPr lvl="1"/>
            <a:r>
              <a:rPr lang="en-IE" dirty="0"/>
              <a:t>Involves the actual design of a database according to the requirements that were established during logical modelling</a:t>
            </a:r>
          </a:p>
          <a:p>
            <a:pPr lvl="1"/>
            <a:r>
              <a:rPr lang="en-IE" dirty="0"/>
              <a:t>Needs to be implementable in the type of database you are working with so we are converting our logical model to a relational data model</a:t>
            </a:r>
          </a:p>
          <a:p>
            <a:pPr lvl="1"/>
            <a:r>
              <a:rPr lang="en-IE" dirty="0"/>
              <a:t>Need to resolve the many to many into a series of one to many introducing a weak entity</a:t>
            </a:r>
          </a:p>
          <a:p>
            <a:pPr lvl="1"/>
            <a:endParaRPr lang="en-IE" dirty="0"/>
          </a:p>
          <a:p>
            <a:pPr lvl="1"/>
            <a:endParaRPr lang="en-IE" dirty="0"/>
          </a:p>
        </p:txBody>
      </p:sp>
    </p:spTree>
    <p:extLst>
      <p:ext uri="{BB962C8B-B14F-4D97-AF65-F5344CB8AC3E}">
        <p14:creationId xmlns:p14="http://schemas.microsoft.com/office/powerpoint/2010/main" val="22698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Our Example</a:t>
            </a:r>
          </a:p>
        </p:txBody>
      </p:sp>
      <p:sp>
        <p:nvSpPr>
          <p:cNvPr id="6" name="Content Placeholder 5"/>
          <p:cNvSpPr>
            <a:spLocks noGrp="1"/>
          </p:cNvSpPr>
          <p:nvPr>
            <p:ph sz="quarter" idx="1"/>
          </p:nvPr>
        </p:nvSpPr>
        <p:spPr/>
        <p:txBody>
          <a:bodyPr/>
          <a:lstStyle/>
          <a:p>
            <a:r>
              <a:rPr lang="en-IE" dirty="0"/>
              <a:t>What relationships exist between entities?</a:t>
            </a:r>
          </a:p>
          <a:p>
            <a:pPr lvl="0"/>
            <a:r>
              <a:rPr lang="en-IE" dirty="0"/>
              <a:t>Teams enrol in competitions.  </a:t>
            </a:r>
          </a:p>
          <a:p>
            <a:pPr lvl="0"/>
            <a:r>
              <a:rPr lang="en-IE" dirty="0"/>
              <a:t>A team can enrol in many competitions.</a:t>
            </a:r>
          </a:p>
          <a:p>
            <a:pPr lvl="0"/>
            <a:r>
              <a:rPr lang="en-IE" dirty="0"/>
              <a:t>A competition can have many teams.</a:t>
            </a:r>
          </a:p>
          <a:p>
            <a:pPr lvl="0"/>
            <a:r>
              <a:rPr lang="en-IE" dirty="0"/>
              <a:t>How do we resolve the Logical to a Physical Design?</a:t>
            </a:r>
          </a:p>
          <a:p>
            <a:pPr lvl="0"/>
            <a:r>
              <a:rPr lang="en-IE" dirty="0"/>
              <a:t>Are the relationships identifying or non-identifying?</a:t>
            </a:r>
          </a:p>
          <a:p>
            <a:pPr marL="0" indent="0">
              <a:buNone/>
            </a:pPr>
            <a:endParaRPr lang="en-IE" dirty="0"/>
          </a:p>
        </p:txBody>
      </p:sp>
    </p:spTree>
    <p:extLst>
      <p:ext uri="{BB962C8B-B14F-4D97-AF65-F5344CB8AC3E}">
        <p14:creationId xmlns:p14="http://schemas.microsoft.com/office/powerpoint/2010/main" val="26815235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hi74173_0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53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a:t>Conceptual/Logical Data Modelling</a:t>
            </a:r>
          </a:p>
        </p:txBody>
      </p:sp>
      <p:sp>
        <p:nvSpPr>
          <p:cNvPr id="109571" name="Rectangle 3" descr="Rectangle: Click to edit Master text styles&#10;Second level&#10;Third level&#10;Fourth level&#10;Fifth level"/>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IE" altLang="en-US" dirty="0"/>
              <a:t>Concerned with</a:t>
            </a:r>
          </a:p>
          <a:p>
            <a:pPr marL="822960" lvl="2" fontAlgn="auto">
              <a:spcAft>
                <a:spcPts val="0"/>
              </a:spcAft>
              <a:buClr>
                <a:schemeClr val="bg1">
                  <a:shade val="50000"/>
                </a:schemeClr>
              </a:buClr>
              <a:buFont typeface="Wingdings 3"/>
              <a:buChar char=""/>
              <a:defRPr/>
            </a:pPr>
            <a:r>
              <a:rPr lang="en-IE" altLang="en-US" dirty="0"/>
              <a:t>What data exists ?</a:t>
            </a:r>
          </a:p>
          <a:p>
            <a:pPr marL="822960" lvl="2" fontAlgn="auto">
              <a:spcAft>
                <a:spcPts val="0"/>
              </a:spcAft>
              <a:buClr>
                <a:schemeClr val="bg1">
                  <a:shade val="50000"/>
                </a:schemeClr>
              </a:buClr>
              <a:buFont typeface="Wingdings 3"/>
              <a:buChar char=""/>
              <a:defRPr/>
            </a:pPr>
            <a:r>
              <a:rPr lang="en-IE" altLang="en-US" dirty="0"/>
              <a:t>What data is needed in proposed system?</a:t>
            </a:r>
          </a:p>
          <a:p>
            <a:pPr marL="822960" lvl="2" fontAlgn="auto">
              <a:spcAft>
                <a:spcPts val="0"/>
              </a:spcAft>
              <a:buClr>
                <a:schemeClr val="bg1">
                  <a:shade val="50000"/>
                </a:schemeClr>
              </a:buClr>
              <a:buFont typeface="Wingdings 3"/>
              <a:buChar char=""/>
              <a:defRPr/>
            </a:pPr>
            <a:r>
              <a:rPr lang="en-IE" altLang="en-US" dirty="0"/>
              <a:t> What is the most efficient way of organising it?</a:t>
            </a:r>
          </a:p>
          <a:p>
            <a:pPr marL="274320" indent="-274320" fontAlgn="auto">
              <a:spcAft>
                <a:spcPts val="0"/>
              </a:spcAft>
              <a:buFont typeface="Wingdings 3"/>
              <a:buChar char=""/>
              <a:defRPr/>
            </a:pPr>
            <a:r>
              <a:rPr lang="en-IE" altLang="en-US" dirty="0"/>
              <a:t>Data Modelling Involves</a:t>
            </a:r>
          </a:p>
          <a:p>
            <a:pPr marL="548640" lvl="1" indent="-274320" fontAlgn="auto">
              <a:spcAft>
                <a:spcPts val="0"/>
              </a:spcAft>
              <a:buFont typeface="Wingdings 3"/>
              <a:buChar char=""/>
              <a:defRPr/>
            </a:pPr>
            <a:r>
              <a:rPr lang="en-IE" altLang="en-US" dirty="0"/>
              <a:t>Analysis of data in organisations, departments, branches,  processes etc.</a:t>
            </a:r>
          </a:p>
          <a:p>
            <a:pPr marL="548640" lvl="1" indent="-274320" fontAlgn="auto">
              <a:spcAft>
                <a:spcPts val="0"/>
              </a:spcAft>
              <a:buFont typeface="Wingdings 3"/>
              <a:buChar char=""/>
              <a:defRPr/>
            </a:pPr>
            <a:r>
              <a:rPr lang="en-IE" altLang="en-US" dirty="0"/>
              <a:t>Capture of all the data uses  </a:t>
            </a:r>
          </a:p>
          <a:p>
            <a:pPr marL="548640" lvl="1" indent="-274320" fontAlgn="auto">
              <a:spcAft>
                <a:spcPts val="0"/>
              </a:spcAft>
              <a:buFont typeface="Wingdings 3"/>
              <a:buChar char=""/>
              <a:defRPr/>
            </a:pPr>
            <a:r>
              <a:rPr lang="en-IE" altLang="en-US" dirty="0"/>
              <a:t>Identifying components of data and relationships between them</a:t>
            </a:r>
          </a:p>
          <a:p>
            <a:pPr marL="548640" lvl="1" indent="-274320" fontAlgn="auto">
              <a:spcAft>
                <a:spcPts val="0"/>
              </a:spcAft>
              <a:buFont typeface="Wingdings 3"/>
              <a:buChar char=""/>
              <a:defRPr/>
            </a:pPr>
            <a:r>
              <a:rPr lang="en-IE" altLang="en-US" dirty="0"/>
              <a:t>Organising it into an efficient structure</a:t>
            </a:r>
          </a:p>
          <a:p>
            <a:pPr marL="548640" lvl="1" indent="-274320" fontAlgn="auto">
              <a:spcAft>
                <a:spcPts val="0"/>
              </a:spcAft>
              <a:buFont typeface="Wingdings 3"/>
              <a:buChar char=""/>
              <a:defRPr/>
            </a:pPr>
            <a:r>
              <a:rPr lang="en-IE" altLang="en-US" dirty="0"/>
              <a:t>Constructing a model of the data requirements of the organisation </a:t>
            </a:r>
          </a:p>
          <a:p>
            <a:pPr marL="548640" lvl="1" indent="-274320" fontAlgn="auto">
              <a:spcAft>
                <a:spcPts val="0"/>
              </a:spcAft>
              <a:buFont typeface="Wingdings 3"/>
              <a:buChar char=""/>
              <a:defRPr/>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5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5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5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5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A college contains many departments</a:t>
            </a:r>
          </a:p>
          <a:p>
            <a:r>
              <a:rPr lang="en-IE" dirty="0"/>
              <a:t>Each department can offer any number of courses</a:t>
            </a:r>
          </a:p>
          <a:p>
            <a:r>
              <a:rPr lang="en-IE" dirty="0"/>
              <a:t>Many instructors can work in a department</a:t>
            </a:r>
          </a:p>
          <a:p>
            <a:r>
              <a:rPr lang="en-IE" dirty="0"/>
              <a:t>An instructor can work only in one department</a:t>
            </a:r>
          </a:p>
          <a:p>
            <a:r>
              <a:rPr lang="en-IE" dirty="0"/>
              <a:t>For each department there is a Manager</a:t>
            </a:r>
          </a:p>
          <a:p>
            <a:r>
              <a:rPr lang="en-IE" dirty="0"/>
              <a:t>Each manager can manage only one department</a:t>
            </a:r>
          </a:p>
          <a:p>
            <a:r>
              <a:rPr lang="en-IE" dirty="0"/>
              <a:t>Each instructor can take any number of courses</a:t>
            </a:r>
          </a:p>
          <a:p>
            <a:r>
              <a:rPr lang="en-IE" dirty="0"/>
              <a:t>A course can be taken by only one instructor</a:t>
            </a:r>
          </a:p>
          <a:p>
            <a:r>
              <a:rPr lang="en-IE" dirty="0"/>
              <a:t>A student can enrol for any number of courses</a:t>
            </a:r>
          </a:p>
          <a:p>
            <a:r>
              <a:rPr lang="en-IE" dirty="0"/>
              <a:t>Each course can have any number of students </a:t>
            </a:r>
          </a:p>
          <a:p>
            <a:endParaRPr lang="en-IE" dirty="0"/>
          </a:p>
        </p:txBody>
      </p:sp>
    </p:spTree>
    <p:extLst>
      <p:ext uri="{BB962C8B-B14F-4D97-AF65-F5344CB8AC3E}">
        <p14:creationId xmlns:p14="http://schemas.microsoft.com/office/powerpoint/2010/main" val="3160963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1: Identify the entities</a:t>
            </a:r>
          </a:p>
        </p:txBody>
      </p:sp>
      <p:sp>
        <p:nvSpPr>
          <p:cNvPr id="3" name="Content Placeholder 2"/>
          <p:cNvSpPr>
            <a:spLocks noGrp="1"/>
          </p:cNvSpPr>
          <p:nvPr>
            <p:ph sz="quarter" idx="1"/>
          </p:nvPr>
        </p:nvSpPr>
        <p:spPr/>
        <p:txBody>
          <a:bodyPr/>
          <a:lstStyle/>
          <a:p>
            <a:r>
              <a:rPr lang="en-IE" dirty="0"/>
              <a:t>What are the entities here?</a:t>
            </a:r>
          </a:p>
          <a:p>
            <a:r>
              <a:rPr lang="en-IE" dirty="0"/>
              <a:t>From the statements given, the entities are</a:t>
            </a:r>
          </a:p>
          <a:p>
            <a:pPr lvl="1"/>
            <a:r>
              <a:rPr lang="en-IE" dirty="0"/>
              <a:t>College</a:t>
            </a:r>
          </a:p>
          <a:p>
            <a:pPr lvl="1"/>
            <a:r>
              <a:rPr lang="en-IE" dirty="0"/>
              <a:t>Department</a:t>
            </a:r>
          </a:p>
          <a:p>
            <a:pPr lvl="1"/>
            <a:r>
              <a:rPr lang="en-IE" dirty="0"/>
              <a:t>Course</a:t>
            </a:r>
          </a:p>
          <a:p>
            <a:pPr lvl="1"/>
            <a:r>
              <a:rPr lang="en-IE" dirty="0"/>
              <a:t>Instructor</a:t>
            </a:r>
          </a:p>
          <a:p>
            <a:pPr lvl="1"/>
            <a:r>
              <a:rPr lang="en-IE" dirty="0"/>
              <a:t>Student</a:t>
            </a:r>
          </a:p>
          <a:p>
            <a:pPr lvl="1"/>
            <a:r>
              <a:rPr lang="en-IE" dirty="0"/>
              <a:t>Manager</a:t>
            </a:r>
          </a:p>
          <a:p>
            <a:pPr lvl="1"/>
            <a:endParaRPr lang="en-IE" dirty="0"/>
          </a:p>
        </p:txBody>
      </p:sp>
    </p:spTree>
    <p:extLst>
      <p:ext uri="{BB962C8B-B14F-4D97-AF65-F5344CB8AC3E}">
        <p14:creationId xmlns:p14="http://schemas.microsoft.com/office/powerpoint/2010/main" val="1827381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Additional Information</a:t>
            </a:r>
          </a:p>
        </p:txBody>
      </p:sp>
      <p:sp>
        <p:nvSpPr>
          <p:cNvPr id="3" name="Content Placeholder 2"/>
          <p:cNvSpPr>
            <a:spLocks noGrp="1"/>
          </p:cNvSpPr>
          <p:nvPr>
            <p:ph sz="quarter" idx="1"/>
          </p:nvPr>
        </p:nvSpPr>
        <p:spPr/>
        <p:txBody>
          <a:bodyPr/>
          <a:lstStyle/>
          <a:p>
            <a:r>
              <a:rPr lang="en-IE" dirty="0"/>
              <a:t>Each department has  a name and a location associated with it</a:t>
            </a:r>
          </a:p>
          <a:p>
            <a:r>
              <a:rPr lang="en-IE" dirty="0"/>
              <a:t>Each course has a name and a duration</a:t>
            </a:r>
          </a:p>
          <a:p>
            <a:r>
              <a:rPr lang="en-IE" dirty="0"/>
              <a:t>Instructors and Students and Managers have first names, last names and phone numbers</a:t>
            </a:r>
          </a:p>
          <a:p>
            <a:r>
              <a:rPr lang="en-IE" dirty="0"/>
              <a:t>Each department, course, instructor, manager, and student have a unique id</a:t>
            </a:r>
          </a:p>
          <a:p>
            <a:pPr marL="0" indent="0">
              <a:buNone/>
            </a:pPr>
            <a:endParaRPr lang="en-IE" dirty="0"/>
          </a:p>
        </p:txBody>
      </p:sp>
    </p:spTree>
    <p:extLst>
      <p:ext uri="{BB962C8B-B14F-4D97-AF65-F5344CB8AC3E}">
        <p14:creationId xmlns:p14="http://schemas.microsoft.com/office/powerpoint/2010/main" val="38098219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2: Identify the attributes and datatypes</a:t>
            </a:r>
          </a:p>
        </p:txBody>
      </p:sp>
      <p:sp>
        <p:nvSpPr>
          <p:cNvPr id="3" name="Content Placeholder 2"/>
          <p:cNvSpPr>
            <a:spLocks noGrp="1"/>
          </p:cNvSpPr>
          <p:nvPr>
            <p:ph sz="quarter" idx="1"/>
          </p:nvPr>
        </p:nvSpPr>
        <p:spPr/>
        <p:txBody>
          <a:bodyPr/>
          <a:lstStyle/>
          <a:p>
            <a:r>
              <a:rPr lang="en-IE" dirty="0"/>
              <a:t>For the department entity, attributes are id, name, location</a:t>
            </a:r>
          </a:p>
          <a:p>
            <a:r>
              <a:rPr lang="en-IE" dirty="0"/>
              <a:t>For course entity, attributes are id, course_name, duration</a:t>
            </a:r>
          </a:p>
          <a:p>
            <a:r>
              <a:rPr lang="en-IE" dirty="0"/>
              <a:t>For instructor entity, attributes are id, first_name, last_name, phone</a:t>
            </a:r>
          </a:p>
          <a:p>
            <a:r>
              <a:rPr lang="en-IE" dirty="0"/>
              <a:t>For student entity, attributes are id, first_name, last_name, phone</a:t>
            </a:r>
          </a:p>
          <a:p>
            <a:endParaRPr lang="en-IE" dirty="0"/>
          </a:p>
        </p:txBody>
      </p:sp>
    </p:spTree>
    <p:extLst>
      <p:ext uri="{BB962C8B-B14F-4D97-AF65-F5344CB8AC3E}">
        <p14:creationId xmlns:p14="http://schemas.microsoft.com/office/powerpoint/2010/main" val="1476652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3: Identify the constraints </a:t>
            </a:r>
          </a:p>
        </p:txBody>
      </p:sp>
      <p:sp>
        <p:nvSpPr>
          <p:cNvPr id="3" name="Content Placeholder 2"/>
          <p:cNvSpPr>
            <a:spLocks noGrp="1"/>
          </p:cNvSpPr>
          <p:nvPr>
            <p:ph sz="quarter" idx="1"/>
          </p:nvPr>
        </p:nvSpPr>
        <p:spPr/>
        <p:txBody>
          <a:bodyPr/>
          <a:lstStyle/>
          <a:p>
            <a:r>
              <a:rPr lang="en-IE" dirty="0"/>
              <a:t>Each department must have a name and a location associated with it</a:t>
            </a:r>
          </a:p>
          <a:p>
            <a:r>
              <a:rPr lang="en-IE" dirty="0"/>
              <a:t>Each course must have a name and a duration</a:t>
            </a:r>
          </a:p>
          <a:p>
            <a:r>
              <a:rPr lang="en-IE" dirty="0"/>
              <a:t>Instructors and Students and Managers must have first names, last names and phone numbers</a:t>
            </a:r>
          </a:p>
          <a:p>
            <a:endParaRPr lang="en-IE" dirty="0"/>
          </a:p>
        </p:txBody>
      </p:sp>
    </p:spTree>
    <p:extLst>
      <p:ext uri="{BB962C8B-B14F-4D97-AF65-F5344CB8AC3E}">
        <p14:creationId xmlns:p14="http://schemas.microsoft.com/office/powerpoint/2010/main" val="1789918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4: Identify the Keys</a:t>
            </a:r>
          </a:p>
        </p:txBody>
      </p:sp>
      <p:sp>
        <p:nvSpPr>
          <p:cNvPr id="3" name="Content Placeholder 2"/>
          <p:cNvSpPr>
            <a:spLocks noGrp="1"/>
          </p:cNvSpPr>
          <p:nvPr>
            <p:ph sz="quarter" idx="1"/>
          </p:nvPr>
        </p:nvSpPr>
        <p:spPr/>
        <p:txBody>
          <a:bodyPr/>
          <a:lstStyle/>
          <a:p>
            <a:r>
              <a:rPr lang="en-IE" dirty="0"/>
              <a:t>ID can identify a department uniquely. Hence Department_ID is the key attribute for the Entity "Department".</a:t>
            </a:r>
          </a:p>
          <a:p>
            <a:r>
              <a:rPr lang="en-IE" dirty="0"/>
              <a:t>Course_ID is the key attribute for "Course" Entity.</a:t>
            </a:r>
          </a:p>
          <a:p>
            <a:r>
              <a:rPr lang="en-IE" dirty="0"/>
              <a:t>Student_ID is the key attribute for "Student" Entity.</a:t>
            </a:r>
          </a:p>
          <a:p>
            <a:r>
              <a:rPr lang="en-IE" dirty="0"/>
              <a:t>Instructor_ID is the key attribute for "Instructor" Entity.</a:t>
            </a:r>
          </a:p>
          <a:p>
            <a:endParaRPr lang="en-IE" dirty="0"/>
          </a:p>
        </p:txBody>
      </p:sp>
    </p:spTree>
    <p:extLst>
      <p:ext uri="{BB962C8B-B14F-4D97-AF65-F5344CB8AC3E}">
        <p14:creationId xmlns:p14="http://schemas.microsoft.com/office/powerpoint/2010/main" val="29543895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5 : Identify the relationships between entities</a:t>
            </a:r>
          </a:p>
        </p:txBody>
      </p:sp>
      <p:sp>
        <p:nvSpPr>
          <p:cNvPr id="3" name="Content Placeholder 2"/>
          <p:cNvSpPr>
            <a:spLocks noGrp="1"/>
          </p:cNvSpPr>
          <p:nvPr>
            <p:ph sz="quarter" idx="1"/>
          </p:nvPr>
        </p:nvSpPr>
        <p:spPr/>
        <p:txBody>
          <a:bodyPr/>
          <a:lstStyle/>
          <a:p>
            <a:r>
              <a:rPr lang="en-IE" dirty="0"/>
              <a:t>One department offers many courses. But one particular course can be offered by only one department. </a:t>
            </a:r>
          </a:p>
          <a:p>
            <a:pPr lvl="1"/>
            <a:r>
              <a:rPr lang="en-IE" dirty="0"/>
              <a:t>Hence the cardinality between department and course is One to Many (1:N)</a:t>
            </a:r>
          </a:p>
          <a:p>
            <a:r>
              <a:rPr lang="en-IE" dirty="0"/>
              <a:t>One department has multiple instructors . But instructor belongs to only one department. </a:t>
            </a:r>
          </a:p>
          <a:p>
            <a:pPr lvl="1"/>
            <a:r>
              <a:rPr lang="en-IE" dirty="0"/>
              <a:t>Hence the cardinality between department and instructor is One to Many (1:N)</a:t>
            </a:r>
          </a:p>
          <a:p>
            <a:r>
              <a:rPr lang="en-IE" dirty="0"/>
              <a:t>One department has only one manager and one manager can manage only one department. </a:t>
            </a:r>
          </a:p>
          <a:p>
            <a:pPr lvl="1"/>
            <a:r>
              <a:rPr lang="en-IE" dirty="0"/>
              <a:t>Hence the cardinality is one to one. (1:1)</a:t>
            </a:r>
          </a:p>
          <a:p>
            <a:pPr lvl="1"/>
            <a:endParaRPr lang="en-IE" dirty="0"/>
          </a:p>
        </p:txBody>
      </p:sp>
    </p:spTree>
    <p:extLst>
      <p:ext uri="{BB962C8B-B14F-4D97-AF65-F5344CB8AC3E}">
        <p14:creationId xmlns:p14="http://schemas.microsoft.com/office/powerpoint/2010/main" val="18305306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Step 5 : Identify the relationships between entities</a:t>
            </a:r>
          </a:p>
        </p:txBody>
      </p:sp>
      <p:sp>
        <p:nvSpPr>
          <p:cNvPr id="3" name="Content Placeholder 2"/>
          <p:cNvSpPr>
            <a:spLocks noGrp="1"/>
          </p:cNvSpPr>
          <p:nvPr>
            <p:ph sz="quarter" idx="1"/>
          </p:nvPr>
        </p:nvSpPr>
        <p:spPr/>
        <p:txBody>
          <a:bodyPr/>
          <a:lstStyle/>
          <a:p>
            <a:r>
              <a:rPr lang="en-IE" dirty="0"/>
              <a:t>One course can enrol  many students and one student can enrol for many courses. </a:t>
            </a:r>
          </a:p>
          <a:p>
            <a:pPr lvl="1"/>
            <a:r>
              <a:rPr lang="en-IE" dirty="0"/>
              <a:t>Hence the cardinality between course and student is Many to Many (M:N)</a:t>
            </a:r>
          </a:p>
          <a:p>
            <a:r>
              <a:rPr lang="en-IE" dirty="0"/>
              <a:t>One course is taught by only one instructor. But one instructor teaches many courses. </a:t>
            </a:r>
          </a:p>
          <a:p>
            <a:pPr lvl="1"/>
            <a:r>
              <a:rPr lang="en-IE" dirty="0"/>
              <a:t>Hence the cardinality between course and instructor is Many to One (N :1)</a:t>
            </a:r>
          </a:p>
        </p:txBody>
      </p:sp>
    </p:spTree>
    <p:extLst>
      <p:ext uri="{BB962C8B-B14F-4D97-AF65-F5344CB8AC3E}">
        <p14:creationId xmlns:p14="http://schemas.microsoft.com/office/powerpoint/2010/main" val="25209331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The model</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431925"/>
            <a:ext cx="6159853" cy="444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73732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dirty="0"/>
              <a:t>Summary</a:t>
            </a:r>
          </a:p>
        </p:txBody>
      </p:sp>
      <p:sp>
        <p:nvSpPr>
          <p:cNvPr id="36867" name="Rectangle 4" descr="Rectangle: Click to edit Master text styles&#10;Second level&#10;Third level&#10;Fourth level&#10;Fifth level"/>
          <p:cNvSpPr>
            <a:spLocks noGrp="1" noChangeArrowheads="1"/>
          </p:cNvSpPr>
          <p:nvPr>
            <p:ph sz="quarter" idx="1"/>
          </p:nvPr>
        </p:nvSpPr>
        <p:spPr/>
        <p:txBody>
          <a:bodyPr/>
          <a:lstStyle/>
          <a:p>
            <a:r>
              <a:rPr lang="en-US" altLang="en-US" dirty="0"/>
              <a:t>A good data model is simple.</a:t>
            </a:r>
          </a:p>
          <a:p>
            <a:pPr lvl="1"/>
            <a:r>
              <a:rPr lang="en-US" altLang="en-US" dirty="0"/>
              <a:t>Data attributes that describe any given entity should describe only that entity.</a:t>
            </a:r>
          </a:p>
          <a:p>
            <a:pPr lvl="1"/>
            <a:r>
              <a:rPr lang="en-US" altLang="en-US" dirty="0"/>
              <a:t>Each attribute of an entity instance can have only one value.</a:t>
            </a:r>
          </a:p>
          <a:p>
            <a:r>
              <a:rPr lang="en-US" altLang="en-US" dirty="0"/>
              <a:t>A good data model is essentially non-redundant.</a:t>
            </a:r>
          </a:p>
          <a:p>
            <a:pPr lvl="1"/>
            <a:r>
              <a:rPr lang="en-US" altLang="en-US" dirty="0"/>
              <a:t>Each data attribute describes at most one entity.</a:t>
            </a:r>
          </a:p>
          <a:p>
            <a:pPr lvl="1"/>
            <a:r>
              <a:rPr lang="en-US" altLang="en-US" dirty="0"/>
              <a:t>Look for the same attribute recorded more than once under different names.</a:t>
            </a:r>
          </a:p>
          <a:p>
            <a:r>
              <a:rPr lang="en-US" altLang="en-US" dirty="0"/>
              <a:t>A good data model should be flexible and adaptable to future needs.</a:t>
            </a:r>
          </a:p>
          <a:p>
            <a:endParaRPr lang="en-GB" altLang="en-US" dirty="0"/>
          </a:p>
          <a:p>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3032</TotalTime>
  <Words>7167</Words>
  <Application>Microsoft Office PowerPoint</Application>
  <PresentationFormat>On-screen Show (4:3)</PresentationFormat>
  <Paragraphs>1008</Paragraphs>
  <Slides>99</Slides>
  <Notes>46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13" baseType="lpstr">
      <vt:lpstr>宋体</vt:lpstr>
      <vt:lpstr>华文新魏</vt:lpstr>
      <vt:lpstr>Arial</vt:lpstr>
      <vt:lpstr>Bookman Old Style</vt:lpstr>
      <vt:lpstr>Courier New</vt:lpstr>
      <vt:lpstr>Gill Sans MT</vt:lpstr>
      <vt:lpstr>Helvetica</vt:lpstr>
      <vt:lpstr>Tahoma</vt:lpstr>
      <vt:lpstr>Times New Roman</vt:lpstr>
      <vt:lpstr>Wingdings</vt:lpstr>
      <vt:lpstr>Wingdings 2</vt:lpstr>
      <vt:lpstr>Wingdings 3</vt:lpstr>
      <vt:lpstr>Origin</vt:lpstr>
      <vt:lpstr>Document</vt:lpstr>
      <vt:lpstr>Data Modelling</vt:lpstr>
      <vt:lpstr>Relational Database Concept</vt:lpstr>
      <vt:lpstr>Definition of a Relational Database</vt:lpstr>
      <vt:lpstr>Models - Purpose</vt:lpstr>
      <vt:lpstr>Models - Purpose</vt:lpstr>
      <vt:lpstr>Data Models (The Cornerstone of Design)</vt:lpstr>
      <vt:lpstr>Data Models (The Cornerstone of Design)</vt:lpstr>
      <vt:lpstr>Database Design – Starts at Conceptual Level</vt:lpstr>
      <vt:lpstr>Conceptual/Logical Data Modelling</vt:lpstr>
      <vt:lpstr>Database Modeling and Implementation Process</vt:lpstr>
      <vt:lpstr>The Entity-Relationship Model</vt:lpstr>
      <vt:lpstr>Entity</vt:lpstr>
      <vt:lpstr>Instance</vt:lpstr>
      <vt:lpstr>Entity and Entity Instances</vt:lpstr>
      <vt:lpstr>Entities and Entity Instances</vt:lpstr>
      <vt:lpstr>Entities and Entity Instances</vt:lpstr>
      <vt:lpstr>So why build an ERD?</vt:lpstr>
      <vt:lpstr>Attributes</vt:lpstr>
      <vt:lpstr>Entities and Entity Instances</vt:lpstr>
      <vt:lpstr>Identifying Instances of Entities</vt:lpstr>
      <vt:lpstr>Entities and Entity Instances</vt:lpstr>
      <vt:lpstr>ERD - Library</vt:lpstr>
      <vt:lpstr>How do you create a model? Step 1</vt:lpstr>
      <vt:lpstr>Our Example from Last Week </vt:lpstr>
      <vt:lpstr>How do you create a model? – Step 2</vt:lpstr>
      <vt:lpstr>Data types</vt:lpstr>
      <vt:lpstr>Data types</vt:lpstr>
      <vt:lpstr>Numeric data types</vt:lpstr>
      <vt:lpstr>Numeric data types</vt:lpstr>
      <vt:lpstr>Character data types</vt:lpstr>
      <vt:lpstr>Character data types</vt:lpstr>
      <vt:lpstr>Date Time Datatype</vt:lpstr>
      <vt:lpstr>Date Time Datatype</vt:lpstr>
      <vt:lpstr>Data Types</vt:lpstr>
      <vt:lpstr>Datetime Data Types</vt:lpstr>
      <vt:lpstr>Where are the Booleans?</vt:lpstr>
      <vt:lpstr>What Is a LOB?</vt:lpstr>
      <vt:lpstr>Datatypes Oracle</vt:lpstr>
      <vt:lpstr>Example from Last Week</vt:lpstr>
      <vt:lpstr>How do you create a model? Step 3</vt:lpstr>
      <vt:lpstr>Constraints</vt:lpstr>
      <vt:lpstr>PowerPoint Presentation</vt:lpstr>
      <vt:lpstr>Constraints</vt:lpstr>
      <vt:lpstr>Constraints</vt:lpstr>
      <vt:lpstr>NULL and NOT NULL</vt:lpstr>
      <vt:lpstr>UNIQUE constraint</vt:lpstr>
      <vt:lpstr>CHECK</vt:lpstr>
      <vt:lpstr>Comparison Conditions</vt:lpstr>
      <vt:lpstr>Logical Operators</vt:lpstr>
      <vt:lpstr>Rules of Precedence</vt:lpstr>
      <vt:lpstr>Our Example</vt:lpstr>
      <vt:lpstr>How do you create a model? – Step 4</vt:lpstr>
      <vt:lpstr>Primary Keys</vt:lpstr>
      <vt:lpstr>Key Constraints – Primary Key</vt:lpstr>
      <vt:lpstr>Key Constraints – Primary Key</vt:lpstr>
      <vt:lpstr>Key Constraints</vt:lpstr>
      <vt:lpstr>Key Constraints – Primary Key</vt:lpstr>
      <vt:lpstr>Our Example </vt:lpstr>
      <vt:lpstr>How do you create a model? Step 5</vt:lpstr>
      <vt:lpstr>Relationships</vt:lpstr>
      <vt:lpstr>How do you create a model? Step 5</vt:lpstr>
      <vt:lpstr>PowerPoint Presentation</vt:lpstr>
      <vt:lpstr>Cardinality</vt:lpstr>
      <vt:lpstr>Relationships work both ways</vt:lpstr>
      <vt:lpstr>Cardinality</vt:lpstr>
      <vt:lpstr>Cardinality</vt:lpstr>
      <vt:lpstr>Cardinality</vt:lpstr>
      <vt:lpstr>Foreign Key</vt:lpstr>
      <vt:lpstr>Foreign Key</vt:lpstr>
      <vt:lpstr>PowerPoint Presentation</vt:lpstr>
      <vt:lpstr>Cardinality</vt:lpstr>
      <vt:lpstr>Many:Many</vt:lpstr>
      <vt:lpstr>Many:Many</vt:lpstr>
      <vt:lpstr>Resolving Many:Many</vt:lpstr>
      <vt:lpstr>Weak Entity</vt:lpstr>
      <vt:lpstr>Data Modeling Concepts: Foreign Key</vt:lpstr>
      <vt:lpstr>Data Modeling Concepts: Parent and Child Entities</vt:lpstr>
      <vt:lpstr>Data Modeling Concepts: Non identifying Relationships</vt:lpstr>
      <vt:lpstr>Data Modeling Concepts: Non identifying Relationships</vt:lpstr>
      <vt:lpstr>Data Modeling Concepts: Non identifying Relationships</vt:lpstr>
      <vt:lpstr>Non-Identifying Relationship</vt:lpstr>
      <vt:lpstr>Data Modeling Concepts: Identifying Relationships</vt:lpstr>
      <vt:lpstr>Data Modeling Concepts: Identifying Relationships</vt:lpstr>
      <vt:lpstr>Data Modeling Concepts: Identifying Relationships</vt:lpstr>
      <vt:lpstr>Identifying Relationship</vt:lpstr>
      <vt:lpstr>Difference between Logical and Physical Design</vt:lpstr>
      <vt:lpstr>Difference between Logical and Physical Design</vt:lpstr>
      <vt:lpstr>Our Example</vt:lpstr>
      <vt:lpstr>PowerPoint Presentation</vt:lpstr>
      <vt:lpstr>Example</vt:lpstr>
      <vt:lpstr>Step 1: Identify the entities</vt:lpstr>
      <vt:lpstr>Additional Information</vt:lpstr>
      <vt:lpstr>Step 2: Identify the attributes and datatypes</vt:lpstr>
      <vt:lpstr>Step 3: Identify the constraints </vt:lpstr>
      <vt:lpstr>Step 4: Identify the Keys</vt:lpstr>
      <vt:lpstr>Step 5 : Identify the relationships between entities</vt:lpstr>
      <vt:lpstr>Step 5 : Identify the relationships between entities</vt:lpstr>
      <vt:lpstr>The model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K268 1 - Information Systems</dc:title>
  <dc:subject>Data Modelling</dc:subject>
  <dc:creator>Deirdre Lawless</dc:creator>
  <cp:lastModifiedBy>Cian</cp:lastModifiedBy>
  <cp:revision>291</cp:revision>
  <cp:lastPrinted>1998-10-28T17:56:43Z</cp:lastPrinted>
  <dcterms:created xsi:type="dcterms:W3CDTF">1995-05-28T16:29:18Z</dcterms:created>
  <dcterms:modified xsi:type="dcterms:W3CDTF">2017-09-20T13:12:04Z</dcterms:modified>
</cp:coreProperties>
</file>