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2"/>
  </p:notesMasterIdLst>
  <p:sldIdLst>
    <p:sldId id="288" r:id="rId2"/>
    <p:sldId id="486" r:id="rId3"/>
    <p:sldId id="487" r:id="rId4"/>
    <p:sldId id="488" r:id="rId5"/>
    <p:sldId id="489" r:id="rId6"/>
    <p:sldId id="367" r:id="rId7"/>
    <p:sldId id="475" r:id="rId8"/>
    <p:sldId id="476" r:id="rId9"/>
    <p:sldId id="477" r:id="rId10"/>
    <p:sldId id="374" r:id="rId11"/>
    <p:sldId id="375" r:id="rId12"/>
    <p:sldId id="537" r:id="rId13"/>
    <p:sldId id="376" r:id="rId14"/>
    <p:sldId id="377" r:id="rId15"/>
    <p:sldId id="378" r:id="rId16"/>
    <p:sldId id="379" r:id="rId17"/>
    <p:sldId id="481" r:id="rId18"/>
    <p:sldId id="482" r:id="rId19"/>
    <p:sldId id="478" r:id="rId20"/>
    <p:sldId id="479" r:id="rId21"/>
    <p:sldId id="480" r:id="rId22"/>
    <p:sldId id="491" r:id="rId23"/>
    <p:sldId id="463" r:id="rId24"/>
    <p:sldId id="464" r:id="rId25"/>
    <p:sldId id="495" r:id="rId26"/>
    <p:sldId id="465" r:id="rId27"/>
    <p:sldId id="518" r:id="rId28"/>
    <p:sldId id="519" r:id="rId29"/>
    <p:sldId id="520" r:id="rId30"/>
    <p:sldId id="521" r:id="rId31"/>
    <p:sldId id="522" r:id="rId32"/>
    <p:sldId id="536" r:id="rId33"/>
    <p:sldId id="523" r:id="rId34"/>
    <p:sldId id="524" r:id="rId35"/>
    <p:sldId id="526" r:id="rId36"/>
    <p:sldId id="527" r:id="rId37"/>
    <p:sldId id="528" r:id="rId38"/>
    <p:sldId id="529" r:id="rId39"/>
    <p:sldId id="530" r:id="rId40"/>
    <p:sldId id="531" r:id="rId41"/>
    <p:sldId id="532" r:id="rId42"/>
    <p:sldId id="533" r:id="rId43"/>
    <p:sldId id="534" r:id="rId44"/>
    <p:sldId id="535" r:id="rId45"/>
    <p:sldId id="507" r:id="rId46"/>
    <p:sldId id="508" r:id="rId47"/>
    <p:sldId id="509" r:id="rId48"/>
    <p:sldId id="510" r:id="rId49"/>
    <p:sldId id="511" r:id="rId50"/>
    <p:sldId id="512" r:id="rId51"/>
    <p:sldId id="514" r:id="rId52"/>
    <p:sldId id="515" r:id="rId53"/>
    <p:sldId id="516" r:id="rId54"/>
    <p:sldId id="538" r:id="rId55"/>
    <p:sldId id="540" r:id="rId56"/>
    <p:sldId id="539" r:id="rId57"/>
    <p:sldId id="517" r:id="rId58"/>
    <p:sldId id="493" r:id="rId59"/>
    <p:sldId id="494" r:id="rId60"/>
    <p:sldId id="497"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78" autoAdjust="0"/>
    <p:restoredTop sz="84686" autoAdjust="0"/>
  </p:normalViewPr>
  <p:slideViewPr>
    <p:cSldViewPr>
      <p:cViewPr varScale="1">
        <p:scale>
          <a:sx n="55" d="100"/>
          <a:sy n="55" d="100"/>
        </p:scale>
        <p:origin x="384" y="72"/>
      </p:cViewPr>
      <p:guideLst>
        <p:guide orient="horz" pos="2160"/>
        <p:guide pos="2880"/>
      </p:guideLst>
    </p:cSldViewPr>
  </p:slideViewPr>
  <p:outlineViewPr>
    <p:cViewPr>
      <p:scale>
        <a:sx n="33" d="100"/>
        <a:sy n="33" d="100"/>
      </p:scale>
      <p:origin x="0" y="15606"/>
    </p:cViewPr>
    <p:sldLst>
      <p:sld r:id="rId1" collapse="1"/>
      <p:sld r:id="rId2" collapse="1"/>
      <p:sld r:id="rId3" collapse="1"/>
      <p:sld r:id="rId4" collapse="1"/>
    </p:sldLst>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slide" Target="slides/slide5.xml"/><Relationship Id="rId1" Type="http://schemas.openxmlformats.org/officeDocument/2006/relationships/slide" Target="slides/slide2.xml"/><Relationship Id="rId4" Type="http://schemas.openxmlformats.org/officeDocument/2006/relationships/slide" Target="slides/slide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9956D5-167D-4847-8BF2-AF35CA575C38}" type="datetimeFigureOut">
              <a:rPr lang="en-US" smtClean="0"/>
              <a:pPr/>
              <a:t>11/19/2017</a:t>
            </a:fld>
            <a:endParaRPr lang="en-I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73F82B-F0AA-4F91-8BEF-DA3F9972A341}" type="slidenum">
              <a:rPr lang="en-IE" smtClean="0"/>
              <a:pPr/>
              <a:t>‹#›</a:t>
            </a:fld>
            <a:endParaRPr lang="en-IE"/>
          </a:p>
        </p:txBody>
      </p:sp>
    </p:spTree>
    <p:extLst>
      <p:ext uri="{BB962C8B-B14F-4D97-AF65-F5344CB8AC3E}">
        <p14:creationId xmlns:p14="http://schemas.microsoft.com/office/powerpoint/2010/main" val="313619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5F1E4819-8E16-4B62-8882-A96BEF2701A5}" type="slidenum">
              <a:rPr lang="en-IE" smtClean="0"/>
              <a:pPr/>
              <a:t>1</a:t>
            </a:fld>
            <a:endParaRPr lang="en-IE"/>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4CDC94-8328-4691-98D3-145236190B24}" type="slidenum">
              <a:rPr lang="en-US"/>
              <a:pPr/>
              <a:t>13</a:t>
            </a:fld>
            <a:endParaRPr lang="en-US"/>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3B521B-592A-46BA-BAFF-14478C0A1D07}" type="slidenum">
              <a:rPr lang="en-US"/>
              <a:pPr/>
              <a:t>14</a:t>
            </a:fld>
            <a:endParaRPr lang="en-US"/>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09F1AC-A86B-4C73-A202-05D252D6CA0B}" type="slidenum">
              <a:rPr lang="en-US"/>
              <a:pPr/>
              <a:t>15</a:t>
            </a:fld>
            <a:endParaRPr lang="en-U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1B95BB-1DD7-457D-A999-01790203DCF2}" type="slidenum">
              <a:rPr lang="en-US"/>
              <a:pPr/>
              <a:t>16</a:t>
            </a:fld>
            <a:endParaRPr lang="en-US"/>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1B95BB-1DD7-457D-A999-01790203DCF2}" type="slidenum">
              <a:rPr lang="en-US"/>
              <a:pPr/>
              <a:t>17</a:t>
            </a:fld>
            <a:endParaRPr lang="en-US"/>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1B95BB-1DD7-457D-A999-01790203DCF2}" type="slidenum">
              <a:rPr lang="en-US"/>
              <a:pPr/>
              <a:t>18</a:t>
            </a:fld>
            <a:endParaRPr lang="en-US"/>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1B95BB-1DD7-457D-A999-01790203DCF2}" type="slidenum">
              <a:rPr lang="en-US"/>
              <a:pPr/>
              <a:t>19</a:t>
            </a:fld>
            <a:endParaRPr lang="en-US"/>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1B95BB-1DD7-457D-A999-01790203DCF2}" type="slidenum">
              <a:rPr lang="en-US"/>
              <a:pPr/>
              <a:t>20</a:t>
            </a:fld>
            <a:endParaRPr lang="en-US"/>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Rot="1" noChangeAspect="1" noChangeArrowheads="1" noTextEdit="1"/>
          </p:cNvSpPr>
          <p:nvPr>
            <p:ph type="sldImg"/>
          </p:nvPr>
        </p:nvSpPr>
        <p:spPr>
          <a:ln/>
        </p:spPr>
      </p:sp>
      <p:sp>
        <p:nvSpPr>
          <p:cNvPr id="593923" name="Rectangle 3"/>
          <p:cNvSpPr>
            <a:spLocks noGrp="1" noChangeArrowheads="1"/>
          </p:cNvSpPr>
          <p:nvPr>
            <p:ph type="body" idx="1"/>
          </p:nvPr>
        </p:nvSpPr>
        <p:spPr/>
        <p:txBody>
          <a:bodyPr/>
          <a:lstStyle/>
          <a:p>
            <a:r>
              <a:rPr lang="en-US" altLang="en-US"/>
              <a:t>Integrity Constraint Error</a:t>
            </a:r>
          </a:p>
          <a:p>
            <a:pPr lvl="1"/>
            <a:r>
              <a:rPr lang="en-US" altLang="en-US"/>
              <a:t>When you have constraints in place on columns, an error is returned to you if you try to violate the constraint rule. </a:t>
            </a:r>
          </a:p>
          <a:p>
            <a:pPr lvl="1"/>
            <a:r>
              <a:rPr lang="en-US" altLang="en-US">
                <a:solidFill>
                  <a:schemeClr val="tx1"/>
                </a:solidFill>
              </a:rPr>
              <a:t>For example, if you attempt to update a record with a value that is tied to an integrity constraint, an error is returned. </a:t>
            </a:r>
          </a:p>
          <a:p>
            <a:pPr lvl="1"/>
            <a:r>
              <a:rPr lang="en-US" altLang="en-US">
                <a:solidFill>
                  <a:schemeClr val="tx1"/>
                </a:solidFill>
                <a:latin typeface="Times" pitchFamily="18" charset="0"/>
              </a:rPr>
              <a:t>In the example in the slide, department 55 does not exist in the parent table, </a:t>
            </a:r>
            <a:r>
              <a:rPr lang="en-US" altLang="en-US">
                <a:solidFill>
                  <a:schemeClr val="tx1"/>
                </a:solidFill>
                <a:latin typeface="Courier New" pitchFamily="49" charset="0"/>
              </a:rPr>
              <a:t>DEPARTMENTS</a:t>
            </a:r>
            <a:r>
              <a:rPr lang="en-US" altLang="en-US">
                <a:solidFill>
                  <a:schemeClr val="tx1"/>
                </a:solidFill>
                <a:latin typeface="Times" pitchFamily="18" charset="0"/>
              </a:rPr>
              <a:t>, and so you receive the </a:t>
            </a:r>
            <a:r>
              <a:rPr lang="en-US" altLang="en-US" i="1">
                <a:solidFill>
                  <a:schemeClr val="tx1"/>
                </a:solidFill>
                <a:latin typeface="Times" pitchFamily="18" charset="0"/>
              </a:rPr>
              <a:t>parent key</a:t>
            </a:r>
            <a:r>
              <a:rPr lang="en-US" altLang="en-US">
                <a:solidFill>
                  <a:schemeClr val="tx1"/>
                </a:solidFill>
                <a:latin typeface="Times" pitchFamily="18" charset="0"/>
              </a:rPr>
              <a:t> violation </a:t>
            </a:r>
            <a:r>
              <a:rPr lang="en-US" altLang="en-US">
                <a:solidFill>
                  <a:schemeClr val="tx1"/>
                </a:solidFill>
                <a:latin typeface="Courier New" pitchFamily="49" charset="0"/>
              </a:rPr>
              <a:t>ORA-02291</a:t>
            </a:r>
            <a:r>
              <a:rPr lang="en-US" altLang="en-US">
                <a:solidFill>
                  <a:schemeClr val="tx1"/>
                </a:solidFill>
                <a:latin typeface="Times" pitchFamily="18" charset="0"/>
              </a:rPr>
              <a: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2"/>
          <p:cNvSpPr>
            <a:spLocks noChangeArrowheads="1"/>
          </p:cNvSpPr>
          <p:nvPr/>
        </p:nvSpPr>
        <p:spPr bwMode="auto">
          <a:xfrm>
            <a:off x="3883709" y="-1564"/>
            <a:ext cx="2974292" cy="462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595971" name="Rectangle 3"/>
          <p:cNvSpPr>
            <a:spLocks noChangeArrowheads="1"/>
          </p:cNvSpPr>
          <p:nvPr/>
        </p:nvSpPr>
        <p:spPr bwMode="auto">
          <a:xfrm>
            <a:off x="-1557" y="-1564"/>
            <a:ext cx="2969620" cy="462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595972" name="Rectangle 4"/>
          <p:cNvSpPr>
            <a:spLocks noGrp="1" noRot="1" noChangeAspect="1" noChangeArrowheads="1" noTextEdit="1"/>
          </p:cNvSpPr>
          <p:nvPr>
            <p:ph type="sldImg"/>
          </p:nvPr>
        </p:nvSpPr>
        <p:spPr>
          <a:ln/>
        </p:spPr>
      </p:sp>
      <p:sp>
        <p:nvSpPr>
          <p:cNvPr id="595973" name="Rectangle 5"/>
          <p:cNvSpPr>
            <a:spLocks noGrp="1" noChangeArrowheads="1"/>
          </p:cNvSpPr>
          <p:nvPr>
            <p:ph type="body" idx="1"/>
          </p:nvPr>
        </p:nvSpPr>
        <p:spPr/>
        <p:txBody>
          <a:bodyPr/>
          <a:lstStyle/>
          <a:p>
            <a:r>
              <a:rPr lang="en-US" altLang="en-US"/>
              <a:t>Integrity Constraint Error (continued)</a:t>
            </a:r>
          </a:p>
          <a:p>
            <a:pPr lvl="1"/>
            <a:r>
              <a:rPr lang="en-US" altLang="en-US">
                <a:solidFill>
                  <a:schemeClr val="tx1"/>
                </a:solidFill>
              </a:rPr>
              <a:t>If you attempt to delete a record with a value that is tied to an integrity constraint, an error is returned.</a:t>
            </a:r>
          </a:p>
          <a:p>
            <a:pPr lvl="1"/>
            <a:r>
              <a:rPr lang="en-US" altLang="en-US">
                <a:solidFill>
                  <a:schemeClr val="tx1"/>
                </a:solidFill>
              </a:rPr>
              <a:t>The example in the slide tries to delete department 60 from the </a:t>
            </a:r>
            <a:r>
              <a:rPr lang="en-US" altLang="en-US">
                <a:solidFill>
                  <a:schemeClr val="tx1"/>
                </a:solidFill>
                <a:latin typeface="Courier New" pitchFamily="49" charset="0"/>
              </a:rPr>
              <a:t>DEPARTMENTS</a:t>
            </a:r>
            <a:r>
              <a:rPr lang="en-US" altLang="en-US">
                <a:solidFill>
                  <a:schemeClr val="tx1"/>
                </a:solidFill>
              </a:rPr>
              <a:t> table, but it results in an error because that department number is used as a foreign key in the </a:t>
            </a:r>
            <a:r>
              <a:rPr lang="en-US" altLang="en-US">
                <a:solidFill>
                  <a:schemeClr val="tx1"/>
                </a:solidFill>
                <a:latin typeface="Courier New" pitchFamily="49" charset="0"/>
              </a:rPr>
              <a:t>EMPLOYEES</a:t>
            </a:r>
            <a:r>
              <a:rPr lang="en-US" altLang="en-US">
                <a:solidFill>
                  <a:schemeClr val="tx1"/>
                </a:solidFill>
              </a:rPr>
              <a:t> table. If the parent record that you attempt to delete has child records, then you receive the </a:t>
            </a:r>
            <a:r>
              <a:rPr lang="en-US" altLang="en-US" i="1">
                <a:solidFill>
                  <a:schemeClr val="tx1"/>
                </a:solidFill>
              </a:rPr>
              <a:t>child record found</a:t>
            </a:r>
            <a:r>
              <a:rPr lang="en-US" altLang="en-US">
                <a:solidFill>
                  <a:schemeClr val="tx1"/>
                </a:solidFill>
              </a:rPr>
              <a:t> violation </a:t>
            </a:r>
            <a:r>
              <a:rPr lang="en-US" altLang="en-US">
                <a:solidFill>
                  <a:schemeClr val="tx1"/>
                </a:solidFill>
                <a:latin typeface="Courier New" pitchFamily="49" charset="0"/>
              </a:rPr>
              <a:t>ORA-02292</a:t>
            </a:r>
            <a:r>
              <a:rPr lang="en-US" altLang="en-US"/>
              <a:t>.</a:t>
            </a:r>
          </a:p>
          <a:p>
            <a:pPr lvl="1"/>
            <a:r>
              <a:rPr lang="en-US" altLang="en-US"/>
              <a:t>The following statement works because there are no employees in department 70:</a:t>
            </a:r>
          </a:p>
          <a:p>
            <a:pPr lvl="4"/>
            <a:r>
              <a:rPr lang="en-US" altLang="en-US"/>
              <a:t>DELETE FROM  departments</a:t>
            </a:r>
          </a:p>
          <a:p>
            <a:pPr lvl="4"/>
            <a:r>
              <a:rPr lang="en-US" altLang="en-US"/>
              <a:t>WHERE        department_id = 70;</a:t>
            </a:r>
          </a:p>
          <a:p>
            <a:pPr>
              <a:spcBef>
                <a:spcPct val="0"/>
              </a:spcBef>
            </a:pPr>
            <a:endParaRPr lang="en-US" altLang="en-US" sz="1100">
              <a:latin typeface="Courier New" pitchFamily="49" charset="0"/>
            </a:endParaRPr>
          </a:p>
          <a:p>
            <a:pPr lvl="4"/>
            <a:r>
              <a:rPr lang="en-US" altLang="en-US"/>
              <a:t>1 row deleted.</a:t>
            </a:r>
            <a:endParaRPr lang="en-US" altLang="en-US">
              <a:solidFill>
                <a:srgbClr val="0000FF"/>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8" name="Rectangle 4"/>
          <p:cNvSpPr>
            <a:spLocks noGrp="1" noRot="1" noChangeAspect="1" noChangeArrowheads="1" noTextEdit="1"/>
          </p:cNvSpPr>
          <p:nvPr>
            <p:ph type="sldImg"/>
          </p:nvPr>
        </p:nvSpPr>
        <p:spPr>
          <a:ln/>
        </p:spPr>
      </p:sp>
      <p:sp>
        <p:nvSpPr>
          <p:cNvPr id="533509" name="Rectangle 5"/>
          <p:cNvSpPr>
            <a:spLocks noGrp="1" noChangeArrowheads="1"/>
          </p:cNvSpPr>
          <p:nvPr>
            <p:ph type="body" idx="1"/>
          </p:nvPr>
        </p:nvSpPr>
        <p:spPr/>
        <p:txBody>
          <a:bodyPr/>
          <a:lstStyle/>
          <a:p>
            <a:r>
              <a:rPr lang="en-US" altLang="en-US"/>
              <a:t>Dropping a Table</a:t>
            </a:r>
          </a:p>
          <a:p>
            <a:pPr lvl="1"/>
            <a:r>
              <a:rPr lang="en-US" altLang="en-US">
                <a:solidFill>
                  <a:schemeClr val="tx1"/>
                </a:solidFill>
              </a:rPr>
              <a:t>The </a:t>
            </a:r>
            <a:r>
              <a:rPr lang="en-US" altLang="en-US">
                <a:solidFill>
                  <a:schemeClr val="tx1"/>
                </a:solidFill>
                <a:latin typeface="Courier New" pitchFamily="49" charset="0"/>
              </a:rPr>
              <a:t>DROP</a:t>
            </a:r>
            <a:r>
              <a:rPr lang="en-US" altLang="en-US">
                <a:solidFill>
                  <a:schemeClr val="tx1"/>
                </a:solidFill>
              </a:rPr>
              <a:t> </a:t>
            </a:r>
            <a:r>
              <a:rPr lang="en-US" altLang="en-US">
                <a:solidFill>
                  <a:schemeClr val="tx1"/>
                </a:solidFill>
                <a:latin typeface="Courier New" pitchFamily="49" charset="0"/>
              </a:rPr>
              <a:t>TABLE</a:t>
            </a:r>
            <a:r>
              <a:rPr lang="en-US" altLang="en-US">
                <a:solidFill>
                  <a:srgbClr val="FC0128"/>
                </a:solidFill>
              </a:rPr>
              <a:t> </a:t>
            </a:r>
            <a:r>
              <a:rPr lang="en-US" altLang="en-US"/>
              <a:t>statement removes the definition of an Oracle table. When you drop a table, the database loses all the data in the table and all the indexes associated with it. </a:t>
            </a:r>
          </a:p>
          <a:p>
            <a:pPr lvl="1"/>
            <a:r>
              <a:rPr lang="en-US" altLang="en-US" b="1"/>
              <a:t>Syntax</a:t>
            </a:r>
          </a:p>
          <a:p>
            <a:pPr lvl="1"/>
            <a:r>
              <a:rPr lang="en-US" altLang="en-US">
                <a:latin typeface="Courier New" pitchFamily="49" charset="0"/>
              </a:rPr>
              <a:t>DROP TABLE </a:t>
            </a:r>
            <a:r>
              <a:rPr lang="en-US" altLang="en-US" i="1">
                <a:latin typeface="Courier New" pitchFamily="49" charset="0"/>
              </a:rPr>
              <a:t>table</a:t>
            </a:r>
            <a:endParaRPr lang="en-US" altLang="en-US"/>
          </a:p>
          <a:p>
            <a:pPr lvl="1"/>
            <a:r>
              <a:rPr lang="en-US" altLang="en-US"/>
              <a:t>In the syntax, </a:t>
            </a:r>
            <a:r>
              <a:rPr lang="en-US" altLang="en-US" i="1">
                <a:latin typeface="Courier New" pitchFamily="49" charset="0"/>
              </a:rPr>
              <a:t>table</a:t>
            </a:r>
            <a:r>
              <a:rPr lang="en-US" altLang="en-US" i="1"/>
              <a:t> </a:t>
            </a:r>
            <a:r>
              <a:rPr lang="en-US" altLang="en-US"/>
              <a:t>is the name of the table.</a:t>
            </a:r>
          </a:p>
          <a:p>
            <a:pPr lvl="1"/>
            <a:r>
              <a:rPr lang="en-US" altLang="en-US" b="1"/>
              <a:t>Guidelines</a:t>
            </a:r>
            <a:endParaRPr lang="en-US" altLang="en-US"/>
          </a:p>
          <a:p>
            <a:pPr lvl="2"/>
            <a:r>
              <a:rPr lang="en-US" altLang="en-US"/>
              <a:t>All data is deleted from the table.</a:t>
            </a:r>
          </a:p>
          <a:p>
            <a:pPr lvl="2"/>
            <a:r>
              <a:rPr lang="en-US" altLang="en-US"/>
              <a:t>Any views and synonyms remain but are invalid.</a:t>
            </a:r>
          </a:p>
          <a:p>
            <a:pPr lvl="2"/>
            <a:r>
              <a:rPr lang="en-US" altLang="en-US"/>
              <a:t>Any pending transactions are committed.</a:t>
            </a:r>
          </a:p>
          <a:p>
            <a:pPr lvl="2"/>
            <a:r>
              <a:rPr lang="en-US" altLang="en-US"/>
              <a:t>Only the creator of the table or a user with the </a:t>
            </a:r>
            <a:r>
              <a:rPr lang="en-US" altLang="en-US">
                <a:latin typeface="Courier New" pitchFamily="49" charset="0"/>
              </a:rPr>
              <a:t>DROP</a:t>
            </a:r>
            <a:r>
              <a:rPr lang="en-US" altLang="en-US"/>
              <a:t> </a:t>
            </a:r>
            <a:r>
              <a:rPr lang="en-US" altLang="en-US">
                <a:latin typeface="Courier New" pitchFamily="49" charset="0"/>
              </a:rPr>
              <a:t>ANY</a:t>
            </a:r>
            <a:r>
              <a:rPr lang="en-US" altLang="en-US"/>
              <a:t> </a:t>
            </a:r>
            <a:r>
              <a:rPr lang="en-US" altLang="en-US">
                <a:latin typeface="Courier New" pitchFamily="49" charset="0"/>
              </a:rPr>
              <a:t>TABLE</a:t>
            </a:r>
            <a:r>
              <a:rPr lang="en-US" altLang="en-US"/>
              <a:t> privilege can remove a table.</a:t>
            </a:r>
          </a:p>
          <a:p>
            <a:pPr lvl="1"/>
            <a:r>
              <a:rPr lang="en-US" altLang="en-US" b="1"/>
              <a:t>Note:</a:t>
            </a:r>
            <a:r>
              <a:rPr lang="en-US" altLang="en-US"/>
              <a:t> The </a:t>
            </a:r>
            <a:r>
              <a:rPr lang="en-US" altLang="en-US">
                <a:latin typeface="Courier New" pitchFamily="49" charset="0"/>
              </a:rPr>
              <a:t>DROP</a:t>
            </a:r>
            <a:r>
              <a:rPr lang="en-US" altLang="en-US"/>
              <a:t> </a:t>
            </a:r>
            <a:r>
              <a:rPr lang="en-US" altLang="en-US">
                <a:latin typeface="Courier New" pitchFamily="49" charset="0"/>
              </a:rPr>
              <a:t>TABLE</a:t>
            </a:r>
            <a:r>
              <a:rPr lang="en-US" altLang="en-US"/>
              <a:t> statement, once executed, is irreversible. The Oracle server does not question the action when you issue the </a:t>
            </a:r>
            <a:r>
              <a:rPr lang="en-US" altLang="en-US">
                <a:latin typeface="Courier New" pitchFamily="49" charset="0"/>
              </a:rPr>
              <a:t>DROP TABLE</a:t>
            </a:r>
            <a:r>
              <a:rPr lang="en-US" altLang="en-US"/>
              <a:t> statement. If you own that table or have a high-level privilege, then the table is immediately removed. As with all DDL statements, </a:t>
            </a:r>
            <a:r>
              <a:rPr lang="en-US" altLang="en-US">
                <a:latin typeface="Courier New" pitchFamily="49" charset="0"/>
              </a:rPr>
              <a:t>DROP</a:t>
            </a:r>
            <a:r>
              <a:rPr lang="en-US" altLang="en-US"/>
              <a:t> </a:t>
            </a:r>
            <a:r>
              <a:rPr lang="en-US" altLang="en-US">
                <a:latin typeface="Courier New" pitchFamily="49" charset="0"/>
              </a:rPr>
              <a:t>TABLE</a:t>
            </a:r>
            <a:r>
              <a:rPr lang="en-US" altLang="en-US"/>
              <a:t> is committed automatically.</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ChangeArrowheads="1"/>
          </p:cNvSpPr>
          <p:nvPr/>
        </p:nvSpPr>
        <p:spPr bwMode="auto">
          <a:xfrm>
            <a:off x="3885267" y="-3126"/>
            <a:ext cx="2972734" cy="459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68643" name="Rectangle 3"/>
          <p:cNvSpPr>
            <a:spLocks noChangeArrowheads="1"/>
          </p:cNvSpPr>
          <p:nvPr/>
        </p:nvSpPr>
        <p:spPr bwMode="auto">
          <a:xfrm>
            <a:off x="-1557" y="-3126"/>
            <a:ext cx="2969620" cy="459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68646" name="Rectangle 6"/>
          <p:cNvSpPr>
            <a:spLocks noGrp="1" noRot="1" noChangeAspect="1" noChangeArrowheads="1" noTextEdit="1"/>
          </p:cNvSpPr>
          <p:nvPr>
            <p:ph type="sldImg"/>
          </p:nvPr>
        </p:nvSpPr>
        <p:spPr>
          <a:ln/>
        </p:spPr>
      </p:sp>
      <p:sp>
        <p:nvSpPr>
          <p:cNvPr id="368647" name="Rectangle 7"/>
          <p:cNvSpPr>
            <a:spLocks noGrp="1" noChangeArrowheads="1"/>
          </p:cNvSpPr>
          <p:nvPr>
            <p:ph type="body" idx="1"/>
          </p:nvPr>
        </p:nvSpPr>
        <p:spPr/>
        <p:txBody>
          <a:bodyPr/>
          <a:lstStyle/>
          <a:p>
            <a:endParaRPr lang="en-US" altLang="en-US" dirty="0">
              <a:solidFill>
                <a:schemeClr val="tx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2" name="Rectangle 4"/>
          <p:cNvSpPr>
            <a:spLocks noGrp="1" noRot="1" noChangeAspect="1" noChangeArrowheads="1" noTextEdit="1"/>
          </p:cNvSpPr>
          <p:nvPr>
            <p:ph type="sldImg"/>
          </p:nvPr>
        </p:nvSpPr>
        <p:spPr>
          <a:ln/>
        </p:spPr>
      </p:sp>
      <p:sp>
        <p:nvSpPr>
          <p:cNvPr id="370693" name="Rectangle 5"/>
          <p:cNvSpPr>
            <a:spLocks noGrp="1" noChangeArrowheads="1"/>
          </p:cNvSpPr>
          <p:nvPr>
            <p:ph type="body" idx="1"/>
          </p:nvPr>
        </p:nvSpPr>
        <p:spPr/>
        <p:txBody>
          <a:bodyPr/>
          <a:lstStyle/>
          <a:p>
            <a:r>
              <a:rPr lang="en-US" altLang="en-US"/>
              <a:t>Subquery Syntax</a:t>
            </a:r>
          </a:p>
          <a:p>
            <a:pPr lvl="1"/>
            <a:r>
              <a:rPr lang="en-US" altLang="en-US">
                <a:solidFill>
                  <a:schemeClr val="tx1"/>
                </a:solidFill>
              </a:rPr>
              <a:t>A subquery is a </a:t>
            </a:r>
            <a:r>
              <a:rPr lang="en-US" altLang="en-US">
                <a:solidFill>
                  <a:schemeClr val="tx1"/>
                </a:solidFill>
                <a:latin typeface="Courier New" pitchFamily="49" charset="0"/>
              </a:rPr>
              <a:t>SELECT</a:t>
            </a:r>
            <a:r>
              <a:rPr lang="en-US" altLang="en-US">
                <a:solidFill>
                  <a:schemeClr val="tx1"/>
                </a:solidFill>
              </a:rPr>
              <a:t> statement that is embedded in a clause of another </a:t>
            </a:r>
            <a:r>
              <a:rPr lang="en-US" altLang="en-US">
                <a:solidFill>
                  <a:schemeClr val="tx1"/>
                </a:solidFill>
                <a:latin typeface="Courier New" pitchFamily="49" charset="0"/>
              </a:rPr>
              <a:t>SELECT</a:t>
            </a:r>
            <a:r>
              <a:rPr lang="en-US" altLang="en-US">
                <a:solidFill>
                  <a:schemeClr val="tx1"/>
                </a:solidFill>
              </a:rPr>
              <a:t> statement. </a:t>
            </a:r>
            <a:r>
              <a:rPr lang="en-US" altLang="en-US">
                <a:solidFill>
                  <a:schemeClr val="tx1"/>
                </a:solidFill>
                <a:latin typeface="Times" pitchFamily="18" charset="0"/>
              </a:rPr>
              <a:t>You can build powerful statements out of simple ones by using subqueries. They can be very useful when you need to select rows from a table with a condition that depends on the data in the table itself.</a:t>
            </a:r>
          </a:p>
          <a:p>
            <a:pPr lvl="1"/>
            <a:r>
              <a:rPr lang="en-US" altLang="en-US">
                <a:solidFill>
                  <a:schemeClr val="tx1"/>
                </a:solidFill>
              </a:rPr>
              <a:t>You can place the subquery in a number of SQL clauses, including the following:</a:t>
            </a:r>
          </a:p>
          <a:p>
            <a:pPr lvl="2">
              <a:buSzPct val="70000"/>
            </a:pPr>
            <a:r>
              <a:rPr lang="en-US" altLang="en-US">
                <a:solidFill>
                  <a:schemeClr val="tx1"/>
                </a:solidFill>
                <a:latin typeface="Courier New" pitchFamily="49" charset="0"/>
              </a:rPr>
              <a:t>WHERE</a:t>
            </a:r>
            <a:r>
              <a:rPr lang="en-US" altLang="en-US">
                <a:solidFill>
                  <a:schemeClr val="tx1"/>
                </a:solidFill>
              </a:rPr>
              <a:t> clause</a:t>
            </a:r>
          </a:p>
          <a:p>
            <a:pPr lvl="2">
              <a:buSzPct val="70000"/>
            </a:pPr>
            <a:r>
              <a:rPr lang="en-US" altLang="en-US">
                <a:solidFill>
                  <a:schemeClr val="tx1"/>
                </a:solidFill>
                <a:latin typeface="Courier New" pitchFamily="49" charset="0"/>
              </a:rPr>
              <a:t>HAVING</a:t>
            </a:r>
            <a:r>
              <a:rPr lang="en-US" altLang="en-US">
                <a:solidFill>
                  <a:schemeClr val="tx1"/>
                </a:solidFill>
              </a:rPr>
              <a:t> clause</a:t>
            </a:r>
          </a:p>
          <a:p>
            <a:pPr lvl="2">
              <a:buSzPct val="70000"/>
            </a:pPr>
            <a:r>
              <a:rPr lang="en-US" altLang="en-US">
                <a:solidFill>
                  <a:schemeClr val="tx1"/>
                </a:solidFill>
                <a:latin typeface="Courier New" pitchFamily="49" charset="0"/>
              </a:rPr>
              <a:t>FROM</a:t>
            </a:r>
            <a:r>
              <a:rPr lang="en-US" altLang="en-US">
                <a:solidFill>
                  <a:schemeClr val="tx1"/>
                </a:solidFill>
              </a:rPr>
              <a:t> clause</a:t>
            </a:r>
          </a:p>
          <a:p>
            <a:pPr lvl="1"/>
            <a:r>
              <a:rPr lang="en-US" altLang="en-US">
                <a:solidFill>
                  <a:schemeClr val="tx1"/>
                </a:solidFill>
              </a:rPr>
              <a:t>In the syntax:</a:t>
            </a:r>
          </a:p>
          <a:p>
            <a:pPr lvl="1" algn="just"/>
            <a:r>
              <a:rPr lang="en-US" altLang="en-US" i="1">
                <a:solidFill>
                  <a:schemeClr val="tx1"/>
                </a:solidFill>
                <a:latin typeface="Times" pitchFamily="18" charset="0"/>
              </a:rPr>
              <a:t>	</a:t>
            </a:r>
            <a:r>
              <a:rPr lang="en-US" altLang="en-US" i="1">
                <a:solidFill>
                  <a:schemeClr val="tx1"/>
                </a:solidFill>
                <a:latin typeface="Courier New" pitchFamily="49" charset="0"/>
              </a:rPr>
              <a:t>operator</a:t>
            </a:r>
            <a:r>
              <a:rPr lang="en-US" altLang="en-US">
                <a:solidFill>
                  <a:schemeClr val="tx1"/>
                </a:solidFill>
                <a:latin typeface="Times" pitchFamily="18" charset="0"/>
              </a:rPr>
              <a:t> includes a comparison condition such as &gt;, =, or </a:t>
            </a:r>
            <a:r>
              <a:rPr lang="en-US" altLang="en-US">
                <a:solidFill>
                  <a:schemeClr val="tx1"/>
                </a:solidFill>
                <a:latin typeface="Courier New" pitchFamily="49" charset="0"/>
              </a:rPr>
              <a:t>IN</a:t>
            </a:r>
            <a:endParaRPr lang="en-US" altLang="en-US">
              <a:solidFill>
                <a:schemeClr val="tx1"/>
              </a:solidFill>
              <a:latin typeface="Times" pitchFamily="18" charset="0"/>
            </a:endParaRPr>
          </a:p>
          <a:p>
            <a:pPr lvl="2">
              <a:buFontTx/>
              <a:buNone/>
            </a:pPr>
            <a:r>
              <a:rPr lang="en-US" altLang="en-US" b="1">
                <a:solidFill>
                  <a:schemeClr val="tx1"/>
                </a:solidFill>
              </a:rPr>
              <a:t>      Note:</a:t>
            </a:r>
            <a:r>
              <a:rPr lang="en-US" altLang="en-US">
                <a:solidFill>
                  <a:schemeClr val="tx1"/>
                </a:solidFill>
              </a:rPr>
              <a:t> Comparison conditions fall into two classes: single-row operators</a:t>
            </a:r>
            <a:br>
              <a:rPr lang="en-US" altLang="en-US">
                <a:solidFill>
                  <a:schemeClr val="tx1"/>
                </a:solidFill>
              </a:rPr>
            </a:br>
            <a:r>
              <a:rPr lang="en-US" altLang="en-US">
                <a:solidFill>
                  <a:schemeClr val="tx1"/>
                </a:solidFill>
              </a:rPr>
              <a:t>(&gt;, =, &gt;=, &lt;, &lt;&gt;, &lt;=) and multiple-row operators (</a:t>
            </a:r>
            <a:r>
              <a:rPr lang="en-US" altLang="en-US">
                <a:solidFill>
                  <a:schemeClr val="tx1"/>
                </a:solidFill>
                <a:latin typeface="Courier New" pitchFamily="49" charset="0"/>
              </a:rPr>
              <a:t>IN</a:t>
            </a:r>
            <a:r>
              <a:rPr lang="en-US" altLang="en-US">
                <a:solidFill>
                  <a:schemeClr val="tx1"/>
                </a:solidFill>
              </a:rPr>
              <a:t>, </a:t>
            </a:r>
            <a:r>
              <a:rPr lang="en-US" altLang="en-US">
                <a:solidFill>
                  <a:schemeClr val="tx1"/>
                </a:solidFill>
                <a:latin typeface="Courier New" pitchFamily="49" charset="0"/>
              </a:rPr>
              <a:t>ANY</a:t>
            </a:r>
            <a:r>
              <a:rPr lang="en-US" altLang="en-US">
                <a:solidFill>
                  <a:schemeClr val="tx1"/>
                </a:solidFill>
              </a:rPr>
              <a:t>, </a:t>
            </a:r>
            <a:r>
              <a:rPr lang="en-US" altLang="en-US">
                <a:solidFill>
                  <a:schemeClr val="tx1"/>
                </a:solidFill>
                <a:latin typeface="Courier New" pitchFamily="49" charset="0"/>
              </a:rPr>
              <a:t>ALL</a:t>
            </a:r>
            <a:r>
              <a:rPr lang="en-US" altLang="en-US">
                <a:solidFill>
                  <a:schemeClr val="tx1"/>
                </a:solidFill>
              </a:rPr>
              <a:t>).</a:t>
            </a:r>
          </a:p>
          <a:p>
            <a:pPr lvl="1"/>
            <a:r>
              <a:rPr lang="en-US" altLang="en-US">
                <a:solidFill>
                  <a:schemeClr val="tx1"/>
                </a:solidFill>
              </a:rPr>
              <a:t>The subquery is often referred to as a nested </a:t>
            </a:r>
            <a:r>
              <a:rPr lang="en-US" altLang="en-US">
                <a:solidFill>
                  <a:schemeClr val="tx1"/>
                </a:solidFill>
                <a:latin typeface="Courier New" pitchFamily="49" charset="0"/>
              </a:rPr>
              <a:t>SELECT</a:t>
            </a:r>
            <a:r>
              <a:rPr lang="en-US" altLang="en-US">
                <a:solidFill>
                  <a:schemeClr val="tx1"/>
                </a:solidFill>
              </a:rPr>
              <a:t>, sub-</a:t>
            </a:r>
            <a:r>
              <a:rPr lang="en-US" altLang="en-US">
                <a:solidFill>
                  <a:schemeClr val="tx1"/>
                </a:solidFill>
                <a:latin typeface="Courier New" pitchFamily="49" charset="0"/>
              </a:rPr>
              <a:t>SELECT</a:t>
            </a:r>
            <a:r>
              <a:rPr lang="en-US" altLang="en-US">
                <a:solidFill>
                  <a:schemeClr val="tx1"/>
                </a:solidFill>
              </a:rPr>
              <a:t>, or inner </a:t>
            </a:r>
            <a:r>
              <a:rPr lang="en-US" altLang="en-US">
                <a:solidFill>
                  <a:schemeClr val="tx1"/>
                </a:solidFill>
                <a:latin typeface="Courier New" pitchFamily="49" charset="0"/>
              </a:rPr>
              <a:t>SELECT</a:t>
            </a:r>
            <a:r>
              <a:rPr lang="en-US" altLang="en-US">
                <a:solidFill>
                  <a:schemeClr val="tx1"/>
                </a:solidFill>
              </a:rPr>
              <a:t> statement. The subquery generally executes first, and its output is used to complete the query condition for the main (or outer) query.</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40" name="Rectangle 4"/>
          <p:cNvSpPr>
            <a:spLocks noGrp="1" noRot="1" noChangeAspect="1" noChangeArrowheads="1" noTextEdit="1"/>
          </p:cNvSpPr>
          <p:nvPr>
            <p:ph type="sldImg"/>
          </p:nvPr>
        </p:nvSpPr>
        <p:spPr>
          <a:ln/>
        </p:spPr>
      </p:sp>
      <p:sp>
        <p:nvSpPr>
          <p:cNvPr id="372741" name="Rectangle 5"/>
          <p:cNvSpPr>
            <a:spLocks noGrp="1" noChangeArrowheads="1"/>
          </p:cNvSpPr>
          <p:nvPr>
            <p:ph type="body" idx="1"/>
          </p:nvPr>
        </p:nvSpPr>
        <p:spPr/>
        <p:txBody>
          <a:bodyPr/>
          <a:lstStyle/>
          <a:p>
            <a:r>
              <a:rPr lang="en-US" altLang="en-US" dirty="0"/>
              <a:t>Using a </a:t>
            </a:r>
            <a:r>
              <a:rPr lang="en-US" altLang="en-US" dirty="0" err="1"/>
              <a:t>Subquery</a:t>
            </a:r>
            <a:endParaRPr lang="en-US" altLang="en-US" dirty="0"/>
          </a:p>
          <a:p>
            <a:pPr lvl="1"/>
            <a:r>
              <a:rPr lang="en-US" altLang="en-US" dirty="0">
                <a:solidFill>
                  <a:schemeClr val="tx1"/>
                </a:solidFill>
              </a:rPr>
              <a:t>The outer query takes the result of the inner query and uses this result to display all the games with a value greater than that amount.</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9" name="Rectangle 9"/>
          <p:cNvSpPr>
            <a:spLocks noGrp="1" noRot="1" noChangeAspect="1" noChangeArrowheads="1" noTextEdit="1"/>
          </p:cNvSpPr>
          <p:nvPr>
            <p:ph type="sldImg"/>
          </p:nvPr>
        </p:nvSpPr>
        <p:spPr>
          <a:ln/>
        </p:spPr>
      </p:sp>
      <p:sp>
        <p:nvSpPr>
          <p:cNvPr id="378890" name="Rectangle 10"/>
          <p:cNvSpPr>
            <a:spLocks noGrp="1" noChangeArrowheads="1"/>
          </p:cNvSpPr>
          <p:nvPr>
            <p:ph type="body" idx="1"/>
          </p:nvPr>
        </p:nvSpPr>
        <p:spPr/>
        <p:txBody>
          <a:bodyPr/>
          <a:lstStyle/>
          <a:p>
            <a:r>
              <a:rPr lang="en-US" altLang="en-US"/>
              <a:t>Single-Row Subqueries</a:t>
            </a:r>
          </a:p>
          <a:p>
            <a:pPr lvl="1"/>
            <a:r>
              <a:rPr lang="en-US" altLang="en-US">
                <a:solidFill>
                  <a:schemeClr val="tx1"/>
                </a:solidFill>
              </a:rPr>
              <a:t>A single-row subquery is one that returns one row from the inner </a:t>
            </a:r>
            <a:r>
              <a:rPr lang="en-US" altLang="en-US">
                <a:solidFill>
                  <a:schemeClr val="tx1"/>
                </a:solidFill>
                <a:latin typeface="Courier New" pitchFamily="49" charset="0"/>
              </a:rPr>
              <a:t>SELECT</a:t>
            </a:r>
            <a:r>
              <a:rPr lang="en-US" altLang="en-US">
                <a:solidFill>
                  <a:schemeClr val="tx1"/>
                </a:solidFill>
              </a:rPr>
              <a:t> statement. This type of subquery uses a single-row operator. The slide gives a list of single-row operators. </a:t>
            </a:r>
          </a:p>
          <a:p>
            <a:pPr lvl="1"/>
            <a:r>
              <a:rPr lang="en-US" altLang="en-US" b="1">
                <a:solidFill>
                  <a:schemeClr val="tx1"/>
                </a:solidFill>
              </a:rPr>
              <a:t>Example</a:t>
            </a:r>
          </a:p>
          <a:p>
            <a:pPr lvl="1"/>
            <a:r>
              <a:rPr lang="en-US" altLang="en-US">
                <a:solidFill>
                  <a:schemeClr val="tx1"/>
                </a:solidFill>
              </a:rPr>
              <a:t>Display the employees whose job ID is the same as that of employee 141: </a:t>
            </a:r>
            <a:endParaRPr lang="en-US" altLang="en-US">
              <a:solidFill>
                <a:schemeClr val="tx1"/>
              </a:solidFill>
              <a:latin typeface="Courier New" pitchFamily="49" charset="0"/>
            </a:endParaRPr>
          </a:p>
          <a:p>
            <a:pPr>
              <a:spcBef>
                <a:spcPct val="0"/>
              </a:spcBef>
            </a:pPr>
            <a:r>
              <a:rPr lang="en-US" altLang="en-US">
                <a:latin typeface="Courier New" pitchFamily="49" charset="0"/>
              </a:rPr>
              <a:t> </a:t>
            </a:r>
            <a:r>
              <a:rPr lang="en-US" altLang="en-US" sz="1100">
                <a:latin typeface="Courier New" pitchFamily="49" charset="0"/>
              </a:rPr>
              <a:t>  SELECT last_name, job_id</a:t>
            </a:r>
          </a:p>
          <a:p>
            <a:pPr>
              <a:spcBef>
                <a:spcPct val="0"/>
              </a:spcBef>
            </a:pPr>
            <a:r>
              <a:rPr lang="en-US" altLang="en-US" sz="1100">
                <a:latin typeface="Courier New" pitchFamily="49" charset="0"/>
              </a:rPr>
              <a:t>   FROM   employees</a:t>
            </a:r>
          </a:p>
          <a:p>
            <a:pPr>
              <a:spcBef>
                <a:spcPct val="0"/>
              </a:spcBef>
            </a:pPr>
            <a:r>
              <a:rPr lang="en-US" altLang="en-US" sz="1100">
                <a:latin typeface="Courier New" pitchFamily="49" charset="0"/>
              </a:rPr>
              <a:t>   WHERE  job_id =</a:t>
            </a:r>
          </a:p>
          <a:p>
            <a:pPr>
              <a:spcBef>
                <a:spcPct val="0"/>
              </a:spcBef>
            </a:pPr>
            <a:r>
              <a:rPr lang="en-US" altLang="en-US" sz="1100">
                <a:latin typeface="Courier New" pitchFamily="49" charset="0"/>
              </a:rPr>
              <a:t>                   (SELECT job_id</a:t>
            </a:r>
          </a:p>
          <a:p>
            <a:pPr>
              <a:spcBef>
                <a:spcPct val="0"/>
              </a:spcBef>
            </a:pPr>
            <a:r>
              <a:rPr lang="en-US" altLang="en-US" sz="1100">
                <a:latin typeface="Courier New" pitchFamily="49" charset="0"/>
              </a:rPr>
              <a:t>                    FROM   employees</a:t>
            </a:r>
          </a:p>
          <a:p>
            <a:pPr>
              <a:spcBef>
                <a:spcPct val="0"/>
              </a:spcBef>
            </a:pPr>
            <a:r>
              <a:rPr lang="en-US" altLang="en-US" sz="1100">
                <a:latin typeface="Courier New" pitchFamily="49" charset="0"/>
              </a:rPr>
              <a:t>                    WHERE  employee_id = 141);</a:t>
            </a:r>
          </a:p>
        </p:txBody>
      </p:sp>
      <p:sp>
        <p:nvSpPr>
          <p:cNvPr id="378883" name="Rectangle 3"/>
          <p:cNvSpPr>
            <a:spLocks noChangeArrowheads="1"/>
          </p:cNvSpPr>
          <p:nvPr/>
        </p:nvSpPr>
        <p:spPr bwMode="auto">
          <a:xfrm>
            <a:off x="3885267" y="-3126"/>
            <a:ext cx="2972734" cy="459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78884" name="Rectangle 4"/>
          <p:cNvSpPr>
            <a:spLocks noChangeArrowheads="1"/>
          </p:cNvSpPr>
          <p:nvPr/>
        </p:nvSpPr>
        <p:spPr bwMode="auto">
          <a:xfrm>
            <a:off x="-1557" y="-3126"/>
            <a:ext cx="2969620" cy="459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78886" name="Rectangle 6"/>
          <p:cNvSpPr>
            <a:spLocks noChangeArrowheads="1"/>
          </p:cNvSpPr>
          <p:nvPr/>
        </p:nvSpPr>
        <p:spPr bwMode="auto">
          <a:xfrm>
            <a:off x="652477" y="5845780"/>
            <a:ext cx="5663611" cy="1252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78887" name="Rectangle 7"/>
          <p:cNvSpPr>
            <a:spLocks noChangeArrowheads="1"/>
          </p:cNvSpPr>
          <p:nvPr/>
        </p:nvSpPr>
        <p:spPr bwMode="auto">
          <a:xfrm>
            <a:off x="649363" y="7218866"/>
            <a:ext cx="5676069" cy="11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pic>
        <p:nvPicPr>
          <p:cNvPr id="37888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744352" y="7206354"/>
            <a:ext cx="5414457" cy="1110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2" name="Rectangle 4"/>
          <p:cNvSpPr>
            <a:spLocks noGrp="1" noRot="1" noChangeAspect="1" noChangeArrowheads="1" noTextEdit="1"/>
          </p:cNvSpPr>
          <p:nvPr>
            <p:ph type="sldImg"/>
          </p:nvPr>
        </p:nvSpPr>
        <p:spPr>
          <a:ln/>
        </p:spPr>
      </p:sp>
      <p:sp>
        <p:nvSpPr>
          <p:cNvPr id="380933" name="Rectangle 5"/>
          <p:cNvSpPr>
            <a:spLocks noGrp="1" noChangeArrowheads="1"/>
          </p:cNvSpPr>
          <p:nvPr>
            <p:ph type="body" idx="1"/>
          </p:nvPr>
        </p:nvSpPr>
        <p:spPr/>
        <p:txBody>
          <a:bodyPr/>
          <a:lstStyle/>
          <a:p>
            <a:r>
              <a:rPr lang="en-US" altLang="en-US" dirty="0"/>
              <a:t>Executing Single-Row </a:t>
            </a:r>
            <a:r>
              <a:rPr lang="en-US" altLang="en-US" dirty="0" err="1"/>
              <a:t>Subqueries</a:t>
            </a:r>
            <a:endParaRPr lang="en-US" altLang="en-US" dirty="0"/>
          </a:p>
          <a:p>
            <a:pPr lvl="1"/>
            <a:r>
              <a:rPr lang="en-US" altLang="en-US" dirty="0"/>
              <a:t>A </a:t>
            </a:r>
            <a:r>
              <a:rPr lang="en-US" altLang="en-US" dirty="0">
                <a:latin typeface="Courier New" pitchFamily="49" charset="0"/>
              </a:rPr>
              <a:t>SELECT</a:t>
            </a:r>
            <a:r>
              <a:rPr lang="en-US" altLang="en-US" dirty="0"/>
              <a:t> statement can be considered as a query block. The example in the slide displays employees whose job ID is the same as that of employee 141 and whose salary is greater than that of employee 143.</a:t>
            </a:r>
          </a:p>
          <a:p>
            <a:pPr lvl="1"/>
            <a:r>
              <a:rPr lang="en-US" altLang="en-US" dirty="0"/>
              <a:t>The example consists of three query blocks: the outer query and two inner queries. The inner query blocks are executed first, producing the query results </a:t>
            </a:r>
            <a:r>
              <a:rPr lang="en-US" altLang="en-US" dirty="0">
                <a:latin typeface="Courier New" pitchFamily="49" charset="0"/>
              </a:rPr>
              <a:t>ST_CLERK</a:t>
            </a:r>
            <a:r>
              <a:rPr lang="en-US" altLang="en-US" dirty="0"/>
              <a:t> and </a:t>
            </a:r>
            <a:r>
              <a:rPr lang="en-US" altLang="en-US" dirty="0">
                <a:latin typeface="Courier New" pitchFamily="49" charset="0"/>
              </a:rPr>
              <a:t>2600</a:t>
            </a:r>
            <a:r>
              <a:rPr lang="en-US" altLang="en-US" dirty="0"/>
              <a:t>, respectively. The outer query block is then processed and uses the values that were returned by the inner queries to complete its search conditions. </a:t>
            </a:r>
          </a:p>
          <a:p>
            <a:pPr lvl="1"/>
            <a:r>
              <a:rPr lang="en-US" altLang="en-US" dirty="0"/>
              <a:t>Both inner queries return single values (</a:t>
            </a:r>
            <a:r>
              <a:rPr lang="en-US" altLang="en-US" dirty="0">
                <a:latin typeface="Courier New" pitchFamily="49" charset="0"/>
              </a:rPr>
              <a:t>ST_CLERK</a:t>
            </a:r>
            <a:r>
              <a:rPr lang="en-US" altLang="en-US" dirty="0"/>
              <a:t> and </a:t>
            </a:r>
            <a:r>
              <a:rPr lang="en-US" altLang="en-US" dirty="0">
                <a:latin typeface="Courier New" pitchFamily="49" charset="0"/>
              </a:rPr>
              <a:t>2600</a:t>
            </a:r>
            <a:r>
              <a:rPr lang="en-US" altLang="en-US" dirty="0"/>
              <a:t>, respectively), so this SQL statement is called a single-row </a:t>
            </a:r>
            <a:r>
              <a:rPr lang="en-US" altLang="en-US" dirty="0" err="1"/>
              <a:t>subquery</a:t>
            </a:r>
            <a:r>
              <a:rPr lang="en-US" altLang="en-US" dirty="0"/>
              <a:t>.</a:t>
            </a:r>
          </a:p>
          <a:p>
            <a:pPr lvl="1"/>
            <a:r>
              <a:rPr lang="en-US" altLang="en-US" b="1" dirty="0"/>
              <a:t>Note:</a:t>
            </a:r>
            <a:r>
              <a:rPr lang="en-US" altLang="en-US" dirty="0"/>
              <a:t> The outer and inner queries can get data from different tables.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2" name="Rectangle 4"/>
          <p:cNvSpPr>
            <a:spLocks noGrp="1" noRot="1" noChangeAspect="1" noChangeArrowheads="1" noTextEdit="1"/>
          </p:cNvSpPr>
          <p:nvPr>
            <p:ph type="sldImg"/>
          </p:nvPr>
        </p:nvSpPr>
        <p:spPr>
          <a:ln/>
        </p:spPr>
      </p:sp>
      <p:sp>
        <p:nvSpPr>
          <p:cNvPr id="391173" name="Rectangle 5"/>
          <p:cNvSpPr>
            <a:spLocks noGrp="1" noChangeArrowheads="1"/>
          </p:cNvSpPr>
          <p:nvPr>
            <p:ph type="body" idx="1"/>
          </p:nvPr>
        </p:nvSpPr>
        <p:spPr/>
        <p:txBody>
          <a:bodyPr/>
          <a:lstStyle/>
          <a:p>
            <a:r>
              <a:rPr lang="en-US" altLang="en-US"/>
              <a:t>Multiple-Row Subqueries</a:t>
            </a:r>
          </a:p>
          <a:p>
            <a:pPr lvl="1"/>
            <a:r>
              <a:rPr lang="en-US" altLang="en-US">
                <a:solidFill>
                  <a:schemeClr val="tx1"/>
                </a:solidFill>
              </a:rPr>
              <a:t>Subqueries that return more than one row are called multiple-row subqueries. You use a multiple-row operator, instead of a single-row operator, with a multiple-row subquery. The multiple-row operator expects one or more values:</a:t>
            </a:r>
          </a:p>
          <a:p>
            <a:pPr lvl="1"/>
            <a:r>
              <a:rPr lang="en-US" altLang="en-US" sz="500"/>
              <a:t> </a:t>
            </a:r>
          </a:p>
          <a:p>
            <a:pPr lvl="1">
              <a:spcBef>
                <a:spcPct val="0"/>
              </a:spcBef>
            </a:pPr>
            <a:r>
              <a:rPr lang="en-US" altLang="en-US" sz="1100">
                <a:latin typeface="Courier New" pitchFamily="49" charset="0"/>
              </a:rPr>
              <a:t>   SELECT last_name, salary, department_id</a:t>
            </a:r>
          </a:p>
          <a:p>
            <a:pPr lvl="1">
              <a:spcBef>
                <a:spcPct val="0"/>
              </a:spcBef>
            </a:pPr>
            <a:r>
              <a:rPr lang="en-US" altLang="en-US" sz="1100">
                <a:latin typeface="Courier New" pitchFamily="49" charset="0"/>
              </a:rPr>
              <a:t>   FROM   employees</a:t>
            </a:r>
          </a:p>
          <a:p>
            <a:pPr lvl="1">
              <a:spcBef>
                <a:spcPct val="0"/>
              </a:spcBef>
            </a:pPr>
            <a:r>
              <a:rPr lang="en-US" altLang="en-US" sz="1100">
                <a:latin typeface="Courier New" pitchFamily="49" charset="0"/>
              </a:rPr>
              <a:t>   WHERE  salary IN (SELECT   MIN(salary)</a:t>
            </a:r>
          </a:p>
          <a:p>
            <a:pPr lvl="1">
              <a:spcBef>
                <a:spcPct val="0"/>
              </a:spcBef>
            </a:pPr>
            <a:r>
              <a:rPr lang="en-US" altLang="en-US" sz="1100">
                <a:latin typeface="Courier New" pitchFamily="49" charset="0"/>
              </a:rPr>
              <a:t>                     FROM     employees</a:t>
            </a:r>
          </a:p>
          <a:p>
            <a:pPr lvl="1">
              <a:spcBef>
                <a:spcPct val="0"/>
              </a:spcBef>
            </a:pPr>
            <a:r>
              <a:rPr lang="en-US" altLang="en-US" sz="1100">
                <a:latin typeface="Courier New" pitchFamily="49" charset="0"/>
              </a:rPr>
              <a:t>                     GROUP BY department_id);</a:t>
            </a:r>
          </a:p>
          <a:p>
            <a:pPr lvl="1"/>
            <a:r>
              <a:rPr lang="en-US" altLang="en-US" b="1">
                <a:solidFill>
                  <a:schemeClr val="tx1"/>
                </a:solidFill>
              </a:rPr>
              <a:t>Example</a:t>
            </a:r>
            <a:endParaRPr lang="en-US" altLang="en-US">
              <a:solidFill>
                <a:schemeClr val="tx1"/>
              </a:solidFill>
            </a:endParaRPr>
          </a:p>
          <a:p>
            <a:pPr lvl="1"/>
            <a:r>
              <a:rPr lang="en-US" altLang="en-US">
                <a:solidFill>
                  <a:schemeClr val="tx1"/>
                </a:solidFill>
              </a:rPr>
              <a:t>Find the employees who earn the same salary as the minimum salary for each department.</a:t>
            </a:r>
          </a:p>
          <a:p>
            <a:pPr lvl="1"/>
            <a:r>
              <a:rPr lang="en-US" altLang="en-US">
                <a:solidFill>
                  <a:schemeClr val="tx1"/>
                </a:solidFill>
              </a:rPr>
              <a:t>The inner query is executed first, producing a query result. The main query block is then processed and uses the values that were returned by the inner query to complete its search condition. In fact, the main query appears to the Oracle server as follows:</a:t>
            </a:r>
          </a:p>
          <a:p>
            <a:pPr lvl="1"/>
            <a:endParaRPr lang="en-US" altLang="en-US" sz="500"/>
          </a:p>
          <a:p>
            <a:pPr lvl="1">
              <a:spcBef>
                <a:spcPct val="0"/>
              </a:spcBef>
            </a:pPr>
            <a:r>
              <a:rPr lang="en-US" altLang="en-US" sz="1100">
                <a:latin typeface="Courier New" pitchFamily="49" charset="0"/>
              </a:rPr>
              <a:t>   SELECT last_name, salary, department_id</a:t>
            </a:r>
          </a:p>
          <a:p>
            <a:pPr lvl="1">
              <a:spcBef>
                <a:spcPct val="0"/>
              </a:spcBef>
            </a:pPr>
            <a:r>
              <a:rPr lang="en-US" altLang="en-US" sz="1100">
                <a:latin typeface="Courier New" pitchFamily="49" charset="0"/>
              </a:rPr>
              <a:t>   FROM   employees</a:t>
            </a:r>
          </a:p>
          <a:p>
            <a:pPr lvl="1">
              <a:spcBef>
                <a:spcPct val="0"/>
              </a:spcBef>
            </a:pPr>
            <a:r>
              <a:rPr lang="en-US" altLang="en-US" sz="1100">
                <a:latin typeface="Courier New" pitchFamily="49" charset="0"/>
              </a:rPr>
              <a:t>   WHERE  salary IN (2500, 4200, 4400, 6000, 7000, 8300, 				8600, 17000);</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20" name="Rectangle 4"/>
          <p:cNvSpPr>
            <a:spLocks noGrp="1" noRot="1" noChangeAspect="1" noChangeArrowheads="1" noTextEdit="1"/>
          </p:cNvSpPr>
          <p:nvPr>
            <p:ph type="sldImg"/>
          </p:nvPr>
        </p:nvSpPr>
        <p:spPr>
          <a:ln/>
        </p:spPr>
      </p:sp>
      <p:sp>
        <p:nvSpPr>
          <p:cNvPr id="393221" name="Rectangle 5"/>
          <p:cNvSpPr>
            <a:spLocks noGrp="1" noChangeArrowheads="1"/>
          </p:cNvSpPr>
          <p:nvPr>
            <p:ph type="body" idx="1"/>
          </p:nvPr>
        </p:nvSpPr>
        <p:spPr/>
        <p:txBody>
          <a:bodyPr/>
          <a:lstStyle/>
          <a:p>
            <a:r>
              <a:rPr lang="en-US" altLang="en-US" dirty="0"/>
              <a:t>Multiple-Row Subqueries (continued)</a:t>
            </a:r>
          </a:p>
          <a:p>
            <a:pPr lvl="1"/>
            <a:r>
              <a:rPr lang="en-US" altLang="en-US" dirty="0">
                <a:solidFill>
                  <a:schemeClr val="tx1"/>
                </a:solidFill>
              </a:rPr>
              <a:t>The </a:t>
            </a:r>
            <a:r>
              <a:rPr lang="en-US" altLang="en-US" dirty="0">
                <a:solidFill>
                  <a:schemeClr val="tx1"/>
                </a:solidFill>
                <a:latin typeface="Courier New" pitchFamily="49" charset="0"/>
              </a:rPr>
              <a:t>ANY</a:t>
            </a:r>
            <a:r>
              <a:rPr lang="en-US" altLang="en-US" dirty="0">
                <a:solidFill>
                  <a:schemeClr val="tx1"/>
                </a:solidFill>
              </a:rPr>
              <a:t> operator (and its synonym, the </a:t>
            </a:r>
            <a:r>
              <a:rPr lang="en-US" altLang="en-US" dirty="0">
                <a:solidFill>
                  <a:schemeClr val="tx1"/>
                </a:solidFill>
                <a:latin typeface="Courier New" pitchFamily="49" charset="0"/>
              </a:rPr>
              <a:t>SOME</a:t>
            </a:r>
            <a:r>
              <a:rPr lang="en-US" altLang="en-US" dirty="0">
                <a:solidFill>
                  <a:schemeClr val="tx1"/>
                </a:solidFill>
              </a:rPr>
              <a:t> operator) compares a value to </a:t>
            </a:r>
            <a:r>
              <a:rPr lang="en-US" altLang="en-US" i="1" dirty="0">
                <a:solidFill>
                  <a:schemeClr val="tx1"/>
                </a:solidFill>
              </a:rPr>
              <a:t>each</a:t>
            </a:r>
            <a:r>
              <a:rPr lang="en-US" altLang="en-US" b="1" i="1" dirty="0">
                <a:solidFill>
                  <a:schemeClr val="tx1"/>
                </a:solidFill>
              </a:rPr>
              <a:t> </a:t>
            </a:r>
            <a:r>
              <a:rPr lang="en-US" altLang="en-US" dirty="0">
                <a:solidFill>
                  <a:schemeClr val="tx1"/>
                </a:solidFill>
              </a:rPr>
              <a:t>value returned by a subquery. The slide example displays employees who are not IT programmers and whose salary is less than that of any IT programmer. The maximum salary that a programmer earns is $9,000. </a:t>
            </a:r>
          </a:p>
          <a:p>
            <a:pPr lvl="1"/>
            <a:r>
              <a:rPr lang="en-US" altLang="en-US" dirty="0">
                <a:solidFill>
                  <a:schemeClr val="tx1"/>
                </a:solidFill>
              </a:rPr>
              <a:t>&lt;</a:t>
            </a:r>
            <a:r>
              <a:rPr lang="en-US" altLang="en-US" dirty="0">
                <a:solidFill>
                  <a:schemeClr val="tx1"/>
                </a:solidFill>
                <a:latin typeface="Courier New" pitchFamily="49" charset="0"/>
              </a:rPr>
              <a:t>ANY</a:t>
            </a:r>
            <a:r>
              <a:rPr lang="en-US" altLang="en-US" dirty="0">
                <a:solidFill>
                  <a:schemeClr val="tx1"/>
                </a:solidFill>
              </a:rPr>
              <a:t> means less than the maximum. &gt;</a:t>
            </a:r>
            <a:r>
              <a:rPr lang="en-US" altLang="en-US" dirty="0">
                <a:solidFill>
                  <a:schemeClr val="tx1"/>
                </a:solidFill>
                <a:latin typeface="Courier New" pitchFamily="49" charset="0"/>
              </a:rPr>
              <a:t>ANY</a:t>
            </a:r>
            <a:r>
              <a:rPr lang="en-US" altLang="en-US" dirty="0">
                <a:solidFill>
                  <a:schemeClr val="tx1"/>
                </a:solidFill>
              </a:rPr>
              <a:t> means more than the minimum. =</a:t>
            </a:r>
            <a:r>
              <a:rPr lang="en-US" altLang="en-US" dirty="0">
                <a:solidFill>
                  <a:schemeClr val="tx1"/>
                </a:solidFill>
                <a:latin typeface="Courier New" pitchFamily="49" charset="0"/>
              </a:rPr>
              <a:t>ANY</a:t>
            </a:r>
            <a:r>
              <a:rPr lang="en-US" altLang="en-US" dirty="0">
                <a:solidFill>
                  <a:schemeClr val="tx1"/>
                </a:solidFill>
              </a:rPr>
              <a:t> is equivalent to </a:t>
            </a:r>
            <a:r>
              <a:rPr lang="en-US" altLang="en-US" dirty="0">
                <a:solidFill>
                  <a:schemeClr val="tx1"/>
                </a:solidFill>
                <a:latin typeface="Courier New" pitchFamily="49" charset="0"/>
              </a:rPr>
              <a:t>IN</a:t>
            </a:r>
            <a:r>
              <a:rPr lang="en-US" altLang="en-US" dirty="0">
                <a:solidFill>
                  <a:schemeClr val="tx1"/>
                </a:solidFill>
              </a:rPr>
              <a:t>.</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8" name="Rectangle 4"/>
          <p:cNvSpPr>
            <a:spLocks noGrp="1" noRot="1" noChangeAspect="1" noChangeArrowheads="1" noTextEdit="1"/>
          </p:cNvSpPr>
          <p:nvPr>
            <p:ph type="sldImg"/>
          </p:nvPr>
        </p:nvSpPr>
        <p:spPr>
          <a:ln/>
        </p:spPr>
      </p:sp>
      <p:sp>
        <p:nvSpPr>
          <p:cNvPr id="395269" name="Rectangle 5"/>
          <p:cNvSpPr>
            <a:spLocks noGrp="1" noChangeArrowheads="1"/>
          </p:cNvSpPr>
          <p:nvPr>
            <p:ph type="body" idx="1"/>
          </p:nvPr>
        </p:nvSpPr>
        <p:spPr/>
        <p:txBody>
          <a:bodyPr/>
          <a:lstStyle/>
          <a:p>
            <a:r>
              <a:rPr lang="en-US" altLang="en-US" dirty="0"/>
              <a:t>Multiple-Row Subqueries (continued)</a:t>
            </a:r>
          </a:p>
          <a:p>
            <a:pPr lvl="1"/>
            <a:r>
              <a:rPr lang="en-US" altLang="en-US" dirty="0">
                <a:solidFill>
                  <a:schemeClr val="tx1"/>
                </a:solidFill>
              </a:rPr>
              <a:t>The </a:t>
            </a:r>
            <a:r>
              <a:rPr lang="en-US" altLang="en-US" dirty="0">
                <a:solidFill>
                  <a:schemeClr val="tx1"/>
                </a:solidFill>
                <a:latin typeface="Courier New" pitchFamily="49" charset="0"/>
              </a:rPr>
              <a:t>ALL</a:t>
            </a:r>
            <a:r>
              <a:rPr lang="en-US" altLang="en-US" dirty="0">
                <a:solidFill>
                  <a:schemeClr val="tx1"/>
                </a:solidFill>
              </a:rPr>
              <a:t> operator compares a value to </a:t>
            </a:r>
            <a:r>
              <a:rPr lang="en-US" altLang="en-US" i="1" dirty="0">
                <a:solidFill>
                  <a:schemeClr val="tx1"/>
                </a:solidFill>
              </a:rPr>
              <a:t>every</a:t>
            </a:r>
            <a:r>
              <a:rPr lang="en-US" altLang="en-US" dirty="0">
                <a:solidFill>
                  <a:schemeClr val="tx1"/>
                </a:solidFill>
              </a:rPr>
              <a:t> value returned by a subquery. The slide example displays employees whose salary is less than the salary of all employees with a job ID of </a:t>
            </a:r>
            <a:r>
              <a:rPr lang="en-US" altLang="en-US" dirty="0">
                <a:solidFill>
                  <a:schemeClr val="tx1"/>
                </a:solidFill>
                <a:latin typeface="Courier New" pitchFamily="49" charset="0"/>
              </a:rPr>
              <a:t>IT_PROG</a:t>
            </a:r>
            <a:r>
              <a:rPr lang="en-US" altLang="en-US" dirty="0">
                <a:solidFill>
                  <a:schemeClr val="tx1"/>
                </a:solidFill>
              </a:rPr>
              <a:t> and whose job is not </a:t>
            </a:r>
            <a:r>
              <a:rPr lang="en-US" altLang="en-US" dirty="0">
                <a:solidFill>
                  <a:schemeClr val="tx1"/>
                </a:solidFill>
                <a:latin typeface="Courier New" pitchFamily="49" charset="0"/>
              </a:rPr>
              <a:t>IT_PROG</a:t>
            </a:r>
            <a:r>
              <a:rPr lang="en-US" altLang="en-US" dirty="0">
                <a:solidFill>
                  <a:schemeClr val="tx1"/>
                </a:solidFill>
              </a:rPr>
              <a:t>. </a:t>
            </a:r>
          </a:p>
          <a:p>
            <a:pPr lvl="1"/>
            <a:r>
              <a:rPr lang="en-US" altLang="en-US" dirty="0">
                <a:solidFill>
                  <a:schemeClr val="tx1"/>
                </a:solidFill>
                <a:latin typeface="Courier New" pitchFamily="49" charset="0"/>
              </a:rPr>
              <a:t>&gt;ALL</a:t>
            </a:r>
            <a:r>
              <a:rPr lang="en-US" altLang="en-US" dirty="0">
                <a:solidFill>
                  <a:schemeClr val="tx1"/>
                </a:solidFill>
              </a:rPr>
              <a:t> means more than the maximum, and </a:t>
            </a:r>
            <a:r>
              <a:rPr lang="en-US" altLang="en-US" dirty="0">
                <a:solidFill>
                  <a:schemeClr val="tx1"/>
                </a:solidFill>
                <a:latin typeface="Courier New" pitchFamily="49" charset="0"/>
              </a:rPr>
              <a:t>&lt;ALL</a:t>
            </a:r>
            <a:r>
              <a:rPr lang="en-US" altLang="en-US" dirty="0">
                <a:solidFill>
                  <a:schemeClr val="tx1"/>
                </a:solidFill>
              </a:rPr>
              <a:t> means less than the minimum.</a:t>
            </a:r>
          </a:p>
          <a:p>
            <a:pPr lvl="1"/>
            <a:r>
              <a:rPr lang="en-US" altLang="en-US" dirty="0">
                <a:solidFill>
                  <a:schemeClr val="tx1"/>
                </a:solidFill>
              </a:rPr>
              <a:t>The </a:t>
            </a:r>
            <a:r>
              <a:rPr lang="en-US" altLang="en-US" dirty="0">
                <a:solidFill>
                  <a:schemeClr val="tx1"/>
                </a:solidFill>
                <a:latin typeface="Courier New" pitchFamily="49" charset="0"/>
              </a:rPr>
              <a:t>NOT</a:t>
            </a:r>
            <a:r>
              <a:rPr lang="en-US" altLang="en-US" dirty="0">
                <a:solidFill>
                  <a:schemeClr val="tx1"/>
                </a:solidFill>
              </a:rPr>
              <a:t> operator can be used with </a:t>
            </a:r>
            <a:r>
              <a:rPr lang="en-US" altLang="en-US" dirty="0">
                <a:solidFill>
                  <a:schemeClr val="tx1"/>
                </a:solidFill>
                <a:latin typeface="Courier New" pitchFamily="49" charset="0"/>
              </a:rPr>
              <a:t>IN</a:t>
            </a:r>
            <a:r>
              <a:rPr lang="en-US" altLang="en-US" dirty="0">
                <a:solidFill>
                  <a:schemeClr val="tx1"/>
                </a:solidFill>
              </a:rPr>
              <a:t>, </a:t>
            </a:r>
            <a:r>
              <a:rPr lang="en-US" altLang="en-US" dirty="0">
                <a:solidFill>
                  <a:schemeClr val="tx1"/>
                </a:solidFill>
                <a:latin typeface="Courier New" pitchFamily="49" charset="0"/>
              </a:rPr>
              <a:t>ANY</a:t>
            </a:r>
            <a:r>
              <a:rPr lang="en-US" altLang="en-US" dirty="0">
                <a:solidFill>
                  <a:schemeClr val="tx1"/>
                </a:solidFill>
              </a:rPr>
              <a:t>, and </a:t>
            </a:r>
            <a:r>
              <a:rPr lang="en-US" altLang="en-US" dirty="0">
                <a:solidFill>
                  <a:schemeClr val="tx1"/>
                </a:solidFill>
                <a:latin typeface="Courier New" pitchFamily="49" charset="0"/>
              </a:rPr>
              <a:t>ALL</a:t>
            </a:r>
            <a:r>
              <a:rPr lang="en-US" altLang="en-US" dirty="0">
                <a:solidFill>
                  <a:schemeClr val="tx1"/>
                </a:solidFill>
              </a:rPr>
              <a:t> operators.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ChangeArrowheads="1"/>
          </p:cNvSpPr>
          <p:nvPr/>
        </p:nvSpPr>
        <p:spPr bwMode="auto">
          <a:xfrm>
            <a:off x="3883710" y="-1564"/>
            <a:ext cx="2975849" cy="461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74787" name="Rectangle 3"/>
          <p:cNvSpPr>
            <a:spLocks noChangeArrowheads="1"/>
          </p:cNvSpPr>
          <p:nvPr/>
        </p:nvSpPr>
        <p:spPr bwMode="auto">
          <a:xfrm>
            <a:off x="-3114" y="-1564"/>
            <a:ext cx="2972735" cy="461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74790" name="Rectangle 6"/>
          <p:cNvSpPr>
            <a:spLocks noGrp="1" noRot="1" noChangeAspect="1" noChangeArrowheads="1" noTextEdit="1"/>
          </p:cNvSpPr>
          <p:nvPr>
            <p:ph type="sldImg"/>
          </p:nvPr>
        </p:nvSpPr>
        <p:spPr>
          <a:ln/>
        </p:spPr>
      </p:sp>
      <p:sp>
        <p:nvSpPr>
          <p:cNvPr id="374791" name="Rectangle 7"/>
          <p:cNvSpPr>
            <a:spLocks noGrp="1" noChangeArrowheads="1"/>
          </p:cNvSpPr>
          <p:nvPr>
            <p:ph type="body" idx="1"/>
          </p:nvPr>
        </p:nvSpPr>
        <p:spPr/>
        <p:txBody>
          <a:bodyPr/>
          <a:lstStyle/>
          <a:p>
            <a:r>
              <a:rPr lang="en-US" altLang="en-US"/>
              <a:t>Guidelines for Using Subqueries</a:t>
            </a:r>
          </a:p>
          <a:p>
            <a:pPr lvl="2"/>
            <a:r>
              <a:rPr lang="en-US" altLang="en-US"/>
              <a:t>A subquery must be</a:t>
            </a:r>
            <a:r>
              <a:rPr lang="en-US" altLang="en-US">
                <a:latin typeface="Times" pitchFamily="18" charset="0"/>
              </a:rPr>
              <a:t> enclosed in parentheses.</a:t>
            </a:r>
          </a:p>
          <a:p>
            <a:pPr lvl="2"/>
            <a:r>
              <a:rPr lang="en-US" altLang="en-US"/>
              <a:t>Place the subquery on the right side of the comparison condition for readability.</a:t>
            </a:r>
          </a:p>
          <a:p>
            <a:pPr lvl="2">
              <a:lnSpc>
                <a:spcPct val="105000"/>
              </a:lnSpc>
              <a:spcBef>
                <a:spcPct val="30000"/>
              </a:spcBef>
            </a:pPr>
            <a:r>
              <a:rPr lang="en-US" altLang="en-US"/>
              <a:t>With Oracle8</a:t>
            </a:r>
            <a:r>
              <a:rPr lang="en-US" altLang="en-US" i="1"/>
              <a:t>i</a:t>
            </a:r>
            <a:r>
              <a:rPr lang="en-US" altLang="en-US"/>
              <a:t> and later releases, an </a:t>
            </a:r>
            <a:r>
              <a:rPr lang="en-US" altLang="en-US">
                <a:latin typeface="Courier New" pitchFamily="49" charset="0"/>
              </a:rPr>
              <a:t>ORDER</a:t>
            </a:r>
            <a:r>
              <a:rPr lang="en-US" altLang="en-US"/>
              <a:t> </a:t>
            </a:r>
            <a:r>
              <a:rPr lang="en-US" altLang="en-US">
                <a:latin typeface="Courier New" pitchFamily="49" charset="0"/>
              </a:rPr>
              <a:t>BY</a:t>
            </a:r>
            <a:r>
              <a:rPr lang="en-US" altLang="en-US"/>
              <a:t> clause can be used and is required in the subquery to perform Top-N analysis.</a:t>
            </a:r>
          </a:p>
          <a:p>
            <a:pPr lvl="3">
              <a:lnSpc>
                <a:spcPct val="95000"/>
              </a:lnSpc>
              <a:spcBef>
                <a:spcPct val="30000"/>
              </a:spcBef>
            </a:pPr>
            <a:r>
              <a:rPr lang="en-US" altLang="en-US"/>
              <a:t>Prior to Oracle8</a:t>
            </a:r>
            <a:r>
              <a:rPr lang="en-US" altLang="en-US" i="1"/>
              <a:t>i</a:t>
            </a:r>
            <a:r>
              <a:rPr lang="en-US" altLang="en-US"/>
              <a:t>, however, subqueries could not contain an </a:t>
            </a:r>
            <a:r>
              <a:rPr lang="en-US" altLang="en-US">
                <a:latin typeface="Courier New" pitchFamily="49" charset="0"/>
              </a:rPr>
              <a:t>ORDER</a:t>
            </a:r>
            <a:r>
              <a:rPr lang="en-US" altLang="en-US"/>
              <a:t> </a:t>
            </a:r>
            <a:r>
              <a:rPr lang="en-US" altLang="en-US">
                <a:latin typeface="Courier New" pitchFamily="49" charset="0"/>
              </a:rPr>
              <a:t>BY</a:t>
            </a:r>
            <a:r>
              <a:rPr lang="en-US" altLang="en-US"/>
              <a:t> clause. Only one </a:t>
            </a:r>
            <a:r>
              <a:rPr lang="en-US" altLang="en-US">
                <a:latin typeface="Courier New" pitchFamily="49" charset="0"/>
              </a:rPr>
              <a:t>ORDER</a:t>
            </a:r>
            <a:r>
              <a:rPr lang="en-US" altLang="en-US"/>
              <a:t> </a:t>
            </a:r>
            <a:r>
              <a:rPr lang="en-US" altLang="en-US">
                <a:latin typeface="Courier New" pitchFamily="49" charset="0"/>
              </a:rPr>
              <a:t>BY</a:t>
            </a:r>
            <a:r>
              <a:rPr lang="en-US" altLang="en-US"/>
              <a:t> clause could be used for a </a:t>
            </a:r>
            <a:r>
              <a:rPr lang="en-US" altLang="en-US">
                <a:latin typeface="Courier New" pitchFamily="49" charset="0"/>
              </a:rPr>
              <a:t>SELECT</a:t>
            </a:r>
            <a:r>
              <a:rPr lang="en-US" altLang="en-US"/>
              <a:t> statement; if specified, it had to be the last clause in the main </a:t>
            </a:r>
            <a:r>
              <a:rPr lang="en-US" altLang="en-US">
                <a:latin typeface="Courier New" pitchFamily="49" charset="0"/>
              </a:rPr>
              <a:t>SELECT</a:t>
            </a:r>
            <a:r>
              <a:rPr lang="en-US" altLang="en-US"/>
              <a:t> statement.</a:t>
            </a:r>
          </a:p>
          <a:p>
            <a:pPr lvl="2"/>
            <a:r>
              <a:rPr lang="en-US" altLang="en-US"/>
              <a:t>Two classes of comparison conditions are used in subqueries: single-row operators and </a:t>
            </a:r>
            <a:br>
              <a:rPr lang="en-US" altLang="en-US"/>
            </a:br>
            <a:r>
              <a:rPr lang="en-US" altLang="en-US"/>
              <a:t>multiple-row operators.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p:cNvSpPr>
            <a:spLocks noGrp="1" noRot="1" noChangeAspect="1" noChangeArrowheads="1" noTextEdit="1"/>
          </p:cNvSpPr>
          <p:nvPr>
            <p:ph type="sldImg"/>
          </p:nvPr>
        </p:nvSpPr>
        <p:spPr>
          <a:ln/>
        </p:spPr>
      </p:sp>
      <p:sp>
        <p:nvSpPr>
          <p:cNvPr id="587779" name="Rectangle 3"/>
          <p:cNvSpPr>
            <a:spLocks noGrp="1" noChangeArrowheads="1"/>
          </p:cNvSpPr>
          <p:nvPr>
            <p:ph type="body" idx="1"/>
          </p:nvPr>
        </p:nvSpPr>
        <p:spPr/>
        <p:txBody>
          <a:bodyPr/>
          <a:lstStyle/>
          <a:p>
            <a:r>
              <a:rPr lang="en-US" altLang="en-US" dirty="0">
                <a:latin typeface="Courier New" pitchFamily="49" charset="0"/>
              </a:rPr>
              <a:t>FOREIGN</a:t>
            </a:r>
            <a:r>
              <a:rPr lang="en-US" altLang="en-US" dirty="0">
                <a:latin typeface="Times New Roman" pitchFamily="18" charset="0"/>
              </a:rPr>
              <a:t> </a:t>
            </a:r>
            <a:r>
              <a:rPr lang="en-US" altLang="en-US" dirty="0">
                <a:latin typeface="Courier New" pitchFamily="49" charset="0"/>
              </a:rPr>
              <a:t>KEY</a:t>
            </a:r>
            <a:r>
              <a:rPr lang="en-US" altLang="en-US" dirty="0"/>
              <a:t> Constraint: Keywords</a:t>
            </a:r>
          </a:p>
          <a:p>
            <a:pPr lvl="1"/>
            <a:r>
              <a:rPr lang="en-US" altLang="en-US" dirty="0">
                <a:solidFill>
                  <a:schemeClr val="tx1"/>
                </a:solidFill>
              </a:rPr>
              <a:t>The foreign key is defined in the child table, and the table containing the referenced column is the parent table. The foreign key is defined using a combination of the following keywords: </a:t>
            </a:r>
          </a:p>
          <a:p>
            <a:pPr lvl="2"/>
            <a:r>
              <a:rPr lang="en-US" altLang="en-US" dirty="0">
                <a:solidFill>
                  <a:schemeClr val="tx1"/>
                </a:solidFill>
                <a:latin typeface="Courier New" pitchFamily="49" charset="0"/>
              </a:rPr>
              <a:t>FOREIGN KEY</a:t>
            </a:r>
            <a:r>
              <a:rPr lang="en-US" altLang="en-US" dirty="0">
                <a:solidFill>
                  <a:schemeClr val="tx1"/>
                </a:solidFill>
              </a:rPr>
              <a:t> is used to define the column in the child table at the table-constraint level.</a:t>
            </a:r>
          </a:p>
          <a:p>
            <a:pPr lvl="2">
              <a:buClr>
                <a:schemeClr val="tx1"/>
              </a:buClr>
            </a:pPr>
            <a:r>
              <a:rPr lang="en-US" altLang="en-US" dirty="0">
                <a:solidFill>
                  <a:schemeClr val="tx1"/>
                </a:solidFill>
                <a:latin typeface="Courier New" pitchFamily="49" charset="0"/>
              </a:rPr>
              <a:t>REFERENCES</a:t>
            </a:r>
            <a:r>
              <a:rPr lang="en-US" altLang="en-US" dirty="0">
                <a:solidFill>
                  <a:schemeClr val="tx1"/>
                </a:solidFill>
              </a:rPr>
              <a:t> identifies the table and column in the parent table.</a:t>
            </a:r>
          </a:p>
          <a:p>
            <a:pPr lvl="2">
              <a:buClr>
                <a:schemeClr val="tx1"/>
              </a:buClr>
            </a:pPr>
            <a:r>
              <a:rPr lang="en-US" altLang="en-US" dirty="0">
                <a:solidFill>
                  <a:schemeClr val="tx1"/>
                </a:solidFill>
                <a:latin typeface="Courier New" pitchFamily="49" charset="0"/>
              </a:rPr>
              <a:t>ON</a:t>
            </a:r>
            <a:r>
              <a:rPr lang="en-US" altLang="en-US" dirty="0">
                <a:solidFill>
                  <a:schemeClr val="tx1"/>
                </a:solidFill>
              </a:rPr>
              <a:t> </a:t>
            </a:r>
            <a:r>
              <a:rPr lang="en-US" altLang="en-US" dirty="0">
                <a:solidFill>
                  <a:schemeClr val="tx1"/>
                </a:solidFill>
                <a:latin typeface="Courier New" pitchFamily="49" charset="0"/>
              </a:rPr>
              <a:t>DELETE</a:t>
            </a:r>
            <a:r>
              <a:rPr lang="en-US" altLang="en-US" dirty="0">
                <a:solidFill>
                  <a:schemeClr val="tx1"/>
                </a:solidFill>
              </a:rPr>
              <a:t> </a:t>
            </a:r>
            <a:r>
              <a:rPr lang="en-US" altLang="en-US" dirty="0">
                <a:solidFill>
                  <a:schemeClr val="tx1"/>
                </a:solidFill>
                <a:latin typeface="Courier New" pitchFamily="49" charset="0"/>
              </a:rPr>
              <a:t>CASCADE</a:t>
            </a:r>
            <a:r>
              <a:rPr lang="en-US" altLang="en-US" dirty="0">
                <a:solidFill>
                  <a:schemeClr val="tx1"/>
                </a:solidFill>
              </a:rPr>
              <a:t> indicates that when the row in the parent table is deleted, the dependent rows in the child table are also deleted.</a:t>
            </a:r>
          </a:p>
          <a:p>
            <a:pPr lvl="2">
              <a:buClr>
                <a:schemeClr val="tx1"/>
              </a:buClr>
            </a:pPr>
            <a:r>
              <a:rPr lang="en-US" altLang="en-US" dirty="0">
                <a:solidFill>
                  <a:schemeClr val="tx1"/>
                </a:solidFill>
                <a:latin typeface="Courier New" pitchFamily="49" charset="0"/>
              </a:rPr>
              <a:t>ON</a:t>
            </a:r>
            <a:r>
              <a:rPr lang="en-US" altLang="en-US" dirty="0">
                <a:solidFill>
                  <a:schemeClr val="tx1"/>
                </a:solidFill>
              </a:rPr>
              <a:t> </a:t>
            </a:r>
            <a:r>
              <a:rPr lang="en-US" altLang="en-US" dirty="0">
                <a:solidFill>
                  <a:schemeClr val="tx1"/>
                </a:solidFill>
                <a:latin typeface="Courier New" pitchFamily="49" charset="0"/>
              </a:rPr>
              <a:t>DELETE</a:t>
            </a:r>
            <a:r>
              <a:rPr lang="en-US" altLang="en-US" dirty="0">
                <a:solidFill>
                  <a:schemeClr val="tx1"/>
                </a:solidFill>
              </a:rPr>
              <a:t> </a:t>
            </a:r>
            <a:r>
              <a:rPr lang="en-US" altLang="en-US" dirty="0">
                <a:solidFill>
                  <a:schemeClr val="tx1"/>
                </a:solidFill>
                <a:latin typeface="Courier New" pitchFamily="49" charset="0"/>
              </a:rPr>
              <a:t>SET</a:t>
            </a:r>
            <a:r>
              <a:rPr lang="en-US" altLang="en-US" dirty="0">
                <a:solidFill>
                  <a:schemeClr val="tx1"/>
                </a:solidFill>
              </a:rPr>
              <a:t> </a:t>
            </a:r>
            <a:r>
              <a:rPr lang="en-US" altLang="en-US" dirty="0">
                <a:solidFill>
                  <a:schemeClr val="tx1"/>
                </a:solidFill>
                <a:latin typeface="Courier New" pitchFamily="49" charset="0"/>
              </a:rPr>
              <a:t>NULL</a:t>
            </a:r>
            <a:r>
              <a:rPr lang="en-US" altLang="en-US" dirty="0">
                <a:solidFill>
                  <a:schemeClr val="tx1"/>
                </a:solidFill>
              </a:rPr>
              <a:t> converts foreign key values to null when the parent value is removed.</a:t>
            </a:r>
          </a:p>
          <a:p>
            <a:pPr lvl="1"/>
            <a:r>
              <a:rPr lang="en-US" altLang="en-US" dirty="0">
                <a:solidFill>
                  <a:schemeClr val="tx1"/>
                </a:solidFill>
              </a:rPr>
              <a:t>The default behavior is</a:t>
            </a:r>
            <a:r>
              <a:rPr lang="en-US" altLang="en-US" dirty="0"/>
              <a:t> called the </a:t>
            </a:r>
            <a:r>
              <a:rPr lang="en-US" altLang="en-US" i="1" dirty="0"/>
              <a:t>restrict rule</a:t>
            </a:r>
            <a:r>
              <a:rPr lang="en-US" altLang="en-US" dirty="0"/>
              <a:t>, which disallows the update or deletion of referenced data. </a:t>
            </a:r>
          </a:p>
          <a:p>
            <a:pPr lvl="1"/>
            <a:r>
              <a:rPr lang="en-US" altLang="en-US" dirty="0"/>
              <a:t>Without the </a:t>
            </a:r>
            <a:r>
              <a:rPr lang="en-US" altLang="en-US" dirty="0">
                <a:latin typeface="Courier New" pitchFamily="49" charset="0"/>
              </a:rPr>
              <a:t>ON DELETE CASCADE</a:t>
            </a:r>
            <a:r>
              <a:rPr lang="en-US" altLang="en-US" dirty="0"/>
              <a:t> or the </a:t>
            </a:r>
            <a:r>
              <a:rPr lang="en-US" altLang="en-US" dirty="0">
                <a:latin typeface="Courier New" pitchFamily="49" charset="0"/>
              </a:rPr>
              <a:t>ON DELETE SET NULL</a:t>
            </a:r>
            <a:r>
              <a:rPr lang="en-US" altLang="en-US" dirty="0"/>
              <a:t> options, the row in the parent table cannot be deleted if it is referenced in the child table.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ChangeArrowheads="1"/>
          </p:cNvSpPr>
          <p:nvPr/>
        </p:nvSpPr>
        <p:spPr bwMode="auto">
          <a:xfrm>
            <a:off x="3883709" y="1"/>
            <a:ext cx="2975849" cy="459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519171" name="Rectangle 3"/>
          <p:cNvSpPr>
            <a:spLocks noChangeArrowheads="1"/>
          </p:cNvSpPr>
          <p:nvPr/>
        </p:nvSpPr>
        <p:spPr bwMode="auto">
          <a:xfrm>
            <a:off x="-3115" y="1"/>
            <a:ext cx="2972735" cy="459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519174" name="Rectangle 6"/>
          <p:cNvSpPr>
            <a:spLocks noGrp="1" noRot="1" noChangeAspect="1" noChangeArrowheads="1" noTextEdit="1"/>
          </p:cNvSpPr>
          <p:nvPr>
            <p:ph type="sldImg"/>
          </p:nvPr>
        </p:nvSpPr>
        <p:spPr>
          <a:ln/>
        </p:spPr>
      </p:sp>
      <p:sp>
        <p:nvSpPr>
          <p:cNvPr id="519175" name="Rectangle 7"/>
          <p:cNvSpPr>
            <a:spLocks noGrp="1" noChangeArrowheads="1"/>
          </p:cNvSpPr>
          <p:nvPr>
            <p:ph type="body" idx="1"/>
          </p:nvPr>
        </p:nvSpPr>
        <p:spPr/>
        <p:txBody>
          <a:bodyPr/>
          <a:lstStyle/>
          <a:p>
            <a:r>
              <a:rPr lang="en-US" altLang="en-US">
                <a:latin typeface="Courier New" pitchFamily="49" charset="0"/>
              </a:rPr>
              <a:t>ALTER TABLE</a:t>
            </a:r>
            <a:r>
              <a:rPr lang="en-US" altLang="en-US"/>
              <a:t> Statement</a:t>
            </a:r>
          </a:p>
          <a:p>
            <a:pPr lvl="1"/>
            <a:r>
              <a:rPr lang="en-US" altLang="en-US"/>
              <a:t>After you create a table, you may need to change the table structure for any of the following reasons: </a:t>
            </a:r>
          </a:p>
          <a:p>
            <a:pPr lvl="2"/>
            <a:r>
              <a:rPr lang="en-US" altLang="en-US"/>
              <a:t>You omitted a column.</a:t>
            </a:r>
          </a:p>
          <a:p>
            <a:pPr lvl="2"/>
            <a:r>
              <a:rPr lang="en-US" altLang="en-US"/>
              <a:t>Your column definition needs to be changed.</a:t>
            </a:r>
          </a:p>
          <a:p>
            <a:pPr lvl="2"/>
            <a:r>
              <a:rPr lang="en-US" altLang="en-US"/>
              <a:t>You need to remove columns. </a:t>
            </a:r>
          </a:p>
          <a:p>
            <a:pPr lvl="1"/>
            <a:r>
              <a:rPr lang="en-US" altLang="en-US"/>
              <a:t>You can do this by </a:t>
            </a:r>
            <a:r>
              <a:rPr lang="en-US" altLang="en-US">
                <a:solidFill>
                  <a:schemeClr val="tx1"/>
                </a:solidFill>
              </a:rPr>
              <a:t>using the </a:t>
            </a:r>
            <a:r>
              <a:rPr lang="en-US" altLang="en-US">
                <a:solidFill>
                  <a:schemeClr val="tx1"/>
                </a:solidFill>
                <a:latin typeface="Courier New" pitchFamily="49" charset="0"/>
              </a:rPr>
              <a:t>ALTER TABLE</a:t>
            </a:r>
            <a:r>
              <a:rPr lang="en-US" altLang="en-US">
                <a:solidFill>
                  <a:schemeClr val="tx1"/>
                </a:solidFill>
              </a:rPr>
              <a:t> statement. For information about the</a:t>
            </a:r>
            <a:br>
              <a:rPr lang="en-US" altLang="en-US">
                <a:solidFill>
                  <a:schemeClr val="tx1"/>
                </a:solidFill>
              </a:rPr>
            </a:br>
            <a:r>
              <a:rPr lang="en-US" altLang="en-US">
                <a:solidFill>
                  <a:schemeClr val="tx1"/>
                </a:solidFill>
                <a:latin typeface="Courier New" pitchFamily="49" charset="0"/>
              </a:rPr>
              <a:t>ALTER TABLE</a:t>
            </a:r>
            <a:r>
              <a:rPr lang="en-US" altLang="en-US">
                <a:solidFill>
                  <a:schemeClr val="tx1"/>
                </a:solidFill>
              </a:rPr>
              <a:t> statement, see the </a:t>
            </a:r>
            <a:r>
              <a:rPr lang="en-US" altLang="en-US" i="1">
                <a:solidFill>
                  <a:schemeClr val="tx1"/>
                </a:solidFill>
              </a:rPr>
              <a:t>Oracle Database 10g SQL Fundamentals II</a:t>
            </a:r>
            <a:r>
              <a:rPr lang="en-US" altLang="en-US">
                <a:solidFill>
                  <a:schemeClr val="tx1"/>
                </a:solidFill>
              </a:rPr>
              <a:t> course.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4835B7-ABBB-4396-950F-F8019711B62C}" type="slidenum">
              <a:rPr lang="en-US"/>
              <a:pPr/>
              <a:t>7</a:t>
            </a:fld>
            <a:endParaRPr lang="en-US"/>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4835B7-ABBB-4396-950F-F8019711B62C}" type="slidenum">
              <a:rPr lang="en-US"/>
              <a:pPr/>
              <a:t>8</a:t>
            </a:fld>
            <a:endParaRPr lang="en-US"/>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4835B7-ABBB-4396-950F-F8019711B62C}" type="slidenum">
              <a:rPr lang="en-US"/>
              <a:pPr/>
              <a:t>9</a:t>
            </a:fld>
            <a:endParaRPr lang="en-US"/>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4D2330-713D-41E9-BB10-3589D7760CCB}" type="slidenum">
              <a:rPr lang="en-US"/>
              <a:pPr/>
              <a:t>10</a:t>
            </a:fld>
            <a:endParaRPr lang="en-US"/>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4D2330-713D-41E9-BB10-3589D7760CCB}" type="slidenum">
              <a:rPr lang="en-US"/>
              <a:pPr/>
              <a:t>11</a:t>
            </a:fld>
            <a:endParaRPr lang="en-US"/>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B1269760-7CCF-4DC6-91C0-2675F1B3421B}" type="datetime1">
              <a:rPr lang="en-US" smtClean="0"/>
              <a:t>11/19/2017</a:t>
            </a:fld>
            <a:endParaRPr lang="en-IE"/>
          </a:p>
        </p:txBody>
      </p:sp>
      <p:sp>
        <p:nvSpPr>
          <p:cNvPr id="17" name="Footer Placeholder 16"/>
          <p:cNvSpPr>
            <a:spLocks noGrp="1"/>
          </p:cNvSpPr>
          <p:nvPr>
            <p:ph type="ftr" sz="quarter" idx="11"/>
          </p:nvPr>
        </p:nvSpPr>
        <p:spPr>
          <a:xfrm>
            <a:off x="2898648" y="6355080"/>
            <a:ext cx="3474720" cy="365760"/>
          </a:xfrm>
        </p:spPr>
        <p:txBody>
          <a:bodyPr/>
          <a:lstStyle/>
          <a:p>
            <a:endParaRPr lang="en-IE"/>
          </a:p>
        </p:txBody>
      </p:sp>
      <p:sp>
        <p:nvSpPr>
          <p:cNvPr id="29" name="Slide Number Placeholder 28"/>
          <p:cNvSpPr>
            <a:spLocks noGrp="1"/>
          </p:cNvSpPr>
          <p:nvPr>
            <p:ph type="sldNum" sz="quarter" idx="12"/>
          </p:nvPr>
        </p:nvSpPr>
        <p:spPr>
          <a:xfrm>
            <a:off x="1216152" y="6355080"/>
            <a:ext cx="1219200" cy="365760"/>
          </a:xfrm>
        </p:spPr>
        <p:txBody>
          <a:bodyPr/>
          <a:lstStyle/>
          <a:p>
            <a:fld id="{DEED2F5C-8CD6-4B1D-A1CA-8207A083A87F}" type="slidenum">
              <a:rPr lang="en-IE" smtClean="0"/>
              <a:pPr/>
              <a:t>‹#›</a:t>
            </a:fld>
            <a:endParaRPr lang="en-IE"/>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FC1844D-C3C4-4029-A3DB-0D7F58EAA761}" type="datetime1">
              <a:rPr lang="en-US" smtClean="0"/>
              <a:t>11/19/2017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DEED2F5C-8CD6-4B1D-A1CA-8207A083A87F}" type="slidenum">
              <a:rPr lang="en-IE" smtClean="0"/>
              <a:pPr/>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70BDD3A-E6FF-4943-A286-B7DEC3B42EEE}" type="datetime1">
              <a:rPr lang="en-US" smtClean="0"/>
              <a:t>11/19/2017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DEED2F5C-8CD6-4B1D-A1CA-8207A083A87F}" type="slidenum">
              <a:rPr lang="en-IE" smtClean="0"/>
              <a:pPr/>
              <a:t>‹#›</a:t>
            </a:fld>
            <a:endParaRPr lang="en-IE"/>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323850" y="128588"/>
            <a:ext cx="8496300" cy="6469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Tree>
    <p:extLst>
      <p:ext uri="{BB962C8B-B14F-4D97-AF65-F5344CB8AC3E}">
        <p14:creationId xmlns:p14="http://schemas.microsoft.com/office/powerpoint/2010/main" val="39237901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7BCCEFDB-B7D8-4CF9-B006-D777E3BBF9C7}" type="datetime1">
              <a:rPr lang="en-US" smtClean="0"/>
              <a:t>11/19/2017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DEED2F5C-8CD6-4B1D-A1CA-8207A083A87F}" type="slidenum">
              <a:rPr lang="en-IE" smtClean="0"/>
              <a:pPr/>
              <a:t>‹#›</a:t>
            </a:fld>
            <a:endParaRPr lang="en-IE"/>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DDEC5A0F-B4F7-4A32-AA55-A6490927D068}" type="datetime1">
              <a:rPr lang="en-US" smtClean="0"/>
              <a:t>11/19/2017</a:t>
            </a:fld>
            <a:endParaRPr lang="en-IE"/>
          </a:p>
        </p:txBody>
      </p:sp>
      <p:sp>
        <p:nvSpPr>
          <p:cNvPr id="5" name="Footer Placeholder 4"/>
          <p:cNvSpPr>
            <a:spLocks noGrp="1"/>
          </p:cNvSpPr>
          <p:nvPr>
            <p:ph type="ftr" sz="quarter" idx="11"/>
          </p:nvPr>
        </p:nvSpPr>
        <p:spPr>
          <a:xfrm>
            <a:off x="2898648" y="6355080"/>
            <a:ext cx="3474720" cy="365760"/>
          </a:xfrm>
        </p:spPr>
        <p:txBody>
          <a:bodyPr/>
          <a:lstStyle/>
          <a:p>
            <a:endParaRPr lang="en-IE"/>
          </a:p>
        </p:txBody>
      </p:sp>
      <p:sp>
        <p:nvSpPr>
          <p:cNvPr id="6" name="Slide Number Placeholder 5"/>
          <p:cNvSpPr>
            <a:spLocks noGrp="1"/>
          </p:cNvSpPr>
          <p:nvPr>
            <p:ph type="sldNum" sz="quarter" idx="12"/>
          </p:nvPr>
        </p:nvSpPr>
        <p:spPr>
          <a:xfrm>
            <a:off x="1069848" y="6355080"/>
            <a:ext cx="1520952" cy="365760"/>
          </a:xfrm>
        </p:spPr>
        <p:txBody>
          <a:bodyPr/>
          <a:lstStyle/>
          <a:p>
            <a:fld id="{DEED2F5C-8CD6-4B1D-A1CA-8207A083A87F}" type="slidenum">
              <a:rPr lang="en-IE" smtClean="0"/>
              <a:pPr/>
              <a:t>‹#›</a:t>
            </a:fld>
            <a:endParaRPr lang="en-IE"/>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93D557FA-D401-41E3-AF97-8C203DAF5146}" type="datetime1">
              <a:rPr lang="en-US" smtClean="0"/>
              <a:t>11/19/2017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DEED2F5C-8CD6-4B1D-A1CA-8207A083A87F}" type="slidenum">
              <a:rPr lang="en-IE" smtClean="0"/>
              <a:pPr/>
              <a:t>‹#›</a:t>
            </a:fld>
            <a:endParaRPr lang="en-IE"/>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EBCC71B3-BD18-44FE-8E53-326A56FBA394}" type="datetime1">
              <a:rPr lang="en-US" smtClean="0"/>
              <a:t>11/19/2017</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DEED2F5C-8CD6-4B1D-A1CA-8207A083A87F}" type="slidenum">
              <a:rPr lang="en-IE" smtClean="0"/>
              <a:pPr/>
              <a:t>‹#›</a:t>
            </a:fld>
            <a:endParaRPr lang="en-IE"/>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44A44C31-5800-4B5C-8B1E-1FBD5CFD438B}" type="datetime1">
              <a:rPr lang="en-US" smtClean="0"/>
              <a:t>11/19/2017</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DEED2F5C-8CD6-4B1D-A1CA-8207A083A87F}" type="slidenum">
              <a:rPr lang="en-IE" smtClean="0"/>
              <a:pPr/>
              <a:t>‹#›</a:t>
            </a:fld>
            <a:endParaRPr lang="en-IE"/>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D17602-6A77-4390-B863-28DE6B93C384}" type="datetime1">
              <a:rPr lang="en-US" smtClean="0"/>
              <a:t>11/19/2017</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DEED2F5C-8CD6-4B1D-A1CA-8207A083A87F}" type="slidenum">
              <a:rPr lang="en-IE" smtClean="0"/>
              <a:pPr/>
              <a:t>‹#›</a:t>
            </a:fld>
            <a:endParaRPr lang="en-IE"/>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2B9D403-F127-4133-B879-3A42EA3529D5}" type="datetime1">
              <a:rPr lang="en-US" smtClean="0"/>
              <a:t>11/19/2017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DEED2F5C-8CD6-4B1D-A1CA-8207A083A87F}" type="slidenum">
              <a:rPr lang="en-IE" smtClean="0"/>
              <a:pPr/>
              <a:t>‹#›</a:t>
            </a:fld>
            <a:endParaRPr lang="en-IE"/>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14BCADF-62DC-4A23-8E98-4C51695BB29A}" type="datetime1">
              <a:rPr lang="en-US" smtClean="0"/>
              <a:t>11/19/2017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DEED2F5C-8CD6-4B1D-A1CA-8207A083A87F}" type="slidenum">
              <a:rPr lang="en-IE" smtClean="0"/>
              <a:pPr/>
              <a:t>‹#›</a:t>
            </a:fld>
            <a:endParaRPr lang="en-IE"/>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2A36346D-082C-424D-863B-5F58F6DC92E2}" type="datetime1">
              <a:rPr lang="en-US" smtClean="0"/>
              <a:t>11/19/2017</a:t>
            </a:fld>
            <a:endParaRPr lang="en-IE"/>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IE"/>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DEED2F5C-8CD6-4B1D-A1CA-8207A083A87F}" type="slidenum">
              <a:rPr lang="en-IE" smtClean="0"/>
              <a:pPr/>
              <a:t>‹#›</a:t>
            </a:fld>
            <a:endParaRPr lang="en-IE"/>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sldNum="0"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ctrTitle"/>
          </p:nvPr>
        </p:nvSpPr>
        <p:spPr/>
        <p:txBody>
          <a:bodyPr>
            <a:normAutofit fontScale="90000"/>
          </a:bodyPr>
          <a:lstStyle/>
          <a:p>
            <a:pPr eaLnBrk="1" fontAlgn="auto" hangingPunct="1">
              <a:spcAft>
                <a:spcPts val="0"/>
              </a:spcAft>
              <a:defRPr/>
            </a:pPr>
            <a:r>
              <a:rPr lang="en-IE" dirty="0"/>
              <a:t>Altering Data Structures and Data</a:t>
            </a:r>
          </a:p>
        </p:txBody>
      </p:sp>
      <p:sp>
        <p:nvSpPr>
          <p:cNvPr id="5123" name="Rectangle 3"/>
          <p:cNvSpPr>
            <a:spLocks noGrp="1" noChangeArrowheads="1"/>
          </p:cNvSpPr>
          <p:nvPr>
            <p:ph type="subTitle" idx="1"/>
          </p:nvPr>
        </p:nvSpPr>
        <p:spPr/>
        <p:txBody>
          <a:bodyPr>
            <a:normAutofit/>
          </a:bodyPr>
          <a:lstStyle/>
          <a:p>
            <a:pPr marR="0" eaLnBrk="1" hangingPunct="1"/>
            <a:r>
              <a:rPr lang="en-US" dirty="0"/>
              <a:t>Alter, Update, Delete</a:t>
            </a:r>
          </a:p>
        </p:txBody>
      </p:sp>
    </p:spTree>
    <p:extLst>
      <p:ext uri="{BB962C8B-B14F-4D97-AF65-F5344CB8AC3E}">
        <p14:creationId xmlns:p14="http://schemas.microsoft.com/office/powerpoint/2010/main" val="3670514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a:t>Modifying column(s) in a table</a:t>
            </a:r>
          </a:p>
        </p:txBody>
      </p:sp>
      <p:sp>
        <p:nvSpPr>
          <p:cNvPr id="11267" name="Rectangle 3"/>
          <p:cNvSpPr>
            <a:spLocks noGrp="1" noChangeArrowheads="1"/>
          </p:cNvSpPr>
          <p:nvPr>
            <p:ph idx="1"/>
          </p:nvPr>
        </p:nvSpPr>
        <p:spPr/>
        <p:txBody>
          <a:bodyPr/>
          <a:lstStyle/>
          <a:p>
            <a:r>
              <a:rPr lang="en-US" dirty="0"/>
              <a:t>To modify a column in an existing table:</a:t>
            </a:r>
          </a:p>
          <a:p>
            <a:pPr marL="274320" lvl="1" indent="0">
              <a:buNone/>
            </a:pPr>
            <a:r>
              <a:rPr lang="en-US" dirty="0">
                <a:latin typeface="Courier New" panose="02070309020205020404" pitchFamily="49" charset="0"/>
                <a:cs typeface="Courier New" panose="02070309020205020404" pitchFamily="49" charset="0"/>
              </a:rPr>
              <a:t>ALTER TABLE </a:t>
            </a:r>
            <a:r>
              <a:rPr lang="en-US" dirty="0" err="1">
                <a:latin typeface="Courier New" panose="02070309020205020404" pitchFamily="49" charset="0"/>
                <a:cs typeface="Courier New" panose="02070309020205020404" pitchFamily="49" charset="0"/>
              </a:rPr>
              <a:t>table_name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MODIFY </a:t>
            </a:r>
            <a:r>
              <a:rPr lang="en-US" dirty="0" err="1">
                <a:latin typeface="Courier New" panose="02070309020205020404" pitchFamily="49" charset="0"/>
                <a:cs typeface="Courier New" panose="02070309020205020404" pitchFamily="49" charset="0"/>
              </a:rPr>
              <a:t>column_name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column_type</a:t>
            </a:r>
            <a:r>
              <a:rPr lang="en-US" dirty="0">
                <a:latin typeface="Courier New" panose="02070309020205020404" pitchFamily="49" charset="0"/>
                <a:cs typeface="Courier New" panose="02070309020205020404" pitchFamily="49" charset="0"/>
              </a:rPr>
              <a:t>;</a:t>
            </a:r>
          </a:p>
          <a:p>
            <a:pPr marL="274320" lvl="1" indent="0">
              <a:buNone/>
            </a:pPr>
            <a:endParaRPr lang="en-US" dirty="0">
              <a:latin typeface="Courier New" panose="02070309020205020404" pitchFamily="49" charset="0"/>
              <a:cs typeface="Courier New" panose="02070309020205020404" pitchFamily="49" charset="0"/>
            </a:endParaRPr>
          </a:p>
          <a:p>
            <a:r>
              <a:rPr lang="en-US" dirty="0"/>
              <a:t>For example:</a:t>
            </a:r>
          </a:p>
          <a:p>
            <a:pPr marL="594360" lvl="2" indent="0">
              <a:buNone/>
            </a:pPr>
            <a:r>
              <a:rPr lang="en-IE" dirty="0">
                <a:latin typeface="Courier New" panose="02070309020205020404" pitchFamily="49" charset="0"/>
                <a:cs typeface="Courier New" panose="02070309020205020404" pitchFamily="49" charset="0"/>
              </a:rPr>
              <a:t>ALTER TABLE </a:t>
            </a:r>
            <a:r>
              <a:rPr lang="en-IE" dirty="0" err="1">
                <a:latin typeface="Courier New" panose="02070309020205020404" pitchFamily="49" charset="0"/>
                <a:cs typeface="Courier New" panose="02070309020205020404" pitchFamily="49" charset="0"/>
              </a:rPr>
              <a:t>MM_game</a:t>
            </a:r>
            <a:endParaRPr lang="en-IE" dirty="0">
              <a:latin typeface="Courier New" panose="02070309020205020404" pitchFamily="49" charset="0"/>
              <a:cs typeface="Courier New" panose="02070309020205020404" pitchFamily="49" charset="0"/>
            </a:endParaRPr>
          </a:p>
          <a:p>
            <a:pPr marL="594360" lvl="2" indent="0">
              <a:buNone/>
            </a:pPr>
            <a:r>
              <a:rPr lang="en-IE" dirty="0">
                <a:latin typeface="Courier New" panose="02070309020205020404" pitchFamily="49" charset="0"/>
                <a:cs typeface="Courier New" panose="02070309020205020404" pitchFamily="49" charset="0"/>
              </a:rPr>
              <a:t>MODIFY </a:t>
            </a:r>
            <a:r>
              <a:rPr lang="en-IE" dirty="0" err="1">
                <a:latin typeface="Courier New" panose="02070309020205020404" pitchFamily="49" charset="0"/>
                <a:cs typeface="Courier New" panose="02070309020205020404" pitchFamily="49" charset="0"/>
              </a:rPr>
              <a:t>game_TITLE</a:t>
            </a:r>
            <a:r>
              <a:rPr lang="en-IE" dirty="0">
                <a:latin typeface="Courier New" panose="02070309020205020404" pitchFamily="49" charset="0"/>
                <a:cs typeface="Courier New" panose="02070309020205020404" pitchFamily="49" charset="0"/>
              </a:rPr>
              <a:t> VARCHAR2(100) NOT NULL;</a:t>
            </a:r>
          </a:p>
          <a:p>
            <a:pPr marL="594360" lvl="2" indent="0">
              <a:buNone/>
            </a:pPr>
            <a:endParaRPr lang="en-IE" dirty="0">
              <a:latin typeface="Courier New" panose="02070309020205020404" pitchFamily="49" charset="0"/>
              <a:cs typeface="Courier New" panose="02070309020205020404" pitchFamily="49" charset="0"/>
            </a:endParaRPr>
          </a:p>
          <a:p>
            <a:pPr marL="594360" lvl="2" indent="0">
              <a:buNone/>
            </a:pPr>
            <a:r>
              <a:rPr lang="en-US" dirty="0"/>
              <a:t>This will modify the column called </a:t>
            </a:r>
            <a:r>
              <a:rPr lang="en-US" dirty="0" err="1"/>
              <a:t>game_TITLE</a:t>
            </a:r>
            <a:r>
              <a:rPr lang="en-US" dirty="0"/>
              <a:t> in the </a:t>
            </a:r>
            <a:r>
              <a:rPr lang="en-US" dirty="0" err="1"/>
              <a:t>MM_game</a:t>
            </a:r>
            <a:r>
              <a:rPr lang="en-US" dirty="0"/>
              <a:t> table to be a data type of varchar2(100) and force the column to not allow null values.</a:t>
            </a:r>
          </a:p>
        </p:txBody>
      </p:sp>
    </p:spTree>
    <p:extLst>
      <p:ext uri="{BB962C8B-B14F-4D97-AF65-F5344CB8AC3E}">
        <p14:creationId xmlns:p14="http://schemas.microsoft.com/office/powerpoint/2010/main" val="637030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Modifying column(s) in a table</a:t>
            </a:r>
          </a:p>
        </p:txBody>
      </p:sp>
      <p:sp>
        <p:nvSpPr>
          <p:cNvPr id="11267" name="Rectangle 3"/>
          <p:cNvSpPr>
            <a:spLocks noGrp="1" noChangeArrowheads="1"/>
          </p:cNvSpPr>
          <p:nvPr>
            <p:ph idx="1"/>
          </p:nvPr>
        </p:nvSpPr>
        <p:spPr/>
        <p:txBody>
          <a:bodyPr/>
          <a:lstStyle/>
          <a:p>
            <a:r>
              <a:rPr lang="en-US" dirty="0"/>
              <a:t>To modify multiple columns in an existing table:</a:t>
            </a:r>
          </a:p>
          <a:p>
            <a:pPr lvl="1"/>
            <a:r>
              <a:rPr lang="en-US" sz="2400" dirty="0">
                <a:latin typeface="Courier New" panose="02070309020205020404" pitchFamily="49" charset="0"/>
                <a:cs typeface="Courier New" panose="02070309020205020404" pitchFamily="49" charset="0"/>
              </a:rPr>
              <a:t>ALTER TABLE </a:t>
            </a:r>
            <a:r>
              <a:rPr lang="en-US" sz="2400" dirty="0" err="1">
                <a:latin typeface="Courier New" panose="02070309020205020404" pitchFamily="49" charset="0"/>
                <a:cs typeface="Courier New" panose="02070309020205020404" pitchFamily="49" charset="0"/>
              </a:rPr>
              <a:t>table_name</a:t>
            </a:r>
            <a:r>
              <a:rPr lang="en-US" sz="2400" dirty="0">
                <a:latin typeface="Courier New" panose="02070309020205020404" pitchFamily="49" charset="0"/>
                <a:cs typeface="Courier New" panose="02070309020205020404" pitchFamily="49" charset="0"/>
              </a:rPr>
              <a:t> MODIFY (column_1 </a:t>
            </a:r>
            <a:r>
              <a:rPr lang="en-US" sz="2400" dirty="0" err="1">
                <a:latin typeface="Courier New" panose="02070309020205020404" pitchFamily="49" charset="0"/>
                <a:cs typeface="Courier New" panose="02070309020205020404" pitchFamily="49" charset="0"/>
              </a:rPr>
              <a:t>column_type</a:t>
            </a:r>
            <a:r>
              <a:rPr lang="en-US" sz="2400" dirty="0">
                <a:latin typeface="Courier New" panose="02070309020205020404" pitchFamily="49" charset="0"/>
                <a:cs typeface="Courier New" panose="02070309020205020404" pitchFamily="49" charset="0"/>
              </a:rPr>
              <a:t>, column_2 </a:t>
            </a:r>
            <a:r>
              <a:rPr lang="en-US" sz="2400" dirty="0" err="1">
                <a:latin typeface="Courier New" panose="02070309020205020404" pitchFamily="49" charset="0"/>
                <a:cs typeface="Courier New" panose="02070309020205020404" pitchFamily="49" charset="0"/>
              </a:rPr>
              <a:t>column_type</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column_n</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column_type</a:t>
            </a:r>
            <a:r>
              <a:rPr lang="en-US" sz="2400" dirty="0">
                <a:latin typeface="Courier New" panose="02070309020205020404" pitchFamily="49" charset="0"/>
                <a:cs typeface="Courier New" panose="02070309020205020404" pitchFamily="49" charset="0"/>
              </a:rPr>
              <a:t> );</a:t>
            </a:r>
          </a:p>
          <a:p>
            <a:r>
              <a:rPr lang="en-US" dirty="0"/>
              <a:t>For example: </a:t>
            </a:r>
          </a:p>
          <a:p>
            <a:pPr marL="594360" lvl="2" indent="0">
              <a:buNone/>
            </a:pPr>
            <a:r>
              <a:rPr lang="en-IE" sz="2400" dirty="0">
                <a:latin typeface="Courier New" panose="02070309020205020404" pitchFamily="49" charset="0"/>
                <a:cs typeface="Courier New" panose="02070309020205020404" pitchFamily="49" charset="0"/>
              </a:rPr>
              <a:t>ALTER TABLE </a:t>
            </a:r>
            <a:r>
              <a:rPr lang="en-IE" sz="2400" dirty="0" err="1">
                <a:latin typeface="Courier New" panose="02070309020205020404" pitchFamily="49" charset="0"/>
                <a:cs typeface="Courier New" panose="02070309020205020404" pitchFamily="49" charset="0"/>
              </a:rPr>
              <a:t>MM_game</a:t>
            </a:r>
            <a:endParaRPr lang="en-IE" sz="2400" dirty="0">
              <a:latin typeface="Courier New" panose="02070309020205020404" pitchFamily="49" charset="0"/>
              <a:cs typeface="Courier New" panose="02070309020205020404" pitchFamily="49" charset="0"/>
            </a:endParaRPr>
          </a:p>
          <a:p>
            <a:pPr marL="594360" lvl="2" indent="0">
              <a:buNone/>
            </a:pPr>
            <a:r>
              <a:rPr lang="en-IE" sz="2400" dirty="0">
                <a:latin typeface="Courier New" panose="02070309020205020404" pitchFamily="49" charset="0"/>
                <a:cs typeface="Courier New" panose="02070309020205020404" pitchFamily="49" charset="0"/>
              </a:rPr>
              <a:t>MODIFY (</a:t>
            </a:r>
            <a:r>
              <a:rPr lang="en-IE" sz="2400" dirty="0" err="1">
                <a:latin typeface="Courier New" panose="02070309020205020404" pitchFamily="49" charset="0"/>
                <a:cs typeface="Courier New" panose="02070309020205020404" pitchFamily="49" charset="0"/>
              </a:rPr>
              <a:t>game_TITLE</a:t>
            </a:r>
            <a:r>
              <a:rPr lang="en-IE" sz="2400" dirty="0">
                <a:latin typeface="Courier New" panose="02070309020205020404" pitchFamily="49" charset="0"/>
                <a:cs typeface="Courier New" panose="02070309020205020404" pitchFamily="49" charset="0"/>
              </a:rPr>
              <a:t> VARCHAR2(100) NULL, </a:t>
            </a:r>
            <a:r>
              <a:rPr lang="en-IE" sz="2400" dirty="0" err="1">
                <a:latin typeface="Courier New" panose="02070309020205020404" pitchFamily="49" charset="0"/>
                <a:cs typeface="Courier New" panose="02070309020205020404" pitchFamily="49" charset="0"/>
              </a:rPr>
              <a:t>game_PRICE</a:t>
            </a:r>
            <a:r>
              <a:rPr lang="en-IE" sz="2400" dirty="0">
                <a:latin typeface="Courier New" panose="02070309020205020404" pitchFamily="49" charset="0"/>
                <a:cs typeface="Courier New" panose="02070309020205020404" pitchFamily="49" charset="0"/>
              </a:rPr>
              <a:t> NUMBER(6,2) NOT NULL);</a:t>
            </a:r>
          </a:p>
          <a:p>
            <a:pPr marL="594360" lvl="2" indent="0">
              <a:buNone/>
            </a:pPr>
            <a:endParaRPr lang="en-IE" sz="2400" dirty="0">
              <a:latin typeface="Courier New" panose="02070309020205020404" pitchFamily="49" charset="0"/>
              <a:cs typeface="Courier New" panose="02070309020205020404" pitchFamily="49" charset="0"/>
            </a:endParaRPr>
          </a:p>
          <a:p>
            <a:pPr marL="594360" lvl="2" indent="0">
              <a:buNone/>
            </a:pP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37425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Modifying Null/Not Null</a:t>
            </a:r>
          </a:p>
        </p:txBody>
      </p:sp>
      <p:sp>
        <p:nvSpPr>
          <p:cNvPr id="3" name="Content Placeholder 2"/>
          <p:cNvSpPr>
            <a:spLocks noGrp="1"/>
          </p:cNvSpPr>
          <p:nvPr>
            <p:ph sz="quarter" idx="1"/>
          </p:nvPr>
        </p:nvSpPr>
        <p:spPr/>
        <p:txBody>
          <a:bodyPr/>
          <a:lstStyle/>
          <a:p>
            <a:pPr marL="45720" lvl="2" indent="0">
              <a:spcBef>
                <a:spcPts val="600"/>
              </a:spcBef>
              <a:buClr>
                <a:schemeClr val="accent1"/>
              </a:buClr>
              <a:buNone/>
            </a:pPr>
            <a:r>
              <a:rPr lang="en-IE" sz="2400" dirty="0">
                <a:latin typeface="Courier New" panose="02070309020205020404" pitchFamily="49" charset="0"/>
                <a:cs typeface="Courier New" panose="02070309020205020404" pitchFamily="49" charset="0"/>
              </a:rPr>
              <a:t>ALTER TABLE </a:t>
            </a:r>
            <a:r>
              <a:rPr lang="en-IE" sz="2400" dirty="0" err="1">
                <a:latin typeface="Courier New" panose="02070309020205020404" pitchFamily="49" charset="0"/>
                <a:cs typeface="Courier New" panose="02070309020205020404" pitchFamily="49" charset="0"/>
              </a:rPr>
              <a:t>MM_game</a:t>
            </a:r>
            <a:endParaRPr lang="en-IE" sz="2400" dirty="0">
              <a:latin typeface="Courier New" panose="02070309020205020404" pitchFamily="49" charset="0"/>
              <a:cs typeface="Courier New" panose="02070309020205020404" pitchFamily="49" charset="0"/>
            </a:endParaRPr>
          </a:p>
          <a:p>
            <a:pPr marL="45720" indent="0">
              <a:buNone/>
            </a:pPr>
            <a:r>
              <a:rPr lang="en-IE" sz="2400" dirty="0">
                <a:latin typeface="Courier New" panose="02070309020205020404" pitchFamily="49" charset="0"/>
                <a:cs typeface="Courier New" panose="02070309020205020404" pitchFamily="49" charset="0"/>
              </a:rPr>
              <a:t>MODIFY </a:t>
            </a:r>
            <a:r>
              <a:rPr lang="en-IE" sz="2400" dirty="0" err="1">
                <a:latin typeface="Courier New" panose="02070309020205020404" pitchFamily="49" charset="0"/>
                <a:cs typeface="Courier New" panose="02070309020205020404" pitchFamily="49" charset="0"/>
              </a:rPr>
              <a:t>game_PRICE</a:t>
            </a:r>
            <a:r>
              <a:rPr lang="en-IE" sz="2400" dirty="0">
                <a:latin typeface="Courier New" panose="02070309020205020404" pitchFamily="49" charset="0"/>
                <a:cs typeface="Courier New" panose="02070309020205020404" pitchFamily="49" charset="0"/>
              </a:rPr>
              <a:t> NULL</a:t>
            </a:r>
            <a:r>
              <a:rPr lang="en-IE" sz="3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140264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Drop column(s) in a table</a:t>
            </a:r>
          </a:p>
        </p:txBody>
      </p:sp>
      <p:sp>
        <p:nvSpPr>
          <p:cNvPr id="13315" name="Rectangle 3"/>
          <p:cNvSpPr>
            <a:spLocks noGrp="1" noChangeArrowheads="1"/>
          </p:cNvSpPr>
          <p:nvPr>
            <p:ph idx="1"/>
          </p:nvPr>
        </p:nvSpPr>
        <p:spPr/>
        <p:txBody>
          <a:bodyPr/>
          <a:lstStyle/>
          <a:p>
            <a:r>
              <a:rPr lang="en-US" dirty="0"/>
              <a:t>To drop or remove a column in an existing table:</a:t>
            </a:r>
          </a:p>
          <a:p>
            <a:pPr marL="0" indent="0">
              <a:buNone/>
            </a:pPr>
            <a:r>
              <a:rPr lang="en-US" dirty="0">
                <a:latin typeface="Courier New" panose="02070309020205020404" pitchFamily="49" charset="0"/>
                <a:cs typeface="Courier New" panose="02070309020205020404" pitchFamily="49" charset="0"/>
              </a:rPr>
              <a:t>ALTER TABLE </a:t>
            </a:r>
            <a:r>
              <a:rPr lang="en-US" dirty="0" err="1">
                <a:latin typeface="Courier New" panose="02070309020205020404" pitchFamily="49" charset="0"/>
                <a:cs typeface="Courier New" panose="02070309020205020404" pitchFamily="49" charset="0"/>
              </a:rPr>
              <a:t>table_name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DROP COLUMN </a:t>
            </a:r>
            <a:r>
              <a:rPr lang="en-US" dirty="0" err="1">
                <a:latin typeface="Courier New" panose="02070309020205020404" pitchFamily="49" charset="0"/>
                <a:cs typeface="Courier New" panose="02070309020205020404" pitchFamily="49" charset="0"/>
              </a:rPr>
              <a:t>column_name</a:t>
            </a:r>
            <a:r>
              <a:rPr lang="en-US" dirty="0">
                <a:latin typeface="Courier New" panose="02070309020205020404" pitchFamily="49" charset="0"/>
                <a:cs typeface="Courier New" panose="02070309020205020404" pitchFamily="49" charset="0"/>
              </a:rPr>
              <a:t>;</a:t>
            </a:r>
          </a:p>
          <a:p>
            <a:r>
              <a:rPr lang="en-US" dirty="0"/>
              <a:t>For example: </a:t>
            </a:r>
          </a:p>
          <a:p>
            <a:pPr marL="594360" lvl="2" indent="0">
              <a:buNone/>
            </a:pPr>
            <a:r>
              <a:rPr lang="en-US" sz="2800" dirty="0">
                <a:latin typeface="Courier New" panose="02070309020205020404" pitchFamily="49" charset="0"/>
                <a:cs typeface="Courier New" panose="02070309020205020404" pitchFamily="49" charset="0"/>
              </a:rPr>
              <a:t>ALTER TABLE </a:t>
            </a:r>
            <a:r>
              <a:rPr lang="en-US" sz="2800" dirty="0" err="1">
                <a:latin typeface="Courier New" panose="02070309020205020404" pitchFamily="49" charset="0"/>
                <a:cs typeface="Courier New" panose="02070309020205020404" pitchFamily="49" charset="0"/>
              </a:rPr>
              <a:t>MM_game</a:t>
            </a:r>
            <a:endParaRPr lang="en-US" sz="2800" dirty="0">
              <a:latin typeface="Courier New" panose="02070309020205020404" pitchFamily="49" charset="0"/>
              <a:cs typeface="Courier New" panose="02070309020205020404" pitchFamily="49" charset="0"/>
            </a:endParaRPr>
          </a:p>
          <a:p>
            <a:pPr marL="594360" lvl="2" indent="0">
              <a:buNone/>
            </a:pPr>
            <a:r>
              <a:rPr lang="en-US" sz="2800" dirty="0">
                <a:latin typeface="Courier New" panose="02070309020205020404" pitchFamily="49" charset="0"/>
                <a:cs typeface="Courier New" panose="02070309020205020404" pitchFamily="49" charset="0"/>
              </a:rPr>
              <a:t>DROP COLUMN </a:t>
            </a:r>
            <a:r>
              <a:rPr lang="en-US" sz="2800" dirty="0" err="1">
                <a:latin typeface="Courier New" panose="02070309020205020404" pitchFamily="49" charset="0"/>
                <a:cs typeface="Courier New" panose="02070309020205020404" pitchFamily="49" charset="0"/>
              </a:rPr>
              <a:t>game_CERT</a:t>
            </a:r>
            <a:r>
              <a:rPr lang="en-US" sz="2800" dirty="0">
                <a:latin typeface="Courier New" panose="02070309020205020404" pitchFamily="49" charset="0"/>
                <a:cs typeface="Courier New" panose="02070309020205020404" pitchFamily="49" charset="0"/>
              </a:rPr>
              <a:t>;</a:t>
            </a:r>
          </a:p>
          <a:p>
            <a:pPr marL="594360" lvl="2" indent="0">
              <a:buNone/>
            </a:pPr>
            <a:r>
              <a:rPr lang="en-US" dirty="0"/>
              <a:t>This will drop the column called  </a:t>
            </a:r>
            <a:r>
              <a:rPr lang="en-US" dirty="0" err="1"/>
              <a:t>game_CERT</a:t>
            </a:r>
            <a:r>
              <a:rPr lang="en-US" dirty="0"/>
              <a:t> from the table </a:t>
            </a:r>
            <a:r>
              <a:rPr lang="en-US" dirty="0" err="1"/>
              <a:t>MM_game</a:t>
            </a:r>
            <a:endParaRPr lang="en-US" dirty="0"/>
          </a:p>
        </p:txBody>
      </p:sp>
    </p:spTree>
    <p:extLst>
      <p:ext uri="{BB962C8B-B14F-4D97-AF65-F5344CB8AC3E}">
        <p14:creationId xmlns:p14="http://schemas.microsoft.com/office/powerpoint/2010/main" val="2782578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Rename column(s) in a table</a:t>
            </a:r>
          </a:p>
        </p:txBody>
      </p:sp>
      <p:sp>
        <p:nvSpPr>
          <p:cNvPr id="15363" name="Rectangle 3"/>
          <p:cNvSpPr>
            <a:spLocks noGrp="1" noChangeArrowheads="1"/>
          </p:cNvSpPr>
          <p:nvPr>
            <p:ph idx="1"/>
          </p:nvPr>
        </p:nvSpPr>
        <p:spPr/>
        <p:txBody>
          <a:bodyPr/>
          <a:lstStyle/>
          <a:p>
            <a:r>
              <a:rPr lang="en-US" dirty="0"/>
              <a:t>To rename a column in an existing table:</a:t>
            </a:r>
          </a:p>
          <a:p>
            <a:pPr marL="0" indent="0">
              <a:buNone/>
            </a:pPr>
            <a:r>
              <a:rPr lang="en-US" dirty="0"/>
              <a:t> </a:t>
            </a:r>
            <a:r>
              <a:rPr lang="en-US" dirty="0">
                <a:latin typeface="Courier New" panose="02070309020205020404" pitchFamily="49" charset="0"/>
                <a:cs typeface="Courier New" panose="02070309020205020404" pitchFamily="49" charset="0"/>
              </a:rPr>
              <a:t>ALTER  TABLE </a:t>
            </a:r>
            <a:r>
              <a:rPr lang="en-US" dirty="0" err="1">
                <a:latin typeface="Courier New" panose="02070309020205020404" pitchFamily="49" charset="0"/>
                <a:cs typeface="Courier New" panose="02070309020205020404" pitchFamily="49" charset="0"/>
              </a:rPr>
              <a:t>table_name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RENAME COLUMN </a:t>
            </a:r>
            <a:r>
              <a:rPr lang="en-US" dirty="0" err="1">
                <a:latin typeface="Courier New" panose="02070309020205020404" pitchFamily="49" charset="0"/>
                <a:cs typeface="Courier New" panose="02070309020205020404" pitchFamily="49" charset="0"/>
              </a:rPr>
              <a:t>old_name</a:t>
            </a:r>
            <a:r>
              <a:rPr lang="en-US" dirty="0">
                <a:latin typeface="Courier New" panose="02070309020205020404" pitchFamily="49" charset="0"/>
                <a:cs typeface="Courier New" panose="02070309020205020404" pitchFamily="49" charset="0"/>
              </a:rPr>
              <a:t> to </a:t>
            </a:r>
            <a:r>
              <a:rPr lang="en-US" dirty="0" err="1">
                <a:latin typeface="Courier New" panose="02070309020205020404" pitchFamily="49" charset="0"/>
                <a:cs typeface="Courier New" panose="02070309020205020404" pitchFamily="49" charset="0"/>
              </a:rPr>
              <a:t>new_name</a:t>
            </a:r>
            <a:r>
              <a:rPr lang="en-US" dirty="0">
                <a:latin typeface="Courier New" panose="02070309020205020404" pitchFamily="49" charset="0"/>
                <a:cs typeface="Courier New" panose="02070309020205020404" pitchFamily="49" charset="0"/>
              </a:rPr>
              <a:t>;</a:t>
            </a:r>
          </a:p>
          <a:p>
            <a:r>
              <a:rPr lang="en-US" dirty="0"/>
              <a:t>For example:</a:t>
            </a:r>
          </a:p>
          <a:p>
            <a:pPr marL="274320" lvl="1" indent="0">
              <a:buNone/>
            </a:pPr>
            <a:r>
              <a:rPr lang="en-IE" dirty="0">
                <a:latin typeface="Courier New" panose="02070309020205020404" pitchFamily="49" charset="0"/>
                <a:cs typeface="Courier New" panose="02070309020205020404" pitchFamily="49" charset="0"/>
              </a:rPr>
              <a:t>ALTER TABLE </a:t>
            </a:r>
            <a:r>
              <a:rPr lang="en-IE" dirty="0" err="1">
                <a:latin typeface="Courier New" panose="02070309020205020404" pitchFamily="49" charset="0"/>
                <a:cs typeface="Courier New" panose="02070309020205020404" pitchFamily="49" charset="0"/>
              </a:rPr>
              <a:t>MM_game</a:t>
            </a:r>
            <a:endParaRPr lang="en-IE" dirty="0">
              <a:latin typeface="Courier New" panose="02070309020205020404" pitchFamily="49" charset="0"/>
              <a:cs typeface="Courier New" panose="02070309020205020404" pitchFamily="49" charset="0"/>
            </a:endParaRPr>
          </a:p>
          <a:p>
            <a:pPr marL="274320" lvl="1" indent="0">
              <a:buNone/>
            </a:pPr>
            <a:r>
              <a:rPr lang="en-IE" dirty="0">
                <a:latin typeface="Courier New" panose="02070309020205020404" pitchFamily="49" charset="0"/>
                <a:cs typeface="Courier New" panose="02070309020205020404" pitchFamily="49" charset="0"/>
              </a:rPr>
              <a:t>RENAME COLUMN </a:t>
            </a:r>
            <a:r>
              <a:rPr lang="en-IE" dirty="0" err="1">
                <a:latin typeface="Courier New" panose="02070309020205020404" pitchFamily="49" charset="0"/>
                <a:cs typeface="Courier New" panose="02070309020205020404" pitchFamily="49" charset="0"/>
              </a:rPr>
              <a:t>game_QTY</a:t>
            </a:r>
            <a:r>
              <a:rPr lang="en-IE" dirty="0">
                <a:latin typeface="Courier New" panose="02070309020205020404" pitchFamily="49" charset="0"/>
                <a:cs typeface="Courier New" panose="02070309020205020404" pitchFamily="49" charset="0"/>
              </a:rPr>
              <a:t> TO </a:t>
            </a:r>
            <a:r>
              <a:rPr lang="en-IE" dirty="0" err="1">
                <a:latin typeface="Courier New" panose="02070309020205020404" pitchFamily="49" charset="0"/>
                <a:cs typeface="Courier New" panose="02070309020205020404" pitchFamily="49" charset="0"/>
              </a:rPr>
              <a:t>game_QUANTITY</a:t>
            </a:r>
            <a:r>
              <a:rPr lang="en-IE" dirty="0">
                <a:latin typeface="Courier New" panose="02070309020205020404" pitchFamily="49" charset="0"/>
                <a:cs typeface="Courier New" panose="02070309020205020404" pitchFamily="49" charset="0"/>
              </a:rPr>
              <a:t>;</a:t>
            </a:r>
          </a:p>
          <a:p>
            <a:pPr marL="274320" lvl="1" indent="0">
              <a:buNone/>
            </a:pPr>
            <a:endParaRPr lang="en-IE" dirty="0">
              <a:latin typeface="Courier New" panose="02070309020205020404" pitchFamily="49" charset="0"/>
              <a:cs typeface="Courier New" panose="02070309020205020404" pitchFamily="49" charset="0"/>
            </a:endParaRPr>
          </a:p>
          <a:p>
            <a:pPr marL="274320" lvl="1" indent="0">
              <a:buNone/>
            </a:pPr>
            <a:r>
              <a:rPr lang="en-US" dirty="0"/>
              <a:t>This will rename the column called </a:t>
            </a:r>
            <a:r>
              <a:rPr lang="en-US" dirty="0" err="1"/>
              <a:t>game_QTY</a:t>
            </a:r>
            <a:r>
              <a:rPr lang="en-US" dirty="0"/>
              <a:t>  in </a:t>
            </a:r>
            <a:r>
              <a:rPr lang="en-US" dirty="0" err="1"/>
              <a:t>MM_game</a:t>
            </a:r>
            <a:r>
              <a:rPr lang="en-US" dirty="0"/>
              <a:t> to </a:t>
            </a:r>
            <a:r>
              <a:rPr lang="en-US" dirty="0" err="1"/>
              <a:t>game_QUANTITY</a:t>
            </a:r>
            <a:r>
              <a:rPr lang="en-US" dirty="0"/>
              <a:t>.</a:t>
            </a:r>
          </a:p>
        </p:txBody>
      </p:sp>
    </p:spTree>
    <p:extLst>
      <p:ext uri="{BB962C8B-B14F-4D97-AF65-F5344CB8AC3E}">
        <p14:creationId xmlns:p14="http://schemas.microsoft.com/office/powerpoint/2010/main" val="2569508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IE"/>
              <a:t>ALTERING constraints</a:t>
            </a:r>
          </a:p>
        </p:txBody>
      </p:sp>
      <p:sp>
        <p:nvSpPr>
          <p:cNvPr id="23555" name="Rectangle 3"/>
          <p:cNvSpPr>
            <a:spLocks noGrp="1" noChangeArrowheads="1"/>
          </p:cNvSpPr>
          <p:nvPr>
            <p:ph idx="1"/>
          </p:nvPr>
        </p:nvSpPr>
        <p:spPr/>
        <p:txBody>
          <a:bodyPr/>
          <a:lstStyle/>
          <a:p>
            <a:r>
              <a:rPr lang="en-IE" dirty="0"/>
              <a:t>To use ALTER to change constraints, you may:</a:t>
            </a:r>
          </a:p>
          <a:p>
            <a:pPr lvl="1"/>
            <a:r>
              <a:rPr lang="en-IE" dirty="0"/>
              <a:t>Add a constraint</a:t>
            </a:r>
          </a:p>
          <a:p>
            <a:pPr lvl="1"/>
            <a:r>
              <a:rPr lang="en-IE" dirty="0"/>
              <a:t>Drop a constraint</a:t>
            </a:r>
          </a:p>
          <a:p>
            <a:pPr lvl="1"/>
            <a:r>
              <a:rPr lang="en-IE" dirty="0"/>
              <a:t>Enable a constraint</a:t>
            </a:r>
          </a:p>
          <a:p>
            <a:pPr lvl="2"/>
            <a:r>
              <a:rPr lang="en-IE" dirty="0"/>
              <a:t>This happens automatically when the constraint is added.</a:t>
            </a:r>
          </a:p>
          <a:p>
            <a:pPr lvl="1"/>
            <a:r>
              <a:rPr lang="en-IE" dirty="0"/>
              <a:t>Disable a constraint</a:t>
            </a:r>
          </a:p>
          <a:p>
            <a:pPr lvl="2"/>
            <a:r>
              <a:rPr lang="en-IE" dirty="0"/>
              <a:t>May need to do this sometimes to manage inserts/updates without enforcing table order</a:t>
            </a:r>
          </a:p>
        </p:txBody>
      </p:sp>
    </p:spTree>
    <p:extLst>
      <p:ext uri="{BB962C8B-B14F-4D97-AF65-F5344CB8AC3E}">
        <p14:creationId xmlns:p14="http://schemas.microsoft.com/office/powerpoint/2010/main" val="1679622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IE" dirty="0"/>
              <a:t>Altering to add constraints</a:t>
            </a:r>
          </a:p>
        </p:txBody>
      </p:sp>
      <p:sp>
        <p:nvSpPr>
          <p:cNvPr id="27651" name="Rectangle 3"/>
          <p:cNvSpPr>
            <a:spLocks noGrp="1" noChangeArrowheads="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ALTER TABLE </a:t>
            </a:r>
            <a:r>
              <a:rPr lang="en-US" dirty="0" err="1">
                <a:latin typeface="Courier New" panose="02070309020205020404" pitchFamily="49" charset="0"/>
                <a:cs typeface="Courier New" panose="02070309020205020404" pitchFamily="49" charset="0"/>
              </a:rPr>
              <a:t>table_name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ADD CONSTRAINT </a:t>
            </a:r>
            <a:r>
              <a:rPr lang="en-US" dirty="0" err="1">
                <a:latin typeface="Courier New" panose="02070309020205020404" pitchFamily="49" charset="0"/>
                <a:cs typeface="Courier New" panose="02070309020205020404" pitchFamily="49" charset="0"/>
              </a:rPr>
              <a:t>constraint_name</a:t>
            </a:r>
            <a:r>
              <a:rPr lang="en-US" dirty="0">
                <a:latin typeface="Courier New" panose="02070309020205020404" pitchFamily="49" charset="0"/>
                <a:cs typeface="Courier New" panose="02070309020205020404" pitchFamily="49" charset="0"/>
              </a:rPr>
              <a:t> CHECK (</a:t>
            </a:r>
            <a:r>
              <a:rPr lang="en-US" dirty="0" err="1">
                <a:latin typeface="Courier New" panose="02070309020205020404" pitchFamily="49" charset="0"/>
                <a:cs typeface="Courier New" panose="02070309020205020404" pitchFamily="49" charset="0"/>
              </a:rPr>
              <a:t>column_name</a:t>
            </a:r>
            <a:r>
              <a:rPr lang="en-US" dirty="0">
                <a:latin typeface="Courier New" panose="02070309020205020404" pitchFamily="49" charset="0"/>
                <a:cs typeface="Courier New" panose="02070309020205020404" pitchFamily="49" charset="0"/>
              </a:rPr>
              <a:t> condition);</a:t>
            </a:r>
          </a:p>
          <a:p>
            <a:r>
              <a:rPr lang="en-IE" dirty="0"/>
              <a:t>E.g.</a:t>
            </a:r>
          </a:p>
          <a:p>
            <a:pPr marL="274320" lvl="1" indent="0">
              <a:buNone/>
            </a:pPr>
            <a:r>
              <a:rPr lang="en-IE" sz="2800" dirty="0">
                <a:latin typeface="Courier New" panose="02070309020205020404" pitchFamily="49" charset="0"/>
                <a:cs typeface="Courier New" panose="02070309020205020404" pitchFamily="49" charset="0"/>
              </a:rPr>
              <a:t>ALTER TABLE </a:t>
            </a:r>
            <a:r>
              <a:rPr lang="en-IE" sz="2800" dirty="0" err="1">
                <a:latin typeface="Courier New" panose="02070309020205020404" pitchFamily="49" charset="0"/>
                <a:cs typeface="Courier New" panose="02070309020205020404" pitchFamily="49" charset="0"/>
              </a:rPr>
              <a:t>MM_game</a:t>
            </a:r>
            <a:endParaRPr lang="en-IE" sz="2800" dirty="0">
              <a:latin typeface="Courier New" panose="02070309020205020404" pitchFamily="49" charset="0"/>
              <a:cs typeface="Courier New" panose="02070309020205020404" pitchFamily="49" charset="0"/>
            </a:endParaRPr>
          </a:p>
          <a:p>
            <a:pPr marL="274320" lvl="1" indent="0">
              <a:buNone/>
            </a:pPr>
            <a:r>
              <a:rPr lang="en-IE" sz="2800" dirty="0">
                <a:latin typeface="Courier New" panose="02070309020205020404" pitchFamily="49" charset="0"/>
                <a:cs typeface="Courier New" panose="02070309020205020404" pitchFamily="49" charset="0"/>
              </a:rPr>
              <a:t>ADD CONSTRAINT </a:t>
            </a:r>
            <a:r>
              <a:rPr lang="en-IE" sz="2800" dirty="0" err="1">
                <a:latin typeface="Courier New" panose="02070309020205020404" pitchFamily="49" charset="0"/>
                <a:cs typeface="Courier New" panose="02070309020205020404" pitchFamily="49" charset="0"/>
              </a:rPr>
              <a:t>chk_game_price</a:t>
            </a:r>
            <a:r>
              <a:rPr lang="en-IE" sz="2800" dirty="0">
                <a:latin typeface="Courier New" panose="02070309020205020404" pitchFamily="49" charset="0"/>
                <a:cs typeface="Courier New" panose="02070309020205020404" pitchFamily="49" charset="0"/>
              </a:rPr>
              <a:t> check (</a:t>
            </a:r>
            <a:r>
              <a:rPr lang="en-IE" sz="2800" dirty="0" err="1">
                <a:latin typeface="Courier New" panose="02070309020205020404" pitchFamily="49" charset="0"/>
                <a:cs typeface="Courier New" panose="02070309020205020404" pitchFamily="49" charset="0"/>
              </a:rPr>
              <a:t>game_PRICE</a:t>
            </a:r>
            <a:r>
              <a:rPr lang="en-IE" sz="2800" dirty="0">
                <a:latin typeface="Courier New" panose="02070309020205020404" pitchFamily="49" charset="0"/>
                <a:cs typeface="Courier New" panose="02070309020205020404" pitchFamily="49" charset="0"/>
              </a:rPr>
              <a:t> between 1.00 and 100.00);</a:t>
            </a:r>
            <a:endParaRPr lang="en-US"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21979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IE" dirty="0"/>
              <a:t>Altering to add constraints</a:t>
            </a:r>
          </a:p>
        </p:txBody>
      </p:sp>
      <p:sp>
        <p:nvSpPr>
          <p:cNvPr id="27651" name="Rectangle 3"/>
          <p:cNvSpPr>
            <a:spLocks noGrp="1" noChangeArrowheads="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ALTER TABLE </a:t>
            </a:r>
            <a:r>
              <a:rPr lang="en-US" dirty="0" err="1">
                <a:latin typeface="Courier New" panose="02070309020205020404" pitchFamily="49" charset="0"/>
                <a:cs typeface="Courier New" panose="02070309020205020404" pitchFamily="49" charset="0"/>
              </a:rPr>
              <a:t>table_name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ADD CONSTRAINT </a:t>
            </a:r>
            <a:r>
              <a:rPr lang="en-US" dirty="0" err="1">
                <a:latin typeface="Courier New" panose="02070309020205020404" pitchFamily="49" charset="0"/>
                <a:cs typeface="Courier New" panose="02070309020205020404" pitchFamily="49" charset="0"/>
              </a:rPr>
              <a:t>constraint_name</a:t>
            </a:r>
            <a:r>
              <a:rPr lang="en-US" dirty="0">
                <a:latin typeface="Courier New" panose="02070309020205020404" pitchFamily="49" charset="0"/>
                <a:cs typeface="Courier New" panose="02070309020205020404" pitchFamily="49" charset="0"/>
              </a:rPr>
              <a:t> UNIQUE (</a:t>
            </a:r>
            <a:r>
              <a:rPr lang="en-US" dirty="0" err="1">
                <a:latin typeface="Courier New" panose="02070309020205020404" pitchFamily="49" charset="0"/>
                <a:cs typeface="Courier New" panose="02070309020205020404" pitchFamily="49" charset="0"/>
              </a:rPr>
              <a:t>column_name</a:t>
            </a:r>
            <a:r>
              <a:rPr lang="en-US" dirty="0">
                <a:latin typeface="Courier New" panose="02070309020205020404" pitchFamily="49" charset="0"/>
                <a:cs typeface="Courier New" panose="02070309020205020404" pitchFamily="49" charset="0"/>
              </a:rPr>
              <a:t> condition);</a:t>
            </a:r>
          </a:p>
          <a:p>
            <a:r>
              <a:rPr lang="en-IE" dirty="0"/>
              <a:t>E.g.</a:t>
            </a:r>
          </a:p>
          <a:p>
            <a:pPr marL="274320" lvl="1" indent="0">
              <a:buNone/>
            </a:pPr>
            <a:r>
              <a:rPr lang="en-IE" sz="2800" dirty="0">
                <a:latin typeface="Courier New" panose="02070309020205020404" pitchFamily="49" charset="0"/>
                <a:cs typeface="Courier New" panose="02070309020205020404" pitchFamily="49" charset="0"/>
              </a:rPr>
              <a:t>ALTER TABLE </a:t>
            </a:r>
            <a:r>
              <a:rPr lang="en-IE" sz="2800" dirty="0" err="1">
                <a:latin typeface="Courier New" panose="02070309020205020404" pitchFamily="49" charset="0"/>
                <a:cs typeface="Courier New" panose="02070309020205020404" pitchFamily="49" charset="0"/>
              </a:rPr>
              <a:t>MM_game</a:t>
            </a:r>
            <a:endParaRPr lang="en-IE" sz="2800" dirty="0">
              <a:latin typeface="Courier New" panose="02070309020205020404" pitchFamily="49" charset="0"/>
              <a:cs typeface="Courier New" panose="02070309020205020404" pitchFamily="49" charset="0"/>
            </a:endParaRPr>
          </a:p>
          <a:p>
            <a:pPr marL="274320" lvl="1" indent="0">
              <a:buNone/>
            </a:pPr>
            <a:r>
              <a:rPr lang="en-IE" sz="2800" dirty="0">
                <a:latin typeface="Courier New" panose="02070309020205020404" pitchFamily="49" charset="0"/>
                <a:cs typeface="Courier New" panose="02070309020205020404" pitchFamily="49" charset="0"/>
              </a:rPr>
              <a:t>ADD CONSTRAINT </a:t>
            </a:r>
            <a:r>
              <a:rPr lang="en-IE" sz="2800" dirty="0" err="1">
                <a:latin typeface="Courier New" panose="02070309020205020404" pitchFamily="49" charset="0"/>
                <a:cs typeface="Courier New" panose="02070309020205020404" pitchFamily="49" charset="0"/>
              </a:rPr>
              <a:t>UNIQUE_game_TITLE</a:t>
            </a:r>
            <a:r>
              <a:rPr lang="en-IE" sz="2800" dirty="0">
                <a:latin typeface="Courier New" panose="02070309020205020404" pitchFamily="49" charset="0"/>
                <a:cs typeface="Courier New" panose="02070309020205020404" pitchFamily="49" charset="0"/>
              </a:rPr>
              <a:t> UNIQUE (</a:t>
            </a:r>
            <a:r>
              <a:rPr lang="en-IE" sz="2800" dirty="0" err="1">
                <a:latin typeface="Courier New" panose="02070309020205020404" pitchFamily="49" charset="0"/>
                <a:cs typeface="Courier New" panose="02070309020205020404" pitchFamily="49" charset="0"/>
              </a:rPr>
              <a:t>game_TITLE</a:t>
            </a:r>
            <a:r>
              <a:rPr lang="en-IE" sz="2800" dirty="0">
                <a:latin typeface="Courier New" panose="02070309020205020404" pitchFamily="49" charset="0"/>
                <a:cs typeface="Courier New" panose="02070309020205020404" pitchFamily="49" charset="0"/>
              </a:rPr>
              <a:t>);</a:t>
            </a:r>
            <a:endParaRPr lang="en-US"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277671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IE" dirty="0"/>
              <a:t>Altering to add constraints</a:t>
            </a:r>
          </a:p>
        </p:txBody>
      </p:sp>
      <p:sp>
        <p:nvSpPr>
          <p:cNvPr id="27651" name="Rectangle 3"/>
          <p:cNvSpPr>
            <a:spLocks noGrp="1" noChangeArrowheads="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ALTER TABLE table_1</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ADD CONSTRAINT </a:t>
            </a:r>
            <a:r>
              <a:rPr lang="en-US" dirty="0" err="1">
                <a:latin typeface="Courier New" panose="02070309020205020404" pitchFamily="49" charset="0"/>
                <a:cs typeface="Courier New" panose="02070309020205020404" pitchFamily="49" charset="0"/>
              </a:rPr>
              <a:t>constraint_name</a:t>
            </a:r>
            <a:r>
              <a:rPr lang="en-US" dirty="0">
                <a:latin typeface="Courier New" panose="02070309020205020404" pitchFamily="49" charset="0"/>
                <a:cs typeface="Courier New" panose="02070309020205020404" pitchFamily="49" charset="0"/>
              </a:rPr>
              <a:t> FOREIGN KEY TBL1_TBL2_FK (column_name_in_table_1)</a:t>
            </a:r>
          </a:p>
          <a:p>
            <a:pPr marL="0" indent="0">
              <a:buNone/>
            </a:pPr>
            <a:r>
              <a:rPr lang="en-US" dirty="0">
                <a:latin typeface="Courier New" panose="02070309020205020404" pitchFamily="49" charset="0"/>
                <a:cs typeface="Courier New" panose="02070309020205020404" pitchFamily="49" charset="0"/>
              </a:rPr>
              <a:t>REFERENCES table_2 (column_name_table_2);</a:t>
            </a:r>
          </a:p>
        </p:txBody>
      </p:sp>
    </p:spTree>
    <p:extLst>
      <p:ext uri="{BB962C8B-B14F-4D97-AF65-F5344CB8AC3E}">
        <p14:creationId xmlns:p14="http://schemas.microsoft.com/office/powerpoint/2010/main" val="12297673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IE" dirty="0"/>
              <a:t>Altering to drop constraints</a:t>
            </a:r>
          </a:p>
        </p:txBody>
      </p:sp>
      <p:sp>
        <p:nvSpPr>
          <p:cNvPr id="27651" name="Rectangle 3"/>
          <p:cNvSpPr>
            <a:spLocks noGrp="1" noChangeArrowheads="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ALTER TABLE </a:t>
            </a:r>
            <a:r>
              <a:rPr lang="en-US" dirty="0" err="1">
                <a:latin typeface="Courier New" panose="02070309020205020404" pitchFamily="49" charset="0"/>
                <a:cs typeface="Courier New" panose="02070309020205020404" pitchFamily="49" charset="0"/>
              </a:rPr>
              <a:t>table_name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DROP CONSTRAINT </a:t>
            </a:r>
            <a:r>
              <a:rPr lang="en-US" dirty="0" err="1">
                <a:latin typeface="Courier New" panose="02070309020205020404" pitchFamily="49" charset="0"/>
                <a:cs typeface="Courier New" panose="02070309020205020404" pitchFamily="49" charset="0"/>
              </a:rPr>
              <a:t>constraint_name</a:t>
            </a:r>
            <a:r>
              <a:rPr lang="en-US"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IE" dirty="0"/>
              <a:t>E.g.</a:t>
            </a:r>
          </a:p>
          <a:p>
            <a:pPr marL="274320" lvl="1" indent="0">
              <a:buNone/>
            </a:pPr>
            <a:r>
              <a:rPr lang="en-IE" sz="2800" dirty="0">
                <a:latin typeface="Courier New" panose="02070309020205020404" pitchFamily="49" charset="0"/>
                <a:cs typeface="Courier New" panose="02070309020205020404" pitchFamily="49" charset="0"/>
              </a:rPr>
              <a:t>ALTER TABLE </a:t>
            </a:r>
            <a:r>
              <a:rPr lang="en-IE" sz="2800" dirty="0" err="1">
                <a:latin typeface="Courier New" panose="02070309020205020404" pitchFamily="49" charset="0"/>
                <a:cs typeface="Courier New" panose="02070309020205020404" pitchFamily="49" charset="0"/>
              </a:rPr>
              <a:t>MM_game</a:t>
            </a:r>
            <a:endParaRPr lang="en-IE" sz="2800" dirty="0">
              <a:latin typeface="Courier New" panose="02070309020205020404" pitchFamily="49" charset="0"/>
              <a:cs typeface="Courier New" panose="02070309020205020404" pitchFamily="49" charset="0"/>
            </a:endParaRPr>
          </a:p>
          <a:p>
            <a:pPr marL="274320" lvl="1" indent="0">
              <a:buNone/>
            </a:pPr>
            <a:r>
              <a:rPr lang="en-IE" sz="2800" dirty="0">
                <a:latin typeface="Courier New" panose="02070309020205020404" pitchFamily="49" charset="0"/>
                <a:cs typeface="Courier New" panose="02070309020205020404" pitchFamily="49" charset="0"/>
              </a:rPr>
              <a:t>DROP CONSTRAINT </a:t>
            </a:r>
            <a:r>
              <a:rPr lang="en-IE" sz="2800" dirty="0" err="1">
                <a:latin typeface="Courier New" panose="02070309020205020404" pitchFamily="49" charset="0"/>
                <a:cs typeface="Courier New" panose="02070309020205020404" pitchFamily="49" charset="0"/>
              </a:rPr>
              <a:t>chk_game_price</a:t>
            </a:r>
            <a:r>
              <a:rPr lang="en-IE" sz="2800" dirty="0">
                <a:latin typeface="Courier New" panose="02070309020205020404" pitchFamily="49" charset="0"/>
                <a:cs typeface="Courier New" panose="02070309020205020404" pitchFamily="49" charset="0"/>
              </a:rPr>
              <a:t>;</a:t>
            </a:r>
            <a:endParaRPr lang="en-US"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0016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6" name="Rectangle 6"/>
          <p:cNvSpPr>
            <a:spLocks noGrp="1" noChangeArrowheads="1"/>
          </p:cNvSpPr>
          <p:nvPr>
            <p:ph type="title"/>
          </p:nvPr>
        </p:nvSpPr>
        <p:spPr/>
        <p:txBody>
          <a:bodyPr/>
          <a:lstStyle/>
          <a:p>
            <a:r>
              <a:rPr lang="en-US" altLang="en-US"/>
              <a:t>Dropping a Table</a:t>
            </a:r>
          </a:p>
        </p:txBody>
      </p:sp>
      <p:sp>
        <p:nvSpPr>
          <p:cNvPr id="532487" name="Rectangle 7"/>
          <p:cNvSpPr>
            <a:spLocks noGrp="1" noChangeArrowheads="1"/>
          </p:cNvSpPr>
          <p:nvPr>
            <p:ph type="body" idx="1"/>
          </p:nvPr>
        </p:nvSpPr>
        <p:spPr/>
        <p:txBody>
          <a:bodyPr/>
          <a:lstStyle/>
          <a:p>
            <a:pPr lvl="1"/>
            <a:r>
              <a:rPr lang="en-US" altLang="en-US"/>
              <a:t>All data and structure in the table are deleted.</a:t>
            </a:r>
          </a:p>
          <a:p>
            <a:pPr lvl="1"/>
            <a:r>
              <a:rPr lang="en-US" altLang="en-US"/>
              <a:t>Any pending transactions are committed.</a:t>
            </a:r>
          </a:p>
          <a:p>
            <a:pPr lvl="1"/>
            <a:r>
              <a:rPr lang="en-US" altLang="en-US"/>
              <a:t>All indexes are dropped.</a:t>
            </a:r>
          </a:p>
          <a:p>
            <a:pPr lvl="1"/>
            <a:r>
              <a:rPr lang="en-US" altLang="en-US"/>
              <a:t>All constraints are dropped.</a:t>
            </a:r>
          </a:p>
          <a:p>
            <a:pPr lvl="1"/>
            <a:r>
              <a:rPr lang="en-US" altLang="en-US"/>
              <a:t>You cannot roll back the DROP TABLE statement.</a:t>
            </a:r>
          </a:p>
        </p:txBody>
      </p:sp>
      <p:sp>
        <p:nvSpPr>
          <p:cNvPr id="532488" name="Rectangle 8"/>
          <p:cNvSpPr>
            <a:spLocks noChangeArrowheads="1"/>
          </p:cNvSpPr>
          <p:nvPr/>
        </p:nvSpPr>
        <p:spPr bwMode="blackGray">
          <a:xfrm>
            <a:off x="873125" y="3913188"/>
            <a:ext cx="7256463" cy="655637"/>
          </a:xfrm>
          <a:prstGeom prst="rect">
            <a:avLst/>
          </a:prstGeom>
          <a:solidFill>
            <a:schemeClr val="accent4">
              <a:lumMod val="20000"/>
              <a:lumOff val="80000"/>
            </a:schemeClr>
          </a:solidFill>
          <a:ln w="28575">
            <a:solidFill>
              <a:srgbClr val="000000"/>
            </a:solidFill>
            <a:miter lim="800000"/>
            <a:headEnd/>
            <a:tailEnd/>
          </a:ln>
          <a:effectLs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US" altLang="en-US" sz="1800" dirty="0">
                <a:solidFill>
                  <a:srgbClr val="000000"/>
                </a:solidFill>
                <a:latin typeface="Courier New" pitchFamily="49" charset="0"/>
              </a:rPr>
              <a:t>DROP TABLE </a:t>
            </a:r>
            <a:r>
              <a:rPr lang="en-US" altLang="en-US" sz="1800" dirty="0" err="1">
                <a:solidFill>
                  <a:srgbClr val="000000"/>
                </a:solidFill>
                <a:latin typeface="Courier New" pitchFamily="49" charset="0"/>
              </a:rPr>
              <a:t>MM_game</a:t>
            </a:r>
            <a:r>
              <a:rPr lang="en-US" altLang="en-US" sz="1800" dirty="0">
                <a:solidFill>
                  <a:srgbClr val="000000"/>
                </a:solidFill>
                <a:latin typeface="Courier New" pitchFamily="49" charset="0"/>
              </a:rPr>
              <a:t> CASCADE CONSTRAINTS PURGE;</a:t>
            </a:r>
          </a:p>
          <a:p>
            <a:pPr eaLnBrk="0" hangingPunct="0">
              <a:buClrTx/>
              <a:buFontTx/>
              <a:buNone/>
            </a:pPr>
            <a:r>
              <a:rPr lang="en-US" altLang="en-US" sz="1800" dirty="0">
                <a:solidFill>
                  <a:srgbClr val="FF3300"/>
                </a:solidFill>
                <a:latin typeface="Courier New" pitchFamily="49" charset="0"/>
              </a:rPr>
              <a:t>Table dropped.</a:t>
            </a:r>
          </a:p>
        </p:txBody>
      </p:sp>
    </p:spTree>
    <p:extLst>
      <p:ext uri="{BB962C8B-B14F-4D97-AF65-F5344CB8AC3E}">
        <p14:creationId xmlns:p14="http://schemas.microsoft.com/office/powerpoint/2010/main" val="2470644559"/>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IE"/>
              <a:t>Modifying constraints</a:t>
            </a:r>
            <a:endParaRPr lang="en-IE" dirty="0"/>
          </a:p>
        </p:txBody>
      </p:sp>
      <p:sp>
        <p:nvSpPr>
          <p:cNvPr id="27651" name="Rectangle 3"/>
          <p:cNvSpPr>
            <a:spLocks noGrp="1" noChangeArrowheads="1"/>
          </p:cNvSpPr>
          <p:nvPr>
            <p:ph idx="1"/>
          </p:nvPr>
        </p:nvSpPr>
        <p:spPr/>
        <p:txBody>
          <a:bodyPr/>
          <a:lstStyle/>
          <a:p>
            <a:r>
              <a:rPr lang="en-IE" dirty="0"/>
              <a:t>Need to DROP and then ADD new constraint</a:t>
            </a:r>
            <a:endParaRPr lang="en-US" dirty="0"/>
          </a:p>
        </p:txBody>
      </p:sp>
    </p:spTree>
    <p:extLst>
      <p:ext uri="{BB962C8B-B14F-4D97-AF65-F5344CB8AC3E}">
        <p14:creationId xmlns:p14="http://schemas.microsoft.com/office/powerpoint/2010/main" val="29122450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Dropping a FOREIGN KEY constraint</a:t>
            </a:r>
          </a:p>
        </p:txBody>
      </p:sp>
      <p:sp>
        <p:nvSpPr>
          <p:cNvPr id="3" name="Content Placeholder 2"/>
          <p:cNvSpPr>
            <a:spLocks noGrp="1"/>
          </p:cNvSpPr>
          <p:nvPr>
            <p:ph sz="quarter" idx="1"/>
          </p:nvPr>
        </p:nvSpPr>
        <p:spPr/>
        <p:txBody>
          <a:bodyPr/>
          <a:lstStyle/>
          <a:p>
            <a:pPr marL="0" indent="0">
              <a:buNone/>
            </a:pPr>
            <a:r>
              <a:rPr lang="en-IE" dirty="0">
                <a:latin typeface="Courier New" panose="02070309020205020404" pitchFamily="49" charset="0"/>
                <a:cs typeface="Courier New" panose="02070309020205020404" pitchFamily="49" charset="0"/>
              </a:rPr>
              <a:t>ALTER TABLE </a:t>
            </a:r>
            <a:r>
              <a:rPr lang="en-IE" dirty="0" err="1">
                <a:latin typeface="Courier New" panose="02070309020205020404" pitchFamily="49" charset="0"/>
                <a:cs typeface="Courier New" panose="02070309020205020404" pitchFamily="49" charset="0"/>
              </a:rPr>
              <a:t>table_name</a:t>
            </a:r>
            <a:r>
              <a:rPr lang="en-IE" dirty="0">
                <a:latin typeface="Courier New" panose="02070309020205020404" pitchFamily="49" charset="0"/>
                <a:cs typeface="Courier New" panose="02070309020205020404" pitchFamily="49" charset="0"/>
              </a:rPr>
              <a:t> DROP CONSTRAINT </a:t>
            </a:r>
            <a:r>
              <a:rPr lang="en-IE" dirty="0" err="1">
                <a:latin typeface="Courier New" panose="02070309020205020404" pitchFamily="49" charset="0"/>
                <a:cs typeface="Courier New" panose="02070309020205020404" pitchFamily="49" charset="0"/>
              </a:rPr>
              <a:t>constraint_name</a:t>
            </a:r>
            <a:r>
              <a:rPr lang="en-IE"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7462670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normAutofit fontScale="90000"/>
          </a:bodyPr>
          <a:lstStyle/>
          <a:p>
            <a:r>
              <a:rPr lang="en-US"/>
              <a:t>Updating and Deleting </a:t>
            </a:r>
            <a:br>
              <a:rPr lang="en-US"/>
            </a:br>
            <a:r>
              <a:rPr lang="en-US"/>
              <a:t>Existing Table Records</a:t>
            </a:r>
            <a:endParaRPr lang="en-US" b="1"/>
          </a:p>
        </p:txBody>
      </p:sp>
      <p:sp>
        <p:nvSpPr>
          <p:cNvPr id="61443" name="Rectangle 3"/>
          <p:cNvSpPr>
            <a:spLocks noGrp="1" noChangeArrowheads="1"/>
          </p:cNvSpPr>
          <p:nvPr>
            <p:ph type="body" idx="1"/>
          </p:nvPr>
        </p:nvSpPr>
        <p:spPr/>
        <p:txBody>
          <a:bodyPr/>
          <a:lstStyle/>
          <a:p>
            <a:r>
              <a:rPr lang="en-US" dirty="0"/>
              <a:t>UPDATE:</a:t>
            </a:r>
          </a:p>
          <a:p>
            <a:pPr lvl="1"/>
            <a:r>
              <a:rPr lang="en-US" dirty="0"/>
              <a:t>Updates field values in one or more records in a table</a:t>
            </a:r>
          </a:p>
          <a:p>
            <a:pPr lvl="1"/>
            <a:r>
              <a:rPr lang="en-US" dirty="0"/>
              <a:t>Only one table may be updated at a time</a:t>
            </a:r>
          </a:p>
          <a:p>
            <a:pPr marL="274320" lvl="1" indent="0">
              <a:buNone/>
            </a:pPr>
            <a:r>
              <a:rPr lang="en-US" dirty="0">
                <a:latin typeface="Courier New" panose="02070309020205020404" pitchFamily="49" charset="0"/>
                <a:cs typeface="Courier New" panose="02070309020205020404" pitchFamily="49" charset="0"/>
              </a:rPr>
              <a:t>UPDATE </a:t>
            </a:r>
            <a:r>
              <a:rPr lang="en-US" dirty="0" err="1">
                <a:latin typeface="Courier New" panose="02070309020205020404" pitchFamily="49" charset="0"/>
                <a:cs typeface="Courier New" panose="02070309020205020404" pitchFamily="49" charset="0"/>
              </a:rPr>
              <a:t>tablename</a:t>
            </a:r>
            <a:r>
              <a:rPr lang="en-US" dirty="0">
                <a:latin typeface="Courier New" panose="02070309020205020404" pitchFamily="49" charset="0"/>
                <a:cs typeface="Courier New" panose="02070309020205020404" pitchFamily="49" charset="0"/>
              </a:rPr>
              <a:t> SET field1= new_value1, field2 = new_value2, ... WHERE search condition;</a:t>
            </a:r>
          </a:p>
          <a:p>
            <a:r>
              <a:rPr lang="en-US" dirty="0"/>
              <a:t>DELETE:</a:t>
            </a:r>
          </a:p>
          <a:p>
            <a:pPr lvl="1"/>
            <a:r>
              <a:rPr lang="en-US" dirty="0"/>
              <a:t>Removes specific records from a database table</a:t>
            </a:r>
          </a:p>
          <a:p>
            <a:pPr lvl="1"/>
            <a:r>
              <a:rPr lang="en-US" dirty="0"/>
              <a:t>If search condition is omitted, entire table data is removed</a:t>
            </a:r>
          </a:p>
          <a:p>
            <a:pPr marL="274320" lvl="1" indent="0">
              <a:buNone/>
            </a:pPr>
            <a:r>
              <a:rPr lang="en-US" dirty="0">
                <a:latin typeface="Courier New" panose="02070309020205020404" pitchFamily="49" charset="0"/>
                <a:cs typeface="Courier New" panose="02070309020205020404" pitchFamily="49" charset="0"/>
              </a:rPr>
              <a:t>DELETE FROM </a:t>
            </a:r>
            <a:r>
              <a:rPr lang="en-US" dirty="0" err="1">
                <a:latin typeface="Courier New" panose="02070309020205020404" pitchFamily="49" charset="0"/>
                <a:cs typeface="Courier New" panose="02070309020205020404" pitchFamily="49" charset="0"/>
              </a:rPr>
              <a:t>tablename</a:t>
            </a:r>
            <a:r>
              <a:rPr lang="en-US" dirty="0">
                <a:latin typeface="Courier New" panose="02070309020205020404" pitchFamily="49" charset="0"/>
                <a:cs typeface="Courier New" panose="02070309020205020404" pitchFamily="49" charset="0"/>
              </a:rPr>
              <a:t> WHERE search condition;</a:t>
            </a:r>
          </a:p>
        </p:txBody>
      </p:sp>
    </p:spTree>
    <p:extLst>
      <p:ext uri="{BB962C8B-B14F-4D97-AF65-F5344CB8AC3E}">
        <p14:creationId xmlns:p14="http://schemas.microsoft.com/office/powerpoint/2010/main" val="12439869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a:t>UPDATE</a:t>
            </a:r>
          </a:p>
        </p:txBody>
      </p:sp>
      <p:sp>
        <p:nvSpPr>
          <p:cNvPr id="29699" name="Rectangle 3"/>
          <p:cNvSpPr>
            <a:spLocks noGrp="1" noChangeArrowheads="1"/>
          </p:cNvSpPr>
          <p:nvPr>
            <p:ph type="body" sz="half" idx="1"/>
          </p:nvPr>
        </p:nvSpPr>
        <p:spPr/>
        <p:txBody>
          <a:bodyPr/>
          <a:lstStyle/>
          <a:p>
            <a:endParaRPr lang="en-GB" dirty="0"/>
          </a:p>
          <a:p>
            <a:pPr marL="0" indent="0">
              <a:buNone/>
            </a:pPr>
            <a:r>
              <a:rPr lang="en-GB" dirty="0"/>
              <a:t>UPDATE &lt;table&gt;</a:t>
            </a:r>
          </a:p>
          <a:p>
            <a:pPr marL="0" indent="0">
              <a:buNone/>
            </a:pPr>
            <a:r>
              <a:rPr lang="en-GB" dirty="0"/>
              <a:t>SET col1 = val1</a:t>
            </a:r>
          </a:p>
          <a:p>
            <a:pPr marL="0" indent="0">
              <a:buNone/>
            </a:pPr>
            <a:r>
              <a:rPr lang="en-GB" dirty="0"/>
              <a:t>  [,col2 = val2…]</a:t>
            </a:r>
          </a:p>
          <a:p>
            <a:pPr marL="0" indent="0">
              <a:buNone/>
            </a:pPr>
            <a:r>
              <a:rPr lang="en-GB" dirty="0"/>
              <a:t>[WHERE</a:t>
            </a:r>
          </a:p>
          <a:p>
            <a:pPr marL="0" indent="0">
              <a:buNone/>
            </a:pPr>
            <a:r>
              <a:rPr lang="en-GB" dirty="0"/>
              <a:t>  &lt;condition&gt;]</a:t>
            </a:r>
          </a:p>
        </p:txBody>
      </p:sp>
      <p:sp>
        <p:nvSpPr>
          <p:cNvPr id="29700" name="Rectangle 4"/>
          <p:cNvSpPr>
            <a:spLocks noGrp="1" noChangeArrowheads="1"/>
          </p:cNvSpPr>
          <p:nvPr>
            <p:ph type="body" sz="half" idx="2"/>
          </p:nvPr>
        </p:nvSpPr>
        <p:spPr/>
        <p:txBody>
          <a:bodyPr/>
          <a:lstStyle/>
          <a:p>
            <a:pPr lvl="1"/>
            <a:r>
              <a:rPr lang="en-GB"/>
              <a:t>All rows where the condition is true have the columns set to the given values</a:t>
            </a:r>
          </a:p>
          <a:p>
            <a:pPr lvl="1"/>
            <a:r>
              <a:rPr lang="en-GB"/>
              <a:t>If no condition is given all rows are changed so BE CAREFUL </a:t>
            </a:r>
          </a:p>
          <a:p>
            <a:pPr lvl="1"/>
            <a:r>
              <a:rPr lang="en-GB"/>
              <a:t>Values are constants or can be computed from columns</a:t>
            </a:r>
          </a:p>
        </p:txBody>
      </p:sp>
    </p:spTree>
    <p:extLst>
      <p:ext uri="{BB962C8B-B14F-4D97-AF65-F5344CB8AC3E}">
        <p14:creationId xmlns:p14="http://schemas.microsoft.com/office/powerpoint/2010/main" val="23520918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GB"/>
              <a:t>UPDATE</a:t>
            </a:r>
          </a:p>
        </p:txBody>
      </p:sp>
      <p:grpSp>
        <p:nvGrpSpPr>
          <p:cNvPr id="30723" name="Group 3"/>
          <p:cNvGrpSpPr>
            <a:grpSpLocks/>
          </p:cNvGrpSpPr>
          <p:nvPr/>
        </p:nvGrpSpPr>
        <p:grpSpPr bwMode="auto">
          <a:xfrm>
            <a:off x="457200" y="2819400"/>
            <a:ext cx="1885950" cy="1981200"/>
            <a:chOff x="1008" y="1776"/>
            <a:chExt cx="1188" cy="1248"/>
          </a:xfrm>
        </p:grpSpPr>
        <p:sp>
          <p:nvSpPr>
            <p:cNvPr id="30724" name="Text Box 4"/>
            <p:cNvSpPr txBox="1">
              <a:spLocks noChangeArrowheads="1"/>
            </p:cNvSpPr>
            <p:nvPr/>
          </p:nvSpPr>
          <p:spPr bwMode="auto">
            <a:xfrm>
              <a:off x="1008" y="1776"/>
              <a:ext cx="6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solidFill>
                    <a:schemeClr val="tx1"/>
                  </a:solidFill>
                  <a:latin typeface="Arial" charset="0"/>
                </a:rPr>
                <a:t>Student</a:t>
              </a:r>
            </a:p>
          </p:txBody>
        </p:sp>
        <p:sp>
          <p:nvSpPr>
            <p:cNvPr id="30725" name="Text Box 5"/>
            <p:cNvSpPr txBox="1">
              <a:spLocks noChangeArrowheads="1"/>
            </p:cNvSpPr>
            <p:nvPr/>
          </p:nvSpPr>
          <p:spPr bwMode="auto">
            <a:xfrm>
              <a:off x="1008" y="2016"/>
              <a:ext cx="260" cy="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solidFill>
                    <a:schemeClr val="tx1"/>
                  </a:solidFill>
                  <a:latin typeface="Arial" charset="0"/>
                </a:rPr>
                <a:t>ID</a:t>
              </a:r>
            </a:p>
            <a:p>
              <a:endParaRPr lang="en-GB" sz="800">
                <a:solidFill>
                  <a:schemeClr val="tx1"/>
                </a:solidFill>
                <a:latin typeface="Arial" charset="0"/>
              </a:endParaRPr>
            </a:p>
            <a:p>
              <a:r>
                <a:rPr lang="en-GB" sz="1800">
                  <a:solidFill>
                    <a:schemeClr val="tx1"/>
                  </a:solidFill>
                  <a:latin typeface="Arial" charset="0"/>
                </a:rPr>
                <a:t>1</a:t>
              </a:r>
            </a:p>
            <a:p>
              <a:r>
                <a:rPr lang="en-GB" sz="1800">
                  <a:solidFill>
                    <a:schemeClr val="tx1"/>
                  </a:solidFill>
                  <a:latin typeface="Arial" charset="0"/>
                </a:rPr>
                <a:t>2</a:t>
              </a:r>
            </a:p>
            <a:p>
              <a:r>
                <a:rPr lang="en-GB" sz="1800">
                  <a:solidFill>
                    <a:schemeClr val="tx1"/>
                  </a:solidFill>
                  <a:latin typeface="Arial" charset="0"/>
                </a:rPr>
                <a:t>3</a:t>
              </a:r>
            </a:p>
            <a:p>
              <a:r>
                <a:rPr lang="en-GB" sz="1800">
                  <a:solidFill>
                    <a:schemeClr val="tx1"/>
                  </a:solidFill>
                  <a:latin typeface="Arial" charset="0"/>
                </a:rPr>
                <a:t>4</a:t>
              </a:r>
            </a:p>
          </p:txBody>
        </p:sp>
        <p:sp>
          <p:nvSpPr>
            <p:cNvPr id="30726" name="Text Box 6"/>
            <p:cNvSpPr txBox="1">
              <a:spLocks noChangeArrowheads="1"/>
            </p:cNvSpPr>
            <p:nvPr/>
          </p:nvSpPr>
          <p:spPr bwMode="auto">
            <a:xfrm>
              <a:off x="1296" y="2016"/>
              <a:ext cx="500" cy="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solidFill>
                    <a:schemeClr val="tx1"/>
                  </a:solidFill>
                  <a:latin typeface="Arial" charset="0"/>
                </a:rPr>
                <a:t>Name</a:t>
              </a:r>
            </a:p>
            <a:p>
              <a:endParaRPr lang="en-GB" sz="800">
                <a:solidFill>
                  <a:schemeClr val="tx1"/>
                </a:solidFill>
                <a:latin typeface="Arial" charset="0"/>
              </a:endParaRPr>
            </a:p>
            <a:p>
              <a:r>
                <a:rPr lang="en-GB" sz="1800">
                  <a:solidFill>
                    <a:schemeClr val="tx1"/>
                  </a:solidFill>
                  <a:latin typeface="Arial" charset="0"/>
                </a:rPr>
                <a:t>John</a:t>
              </a:r>
            </a:p>
            <a:p>
              <a:r>
                <a:rPr lang="en-GB" sz="1800">
                  <a:solidFill>
                    <a:schemeClr val="tx1"/>
                  </a:solidFill>
                  <a:latin typeface="Arial" charset="0"/>
                </a:rPr>
                <a:t>Mark</a:t>
              </a:r>
            </a:p>
            <a:p>
              <a:r>
                <a:rPr lang="en-GB" sz="1800">
                  <a:solidFill>
                    <a:schemeClr val="tx1"/>
                  </a:solidFill>
                  <a:latin typeface="Arial" charset="0"/>
                </a:rPr>
                <a:t>Anne</a:t>
              </a:r>
            </a:p>
            <a:p>
              <a:r>
                <a:rPr lang="en-GB" sz="1800">
                  <a:solidFill>
                    <a:schemeClr val="tx1"/>
                  </a:solidFill>
                  <a:latin typeface="Arial" charset="0"/>
                </a:rPr>
                <a:t>Mary</a:t>
              </a:r>
            </a:p>
          </p:txBody>
        </p:sp>
        <p:sp>
          <p:nvSpPr>
            <p:cNvPr id="30727" name="Text Box 7"/>
            <p:cNvSpPr txBox="1">
              <a:spLocks noChangeArrowheads="1"/>
            </p:cNvSpPr>
            <p:nvPr/>
          </p:nvSpPr>
          <p:spPr bwMode="auto">
            <a:xfrm>
              <a:off x="1776" y="2016"/>
              <a:ext cx="420" cy="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solidFill>
                    <a:schemeClr val="tx1"/>
                  </a:solidFill>
                  <a:latin typeface="Arial" charset="0"/>
                </a:rPr>
                <a:t>Year</a:t>
              </a:r>
            </a:p>
            <a:p>
              <a:endParaRPr lang="en-GB" sz="800">
                <a:solidFill>
                  <a:schemeClr val="tx1"/>
                </a:solidFill>
                <a:latin typeface="Arial" charset="0"/>
              </a:endParaRPr>
            </a:p>
            <a:p>
              <a:r>
                <a:rPr lang="en-GB" sz="1800">
                  <a:solidFill>
                    <a:schemeClr val="tx1"/>
                  </a:solidFill>
                  <a:latin typeface="Arial" charset="0"/>
                </a:rPr>
                <a:t>1</a:t>
              </a:r>
            </a:p>
            <a:p>
              <a:r>
                <a:rPr lang="en-GB" sz="1800">
                  <a:solidFill>
                    <a:schemeClr val="tx1"/>
                  </a:solidFill>
                  <a:latin typeface="Arial" charset="0"/>
                </a:rPr>
                <a:t>3</a:t>
              </a:r>
            </a:p>
            <a:p>
              <a:r>
                <a:rPr lang="en-GB" sz="1800">
                  <a:solidFill>
                    <a:schemeClr val="tx1"/>
                  </a:solidFill>
                  <a:latin typeface="Arial" charset="0"/>
                </a:rPr>
                <a:t>2</a:t>
              </a:r>
            </a:p>
            <a:p>
              <a:r>
                <a:rPr lang="en-GB" sz="1800">
                  <a:solidFill>
                    <a:schemeClr val="tx1"/>
                  </a:solidFill>
                  <a:latin typeface="Arial" charset="0"/>
                </a:rPr>
                <a:t>2</a:t>
              </a:r>
            </a:p>
          </p:txBody>
        </p:sp>
        <p:sp>
          <p:nvSpPr>
            <p:cNvPr id="30728" name="Rectangle 8"/>
            <p:cNvSpPr>
              <a:spLocks noChangeArrowheads="1"/>
            </p:cNvSpPr>
            <p:nvPr/>
          </p:nvSpPr>
          <p:spPr bwMode="auto">
            <a:xfrm>
              <a:off x="1008" y="2016"/>
              <a:ext cx="1152" cy="1008"/>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0729" name="Line 9"/>
            <p:cNvSpPr>
              <a:spLocks noChangeShapeType="1"/>
            </p:cNvSpPr>
            <p:nvPr/>
          </p:nvSpPr>
          <p:spPr bwMode="auto">
            <a:xfrm>
              <a:off x="1008" y="2256"/>
              <a:ext cx="115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0730" name="Line 10"/>
            <p:cNvSpPr>
              <a:spLocks noChangeShapeType="1"/>
            </p:cNvSpPr>
            <p:nvPr/>
          </p:nvSpPr>
          <p:spPr bwMode="auto">
            <a:xfrm>
              <a:off x="1296" y="2016"/>
              <a:ext cx="0" cy="100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0731" name="Line 11"/>
            <p:cNvSpPr>
              <a:spLocks noChangeShapeType="1"/>
            </p:cNvSpPr>
            <p:nvPr/>
          </p:nvSpPr>
          <p:spPr bwMode="auto">
            <a:xfrm>
              <a:off x="1776" y="2016"/>
              <a:ext cx="0" cy="100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grpSp>
      <p:grpSp>
        <p:nvGrpSpPr>
          <p:cNvPr id="30732" name="Group 12"/>
          <p:cNvGrpSpPr>
            <a:grpSpLocks/>
          </p:cNvGrpSpPr>
          <p:nvPr/>
        </p:nvGrpSpPr>
        <p:grpSpPr bwMode="auto">
          <a:xfrm>
            <a:off x="6477000" y="4114800"/>
            <a:ext cx="1885950" cy="1981200"/>
            <a:chOff x="4080" y="2736"/>
            <a:chExt cx="1188" cy="1248"/>
          </a:xfrm>
        </p:grpSpPr>
        <p:sp>
          <p:nvSpPr>
            <p:cNvPr id="30733" name="Text Box 13"/>
            <p:cNvSpPr txBox="1">
              <a:spLocks noChangeArrowheads="1"/>
            </p:cNvSpPr>
            <p:nvPr/>
          </p:nvSpPr>
          <p:spPr bwMode="auto">
            <a:xfrm>
              <a:off x="4080" y="2736"/>
              <a:ext cx="6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solidFill>
                    <a:schemeClr val="tx1"/>
                  </a:solidFill>
                  <a:latin typeface="Arial" charset="0"/>
                </a:rPr>
                <a:t>Student</a:t>
              </a:r>
            </a:p>
          </p:txBody>
        </p:sp>
        <p:sp>
          <p:nvSpPr>
            <p:cNvPr id="30734" name="Text Box 14"/>
            <p:cNvSpPr txBox="1">
              <a:spLocks noChangeArrowheads="1"/>
            </p:cNvSpPr>
            <p:nvPr/>
          </p:nvSpPr>
          <p:spPr bwMode="auto">
            <a:xfrm>
              <a:off x="4080" y="2976"/>
              <a:ext cx="260" cy="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solidFill>
                    <a:schemeClr val="tx1"/>
                  </a:solidFill>
                  <a:latin typeface="Arial" charset="0"/>
                </a:rPr>
                <a:t>ID</a:t>
              </a:r>
            </a:p>
            <a:p>
              <a:endParaRPr lang="en-GB" sz="800">
                <a:solidFill>
                  <a:schemeClr val="tx1"/>
                </a:solidFill>
                <a:latin typeface="Arial" charset="0"/>
              </a:endParaRPr>
            </a:p>
            <a:p>
              <a:r>
                <a:rPr lang="en-GB" sz="1800">
                  <a:solidFill>
                    <a:schemeClr val="tx1"/>
                  </a:solidFill>
                  <a:latin typeface="Arial" charset="0"/>
                </a:rPr>
                <a:t>1</a:t>
              </a:r>
            </a:p>
            <a:p>
              <a:r>
                <a:rPr lang="en-GB" sz="1800">
                  <a:solidFill>
                    <a:schemeClr val="tx1"/>
                  </a:solidFill>
                  <a:latin typeface="Arial" charset="0"/>
                </a:rPr>
                <a:t>2</a:t>
              </a:r>
            </a:p>
            <a:p>
              <a:r>
                <a:rPr lang="en-GB" sz="1800">
                  <a:solidFill>
                    <a:schemeClr val="tx1"/>
                  </a:solidFill>
                  <a:latin typeface="Arial" charset="0"/>
                </a:rPr>
                <a:t>3</a:t>
              </a:r>
            </a:p>
            <a:p>
              <a:r>
                <a:rPr lang="en-GB" sz="1800">
                  <a:solidFill>
                    <a:schemeClr val="tx1"/>
                  </a:solidFill>
                  <a:latin typeface="Arial" charset="0"/>
                </a:rPr>
                <a:t>4</a:t>
              </a:r>
            </a:p>
          </p:txBody>
        </p:sp>
        <p:sp>
          <p:nvSpPr>
            <p:cNvPr id="30735" name="Text Box 15"/>
            <p:cNvSpPr txBox="1">
              <a:spLocks noChangeArrowheads="1"/>
            </p:cNvSpPr>
            <p:nvPr/>
          </p:nvSpPr>
          <p:spPr bwMode="auto">
            <a:xfrm>
              <a:off x="4368" y="2976"/>
              <a:ext cx="500" cy="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solidFill>
                    <a:schemeClr val="tx1"/>
                  </a:solidFill>
                  <a:latin typeface="Arial" charset="0"/>
                </a:rPr>
                <a:t>Name</a:t>
              </a:r>
            </a:p>
            <a:p>
              <a:endParaRPr lang="en-GB" sz="800">
                <a:solidFill>
                  <a:schemeClr val="tx1"/>
                </a:solidFill>
                <a:latin typeface="Arial" charset="0"/>
              </a:endParaRPr>
            </a:p>
            <a:p>
              <a:r>
                <a:rPr lang="en-GB" sz="1800">
                  <a:solidFill>
                    <a:schemeClr val="tx1"/>
                  </a:solidFill>
                  <a:latin typeface="Arial" charset="0"/>
                </a:rPr>
                <a:t>John</a:t>
              </a:r>
            </a:p>
            <a:p>
              <a:r>
                <a:rPr lang="en-GB" sz="1800">
                  <a:solidFill>
                    <a:schemeClr val="tx1"/>
                  </a:solidFill>
                  <a:latin typeface="Arial" charset="0"/>
                </a:rPr>
                <a:t>Mark</a:t>
              </a:r>
            </a:p>
            <a:p>
              <a:r>
                <a:rPr lang="en-GB" sz="1800">
                  <a:solidFill>
                    <a:schemeClr val="tx1"/>
                  </a:solidFill>
                  <a:latin typeface="Arial" charset="0"/>
                </a:rPr>
                <a:t>Anne</a:t>
              </a:r>
            </a:p>
            <a:p>
              <a:r>
                <a:rPr lang="en-GB" sz="1800">
                  <a:solidFill>
                    <a:schemeClr val="tx1"/>
                  </a:solidFill>
                  <a:latin typeface="Arial" charset="0"/>
                </a:rPr>
                <a:t>Mary</a:t>
              </a:r>
            </a:p>
          </p:txBody>
        </p:sp>
        <p:sp>
          <p:nvSpPr>
            <p:cNvPr id="30736" name="Text Box 16"/>
            <p:cNvSpPr txBox="1">
              <a:spLocks noChangeArrowheads="1"/>
            </p:cNvSpPr>
            <p:nvPr/>
          </p:nvSpPr>
          <p:spPr bwMode="auto">
            <a:xfrm>
              <a:off x="4848" y="2976"/>
              <a:ext cx="420" cy="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solidFill>
                    <a:schemeClr val="tx1"/>
                  </a:solidFill>
                  <a:latin typeface="Arial" charset="0"/>
                </a:rPr>
                <a:t>Year</a:t>
              </a:r>
            </a:p>
            <a:p>
              <a:endParaRPr lang="en-GB" sz="800">
                <a:solidFill>
                  <a:schemeClr val="tx1"/>
                </a:solidFill>
                <a:latin typeface="Arial" charset="0"/>
              </a:endParaRPr>
            </a:p>
            <a:p>
              <a:r>
                <a:rPr lang="en-GB" sz="1800">
                  <a:solidFill>
                    <a:schemeClr val="tx1"/>
                  </a:solidFill>
                  <a:latin typeface="Arial" charset="0"/>
                </a:rPr>
                <a:t>2</a:t>
              </a:r>
            </a:p>
            <a:p>
              <a:r>
                <a:rPr lang="en-GB" sz="1800">
                  <a:solidFill>
                    <a:schemeClr val="tx1"/>
                  </a:solidFill>
                  <a:latin typeface="Arial" charset="0"/>
                </a:rPr>
                <a:t>4</a:t>
              </a:r>
            </a:p>
            <a:p>
              <a:r>
                <a:rPr lang="en-GB" sz="1800">
                  <a:solidFill>
                    <a:schemeClr val="tx1"/>
                  </a:solidFill>
                  <a:latin typeface="Arial" charset="0"/>
                </a:rPr>
                <a:t>3</a:t>
              </a:r>
            </a:p>
            <a:p>
              <a:r>
                <a:rPr lang="en-GB" sz="1800">
                  <a:solidFill>
                    <a:schemeClr val="tx1"/>
                  </a:solidFill>
                  <a:latin typeface="Arial" charset="0"/>
                </a:rPr>
                <a:t>3</a:t>
              </a:r>
            </a:p>
          </p:txBody>
        </p:sp>
        <p:sp>
          <p:nvSpPr>
            <p:cNvPr id="30737" name="Rectangle 17"/>
            <p:cNvSpPr>
              <a:spLocks noChangeArrowheads="1"/>
            </p:cNvSpPr>
            <p:nvPr/>
          </p:nvSpPr>
          <p:spPr bwMode="auto">
            <a:xfrm>
              <a:off x="4080" y="2976"/>
              <a:ext cx="1152" cy="1008"/>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0738" name="Line 18"/>
            <p:cNvSpPr>
              <a:spLocks noChangeShapeType="1"/>
            </p:cNvSpPr>
            <p:nvPr/>
          </p:nvSpPr>
          <p:spPr bwMode="auto">
            <a:xfrm>
              <a:off x="4080" y="3216"/>
              <a:ext cx="115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0739" name="Line 19"/>
            <p:cNvSpPr>
              <a:spLocks noChangeShapeType="1"/>
            </p:cNvSpPr>
            <p:nvPr/>
          </p:nvSpPr>
          <p:spPr bwMode="auto">
            <a:xfrm>
              <a:off x="4368" y="2976"/>
              <a:ext cx="0" cy="100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0740" name="Line 20"/>
            <p:cNvSpPr>
              <a:spLocks noChangeShapeType="1"/>
            </p:cNvSpPr>
            <p:nvPr/>
          </p:nvSpPr>
          <p:spPr bwMode="auto">
            <a:xfrm>
              <a:off x="4848" y="2976"/>
              <a:ext cx="0" cy="100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grpSp>
      <p:sp>
        <p:nvSpPr>
          <p:cNvPr id="30741" name="Text Box 21"/>
          <p:cNvSpPr txBox="1">
            <a:spLocks noChangeArrowheads="1"/>
          </p:cNvSpPr>
          <p:nvPr/>
        </p:nvSpPr>
        <p:spPr bwMode="auto">
          <a:xfrm>
            <a:off x="3124200" y="4800600"/>
            <a:ext cx="27781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b="1">
                <a:solidFill>
                  <a:schemeClr val="tx1"/>
                </a:solidFill>
                <a:latin typeface="Courier New" pitchFamily="49" charset="0"/>
              </a:rPr>
              <a:t>UPDATE Student</a:t>
            </a:r>
          </a:p>
          <a:p>
            <a:r>
              <a:rPr lang="en-GB" sz="1800" b="1">
                <a:solidFill>
                  <a:schemeClr val="tx1"/>
                </a:solidFill>
                <a:latin typeface="Courier New" pitchFamily="49" charset="0"/>
              </a:rPr>
              <a:t>SET Year = Year + 1</a:t>
            </a:r>
          </a:p>
        </p:txBody>
      </p:sp>
      <p:sp>
        <p:nvSpPr>
          <p:cNvPr id="30742" name="Text Box 22"/>
          <p:cNvSpPr txBox="1">
            <a:spLocks noChangeArrowheads="1"/>
          </p:cNvSpPr>
          <p:nvPr/>
        </p:nvSpPr>
        <p:spPr bwMode="auto">
          <a:xfrm>
            <a:off x="3124200" y="2238375"/>
            <a:ext cx="250507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sz="1800" b="1">
                <a:solidFill>
                  <a:schemeClr val="tx1"/>
                </a:solidFill>
                <a:latin typeface="Courier New" pitchFamily="49" charset="0"/>
              </a:rPr>
              <a:t>UPDATE Student</a:t>
            </a:r>
          </a:p>
          <a:p>
            <a:r>
              <a:rPr lang="en-GB" sz="1800" b="1">
                <a:solidFill>
                  <a:schemeClr val="tx1"/>
                </a:solidFill>
                <a:latin typeface="Courier New" pitchFamily="49" charset="0"/>
              </a:rPr>
              <a:t>SET Year = 1,</a:t>
            </a:r>
          </a:p>
          <a:p>
            <a:r>
              <a:rPr lang="en-GB" sz="1800" b="1">
                <a:solidFill>
                  <a:schemeClr val="tx1"/>
                </a:solidFill>
                <a:latin typeface="Courier New" pitchFamily="49" charset="0"/>
              </a:rPr>
              <a:t>    Name = ‘Jane’</a:t>
            </a:r>
          </a:p>
          <a:p>
            <a:r>
              <a:rPr lang="en-GB" sz="1800" b="1">
                <a:solidFill>
                  <a:schemeClr val="tx1"/>
                </a:solidFill>
                <a:latin typeface="Courier New" pitchFamily="49" charset="0"/>
              </a:rPr>
              <a:t>WHERE ID = 4</a:t>
            </a:r>
          </a:p>
        </p:txBody>
      </p:sp>
      <p:grpSp>
        <p:nvGrpSpPr>
          <p:cNvPr id="30743" name="Group 23"/>
          <p:cNvGrpSpPr>
            <a:grpSpLocks/>
          </p:cNvGrpSpPr>
          <p:nvPr/>
        </p:nvGrpSpPr>
        <p:grpSpPr bwMode="auto">
          <a:xfrm>
            <a:off x="6477000" y="1447800"/>
            <a:ext cx="1885950" cy="1981200"/>
            <a:chOff x="4080" y="2736"/>
            <a:chExt cx="1188" cy="1248"/>
          </a:xfrm>
        </p:grpSpPr>
        <p:sp>
          <p:nvSpPr>
            <p:cNvPr id="30744" name="Text Box 24"/>
            <p:cNvSpPr txBox="1">
              <a:spLocks noChangeArrowheads="1"/>
            </p:cNvSpPr>
            <p:nvPr/>
          </p:nvSpPr>
          <p:spPr bwMode="auto">
            <a:xfrm>
              <a:off x="4080" y="2736"/>
              <a:ext cx="6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solidFill>
                    <a:schemeClr val="tx1"/>
                  </a:solidFill>
                  <a:latin typeface="Arial" charset="0"/>
                </a:rPr>
                <a:t>Student</a:t>
              </a:r>
            </a:p>
          </p:txBody>
        </p:sp>
        <p:sp>
          <p:nvSpPr>
            <p:cNvPr id="30745" name="Text Box 25"/>
            <p:cNvSpPr txBox="1">
              <a:spLocks noChangeArrowheads="1"/>
            </p:cNvSpPr>
            <p:nvPr/>
          </p:nvSpPr>
          <p:spPr bwMode="auto">
            <a:xfrm>
              <a:off x="4080" y="2976"/>
              <a:ext cx="260" cy="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solidFill>
                    <a:schemeClr val="tx1"/>
                  </a:solidFill>
                  <a:latin typeface="Arial" charset="0"/>
                </a:rPr>
                <a:t>ID</a:t>
              </a:r>
            </a:p>
            <a:p>
              <a:endParaRPr lang="en-GB" sz="800">
                <a:solidFill>
                  <a:schemeClr val="tx1"/>
                </a:solidFill>
                <a:latin typeface="Arial" charset="0"/>
              </a:endParaRPr>
            </a:p>
            <a:p>
              <a:r>
                <a:rPr lang="en-GB" sz="1800">
                  <a:solidFill>
                    <a:schemeClr val="tx1"/>
                  </a:solidFill>
                  <a:latin typeface="Arial" charset="0"/>
                </a:rPr>
                <a:t>1</a:t>
              </a:r>
            </a:p>
            <a:p>
              <a:r>
                <a:rPr lang="en-GB" sz="1800">
                  <a:solidFill>
                    <a:schemeClr val="tx1"/>
                  </a:solidFill>
                  <a:latin typeface="Arial" charset="0"/>
                </a:rPr>
                <a:t>2</a:t>
              </a:r>
            </a:p>
            <a:p>
              <a:r>
                <a:rPr lang="en-GB" sz="1800">
                  <a:solidFill>
                    <a:schemeClr val="tx1"/>
                  </a:solidFill>
                  <a:latin typeface="Arial" charset="0"/>
                </a:rPr>
                <a:t>3</a:t>
              </a:r>
            </a:p>
            <a:p>
              <a:r>
                <a:rPr lang="en-GB" sz="1800">
                  <a:solidFill>
                    <a:schemeClr val="tx1"/>
                  </a:solidFill>
                  <a:latin typeface="Arial" charset="0"/>
                </a:rPr>
                <a:t>4</a:t>
              </a:r>
            </a:p>
          </p:txBody>
        </p:sp>
        <p:sp>
          <p:nvSpPr>
            <p:cNvPr id="30746" name="Text Box 26"/>
            <p:cNvSpPr txBox="1">
              <a:spLocks noChangeArrowheads="1"/>
            </p:cNvSpPr>
            <p:nvPr/>
          </p:nvSpPr>
          <p:spPr bwMode="auto">
            <a:xfrm>
              <a:off x="4368" y="2976"/>
              <a:ext cx="500" cy="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solidFill>
                    <a:schemeClr val="tx1"/>
                  </a:solidFill>
                  <a:latin typeface="Arial" charset="0"/>
                </a:rPr>
                <a:t>Name</a:t>
              </a:r>
            </a:p>
            <a:p>
              <a:endParaRPr lang="en-GB" sz="800">
                <a:solidFill>
                  <a:schemeClr val="tx1"/>
                </a:solidFill>
                <a:latin typeface="Arial" charset="0"/>
              </a:endParaRPr>
            </a:p>
            <a:p>
              <a:r>
                <a:rPr lang="en-GB" sz="1800">
                  <a:solidFill>
                    <a:schemeClr val="tx1"/>
                  </a:solidFill>
                  <a:latin typeface="Arial" charset="0"/>
                </a:rPr>
                <a:t>John</a:t>
              </a:r>
            </a:p>
            <a:p>
              <a:r>
                <a:rPr lang="en-GB" sz="1800">
                  <a:solidFill>
                    <a:schemeClr val="tx1"/>
                  </a:solidFill>
                  <a:latin typeface="Arial" charset="0"/>
                </a:rPr>
                <a:t>Mark</a:t>
              </a:r>
            </a:p>
            <a:p>
              <a:r>
                <a:rPr lang="en-GB" sz="1800">
                  <a:solidFill>
                    <a:schemeClr val="tx1"/>
                  </a:solidFill>
                  <a:latin typeface="Arial" charset="0"/>
                </a:rPr>
                <a:t>Anne</a:t>
              </a:r>
            </a:p>
            <a:p>
              <a:r>
                <a:rPr lang="en-GB" sz="1800">
                  <a:solidFill>
                    <a:schemeClr val="tx1"/>
                  </a:solidFill>
                  <a:latin typeface="Arial" charset="0"/>
                </a:rPr>
                <a:t>Jane</a:t>
              </a:r>
            </a:p>
          </p:txBody>
        </p:sp>
        <p:sp>
          <p:nvSpPr>
            <p:cNvPr id="30747" name="Text Box 27"/>
            <p:cNvSpPr txBox="1">
              <a:spLocks noChangeArrowheads="1"/>
            </p:cNvSpPr>
            <p:nvPr/>
          </p:nvSpPr>
          <p:spPr bwMode="auto">
            <a:xfrm>
              <a:off x="4848" y="2976"/>
              <a:ext cx="420" cy="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solidFill>
                    <a:schemeClr val="tx1"/>
                  </a:solidFill>
                  <a:latin typeface="Arial" charset="0"/>
                </a:rPr>
                <a:t>Year</a:t>
              </a:r>
            </a:p>
            <a:p>
              <a:endParaRPr lang="en-GB" sz="800">
                <a:solidFill>
                  <a:schemeClr val="tx1"/>
                </a:solidFill>
                <a:latin typeface="Arial" charset="0"/>
              </a:endParaRPr>
            </a:p>
            <a:p>
              <a:r>
                <a:rPr lang="en-GB" sz="1800">
                  <a:solidFill>
                    <a:schemeClr val="tx1"/>
                  </a:solidFill>
                  <a:latin typeface="Arial" charset="0"/>
                </a:rPr>
                <a:t>1</a:t>
              </a:r>
            </a:p>
            <a:p>
              <a:r>
                <a:rPr lang="en-GB" sz="1800">
                  <a:solidFill>
                    <a:schemeClr val="tx1"/>
                  </a:solidFill>
                  <a:latin typeface="Arial" charset="0"/>
                </a:rPr>
                <a:t>3</a:t>
              </a:r>
            </a:p>
            <a:p>
              <a:r>
                <a:rPr lang="en-GB" sz="1800">
                  <a:solidFill>
                    <a:schemeClr val="tx1"/>
                  </a:solidFill>
                  <a:latin typeface="Arial" charset="0"/>
                </a:rPr>
                <a:t>2</a:t>
              </a:r>
            </a:p>
            <a:p>
              <a:r>
                <a:rPr lang="en-GB" sz="1800">
                  <a:solidFill>
                    <a:schemeClr val="tx1"/>
                  </a:solidFill>
                  <a:latin typeface="Arial" charset="0"/>
                </a:rPr>
                <a:t>1</a:t>
              </a:r>
            </a:p>
          </p:txBody>
        </p:sp>
        <p:sp>
          <p:nvSpPr>
            <p:cNvPr id="30748" name="Rectangle 28"/>
            <p:cNvSpPr>
              <a:spLocks noChangeArrowheads="1"/>
            </p:cNvSpPr>
            <p:nvPr/>
          </p:nvSpPr>
          <p:spPr bwMode="auto">
            <a:xfrm>
              <a:off x="4080" y="2976"/>
              <a:ext cx="1152" cy="1008"/>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0749" name="Line 29"/>
            <p:cNvSpPr>
              <a:spLocks noChangeShapeType="1"/>
            </p:cNvSpPr>
            <p:nvPr/>
          </p:nvSpPr>
          <p:spPr bwMode="auto">
            <a:xfrm>
              <a:off x="4080" y="3216"/>
              <a:ext cx="115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0750" name="Line 30"/>
            <p:cNvSpPr>
              <a:spLocks noChangeShapeType="1"/>
            </p:cNvSpPr>
            <p:nvPr/>
          </p:nvSpPr>
          <p:spPr bwMode="auto">
            <a:xfrm>
              <a:off x="4368" y="2976"/>
              <a:ext cx="0" cy="100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0751" name="Line 31"/>
            <p:cNvSpPr>
              <a:spLocks noChangeShapeType="1"/>
            </p:cNvSpPr>
            <p:nvPr/>
          </p:nvSpPr>
          <p:spPr bwMode="auto">
            <a:xfrm>
              <a:off x="4848" y="2976"/>
              <a:ext cx="0" cy="100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grpSp>
      <p:cxnSp>
        <p:nvCxnSpPr>
          <p:cNvPr id="30752" name="AutoShape 32"/>
          <p:cNvCxnSpPr>
            <a:cxnSpLocks noChangeShapeType="1"/>
            <a:stCxn id="30727" idx="3"/>
            <a:endCxn id="30742" idx="1"/>
          </p:cNvCxnSpPr>
          <p:nvPr/>
        </p:nvCxnSpPr>
        <p:spPr bwMode="auto">
          <a:xfrm flipV="1">
            <a:off x="2343150" y="2833688"/>
            <a:ext cx="781050" cy="1160462"/>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53" name="AutoShape 33"/>
          <p:cNvCxnSpPr>
            <a:cxnSpLocks noChangeShapeType="1"/>
            <a:stCxn id="30727" idx="3"/>
            <a:endCxn id="30741" idx="1"/>
          </p:cNvCxnSpPr>
          <p:nvPr/>
        </p:nvCxnSpPr>
        <p:spPr bwMode="auto">
          <a:xfrm>
            <a:off x="2343150" y="3994150"/>
            <a:ext cx="781050" cy="1127125"/>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54" name="AutoShape 34"/>
          <p:cNvCxnSpPr>
            <a:cxnSpLocks noChangeShapeType="1"/>
            <a:stCxn id="30741" idx="3"/>
            <a:endCxn id="30737" idx="1"/>
          </p:cNvCxnSpPr>
          <p:nvPr/>
        </p:nvCxnSpPr>
        <p:spPr bwMode="auto">
          <a:xfrm>
            <a:off x="5902325" y="5121275"/>
            <a:ext cx="565150" cy="174625"/>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55" name="AutoShape 35"/>
          <p:cNvCxnSpPr>
            <a:cxnSpLocks noChangeShapeType="1"/>
            <a:stCxn id="30742" idx="3"/>
            <a:endCxn id="30748" idx="1"/>
          </p:cNvCxnSpPr>
          <p:nvPr/>
        </p:nvCxnSpPr>
        <p:spPr bwMode="auto">
          <a:xfrm flipV="1">
            <a:off x="5629275" y="2628900"/>
            <a:ext cx="838200" cy="204788"/>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8658164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Updating game</a:t>
            </a:r>
          </a:p>
        </p:txBody>
      </p:sp>
      <p:sp>
        <p:nvSpPr>
          <p:cNvPr id="3" name="Content Placeholder 2"/>
          <p:cNvSpPr>
            <a:spLocks noGrp="1"/>
          </p:cNvSpPr>
          <p:nvPr>
            <p:ph sz="quarter" idx="1"/>
          </p:nvPr>
        </p:nvSpPr>
        <p:spPr/>
        <p:txBody>
          <a:bodyPr>
            <a:normAutofit fontScale="92500"/>
          </a:bodyPr>
          <a:lstStyle/>
          <a:p>
            <a:r>
              <a:rPr lang="en-IE" dirty="0"/>
              <a:t>Reviewing the games we can identify which ones we want to set and then use a case statement to determine the value to give the new column</a:t>
            </a:r>
          </a:p>
          <a:p>
            <a:endParaRPr lang="en-IE" dirty="0"/>
          </a:p>
          <a:p>
            <a:pPr marL="0" indent="0">
              <a:buNone/>
            </a:pPr>
            <a:r>
              <a:rPr lang="en-IE" dirty="0">
                <a:latin typeface="Courier New" panose="02070309020205020404" pitchFamily="49" charset="0"/>
                <a:cs typeface="Courier New" panose="02070309020205020404" pitchFamily="49" charset="0"/>
              </a:rPr>
              <a:t>UPDATE </a:t>
            </a:r>
            <a:r>
              <a:rPr lang="en-IE" dirty="0" err="1">
                <a:latin typeface="Courier New" panose="02070309020205020404" pitchFamily="49" charset="0"/>
                <a:cs typeface="Courier New" panose="02070309020205020404" pitchFamily="49" charset="0"/>
              </a:rPr>
              <a:t>mm_game</a:t>
            </a:r>
            <a:r>
              <a:rPr lang="en-IE" dirty="0">
                <a:latin typeface="Courier New" panose="02070309020205020404" pitchFamily="49" charset="0"/>
                <a:cs typeface="Courier New" panose="02070309020205020404" pitchFamily="49" charset="0"/>
              </a:rPr>
              <a:t> </a:t>
            </a:r>
          </a:p>
          <a:p>
            <a:pPr marL="0" indent="0">
              <a:buNone/>
            </a:pPr>
            <a:r>
              <a:rPr lang="en-IE" dirty="0">
                <a:latin typeface="Courier New" panose="02070309020205020404" pitchFamily="49" charset="0"/>
                <a:cs typeface="Courier New" panose="02070309020205020404" pitchFamily="49" charset="0"/>
              </a:rPr>
              <a:t>SET </a:t>
            </a:r>
            <a:r>
              <a:rPr lang="en-IE" dirty="0" err="1">
                <a:latin typeface="Courier New" panose="02070309020205020404" pitchFamily="49" charset="0"/>
                <a:cs typeface="Courier New" panose="02070309020205020404" pitchFamily="49" charset="0"/>
              </a:rPr>
              <a:t>game_cert</a:t>
            </a:r>
            <a:r>
              <a:rPr lang="en-IE" dirty="0">
                <a:latin typeface="Courier New" panose="02070309020205020404" pitchFamily="49" charset="0"/>
                <a:cs typeface="Courier New" panose="02070309020205020404" pitchFamily="49" charset="0"/>
              </a:rPr>
              <a:t> = </a:t>
            </a:r>
          </a:p>
          <a:p>
            <a:pPr marL="0" indent="0">
              <a:buNone/>
            </a:pPr>
            <a:r>
              <a:rPr lang="en-IE" dirty="0">
                <a:latin typeface="Courier New" panose="02070309020205020404" pitchFamily="49" charset="0"/>
                <a:cs typeface="Courier New" panose="02070309020205020404" pitchFamily="49" charset="0"/>
              </a:rPr>
              <a:t>CASE </a:t>
            </a:r>
          </a:p>
          <a:p>
            <a:pPr marL="0" indent="0">
              <a:buNone/>
            </a:pPr>
            <a:r>
              <a:rPr lang="en-IE" dirty="0">
                <a:latin typeface="Courier New" panose="02070309020205020404" pitchFamily="49" charset="0"/>
                <a:cs typeface="Courier New" panose="02070309020205020404" pitchFamily="49" charset="0"/>
              </a:rPr>
              <a:t>WHEN </a:t>
            </a:r>
            <a:r>
              <a:rPr lang="en-IE" dirty="0" err="1">
                <a:latin typeface="Courier New" panose="02070309020205020404" pitchFamily="49" charset="0"/>
                <a:cs typeface="Courier New" panose="02070309020205020404" pitchFamily="49" charset="0"/>
              </a:rPr>
              <a:t>game_id</a:t>
            </a:r>
            <a:r>
              <a:rPr lang="en-IE" dirty="0">
                <a:latin typeface="Courier New" panose="02070309020205020404" pitchFamily="49" charset="0"/>
                <a:cs typeface="Courier New" panose="02070309020205020404" pitchFamily="49" charset="0"/>
              </a:rPr>
              <a:t>=4 then '18'</a:t>
            </a:r>
          </a:p>
          <a:p>
            <a:pPr marL="0" indent="0">
              <a:buNone/>
            </a:pPr>
            <a:r>
              <a:rPr lang="en-IE" dirty="0">
                <a:latin typeface="Courier New" panose="02070309020205020404" pitchFamily="49" charset="0"/>
                <a:cs typeface="Courier New" panose="02070309020205020404" pitchFamily="49" charset="0"/>
              </a:rPr>
              <a:t>WHEN </a:t>
            </a:r>
            <a:r>
              <a:rPr lang="en-IE" dirty="0" err="1">
                <a:latin typeface="Courier New" panose="02070309020205020404" pitchFamily="49" charset="0"/>
                <a:cs typeface="Courier New" panose="02070309020205020404" pitchFamily="49" charset="0"/>
              </a:rPr>
              <a:t>game_id</a:t>
            </a:r>
            <a:r>
              <a:rPr lang="en-IE" dirty="0">
                <a:latin typeface="Courier New" panose="02070309020205020404" pitchFamily="49" charset="0"/>
                <a:cs typeface="Courier New" panose="02070309020205020404" pitchFamily="49" charset="0"/>
              </a:rPr>
              <a:t> in (1,2,5,6,11,12) then '16'</a:t>
            </a:r>
          </a:p>
          <a:p>
            <a:pPr marL="0" indent="0">
              <a:buNone/>
            </a:pPr>
            <a:r>
              <a:rPr lang="en-IE" dirty="0">
                <a:latin typeface="Courier New" panose="02070309020205020404" pitchFamily="49" charset="0"/>
                <a:cs typeface="Courier New" panose="02070309020205020404" pitchFamily="49" charset="0"/>
              </a:rPr>
              <a:t>ELSE 'PG'</a:t>
            </a:r>
          </a:p>
          <a:p>
            <a:pPr marL="0" indent="0">
              <a:buNone/>
            </a:pPr>
            <a:r>
              <a:rPr lang="en-IE" dirty="0">
                <a:latin typeface="Courier New" panose="02070309020205020404" pitchFamily="49" charset="0"/>
                <a:cs typeface="Courier New" panose="02070309020205020404" pitchFamily="49" charset="0"/>
              </a:rPr>
              <a:t>END;</a:t>
            </a:r>
          </a:p>
        </p:txBody>
      </p:sp>
    </p:spTree>
    <p:extLst>
      <p:ext uri="{BB962C8B-B14F-4D97-AF65-F5344CB8AC3E}">
        <p14:creationId xmlns:p14="http://schemas.microsoft.com/office/powerpoint/2010/main" val="40490223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p:cNvSpPr>
            <a:spLocks noChangeArrowheads="1"/>
          </p:cNvSpPr>
          <p:nvPr/>
        </p:nvSpPr>
        <p:spPr bwMode="blackGray">
          <a:xfrm>
            <a:off x="611560" y="2348880"/>
            <a:ext cx="8424936" cy="3693961"/>
          </a:xfrm>
          <a:prstGeom prst="rect">
            <a:avLst/>
          </a:prstGeom>
          <a:solidFill>
            <a:schemeClr val="accent4">
              <a:lumMod val="20000"/>
              <a:lumOff val="80000"/>
            </a:schemeClr>
          </a:solidFill>
          <a:ln w="28575">
            <a:solidFill>
              <a:srgbClr val="000000"/>
            </a:solidFill>
            <a:miter lim="800000"/>
            <a:headEnd/>
            <a:tailEnd/>
          </a:ln>
          <a:effectLst/>
          <a:extLst/>
        </p:spPr>
        <p:txBody>
          <a:bodyPr wrap="square" lIns="92075" tIns="46038" rIns="92075" bIns="46038">
            <a:spAutoFit/>
          </a:bodyP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IE" altLang="en-US" sz="1800" dirty="0">
                <a:solidFill>
                  <a:srgbClr val="000000"/>
                </a:solidFill>
                <a:latin typeface="Courier New" pitchFamily="49" charset="0"/>
              </a:rPr>
              <a:t>Error starting at line : 1 in command -</a:t>
            </a:r>
          </a:p>
          <a:p>
            <a:pPr eaLnBrk="0" hangingPunct="0">
              <a:buClrTx/>
              <a:buFontTx/>
              <a:buNone/>
            </a:pPr>
            <a:r>
              <a:rPr lang="en-IE" altLang="en-US" sz="1800" dirty="0">
                <a:solidFill>
                  <a:srgbClr val="000000"/>
                </a:solidFill>
                <a:latin typeface="Courier New" pitchFamily="49" charset="0"/>
              </a:rPr>
              <a:t>UPDATE </a:t>
            </a:r>
            <a:r>
              <a:rPr lang="en-IE" altLang="en-US" sz="1800" dirty="0" err="1">
                <a:solidFill>
                  <a:srgbClr val="000000"/>
                </a:solidFill>
                <a:latin typeface="Courier New" pitchFamily="49" charset="0"/>
              </a:rPr>
              <a:t>MM_game</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SET    </a:t>
            </a:r>
            <a:r>
              <a:rPr lang="en-IE" altLang="en-US" sz="1800" dirty="0" err="1">
                <a:solidFill>
                  <a:srgbClr val="000000"/>
                </a:solidFill>
                <a:latin typeface="Courier New" pitchFamily="49" charset="0"/>
              </a:rPr>
              <a:t>game_TYPE_ID</a:t>
            </a:r>
            <a:r>
              <a:rPr lang="en-IE" altLang="en-US" sz="1800" dirty="0">
                <a:solidFill>
                  <a:srgbClr val="000000"/>
                </a:solidFill>
                <a:latin typeface="Courier New" pitchFamily="49" charset="0"/>
              </a:rPr>
              <a:t>= 55</a:t>
            </a:r>
          </a:p>
          <a:p>
            <a:pPr eaLnBrk="0" hangingPunct="0">
              <a:buClrTx/>
              <a:buFontTx/>
              <a:buNone/>
            </a:pPr>
            <a:r>
              <a:rPr lang="en-IE" altLang="en-US" sz="1800" dirty="0">
                <a:solidFill>
                  <a:srgbClr val="000000"/>
                </a:solidFill>
                <a:latin typeface="Courier New" pitchFamily="49" charset="0"/>
              </a:rPr>
              <a:t>WHERE  </a:t>
            </a:r>
            <a:r>
              <a:rPr lang="en-IE" altLang="en-US" sz="1800" dirty="0" err="1">
                <a:solidFill>
                  <a:srgbClr val="000000"/>
                </a:solidFill>
                <a:latin typeface="Courier New" pitchFamily="49" charset="0"/>
              </a:rPr>
              <a:t>game_TYPE_ID</a:t>
            </a:r>
            <a:r>
              <a:rPr lang="en-IE" altLang="en-US" sz="1800" dirty="0">
                <a:solidFill>
                  <a:srgbClr val="000000"/>
                </a:solidFill>
                <a:latin typeface="Courier New" pitchFamily="49" charset="0"/>
              </a:rPr>
              <a:t> = 1</a:t>
            </a:r>
          </a:p>
          <a:p>
            <a:pPr eaLnBrk="0" hangingPunct="0">
              <a:buClrTx/>
              <a:buFontTx/>
              <a:buNone/>
            </a:pPr>
            <a:r>
              <a:rPr lang="en-IE" altLang="en-US" sz="1800" dirty="0">
                <a:solidFill>
                  <a:srgbClr val="000000"/>
                </a:solidFill>
                <a:latin typeface="Courier New" pitchFamily="49" charset="0"/>
              </a:rPr>
              <a:t>Error report -</a:t>
            </a:r>
          </a:p>
          <a:p>
            <a:pPr eaLnBrk="0" hangingPunct="0">
              <a:buClrTx/>
              <a:buFontTx/>
              <a:buNone/>
            </a:pPr>
            <a:r>
              <a:rPr lang="en-IE" altLang="en-US" sz="1800" dirty="0">
                <a:solidFill>
                  <a:srgbClr val="000000"/>
                </a:solidFill>
                <a:latin typeface="Courier New" pitchFamily="49" charset="0"/>
              </a:rPr>
              <a:t>SQL Error: ORA-02291: integrity constraint (</a:t>
            </a:r>
            <a:r>
              <a:rPr lang="en-IE" altLang="en-US" sz="1800" dirty="0" err="1">
                <a:solidFill>
                  <a:srgbClr val="000000"/>
                </a:solidFill>
                <a:latin typeface="Courier New" pitchFamily="49" charset="0"/>
              </a:rPr>
              <a:t>DLAWLESS.game_TYPE_FK</a:t>
            </a:r>
            <a:r>
              <a:rPr lang="en-IE" altLang="en-US" sz="1800" dirty="0">
                <a:solidFill>
                  <a:srgbClr val="000000"/>
                </a:solidFill>
                <a:latin typeface="Courier New" pitchFamily="49" charset="0"/>
              </a:rPr>
              <a:t>) violated - parent key not found</a:t>
            </a:r>
          </a:p>
          <a:p>
            <a:pPr eaLnBrk="0" hangingPunct="0">
              <a:buClrTx/>
              <a:buFontTx/>
              <a:buNone/>
            </a:pPr>
            <a:r>
              <a:rPr lang="en-IE" altLang="en-US" sz="1800" dirty="0">
                <a:solidFill>
                  <a:srgbClr val="000000"/>
                </a:solidFill>
                <a:latin typeface="Courier New" pitchFamily="49" charset="0"/>
              </a:rPr>
              <a:t>02291. 00000 - "integrity constraint (%</a:t>
            </a:r>
            <a:r>
              <a:rPr lang="en-IE" altLang="en-US" sz="1800" dirty="0" err="1">
                <a:solidFill>
                  <a:srgbClr val="000000"/>
                </a:solidFill>
                <a:latin typeface="Courier New" pitchFamily="49" charset="0"/>
              </a:rPr>
              <a:t>s.%s</a:t>
            </a:r>
            <a:r>
              <a:rPr lang="en-IE" altLang="en-US" sz="1800" dirty="0">
                <a:solidFill>
                  <a:srgbClr val="000000"/>
                </a:solidFill>
                <a:latin typeface="Courier New" pitchFamily="49" charset="0"/>
              </a:rPr>
              <a:t>) violated - parent key not found"</a:t>
            </a:r>
          </a:p>
          <a:p>
            <a:pPr eaLnBrk="0" hangingPunct="0">
              <a:buClrTx/>
              <a:buFontTx/>
              <a:buNone/>
            </a:pPr>
            <a:r>
              <a:rPr lang="en-IE" altLang="en-US" sz="1800" dirty="0">
                <a:solidFill>
                  <a:srgbClr val="000000"/>
                </a:solidFill>
                <a:latin typeface="Courier New" pitchFamily="49" charset="0"/>
              </a:rPr>
              <a:t>*Cause:    A foreign key value has no matching primary key value.</a:t>
            </a:r>
          </a:p>
          <a:p>
            <a:pPr eaLnBrk="0" hangingPunct="0">
              <a:buClrTx/>
              <a:buFontTx/>
              <a:buNone/>
            </a:pPr>
            <a:r>
              <a:rPr lang="en-IE" altLang="en-US" sz="1800" dirty="0">
                <a:solidFill>
                  <a:srgbClr val="000000"/>
                </a:solidFill>
                <a:latin typeface="Courier New" pitchFamily="49" charset="0"/>
              </a:rPr>
              <a:t>*Action:   Delete the foreign key or add a matching primary key.</a:t>
            </a:r>
            <a:endParaRPr lang="en-US" altLang="en-US" sz="1800" dirty="0">
              <a:solidFill>
                <a:srgbClr val="000000"/>
              </a:solidFill>
              <a:latin typeface="Courier New" pitchFamily="49" charset="0"/>
            </a:endParaRPr>
          </a:p>
        </p:txBody>
      </p:sp>
      <p:sp>
        <p:nvSpPr>
          <p:cNvPr id="592899" name="Rectangle 3"/>
          <p:cNvSpPr>
            <a:spLocks noChangeArrowheads="1"/>
          </p:cNvSpPr>
          <p:nvPr/>
        </p:nvSpPr>
        <p:spPr bwMode="blackGray">
          <a:xfrm>
            <a:off x="611560" y="1196752"/>
            <a:ext cx="7280275" cy="996950"/>
          </a:xfrm>
          <a:prstGeom prst="rect">
            <a:avLst/>
          </a:prstGeom>
          <a:solidFill>
            <a:schemeClr val="accent4">
              <a:lumMod val="20000"/>
              <a:lumOff val="80000"/>
            </a:schemeClr>
          </a:solidFill>
          <a:ln w="28575">
            <a:solidFill>
              <a:srgbClr val="000000"/>
            </a:solidFill>
            <a:miter lim="800000"/>
            <a:headEnd/>
            <a:tailEnd/>
          </a:ln>
          <a:effectLst/>
          <a:extLst/>
        </p:spPr>
        <p:txBody>
          <a:bodyPr wrap="none" lIns="92075" tIns="46038" rIns="92075" bIns="46038" anchor="ctr"/>
          <a:lstStyle>
            <a:lvl1pPr algn="l">
              <a:spcBef>
                <a:spcPct val="0"/>
              </a:spcBef>
              <a:tabLst>
                <a:tab pos="688975" algn="l"/>
                <a:tab pos="1824038" algn="l"/>
                <a:tab pos="3324225" algn="l"/>
                <a:tab pos="4579938" algn="l"/>
              </a:tabLst>
              <a:defRPr sz="2400">
                <a:solidFill>
                  <a:schemeClr val="tx1"/>
                </a:solidFill>
                <a:latin typeface="Times New Roman" pitchFamily="18" charset="0"/>
              </a:defRPr>
            </a:lvl1pPr>
            <a:lvl2pPr algn="l">
              <a:spcBef>
                <a:spcPct val="0"/>
              </a:spcBef>
              <a:tabLst>
                <a:tab pos="688975" algn="l"/>
                <a:tab pos="1824038" algn="l"/>
                <a:tab pos="3324225" algn="l"/>
                <a:tab pos="4579938" algn="l"/>
              </a:tabLst>
              <a:defRPr sz="2400">
                <a:solidFill>
                  <a:schemeClr val="tx1"/>
                </a:solidFill>
                <a:latin typeface="Times New Roman" pitchFamily="18" charset="0"/>
              </a:defRPr>
            </a:lvl2pPr>
            <a:lvl3pPr algn="l">
              <a:spcBef>
                <a:spcPct val="0"/>
              </a:spcBef>
              <a:tabLst>
                <a:tab pos="688975" algn="l"/>
                <a:tab pos="1824038" algn="l"/>
                <a:tab pos="3324225" algn="l"/>
                <a:tab pos="4579938" algn="l"/>
              </a:tabLst>
              <a:defRPr sz="2400">
                <a:solidFill>
                  <a:schemeClr val="tx1"/>
                </a:solidFill>
                <a:latin typeface="Times New Roman" pitchFamily="18" charset="0"/>
              </a:defRPr>
            </a:lvl3pPr>
            <a:lvl4pPr algn="l">
              <a:spcBef>
                <a:spcPct val="0"/>
              </a:spcBef>
              <a:tabLst>
                <a:tab pos="688975" algn="l"/>
                <a:tab pos="1824038" algn="l"/>
                <a:tab pos="3324225" algn="l"/>
                <a:tab pos="4579938" algn="l"/>
              </a:tabLst>
              <a:defRPr sz="2400">
                <a:solidFill>
                  <a:schemeClr val="tx1"/>
                </a:solidFill>
                <a:latin typeface="Times New Roman" pitchFamily="18" charset="0"/>
              </a:defRPr>
            </a:lvl4pPr>
            <a:lvl5pPr algn="l">
              <a:spcBef>
                <a:spcPct val="0"/>
              </a:spcBef>
              <a:tabLst>
                <a:tab pos="688975" algn="l"/>
                <a:tab pos="1824038" algn="l"/>
                <a:tab pos="3324225" algn="l"/>
                <a:tab pos="4579938" algn="l"/>
              </a:tabLst>
              <a:defRPr sz="2400">
                <a:solidFill>
                  <a:schemeClr val="tx1"/>
                </a:solidFill>
                <a:latin typeface="Times New Roman" pitchFamily="18" charset="0"/>
              </a:defRPr>
            </a:lvl5pPr>
            <a:lvl6pPr fontAlgn="base">
              <a:spcBef>
                <a:spcPct val="0"/>
              </a:spcBef>
              <a:spcAft>
                <a:spcPct val="0"/>
              </a:spcAft>
              <a:tabLst>
                <a:tab pos="688975" algn="l"/>
                <a:tab pos="1824038" algn="l"/>
                <a:tab pos="3324225" algn="l"/>
                <a:tab pos="4579938" algn="l"/>
              </a:tabLst>
              <a:defRPr sz="2400">
                <a:solidFill>
                  <a:schemeClr val="tx1"/>
                </a:solidFill>
                <a:latin typeface="Times New Roman" pitchFamily="18" charset="0"/>
              </a:defRPr>
            </a:lvl6pPr>
            <a:lvl7pPr fontAlgn="base">
              <a:spcBef>
                <a:spcPct val="0"/>
              </a:spcBef>
              <a:spcAft>
                <a:spcPct val="0"/>
              </a:spcAft>
              <a:tabLst>
                <a:tab pos="688975" algn="l"/>
                <a:tab pos="1824038" algn="l"/>
                <a:tab pos="3324225" algn="l"/>
                <a:tab pos="4579938" algn="l"/>
              </a:tabLst>
              <a:defRPr sz="2400">
                <a:solidFill>
                  <a:schemeClr val="tx1"/>
                </a:solidFill>
                <a:latin typeface="Times New Roman" pitchFamily="18" charset="0"/>
              </a:defRPr>
            </a:lvl7pPr>
            <a:lvl8pPr fontAlgn="base">
              <a:spcBef>
                <a:spcPct val="0"/>
              </a:spcBef>
              <a:spcAft>
                <a:spcPct val="0"/>
              </a:spcAft>
              <a:tabLst>
                <a:tab pos="688975" algn="l"/>
                <a:tab pos="1824038" algn="l"/>
                <a:tab pos="3324225" algn="l"/>
                <a:tab pos="4579938" algn="l"/>
              </a:tabLst>
              <a:defRPr sz="2400">
                <a:solidFill>
                  <a:schemeClr val="tx1"/>
                </a:solidFill>
                <a:latin typeface="Times New Roman" pitchFamily="18" charset="0"/>
              </a:defRPr>
            </a:lvl8pPr>
            <a:lvl9pPr fontAlgn="base">
              <a:spcBef>
                <a:spcPct val="0"/>
              </a:spcBef>
              <a:spcAft>
                <a:spcPct val="0"/>
              </a:spcAft>
              <a:tabLst>
                <a:tab pos="688975" algn="l"/>
                <a:tab pos="1824038" algn="l"/>
                <a:tab pos="3324225" algn="l"/>
                <a:tab pos="4579938" algn="l"/>
              </a:tabLst>
              <a:defRPr sz="2400">
                <a:solidFill>
                  <a:schemeClr val="tx1"/>
                </a:solidFill>
                <a:latin typeface="Times New Roman" pitchFamily="18" charset="0"/>
              </a:defRPr>
            </a:lvl9pPr>
          </a:lstStyle>
          <a:p>
            <a:pPr eaLnBrk="0" hangingPunct="0">
              <a:buClrTx/>
              <a:buFontTx/>
              <a:buNone/>
            </a:pPr>
            <a:r>
              <a:rPr lang="en-IE" altLang="en-US" sz="1800" dirty="0">
                <a:solidFill>
                  <a:srgbClr val="000000"/>
                </a:solidFill>
                <a:latin typeface="Courier New" pitchFamily="49" charset="0"/>
              </a:rPr>
              <a:t>UPDATE </a:t>
            </a:r>
            <a:r>
              <a:rPr lang="en-IE" altLang="en-US" sz="1800" dirty="0" err="1">
                <a:solidFill>
                  <a:srgbClr val="000000"/>
                </a:solidFill>
                <a:latin typeface="Courier New" pitchFamily="49" charset="0"/>
              </a:rPr>
              <a:t>MM_game</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SET    </a:t>
            </a:r>
            <a:r>
              <a:rPr lang="en-IE" altLang="en-US" sz="1800" dirty="0" err="1">
                <a:solidFill>
                  <a:srgbClr val="000000"/>
                </a:solidFill>
                <a:latin typeface="Courier New" pitchFamily="49" charset="0"/>
              </a:rPr>
              <a:t>game_TYPE_ID</a:t>
            </a:r>
            <a:r>
              <a:rPr lang="en-IE" altLang="en-US" sz="1800" dirty="0">
                <a:solidFill>
                  <a:srgbClr val="000000"/>
                </a:solidFill>
                <a:latin typeface="Courier New" pitchFamily="49" charset="0"/>
              </a:rPr>
              <a:t>= 55</a:t>
            </a:r>
          </a:p>
          <a:p>
            <a:pPr eaLnBrk="0" hangingPunct="0">
              <a:buClrTx/>
              <a:buFontTx/>
              <a:buNone/>
            </a:pPr>
            <a:r>
              <a:rPr lang="en-IE" altLang="en-US" sz="1800" dirty="0">
                <a:solidFill>
                  <a:srgbClr val="000000"/>
                </a:solidFill>
                <a:latin typeface="Courier New" pitchFamily="49" charset="0"/>
              </a:rPr>
              <a:t>WHERE  </a:t>
            </a:r>
            <a:r>
              <a:rPr lang="en-IE" altLang="en-US" sz="1800" dirty="0" err="1">
                <a:solidFill>
                  <a:srgbClr val="000000"/>
                </a:solidFill>
                <a:latin typeface="Courier New" pitchFamily="49" charset="0"/>
              </a:rPr>
              <a:t>game_TYPE_ID</a:t>
            </a:r>
            <a:r>
              <a:rPr lang="en-IE" altLang="en-US" sz="1800" dirty="0">
                <a:solidFill>
                  <a:srgbClr val="000000"/>
                </a:solidFill>
                <a:latin typeface="Courier New" pitchFamily="49" charset="0"/>
              </a:rPr>
              <a:t> = 1;</a:t>
            </a:r>
            <a:endParaRPr lang="en-US" altLang="en-US" sz="1800" dirty="0">
              <a:solidFill>
                <a:srgbClr val="000000"/>
              </a:solidFill>
              <a:latin typeface="Courier New" pitchFamily="49" charset="0"/>
            </a:endParaRPr>
          </a:p>
        </p:txBody>
      </p:sp>
      <p:sp>
        <p:nvSpPr>
          <p:cNvPr id="592900" name="Rectangle 4"/>
          <p:cNvSpPr>
            <a:spLocks noGrp="1" noChangeArrowheads="1"/>
          </p:cNvSpPr>
          <p:nvPr>
            <p:ph type="title"/>
          </p:nvPr>
        </p:nvSpPr>
        <p:spPr>
          <a:noFill/>
          <a:ln/>
        </p:spPr>
        <p:txBody>
          <a:bodyPr lIns="92075" tIns="46038" rIns="92075" bIns="46038"/>
          <a:lstStyle/>
          <a:p>
            <a:r>
              <a:rPr lang="en-US" altLang="en-US"/>
              <a:t>Violating Constraints </a:t>
            </a:r>
          </a:p>
        </p:txBody>
      </p:sp>
      <p:sp>
        <p:nvSpPr>
          <p:cNvPr id="592901" name="Rectangle 5"/>
          <p:cNvSpPr>
            <a:spLocks noGrp="1" noChangeArrowheads="1"/>
          </p:cNvSpPr>
          <p:nvPr>
            <p:ph type="body" idx="1"/>
          </p:nvPr>
        </p:nvSpPr>
        <p:spPr>
          <a:xfrm rot="21599209">
            <a:off x="899637" y="6043533"/>
            <a:ext cx="6008687" cy="396875"/>
          </a:xfrm>
          <a:noFill/>
          <a:ln/>
        </p:spPr>
        <p:txBody>
          <a:bodyPr lIns="92075" tIns="46038" rIns="92075" bIns="46038">
            <a:normAutofit lnSpcReduction="10000"/>
          </a:bodyPr>
          <a:lstStyle/>
          <a:p>
            <a:pPr defTabSz="914400">
              <a:spcBef>
                <a:spcPct val="0"/>
              </a:spcBef>
            </a:pPr>
            <a:r>
              <a:rPr lang="en-US" altLang="en-US" sz="2000" dirty="0" err="1"/>
              <a:t>game_TYPE_ID</a:t>
            </a:r>
            <a:r>
              <a:rPr lang="en-US" altLang="en-US" sz="2000" dirty="0"/>
              <a:t> 55 does not exist.</a:t>
            </a:r>
          </a:p>
        </p:txBody>
      </p:sp>
    </p:spTree>
    <p:extLst>
      <p:ext uri="{BB962C8B-B14F-4D97-AF65-F5344CB8AC3E}">
        <p14:creationId xmlns:p14="http://schemas.microsoft.com/office/powerpoint/2010/main" val="1873509293"/>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GB"/>
              <a:t>DELETE</a:t>
            </a:r>
          </a:p>
        </p:txBody>
      </p:sp>
      <p:sp>
        <p:nvSpPr>
          <p:cNvPr id="31747" name="Rectangle 3"/>
          <p:cNvSpPr>
            <a:spLocks noGrp="1" noChangeArrowheads="1"/>
          </p:cNvSpPr>
          <p:nvPr>
            <p:ph type="body" sz="half" idx="1"/>
          </p:nvPr>
        </p:nvSpPr>
        <p:spPr/>
        <p:txBody>
          <a:bodyPr/>
          <a:lstStyle/>
          <a:p>
            <a:r>
              <a:rPr lang="en-GB" dirty="0"/>
              <a:t>Removes all rows which satisfy the condition</a:t>
            </a:r>
          </a:p>
          <a:p>
            <a:endParaRPr lang="en-GB" dirty="0"/>
          </a:p>
          <a:p>
            <a:pPr marL="0" indent="0">
              <a:buNone/>
            </a:pPr>
            <a:r>
              <a:rPr lang="en-GB" dirty="0"/>
              <a:t>DELETE FROM</a:t>
            </a:r>
          </a:p>
          <a:p>
            <a:pPr marL="0" indent="0">
              <a:buNone/>
            </a:pPr>
            <a:r>
              <a:rPr lang="en-GB" dirty="0"/>
              <a:t>  &lt;table&gt;</a:t>
            </a:r>
          </a:p>
          <a:p>
            <a:pPr marL="0" indent="0">
              <a:buNone/>
            </a:pPr>
            <a:r>
              <a:rPr lang="en-GB" dirty="0"/>
              <a:t>  [WHERE</a:t>
            </a:r>
          </a:p>
          <a:p>
            <a:pPr marL="0" indent="0">
              <a:buNone/>
            </a:pPr>
            <a:r>
              <a:rPr lang="en-GB" dirty="0"/>
              <a:t>   &lt;condition&gt;]</a:t>
            </a:r>
          </a:p>
        </p:txBody>
      </p:sp>
      <p:sp>
        <p:nvSpPr>
          <p:cNvPr id="31748" name="Rectangle 4"/>
          <p:cNvSpPr>
            <a:spLocks noGrp="1" noChangeArrowheads="1"/>
          </p:cNvSpPr>
          <p:nvPr>
            <p:ph type="body" sz="half" idx="2"/>
          </p:nvPr>
        </p:nvSpPr>
        <p:spPr/>
        <p:txBody>
          <a:bodyPr/>
          <a:lstStyle/>
          <a:p>
            <a:pPr lvl="1"/>
            <a:r>
              <a:rPr lang="en-GB"/>
              <a:t>If no condition is given then ALL rows are deleted - BE CAREFUL</a:t>
            </a:r>
          </a:p>
          <a:p>
            <a:pPr lvl="1"/>
            <a:r>
              <a:rPr lang="en-GB"/>
              <a:t>Some versions of SQL also have TRUNCATE TABLE &lt;T&gt; which is like DELETE FROM &lt;T&gt;   but it is quicker as it doesn’t record its actions</a:t>
            </a:r>
          </a:p>
        </p:txBody>
      </p:sp>
    </p:spTree>
    <p:extLst>
      <p:ext uri="{BB962C8B-B14F-4D97-AF65-F5344CB8AC3E}">
        <p14:creationId xmlns:p14="http://schemas.microsoft.com/office/powerpoint/2010/main" val="24125039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GB"/>
              <a:t>DELETE</a:t>
            </a:r>
          </a:p>
        </p:txBody>
      </p:sp>
      <p:grpSp>
        <p:nvGrpSpPr>
          <p:cNvPr id="32771" name="Group 3"/>
          <p:cNvGrpSpPr>
            <a:grpSpLocks/>
          </p:cNvGrpSpPr>
          <p:nvPr/>
        </p:nvGrpSpPr>
        <p:grpSpPr bwMode="auto">
          <a:xfrm>
            <a:off x="457200" y="2819400"/>
            <a:ext cx="1885950" cy="1981200"/>
            <a:chOff x="1008" y="1776"/>
            <a:chExt cx="1188" cy="1248"/>
          </a:xfrm>
        </p:grpSpPr>
        <p:sp>
          <p:nvSpPr>
            <p:cNvPr id="32772" name="Text Box 4"/>
            <p:cNvSpPr txBox="1">
              <a:spLocks noChangeArrowheads="1"/>
            </p:cNvSpPr>
            <p:nvPr/>
          </p:nvSpPr>
          <p:spPr bwMode="auto">
            <a:xfrm>
              <a:off x="1008" y="1776"/>
              <a:ext cx="6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solidFill>
                    <a:schemeClr val="tx1"/>
                  </a:solidFill>
                  <a:latin typeface="Arial" charset="0"/>
                </a:rPr>
                <a:t>Student</a:t>
              </a:r>
            </a:p>
          </p:txBody>
        </p:sp>
        <p:sp>
          <p:nvSpPr>
            <p:cNvPr id="32773" name="Text Box 5"/>
            <p:cNvSpPr txBox="1">
              <a:spLocks noChangeArrowheads="1"/>
            </p:cNvSpPr>
            <p:nvPr/>
          </p:nvSpPr>
          <p:spPr bwMode="auto">
            <a:xfrm>
              <a:off x="1008" y="2016"/>
              <a:ext cx="260" cy="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solidFill>
                    <a:schemeClr val="tx1"/>
                  </a:solidFill>
                  <a:latin typeface="Arial" charset="0"/>
                </a:rPr>
                <a:t>ID</a:t>
              </a:r>
            </a:p>
            <a:p>
              <a:endParaRPr lang="en-GB" sz="800">
                <a:solidFill>
                  <a:schemeClr val="tx1"/>
                </a:solidFill>
                <a:latin typeface="Arial" charset="0"/>
              </a:endParaRPr>
            </a:p>
            <a:p>
              <a:r>
                <a:rPr lang="en-GB" sz="1800">
                  <a:solidFill>
                    <a:schemeClr val="tx1"/>
                  </a:solidFill>
                  <a:latin typeface="Arial" charset="0"/>
                </a:rPr>
                <a:t>1</a:t>
              </a:r>
            </a:p>
            <a:p>
              <a:r>
                <a:rPr lang="en-GB" sz="1800">
                  <a:solidFill>
                    <a:schemeClr val="tx1"/>
                  </a:solidFill>
                  <a:latin typeface="Arial" charset="0"/>
                </a:rPr>
                <a:t>2</a:t>
              </a:r>
            </a:p>
            <a:p>
              <a:r>
                <a:rPr lang="en-GB" sz="1800">
                  <a:solidFill>
                    <a:schemeClr val="tx1"/>
                  </a:solidFill>
                  <a:latin typeface="Arial" charset="0"/>
                </a:rPr>
                <a:t>3</a:t>
              </a:r>
            </a:p>
            <a:p>
              <a:r>
                <a:rPr lang="en-GB" sz="1800">
                  <a:solidFill>
                    <a:schemeClr val="tx1"/>
                  </a:solidFill>
                  <a:latin typeface="Arial" charset="0"/>
                </a:rPr>
                <a:t>4</a:t>
              </a:r>
            </a:p>
          </p:txBody>
        </p:sp>
        <p:sp>
          <p:nvSpPr>
            <p:cNvPr id="32774" name="Text Box 6"/>
            <p:cNvSpPr txBox="1">
              <a:spLocks noChangeArrowheads="1"/>
            </p:cNvSpPr>
            <p:nvPr/>
          </p:nvSpPr>
          <p:spPr bwMode="auto">
            <a:xfrm>
              <a:off x="1296" y="2016"/>
              <a:ext cx="500" cy="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solidFill>
                    <a:schemeClr val="tx1"/>
                  </a:solidFill>
                  <a:latin typeface="Arial" charset="0"/>
                </a:rPr>
                <a:t>Name</a:t>
              </a:r>
            </a:p>
            <a:p>
              <a:endParaRPr lang="en-GB" sz="800">
                <a:solidFill>
                  <a:schemeClr val="tx1"/>
                </a:solidFill>
                <a:latin typeface="Arial" charset="0"/>
              </a:endParaRPr>
            </a:p>
            <a:p>
              <a:r>
                <a:rPr lang="en-GB" sz="1800">
                  <a:solidFill>
                    <a:schemeClr val="tx1"/>
                  </a:solidFill>
                  <a:latin typeface="Arial" charset="0"/>
                </a:rPr>
                <a:t>John</a:t>
              </a:r>
            </a:p>
            <a:p>
              <a:r>
                <a:rPr lang="en-GB" sz="1800">
                  <a:solidFill>
                    <a:schemeClr val="tx1"/>
                  </a:solidFill>
                  <a:latin typeface="Arial" charset="0"/>
                </a:rPr>
                <a:t>Mark</a:t>
              </a:r>
            </a:p>
            <a:p>
              <a:r>
                <a:rPr lang="en-GB" sz="1800">
                  <a:solidFill>
                    <a:schemeClr val="tx1"/>
                  </a:solidFill>
                  <a:latin typeface="Arial" charset="0"/>
                </a:rPr>
                <a:t>Anne</a:t>
              </a:r>
            </a:p>
            <a:p>
              <a:r>
                <a:rPr lang="en-GB" sz="1800">
                  <a:solidFill>
                    <a:schemeClr val="tx1"/>
                  </a:solidFill>
                  <a:latin typeface="Arial" charset="0"/>
                </a:rPr>
                <a:t>Mary</a:t>
              </a:r>
            </a:p>
          </p:txBody>
        </p:sp>
        <p:sp>
          <p:nvSpPr>
            <p:cNvPr id="32775" name="Text Box 7"/>
            <p:cNvSpPr txBox="1">
              <a:spLocks noChangeArrowheads="1"/>
            </p:cNvSpPr>
            <p:nvPr/>
          </p:nvSpPr>
          <p:spPr bwMode="auto">
            <a:xfrm>
              <a:off x="1776" y="2016"/>
              <a:ext cx="420" cy="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solidFill>
                    <a:schemeClr val="tx1"/>
                  </a:solidFill>
                  <a:latin typeface="Arial" charset="0"/>
                </a:rPr>
                <a:t>Year</a:t>
              </a:r>
            </a:p>
            <a:p>
              <a:endParaRPr lang="en-GB" sz="800">
                <a:solidFill>
                  <a:schemeClr val="tx1"/>
                </a:solidFill>
                <a:latin typeface="Arial" charset="0"/>
              </a:endParaRPr>
            </a:p>
            <a:p>
              <a:r>
                <a:rPr lang="en-GB" sz="1800">
                  <a:solidFill>
                    <a:schemeClr val="tx1"/>
                  </a:solidFill>
                  <a:latin typeface="Arial" charset="0"/>
                </a:rPr>
                <a:t>1</a:t>
              </a:r>
            </a:p>
            <a:p>
              <a:r>
                <a:rPr lang="en-GB" sz="1800">
                  <a:solidFill>
                    <a:schemeClr val="tx1"/>
                  </a:solidFill>
                  <a:latin typeface="Arial" charset="0"/>
                </a:rPr>
                <a:t>3</a:t>
              </a:r>
            </a:p>
            <a:p>
              <a:r>
                <a:rPr lang="en-GB" sz="1800">
                  <a:solidFill>
                    <a:schemeClr val="tx1"/>
                  </a:solidFill>
                  <a:latin typeface="Arial" charset="0"/>
                </a:rPr>
                <a:t>2</a:t>
              </a:r>
            </a:p>
            <a:p>
              <a:r>
                <a:rPr lang="en-GB" sz="1800">
                  <a:solidFill>
                    <a:schemeClr val="tx1"/>
                  </a:solidFill>
                  <a:latin typeface="Arial" charset="0"/>
                </a:rPr>
                <a:t>2</a:t>
              </a:r>
            </a:p>
          </p:txBody>
        </p:sp>
        <p:sp>
          <p:nvSpPr>
            <p:cNvPr id="32776" name="Rectangle 8"/>
            <p:cNvSpPr>
              <a:spLocks noChangeArrowheads="1"/>
            </p:cNvSpPr>
            <p:nvPr/>
          </p:nvSpPr>
          <p:spPr bwMode="auto">
            <a:xfrm>
              <a:off x="1008" y="2016"/>
              <a:ext cx="1152" cy="1008"/>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2777" name="Line 9"/>
            <p:cNvSpPr>
              <a:spLocks noChangeShapeType="1"/>
            </p:cNvSpPr>
            <p:nvPr/>
          </p:nvSpPr>
          <p:spPr bwMode="auto">
            <a:xfrm>
              <a:off x="1008" y="2256"/>
              <a:ext cx="115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2778" name="Line 10"/>
            <p:cNvSpPr>
              <a:spLocks noChangeShapeType="1"/>
            </p:cNvSpPr>
            <p:nvPr/>
          </p:nvSpPr>
          <p:spPr bwMode="auto">
            <a:xfrm>
              <a:off x="1296" y="2016"/>
              <a:ext cx="0" cy="100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2779" name="Line 11"/>
            <p:cNvSpPr>
              <a:spLocks noChangeShapeType="1"/>
            </p:cNvSpPr>
            <p:nvPr/>
          </p:nvSpPr>
          <p:spPr bwMode="auto">
            <a:xfrm>
              <a:off x="1776" y="2016"/>
              <a:ext cx="0" cy="100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grpSp>
      <p:sp>
        <p:nvSpPr>
          <p:cNvPr id="32780" name="Text Box 12"/>
          <p:cNvSpPr txBox="1">
            <a:spLocks noChangeArrowheads="1"/>
          </p:cNvSpPr>
          <p:nvPr/>
        </p:nvSpPr>
        <p:spPr bwMode="auto">
          <a:xfrm>
            <a:off x="6477000" y="4724400"/>
            <a:ext cx="971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solidFill>
                  <a:schemeClr val="tx1"/>
                </a:solidFill>
                <a:latin typeface="Arial" charset="0"/>
              </a:rPr>
              <a:t>Student</a:t>
            </a:r>
          </a:p>
        </p:txBody>
      </p:sp>
      <p:sp>
        <p:nvSpPr>
          <p:cNvPr id="32781" name="Text Box 13"/>
          <p:cNvSpPr txBox="1">
            <a:spLocks noChangeArrowheads="1"/>
          </p:cNvSpPr>
          <p:nvPr/>
        </p:nvSpPr>
        <p:spPr bwMode="auto">
          <a:xfrm>
            <a:off x="6477000" y="5105400"/>
            <a:ext cx="412750" cy="763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solidFill>
                  <a:schemeClr val="tx1"/>
                </a:solidFill>
                <a:latin typeface="Arial" charset="0"/>
              </a:rPr>
              <a:t>ID</a:t>
            </a:r>
          </a:p>
          <a:p>
            <a:endParaRPr lang="en-GB" sz="800">
              <a:solidFill>
                <a:schemeClr val="tx1"/>
              </a:solidFill>
              <a:latin typeface="Arial" charset="0"/>
            </a:endParaRPr>
          </a:p>
          <a:p>
            <a:endParaRPr lang="en-GB" sz="1800">
              <a:solidFill>
                <a:schemeClr val="tx1"/>
              </a:solidFill>
              <a:latin typeface="Arial" charset="0"/>
            </a:endParaRPr>
          </a:p>
        </p:txBody>
      </p:sp>
      <p:sp>
        <p:nvSpPr>
          <p:cNvPr id="32782" name="Text Box 14"/>
          <p:cNvSpPr txBox="1">
            <a:spLocks noChangeArrowheads="1"/>
          </p:cNvSpPr>
          <p:nvPr/>
        </p:nvSpPr>
        <p:spPr bwMode="auto">
          <a:xfrm>
            <a:off x="6934200" y="5105400"/>
            <a:ext cx="793750" cy="763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solidFill>
                  <a:schemeClr val="tx1"/>
                </a:solidFill>
                <a:latin typeface="Arial" charset="0"/>
              </a:rPr>
              <a:t>Name</a:t>
            </a:r>
          </a:p>
          <a:p>
            <a:endParaRPr lang="en-GB" sz="800">
              <a:solidFill>
                <a:schemeClr val="tx1"/>
              </a:solidFill>
              <a:latin typeface="Arial" charset="0"/>
            </a:endParaRPr>
          </a:p>
          <a:p>
            <a:endParaRPr lang="en-GB" sz="1800">
              <a:solidFill>
                <a:schemeClr val="tx1"/>
              </a:solidFill>
              <a:latin typeface="Arial" charset="0"/>
            </a:endParaRPr>
          </a:p>
        </p:txBody>
      </p:sp>
      <p:sp>
        <p:nvSpPr>
          <p:cNvPr id="32783" name="Text Box 15"/>
          <p:cNvSpPr txBox="1">
            <a:spLocks noChangeArrowheads="1"/>
          </p:cNvSpPr>
          <p:nvPr/>
        </p:nvSpPr>
        <p:spPr bwMode="auto">
          <a:xfrm>
            <a:off x="7696200" y="5105400"/>
            <a:ext cx="666750" cy="763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solidFill>
                  <a:schemeClr val="tx1"/>
                </a:solidFill>
                <a:latin typeface="Arial" charset="0"/>
              </a:rPr>
              <a:t>Year</a:t>
            </a:r>
          </a:p>
          <a:p>
            <a:endParaRPr lang="en-GB" sz="800">
              <a:solidFill>
                <a:schemeClr val="tx1"/>
              </a:solidFill>
              <a:latin typeface="Arial" charset="0"/>
            </a:endParaRPr>
          </a:p>
          <a:p>
            <a:endParaRPr lang="en-GB" sz="1800">
              <a:solidFill>
                <a:schemeClr val="tx1"/>
              </a:solidFill>
              <a:latin typeface="Arial" charset="0"/>
            </a:endParaRPr>
          </a:p>
        </p:txBody>
      </p:sp>
      <p:sp>
        <p:nvSpPr>
          <p:cNvPr id="32784" name="Rectangle 16"/>
          <p:cNvSpPr>
            <a:spLocks noChangeArrowheads="1"/>
          </p:cNvSpPr>
          <p:nvPr/>
        </p:nvSpPr>
        <p:spPr bwMode="auto">
          <a:xfrm>
            <a:off x="6477000" y="5105400"/>
            <a:ext cx="1828800" cy="3810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2785" name="Line 17"/>
          <p:cNvSpPr>
            <a:spLocks noChangeShapeType="1"/>
          </p:cNvSpPr>
          <p:nvPr/>
        </p:nvSpPr>
        <p:spPr bwMode="auto">
          <a:xfrm>
            <a:off x="6934200" y="5105400"/>
            <a:ext cx="0"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2786" name="Line 18"/>
          <p:cNvSpPr>
            <a:spLocks noChangeShapeType="1"/>
          </p:cNvSpPr>
          <p:nvPr/>
        </p:nvSpPr>
        <p:spPr bwMode="auto">
          <a:xfrm>
            <a:off x="7696200" y="5105400"/>
            <a:ext cx="0"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2787" name="Text Box 19"/>
          <p:cNvSpPr txBox="1">
            <a:spLocks noChangeArrowheads="1"/>
          </p:cNvSpPr>
          <p:nvPr/>
        </p:nvSpPr>
        <p:spPr bwMode="auto">
          <a:xfrm>
            <a:off x="2819400" y="4876800"/>
            <a:ext cx="32004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sz="1800" b="1">
                <a:solidFill>
                  <a:schemeClr val="tx1"/>
                </a:solidFill>
                <a:latin typeface="Courier New" pitchFamily="49" charset="0"/>
              </a:rPr>
              <a:t>DELETE FROM Student</a:t>
            </a:r>
          </a:p>
          <a:p>
            <a:pPr algn="ctr"/>
            <a:r>
              <a:rPr lang="en-GB" sz="1800">
                <a:solidFill>
                  <a:schemeClr val="tx1"/>
                </a:solidFill>
                <a:latin typeface="Arial" charset="0"/>
              </a:rPr>
              <a:t>or</a:t>
            </a:r>
            <a:r>
              <a:rPr lang="en-GB" sz="1800" b="1">
                <a:solidFill>
                  <a:schemeClr val="tx1"/>
                </a:solidFill>
                <a:latin typeface="Courier New" pitchFamily="49" charset="0"/>
              </a:rPr>
              <a:t> </a:t>
            </a:r>
          </a:p>
          <a:p>
            <a:r>
              <a:rPr lang="en-GB" sz="1800" b="1">
                <a:solidFill>
                  <a:schemeClr val="tx1"/>
                </a:solidFill>
                <a:latin typeface="Courier New" pitchFamily="49" charset="0"/>
              </a:rPr>
              <a:t>TRUNCATE TABLE Student</a:t>
            </a:r>
          </a:p>
        </p:txBody>
      </p:sp>
      <p:sp>
        <p:nvSpPr>
          <p:cNvPr id="32788" name="Text Box 20"/>
          <p:cNvSpPr txBox="1">
            <a:spLocks noChangeArrowheads="1"/>
          </p:cNvSpPr>
          <p:nvPr/>
        </p:nvSpPr>
        <p:spPr bwMode="auto">
          <a:xfrm>
            <a:off x="3124200" y="2209800"/>
            <a:ext cx="2505075"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sz="1800" b="1">
                <a:solidFill>
                  <a:schemeClr val="tx1"/>
                </a:solidFill>
                <a:latin typeface="Courier New" pitchFamily="49" charset="0"/>
              </a:rPr>
              <a:t>DELETE FROM   </a:t>
            </a:r>
          </a:p>
          <a:p>
            <a:r>
              <a:rPr lang="en-GB" sz="1800" b="1">
                <a:solidFill>
                  <a:schemeClr val="tx1"/>
                </a:solidFill>
                <a:latin typeface="Courier New" pitchFamily="49" charset="0"/>
              </a:rPr>
              <a:t>  Student</a:t>
            </a:r>
          </a:p>
          <a:p>
            <a:r>
              <a:rPr lang="en-GB" sz="1800" b="1">
                <a:solidFill>
                  <a:schemeClr val="tx1"/>
                </a:solidFill>
                <a:latin typeface="Courier New" pitchFamily="49" charset="0"/>
              </a:rPr>
              <a:t>  WHERE Year = 2</a:t>
            </a:r>
          </a:p>
        </p:txBody>
      </p:sp>
      <p:sp>
        <p:nvSpPr>
          <p:cNvPr id="32789" name="Text Box 21"/>
          <p:cNvSpPr txBox="1">
            <a:spLocks noChangeArrowheads="1"/>
          </p:cNvSpPr>
          <p:nvPr/>
        </p:nvSpPr>
        <p:spPr bwMode="auto">
          <a:xfrm>
            <a:off x="6477000" y="1752600"/>
            <a:ext cx="971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solidFill>
                  <a:schemeClr val="tx1"/>
                </a:solidFill>
                <a:latin typeface="Arial" charset="0"/>
              </a:rPr>
              <a:t>Student</a:t>
            </a:r>
          </a:p>
        </p:txBody>
      </p:sp>
      <p:sp>
        <p:nvSpPr>
          <p:cNvPr id="32790" name="Text Box 22"/>
          <p:cNvSpPr txBox="1">
            <a:spLocks noChangeArrowheads="1"/>
          </p:cNvSpPr>
          <p:nvPr/>
        </p:nvSpPr>
        <p:spPr bwMode="auto">
          <a:xfrm>
            <a:off x="6477000" y="2133600"/>
            <a:ext cx="412750"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solidFill>
                  <a:schemeClr val="tx1"/>
                </a:solidFill>
                <a:latin typeface="Arial" charset="0"/>
              </a:rPr>
              <a:t>ID</a:t>
            </a:r>
          </a:p>
          <a:p>
            <a:endParaRPr lang="en-GB" sz="800">
              <a:solidFill>
                <a:schemeClr val="tx1"/>
              </a:solidFill>
              <a:latin typeface="Arial" charset="0"/>
            </a:endParaRPr>
          </a:p>
          <a:p>
            <a:r>
              <a:rPr lang="en-GB" sz="1800">
                <a:solidFill>
                  <a:schemeClr val="tx1"/>
                </a:solidFill>
                <a:latin typeface="Arial" charset="0"/>
              </a:rPr>
              <a:t>1</a:t>
            </a:r>
          </a:p>
          <a:p>
            <a:r>
              <a:rPr lang="en-GB" sz="1800">
                <a:solidFill>
                  <a:schemeClr val="tx1"/>
                </a:solidFill>
                <a:latin typeface="Arial" charset="0"/>
              </a:rPr>
              <a:t>2</a:t>
            </a:r>
          </a:p>
        </p:txBody>
      </p:sp>
      <p:sp>
        <p:nvSpPr>
          <p:cNvPr id="32791" name="Text Box 23"/>
          <p:cNvSpPr txBox="1">
            <a:spLocks noChangeArrowheads="1"/>
          </p:cNvSpPr>
          <p:nvPr/>
        </p:nvSpPr>
        <p:spPr bwMode="auto">
          <a:xfrm>
            <a:off x="6934200" y="2133600"/>
            <a:ext cx="793750"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solidFill>
                  <a:schemeClr val="tx1"/>
                </a:solidFill>
                <a:latin typeface="Arial" charset="0"/>
              </a:rPr>
              <a:t>Name</a:t>
            </a:r>
          </a:p>
          <a:p>
            <a:endParaRPr lang="en-GB" sz="800">
              <a:solidFill>
                <a:schemeClr val="tx1"/>
              </a:solidFill>
              <a:latin typeface="Arial" charset="0"/>
            </a:endParaRPr>
          </a:p>
          <a:p>
            <a:r>
              <a:rPr lang="en-GB" sz="1800">
                <a:solidFill>
                  <a:schemeClr val="tx1"/>
                </a:solidFill>
                <a:latin typeface="Arial" charset="0"/>
              </a:rPr>
              <a:t>John</a:t>
            </a:r>
          </a:p>
          <a:p>
            <a:r>
              <a:rPr lang="en-GB" sz="1800">
                <a:solidFill>
                  <a:schemeClr val="tx1"/>
                </a:solidFill>
                <a:latin typeface="Arial" charset="0"/>
              </a:rPr>
              <a:t>Mark</a:t>
            </a:r>
          </a:p>
        </p:txBody>
      </p:sp>
      <p:sp>
        <p:nvSpPr>
          <p:cNvPr id="32792" name="Text Box 24"/>
          <p:cNvSpPr txBox="1">
            <a:spLocks noChangeArrowheads="1"/>
          </p:cNvSpPr>
          <p:nvPr/>
        </p:nvSpPr>
        <p:spPr bwMode="auto">
          <a:xfrm>
            <a:off x="7696200" y="2133600"/>
            <a:ext cx="666750"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solidFill>
                  <a:schemeClr val="tx1"/>
                </a:solidFill>
                <a:latin typeface="Arial" charset="0"/>
              </a:rPr>
              <a:t>Year</a:t>
            </a:r>
          </a:p>
          <a:p>
            <a:endParaRPr lang="en-GB" sz="800">
              <a:solidFill>
                <a:schemeClr val="tx1"/>
              </a:solidFill>
              <a:latin typeface="Arial" charset="0"/>
            </a:endParaRPr>
          </a:p>
          <a:p>
            <a:r>
              <a:rPr lang="en-GB" sz="1800">
                <a:solidFill>
                  <a:schemeClr val="tx1"/>
                </a:solidFill>
                <a:latin typeface="Arial" charset="0"/>
              </a:rPr>
              <a:t>1</a:t>
            </a:r>
          </a:p>
          <a:p>
            <a:r>
              <a:rPr lang="en-GB" sz="1800">
                <a:solidFill>
                  <a:schemeClr val="tx1"/>
                </a:solidFill>
                <a:latin typeface="Arial" charset="0"/>
              </a:rPr>
              <a:t>3</a:t>
            </a:r>
          </a:p>
        </p:txBody>
      </p:sp>
      <p:sp>
        <p:nvSpPr>
          <p:cNvPr id="32793" name="Rectangle 25"/>
          <p:cNvSpPr>
            <a:spLocks noChangeArrowheads="1"/>
          </p:cNvSpPr>
          <p:nvPr/>
        </p:nvSpPr>
        <p:spPr bwMode="auto">
          <a:xfrm>
            <a:off x="6477000" y="2133600"/>
            <a:ext cx="1828800" cy="1066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2794" name="Line 26"/>
          <p:cNvSpPr>
            <a:spLocks noChangeShapeType="1"/>
          </p:cNvSpPr>
          <p:nvPr/>
        </p:nvSpPr>
        <p:spPr bwMode="auto">
          <a:xfrm>
            <a:off x="6477000" y="2514600"/>
            <a:ext cx="1828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2795" name="Line 27"/>
          <p:cNvSpPr>
            <a:spLocks noChangeShapeType="1"/>
          </p:cNvSpPr>
          <p:nvPr/>
        </p:nvSpPr>
        <p:spPr bwMode="auto">
          <a:xfrm>
            <a:off x="6934200" y="2133600"/>
            <a:ext cx="0" cy="1066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2796" name="Line 28"/>
          <p:cNvSpPr>
            <a:spLocks noChangeShapeType="1"/>
          </p:cNvSpPr>
          <p:nvPr/>
        </p:nvSpPr>
        <p:spPr bwMode="auto">
          <a:xfrm>
            <a:off x="7696200" y="2133600"/>
            <a:ext cx="0" cy="1066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cxnSp>
        <p:nvCxnSpPr>
          <p:cNvPr id="32797" name="AutoShape 29"/>
          <p:cNvCxnSpPr>
            <a:cxnSpLocks noChangeShapeType="1"/>
            <a:stCxn id="32775" idx="3"/>
            <a:endCxn id="32788" idx="1"/>
          </p:cNvCxnSpPr>
          <p:nvPr/>
        </p:nvCxnSpPr>
        <p:spPr bwMode="auto">
          <a:xfrm flipV="1">
            <a:off x="2343150" y="2668588"/>
            <a:ext cx="781050" cy="1325562"/>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8" name="AutoShape 30"/>
          <p:cNvCxnSpPr>
            <a:cxnSpLocks noChangeShapeType="1"/>
            <a:stCxn id="32775" idx="3"/>
            <a:endCxn id="32787" idx="1"/>
          </p:cNvCxnSpPr>
          <p:nvPr/>
        </p:nvCxnSpPr>
        <p:spPr bwMode="auto">
          <a:xfrm>
            <a:off x="2343150" y="3994150"/>
            <a:ext cx="476250" cy="1341438"/>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9" name="AutoShape 31"/>
          <p:cNvCxnSpPr>
            <a:cxnSpLocks noChangeShapeType="1"/>
            <a:stCxn id="32787" idx="3"/>
          </p:cNvCxnSpPr>
          <p:nvPr/>
        </p:nvCxnSpPr>
        <p:spPr bwMode="auto">
          <a:xfrm flipV="1">
            <a:off x="6019800" y="5334000"/>
            <a:ext cx="381000" cy="1588"/>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00" name="AutoShape 32"/>
          <p:cNvCxnSpPr>
            <a:cxnSpLocks noChangeShapeType="1"/>
            <a:stCxn id="32788" idx="3"/>
            <a:endCxn id="32793" idx="1"/>
          </p:cNvCxnSpPr>
          <p:nvPr/>
        </p:nvCxnSpPr>
        <p:spPr bwMode="auto">
          <a:xfrm flipV="1">
            <a:off x="5629275" y="2667000"/>
            <a:ext cx="838200" cy="1588"/>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1227571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Deleting game</a:t>
            </a:r>
          </a:p>
        </p:txBody>
      </p:sp>
      <p:sp>
        <p:nvSpPr>
          <p:cNvPr id="3" name="Content Placeholder 2"/>
          <p:cNvSpPr>
            <a:spLocks noGrp="1"/>
          </p:cNvSpPr>
          <p:nvPr>
            <p:ph sz="quarter" idx="1"/>
          </p:nvPr>
        </p:nvSpPr>
        <p:spPr/>
        <p:txBody>
          <a:bodyPr>
            <a:normAutofit/>
          </a:bodyPr>
          <a:lstStyle/>
          <a:p>
            <a:r>
              <a:rPr lang="en-IE" dirty="0"/>
              <a:t>DELETE ALL RENTALS OF </a:t>
            </a:r>
            <a:r>
              <a:rPr lang="en-IE" dirty="0" err="1"/>
              <a:t>game_ID</a:t>
            </a:r>
            <a:r>
              <a:rPr lang="en-IE" dirty="0"/>
              <a:t> 11;</a:t>
            </a:r>
          </a:p>
          <a:p>
            <a:endParaRPr lang="en-IE" dirty="0"/>
          </a:p>
          <a:p>
            <a:pPr marL="0" indent="0">
              <a:buNone/>
            </a:pPr>
            <a:r>
              <a:rPr lang="en-IE" dirty="0"/>
              <a:t>	</a:t>
            </a:r>
          </a:p>
          <a:p>
            <a:pPr marL="0" indent="0">
              <a:buNone/>
            </a:pPr>
            <a:r>
              <a:rPr lang="en-IE" dirty="0">
                <a:latin typeface="Courier New" panose="02070309020205020404" pitchFamily="49" charset="0"/>
                <a:cs typeface="Courier New" panose="02070309020205020404" pitchFamily="49" charset="0"/>
              </a:rPr>
              <a:t>DELETE FROM MM_RENTAL</a:t>
            </a:r>
          </a:p>
          <a:p>
            <a:pPr marL="0" indent="0">
              <a:buNone/>
            </a:pPr>
            <a:r>
              <a:rPr lang="en-IE" dirty="0">
                <a:latin typeface="Courier New" panose="02070309020205020404" pitchFamily="49" charset="0"/>
                <a:cs typeface="Courier New" panose="02070309020205020404" pitchFamily="49" charset="0"/>
              </a:rPr>
              <a:t>WHERE </a:t>
            </a:r>
            <a:r>
              <a:rPr lang="en-IE" dirty="0" err="1">
                <a:latin typeface="Courier New" panose="02070309020205020404" pitchFamily="49" charset="0"/>
                <a:cs typeface="Courier New" panose="02070309020205020404" pitchFamily="49" charset="0"/>
              </a:rPr>
              <a:t>game_ID</a:t>
            </a:r>
            <a:r>
              <a:rPr lang="en-IE" dirty="0">
                <a:latin typeface="Courier New" panose="02070309020205020404" pitchFamily="49" charset="0"/>
                <a:cs typeface="Courier New" panose="02070309020205020404" pitchFamily="49" charset="0"/>
              </a:rPr>
              <a:t>=11;</a:t>
            </a:r>
          </a:p>
        </p:txBody>
      </p:sp>
    </p:spTree>
    <p:extLst>
      <p:ext uri="{BB962C8B-B14F-4D97-AF65-F5344CB8AC3E}">
        <p14:creationId xmlns:p14="http://schemas.microsoft.com/office/powerpoint/2010/main" val="672519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CASCADE CONSTRAINTS</a:t>
            </a:r>
          </a:p>
        </p:txBody>
      </p:sp>
      <p:sp>
        <p:nvSpPr>
          <p:cNvPr id="3" name="Content Placeholder 2"/>
          <p:cNvSpPr>
            <a:spLocks noGrp="1"/>
          </p:cNvSpPr>
          <p:nvPr>
            <p:ph sz="quarter" idx="1"/>
          </p:nvPr>
        </p:nvSpPr>
        <p:spPr/>
        <p:txBody>
          <a:bodyPr/>
          <a:lstStyle/>
          <a:p>
            <a:r>
              <a:rPr lang="en-IE" dirty="0"/>
              <a:t>Specify CASCADE CONSTRAINTS to drop all referential integrity constraints that refer to primary and unique keys in the dropped table. </a:t>
            </a:r>
          </a:p>
          <a:p>
            <a:r>
              <a:rPr lang="en-IE" dirty="0"/>
              <a:t>If you omit this clause, and such constraints exist, then the DBMS will return an error and will not drop the table.</a:t>
            </a:r>
          </a:p>
        </p:txBody>
      </p:sp>
    </p:spTree>
    <p:extLst>
      <p:ext uri="{BB962C8B-B14F-4D97-AF65-F5344CB8AC3E}">
        <p14:creationId xmlns:p14="http://schemas.microsoft.com/office/powerpoint/2010/main" val="41301918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50" name="Rectangle 6"/>
          <p:cNvSpPr>
            <a:spLocks noGrp="1" noChangeArrowheads="1"/>
          </p:cNvSpPr>
          <p:nvPr>
            <p:ph type="title"/>
          </p:nvPr>
        </p:nvSpPr>
        <p:spPr/>
        <p:txBody>
          <a:bodyPr/>
          <a:lstStyle/>
          <a:p>
            <a:r>
              <a:rPr lang="en-US" altLang="en-US"/>
              <a:t>Violating Constraints</a:t>
            </a:r>
          </a:p>
        </p:txBody>
      </p:sp>
      <p:sp>
        <p:nvSpPr>
          <p:cNvPr id="594951" name="Rectangle 7"/>
          <p:cNvSpPr>
            <a:spLocks noGrp="1" noChangeArrowheads="1"/>
          </p:cNvSpPr>
          <p:nvPr>
            <p:ph type="body" idx="1"/>
          </p:nvPr>
        </p:nvSpPr>
        <p:spPr/>
        <p:txBody>
          <a:bodyPr/>
          <a:lstStyle/>
          <a:p>
            <a:r>
              <a:rPr lang="en-US" altLang="en-US"/>
              <a:t>You cannot delete a row that contains a primary key that is used as a foreign key in another table.</a:t>
            </a:r>
          </a:p>
        </p:txBody>
      </p:sp>
      <p:sp>
        <p:nvSpPr>
          <p:cNvPr id="594947" name="Rectangle 3"/>
          <p:cNvSpPr>
            <a:spLocks noChangeArrowheads="1"/>
          </p:cNvSpPr>
          <p:nvPr/>
        </p:nvSpPr>
        <p:spPr bwMode="blackGray">
          <a:xfrm>
            <a:off x="871537" y="2237582"/>
            <a:ext cx="7281863" cy="842962"/>
          </a:xfrm>
          <a:prstGeom prst="rect">
            <a:avLst/>
          </a:prstGeom>
          <a:solidFill>
            <a:schemeClr val="accent4">
              <a:lumMod val="20000"/>
              <a:lumOff val="80000"/>
            </a:schemeClr>
          </a:solidFill>
          <a:ln w="28575">
            <a:solidFill>
              <a:srgbClr val="000000"/>
            </a:solidFill>
            <a:miter lim="800000"/>
            <a:headEnd/>
            <a:tailEnd/>
          </a:ln>
          <a:effectLst/>
          <a:extLst/>
        </p:spPr>
        <p:txBody>
          <a:bodyPr wrap="none" lIns="92075" tIns="46038" rIns="92075" bIns="46038" anchor="ctr"/>
          <a:lstStyle>
            <a:lvl1pPr algn="l">
              <a:spcBef>
                <a:spcPct val="0"/>
              </a:spcBef>
              <a:tabLst>
                <a:tab pos="688975" algn="l"/>
                <a:tab pos="1824038" algn="l"/>
                <a:tab pos="2735263" algn="l"/>
                <a:tab pos="3648075" algn="l"/>
                <a:tab pos="5026025" algn="l"/>
              </a:tabLst>
              <a:defRPr sz="2400">
                <a:solidFill>
                  <a:schemeClr val="tx1"/>
                </a:solidFill>
                <a:latin typeface="Times New Roman" pitchFamily="18" charset="0"/>
              </a:defRPr>
            </a:lvl1pPr>
            <a:lvl2pPr algn="l">
              <a:spcBef>
                <a:spcPct val="0"/>
              </a:spcBef>
              <a:tabLst>
                <a:tab pos="688975" algn="l"/>
                <a:tab pos="1824038" algn="l"/>
                <a:tab pos="2735263" algn="l"/>
                <a:tab pos="3648075" algn="l"/>
                <a:tab pos="5026025" algn="l"/>
              </a:tabLst>
              <a:defRPr sz="2400">
                <a:solidFill>
                  <a:schemeClr val="tx1"/>
                </a:solidFill>
                <a:latin typeface="Times New Roman" pitchFamily="18" charset="0"/>
              </a:defRPr>
            </a:lvl2pPr>
            <a:lvl3pPr algn="l">
              <a:spcBef>
                <a:spcPct val="0"/>
              </a:spcBef>
              <a:tabLst>
                <a:tab pos="688975" algn="l"/>
                <a:tab pos="1824038" algn="l"/>
                <a:tab pos="2735263" algn="l"/>
                <a:tab pos="3648075" algn="l"/>
                <a:tab pos="5026025" algn="l"/>
              </a:tabLst>
              <a:defRPr sz="2400">
                <a:solidFill>
                  <a:schemeClr val="tx1"/>
                </a:solidFill>
                <a:latin typeface="Times New Roman" pitchFamily="18" charset="0"/>
              </a:defRPr>
            </a:lvl3pPr>
            <a:lvl4pPr algn="l">
              <a:spcBef>
                <a:spcPct val="0"/>
              </a:spcBef>
              <a:tabLst>
                <a:tab pos="688975" algn="l"/>
                <a:tab pos="1824038" algn="l"/>
                <a:tab pos="2735263" algn="l"/>
                <a:tab pos="3648075" algn="l"/>
                <a:tab pos="5026025" algn="l"/>
              </a:tabLst>
              <a:defRPr sz="2400">
                <a:solidFill>
                  <a:schemeClr val="tx1"/>
                </a:solidFill>
                <a:latin typeface="Times New Roman" pitchFamily="18" charset="0"/>
              </a:defRPr>
            </a:lvl4pPr>
            <a:lvl5pPr algn="l">
              <a:spcBef>
                <a:spcPct val="0"/>
              </a:spcBef>
              <a:tabLst>
                <a:tab pos="688975" algn="l"/>
                <a:tab pos="1824038" algn="l"/>
                <a:tab pos="2735263" algn="l"/>
                <a:tab pos="3648075" algn="l"/>
                <a:tab pos="5026025" algn="l"/>
              </a:tabLst>
              <a:defRPr sz="2400">
                <a:solidFill>
                  <a:schemeClr val="tx1"/>
                </a:solidFill>
                <a:latin typeface="Times New Roman" pitchFamily="18" charset="0"/>
              </a:defRPr>
            </a:lvl5pPr>
            <a:lvl6pPr fontAlgn="base">
              <a:spcBef>
                <a:spcPct val="0"/>
              </a:spcBef>
              <a:spcAft>
                <a:spcPct val="0"/>
              </a:spcAft>
              <a:tabLst>
                <a:tab pos="688975" algn="l"/>
                <a:tab pos="1824038" algn="l"/>
                <a:tab pos="2735263" algn="l"/>
                <a:tab pos="3648075" algn="l"/>
                <a:tab pos="5026025" algn="l"/>
              </a:tabLst>
              <a:defRPr sz="2400">
                <a:solidFill>
                  <a:schemeClr val="tx1"/>
                </a:solidFill>
                <a:latin typeface="Times New Roman" pitchFamily="18" charset="0"/>
              </a:defRPr>
            </a:lvl6pPr>
            <a:lvl7pPr fontAlgn="base">
              <a:spcBef>
                <a:spcPct val="0"/>
              </a:spcBef>
              <a:spcAft>
                <a:spcPct val="0"/>
              </a:spcAft>
              <a:tabLst>
                <a:tab pos="688975" algn="l"/>
                <a:tab pos="1824038" algn="l"/>
                <a:tab pos="2735263" algn="l"/>
                <a:tab pos="3648075" algn="l"/>
                <a:tab pos="5026025" algn="l"/>
              </a:tabLst>
              <a:defRPr sz="2400">
                <a:solidFill>
                  <a:schemeClr val="tx1"/>
                </a:solidFill>
                <a:latin typeface="Times New Roman" pitchFamily="18" charset="0"/>
              </a:defRPr>
            </a:lvl7pPr>
            <a:lvl8pPr fontAlgn="base">
              <a:spcBef>
                <a:spcPct val="0"/>
              </a:spcBef>
              <a:spcAft>
                <a:spcPct val="0"/>
              </a:spcAft>
              <a:tabLst>
                <a:tab pos="688975" algn="l"/>
                <a:tab pos="1824038" algn="l"/>
                <a:tab pos="2735263" algn="l"/>
                <a:tab pos="3648075" algn="l"/>
                <a:tab pos="5026025" algn="l"/>
              </a:tabLst>
              <a:defRPr sz="2400">
                <a:solidFill>
                  <a:schemeClr val="tx1"/>
                </a:solidFill>
                <a:latin typeface="Times New Roman" pitchFamily="18" charset="0"/>
              </a:defRPr>
            </a:lvl8pPr>
            <a:lvl9pPr fontAlgn="base">
              <a:spcBef>
                <a:spcPct val="0"/>
              </a:spcBef>
              <a:spcAft>
                <a:spcPct val="0"/>
              </a:spcAft>
              <a:tabLst>
                <a:tab pos="688975" algn="l"/>
                <a:tab pos="1824038" algn="l"/>
                <a:tab pos="2735263" algn="l"/>
                <a:tab pos="3648075" algn="l"/>
                <a:tab pos="5026025" algn="l"/>
              </a:tabLst>
              <a:defRPr sz="2400">
                <a:solidFill>
                  <a:schemeClr val="tx1"/>
                </a:solidFill>
                <a:latin typeface="Times New Roman" pitchFamily="18" charset="0"/>
              </a:defRPr>
            </a:lvl9pPr>
          </a:lstStyle>
          <a:p>
            <a:pPr eaLnBrk="0" hangingPunct="0">
              <a:buClrTx/>
              <a:buFontTx/>
              <a:buNone/>
            </a:pPr>
            <a:r>
              <a:rPr lang="en-IE" altLang="en-US" sz="1800" dirty="0">
                <a:solidFill>
                  <a:srgbClr val="000000"/>
                </a:solidFill>
                <a:latin typeface="Courier New" pitchFamily="49" charset="0"/>
              </a:rPr>
              <a:t>DELETE FROM </a:t>
            </a:r>
            <a:r>
              <a:rPr lang="en-IE" altLang="en-US" sz="1800" dirty="0" err="1">
                <a:solidFill>
                  <a:srgbClr val="000000"/>
                </a:solidFill>
                <a:latin typeface="Courier New" pitchFamily="49" charset="0"/>
              </a:rPr>
              <a:t>MM_game</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WHERE </a:t>
            </a:r>
            <a:r>
              <a:rPr lang="en-IE" altLang="en-US" sz="1800" dirty="0" err="1">
                <a:solidFill>
                  <a:srgbClr val="000000"/>
                </a:solidFill>
                <a:latin typeface="Courier New" pitchFamily="49" charset="0"/>
              </a:rPr>
              <a:t>game_CERT</a:t>
            </a:r>
            <a:r>
              <a:rPr lang="en-IE" altLang="en-US" sz="1800" dirty="0">
                <a:solidFill>
                  <a:srgbClr val="000000"/>
                </a:solidFill>
                <a:latin typeface="Courier New" pitchFamily="49" charset="0"/>
              </a:rPr>
              <a:t> ='18';</a:t>
            </a:r>
            <a:endParaRPr lang="en-US" altLang="en-US" sz="1800" dirty="0">
              <a:solidFill>
                <a:srgbClr val="000000"/>
              </a:solidFill>
              <a:latin typeface="Courier New" pitchFamily="49" charset="0"/>
            </a:endParaRPr>
          </a:p>
        </p:txBody>
      </p:sp>
      <p:sp>
        <p:nvSpPr>
          <p:cNvPr id="594948" name="Rectangle 4"/>
          <p:cNvSpPr>
            <a:spLocks noChangeArrowheads="1"/>
          </p:cNvSpPr>
          <p:nvPr/>
        </p:nvSpPr>
        <p:spPr bwMode="blackGray">
          <a:xfrm>
            <a:off x="871537" y="3356992"/>
            <a:ext cx="7280275" cy="2862964"/>
          </a:xfrm>
          <a:prstGeom prst="rect">
            <a:avLst/>
          </a:prstGeom>
          <a:solidFill>
            <a:schemeClr val="accent4">
              <a:lumMod val="20000"/>
              <a:lumOff val="80000"/>
            </a:schemeClr>
          </a:solidFill>
          <a:ln w="28575">
            <a:solidFill>
              <a:srgbClr val="000000"/>
            </a:solidFill>
            <a:miter lim="800000"/>
            <a:headEnd/>
            <a:tailEnd/>
          </a:ln>
          <a:effectLst/>
          <a:extLst/>
        </p:spPr>
        <p:txBody>
          <a:bodyPr lIns="92075" tIns="46038" rIns="92075" bIns="46038">
            <a:spAutoFit/>
          </a:bodyP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IE" altLang="en-US" sz="1800" dirty="0">
                <a:solidFill>
                  <a:srgbClr val="000000"/>
                </a:solidFill>
                <a:latin typeface="Courier New" pitchFamily="49" charset="0"/>
              </a:rPr>
              <a:t>Error report -</a:t>
            </a:r>
          </a:p>
          <a:p>
            <a:pPr eaLnBrk="0" hangingPunct="0">
              <a:buClrTx/>
              <a:buFontTx/>
              <a:buNone/>
            </a:pPr>
            <a:r>
              <a:rPr lang="en-IE" altLang="en-US" sz="1800" dirty="0">
                <a:solidFill>
                  <a:srgbClr val="000000"/>
                </a:solidFill>
                <a:latin typeface="Courier New" pitchFamily="49" charset="0"/>
              </a:rPr>
              <a:t>SQL Error: ORA-02292: integrity constraint (</a:t>
            </a:r>
            <a:r>
              <a:rPr lang="en-IE" altLang="en-US" sz="1800" dirty="0" err="1">
                <a:solidFill>
                  <a:srgbClr val="000000"/>
                </a:solidFill>
                <a:latin typeface="Courier New" pitchFamily="49" charset="0"/>
              </a:rPr>
              <a:t>DLAWLESS.game_ID_FK</a:t>
            </a:r>
            <a:r>
              <a:rPr lang="en-IE" altLang="en-US" sz="1800" dirty="0">
                <a:solidFill>
                  <a:srgbClr val="000000"/>
                </a:solidFill>
                <a:latin typeface="Courier New" pitchFamily="49" charset="0"/>
              </a:rPr>
              <a:t>) violated - child record found</a:t>
            </a:r>
          </a:p>
          <a:p>
            <a:pPr eaLnBrk="0" hangingPunct="0">
              <a:buClrTx/>
              <a:buFontTx/>
              <a:buNone/>
            </a:pPr>
            <a:r>
              <a:rPr lang="en-IE" altLang="en-US" sz="1800" dirty="0">
                <a:solidFill>
                  <a:srgbClr val="000000"/>
                </a:solidFill>
                <a:latin typeface="Courier New" pitchFamily="49" charset="0"/>
              </a:rPr>
              <a:t>02292. 00000 - "integrity constraint (%</a:t>
            </a:r>
            <a:r>
              <a:rPr lang="en-IE" altLang="en-US" sz="1800" dirty="0" err="1">
                <a:solidFill>
                  <a:srgbClr val="000000"/>
                </a:solidFill>
                <a:latin typeface="Courier New" pitchFamily="49" charset="0"/>
              </a:rPr>
              <a:t>s.%s</a:t>
            </a:r>
            <a:r>
              <a:rPr lang="en-IE" altLang="en-US" sz="1800" dirty="0">
                <a:solidFill>
                  <a:srgbClr val="000000"/>
                </a:solidFill>
                <a:latin typeface="Courier New" pitchFamily="49" charset="0"/>
              </a:rPr>
              <a:t>) violated - child record found"</a:t>
            </a:r>
          </a:p>
          <a:p>
            <a:pPr eaLnBrk="0" hangingPunct="0">
              <a:buClrTx/>
              <a:buFontTx/>
              <a:buNone/>
            </a:pPr>
            <a:r>
              <a:rPr lang="en-IE" altLang="en-US" sz="1800" dirty="0">
                <a:solidFill>
                  <a:srgbClr val="000000"/>
                </a:solidFill>
                <a:latin typeface="Courier New" pitchFamily="49" charset="0"/>
              </a:rPr>
              <a:t>*Cause:    attempted to delete a parent key value that had a foreign</a:t>
            </a:r>
          </a:p>
          <a:p>
            <a:pPr eaLnBrk="0" hangingPunct="0">
              <a:buClrTx/>
              <a:buFontTx/>
              <a:buNone/>
            </a:pPr>
            <a:r>
              <a:rPr lang="en-IE" altLang="en-US" sz="1800" dirty="0">
                <a:solidFill>
                  <a:srgbClr val="000000"/>
                </a:solidFill>
                <a:latin typeface="Courier New" pitchFamily="49" charset="0"/>
              </a:rPr>
              <a:t>           dependency.</a:t>
            </a:r>
          </a:p>
          <a:p>
            <a:pPr eaLnBrk="0" hangingPunct="0">
              <a:buClrTx/>
              <a:buFontTx/>
              <a:buNone/>
            </a:pPr>
            <a:r>
              <a:rPr lang="en-IE" altLang="en-US" sz="1800" dirty="0">
                <a:solidFill>
                  <a:srgbClr val="000000"/>
                </a:solidFill>
                <a:latin typeface="Courier New" pitchFamily="49" charset="0"/>
              </a:rPr>
              <a:t>*Action:   delete dependencies first then parent or disable constraint.</a:t>
            </a:r>
            <a:endParaRPr lang="en-US" altLang="en-US" sz="1800" dirty="0">
              <a:solidFill>
                <a:srgbClr val="000000"/>
              </a:solidFill>
              <a:latin typeface="Courier New" pitchFamily="49" charset="0"/>
            </a:endParaRPr>
          </a:p>
        </p:txBody>
      </p:sp>
    </p:spTree>
    <p:extLst>
      <p:ext uri="{BB962C8B-B14F-4D97-AF65-F5344CB8AC3E}">
        <p14:creationId xmlns:p14="http://schemas.microsoft.com/office/powerpoint/2010/main" val="2676484542"/>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normAutofit fontScale="90000"/>
          </a:bodyPr>
          <a:lstStyle/>
          <a:p>
            <a:r>
              <a:rPr lang="en-US"/>
              <a:t>Updating and Deleting </a:t>
            </a:r>
            <a:br>
              <a:rPr lang="en-US"/>
            </a:br>
            <a:r>
              <a:rPr lang="en-US"/>
              <a:t>Existing Table Records</a:t>
            </a:r>
          </a:p>
        </p:txBody>
      </p:sp>
      <p:sp>
        <p:nvSpPr>
          <p:cNvPr id="105475" name="Rectangle 3"/>
          <p:cNvSpPr>
            <a:spLocks noGrp="1" noChangeArrowheads="1"/>
          </p:cNvSpPr>
          <p:nvPr>
            <p:ph type="body" idx="1"/>
          </p:nvPr>
        </p:nvSpPr>
        <p:spPr/>
        <p:txBody>
          <a:bodyPr/>
          <a:lstStyle/>
          <a:p>
            <a:r>
              <a:rPr lang="en-US" sz="3200" dirty="0"/>
              <a:t>TRUNCATE</a:t>
            </a:r>
            <a:r>
              <a:rPr lang="en-US" b="1" dirty="0"/>
              <a:t> </a:t>
            </a:r>
          </a:p>
          <a:p>
            <a:pPr lvl="1"/>
            <a:r>
              <a:rPr lang="en-US" sz="2400" dirty="0"/>
              <a:t>Removes all of the table data without saving any rollback information</a:t>
            </a:r>
          </a:p>
          <a:p>
            <a:pPr lvl="1"/>
            <a:r>
              <a:rPr lang="en-US" sz="2400" dirty="0"/>
              <a:t>Must disable foreign key constraints before truncating table</a:t>
            </a:r>
          </a:p>
          <a:p>
            <a:pPr lvl="1"/>
            <a:r>
              <a:rPr lang="en-US" dirty="0"/>
              <a:t>TRUNCATE TABLE </a:t>
            </a:r>
            <a:r>
              <a:rPr lang="en-US" dirty="0" err="1"/>
              <a:t>tablename</a:t>
            </a:r>
            <a:r>
              <a:rPr lang="en-US" dirty="0"/>
              <a:t>;</a:t>
            </a:r>
          </a:p>
        </p:txBody>
      </p:sp>
    </p:spTree>
    <p:extLst>
      <p:ext uri="{BB962C8B-B14F-4D97-AF65-F5344CB8AC3E}">
        <p14:creationId xmlns:p14="http://schemas.microsoft.com/office/powerpoint/2010/main" val="1293370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lstStyle/>
          <a:p>
            <a:r>
              <a:rPr lang="en-US"/>
              <a:t>Data Concurrency and Consistency</a:t>
            </a:r>
          </a:p>
        </p:txBody>
      </p:sp>
      <p:sp>
        <p:nvSpPr>
          <p:cNvPr id="301059" name="Rectangle 3"/>
          <p:cNvSpPr>
            <a:spLocks noGrp="1" noChangeArrowheads="1"/>
          </p:cNvSpPr>
          <p:nvPr>
            <p:ph type="body" idx="1"/>
          </p:nvPr>
        </p:nvSpPr>
        <p:spPr/>
        <p:txBody>
          <a:bodyPr/>
          <a:lstStyle/>
          <a:p>
            <a:r>
              <a:rPr lang="en-US" dirty="0"/>
              <a:t>Data concurrency </a:t>
            </a:r>
          </a:p>
          <a:p>
            <a:pPr lvl="1"/>
            <a:r>
              <a:rPr lang="en-US" dirty="0"/>
              <a:t>Means that many users can access data at the same time.</a:t>
            </a:r>
          </a:p>
          <a:p>
            <a:r>
              <a:rPr lang="en-US" dirty="0"/>
              <a:t>Data consistency </a:t>
            </a:r>
          </a:p>
          <a:p>
            <a:pPr lvl="1"/>
            <a:r>
              <a:rPr lang="en-US" dirty="0"/>
              <a:t>Means that each user sees a consistent view of the data, including visible changes made by the user’s own transactions and transactions of other users.</a:t>
            </a:r>
          </a:p>
          <a:p>
            <a:r>
              <a:rPr lang="en-US" dirty="0"/>
              <a:t>At all times you need to be aware of concurrency and how what you are doing will affect consistency and make sure you leave the database in a consistent state for users.</a:t>
            </a:r>
          </a:p>
        </p:txBody>
      </p:sp>
    </p:spTree>
    <p:extLst>
      <p:ext uri="{BB962C8B-B14F-4D97-AF65-F5344CB8AC3E}">
        <p14:creationId xmlns:p14="http://schemas.microsoft.com/office/powerpoint/2010/main" val="33737799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a:t>Transactions and SQL</a:t>
            </a:r>
            <a:endParaRPr lang="en-IE" dirty="0"/>
          </a:p>
        </p:txBody>
      </p:sp>
      <p:sp>
        <p:nvSpPr>
          <p:cNvPr id="3" name="Content Placeholder 2"/>
          <p:cNvSpPr>
            <a:spLocks noGrp="1"/>
          </p:cNvSpPr>
          <p:nvPr>
            <p:ph sz="quarter" idx="1"/>
          </p:nvPr>
        </p:nvSpPr>
        <p:spPr/>
        <p:txBody>
          <a:bodyPr/>
          <a:lstStyle/>
          <a:p>
            <a:r>
              <a:rPr lang="en-US" dirty="0"/>
              <a:t>Transaction</a:t>
            </a:r>
          </a:p>
          <a:p>
            <a:pPr lvl="1"/>
            <a:r>
              <a:rPr lang="en-US" dirty="0"/>
              <a:t>Series of action queries that represent a logical unit of work</a:t>
            </a:r>
          </a:p>
          <a:p>
            <a:r>
              <a:rPr lang="en-US" dirty="0"/>
              <a:t>User can commit (save) changes</a:t>
            </a:r>
          </a:p>
          <a:p>
            <a:r>
              <a:rPr lang="en-US" dirty="0"/>
              <a:t>User can roll back (discard) changes</a:t>
            </a:r>
          </a:p>
          <a:p>
            <a:r>
              <a:rPr lang="en-US" dirty="0"/>
              <a:t>Pending transaction</a:t>
            </a:r>
          </a:p>
          <a:p>
            <a:pPr lvl="1"/>
            <a:r>
              <a:rPr lang="en-US" dirty="0"/>
              <a:t>A transaction waiting to be committed or rolled back</a:t>
            </a:r>
          </a:p>
          <a:p>
            <a:endParaRPr lang="en-IE" dirty="0"/>
          </a:p>
        </p:txBody>
      </p:sp>
    </p:spTree>
    <p:extLst>
      <p:ext uri="{BB962C8B-B14F-4D97-AF65-F5344CB8AC3E}">
        <p14:creationId xmlns:p14="http://schemas.microsoft.com/office/powerpoint/2010/main" val="16486513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t>Transactions and SQL</a:t>
            </a:r>
            <a:endParaRPr lang="en-IE" dirty="0"/>
          </a:p>
        </p:txBody>
      </p:sp>
      <p:sp>
        <p:nvSpPr>
          <p:cNvPr id="4" name="Content Placeholder 3"/>
          <p:cNvSpPr>
            <a:spLocks noGrp="1"/>
          </p:cNvSpPr>
          <p:nvPr>
            <p:ph sz="quarter" idx="1"/>
          </p:nvPr>
        </p:nvSpPr>
        <p:spPr/>
        <p:txBody>
          <a:bodyPr/>
          <a:lstStyle/>
          <a:p>
            <a:r>
              <a:rPr lang="en-US" altLang="zh-CN" dirty="0"/>
              <a:t>The SELECT statement reads data from the database </a:t>
            </a:r>
          </a:p>
          <a:p>
            <a:pPr lvl="1"/>
            <a:r>
              <a:rPr lang="en-US" altLang="zh-CN" dirty="0"/>
              <a:t>BUT  doesn’t change anything.</a:t>
            </a:r>
          </a:p>
          <a:p>
            <a:r>
              <a:rPr lang="en-US" altLang="zh-CN" dirty="0"/>
              <a:t>The other three DML statements DO change the data.</a:t>
            </a:r>
          </a:p>
          <a:p>
            <a:r>
              <a:rPr lang="en-US" altLang="zh-CN" dirty="0"/>
              <a:t>Because they change the data, the DBMS (Database Management System) goes into defensive mode.</a:t>
            </a:r>
          </a:p>
          <a:p>
            <a:r>
              <a:rPr lang="en-US" altLang="zh-CN" dirty="0"/>
              <a:t>It LOCKS all rows that are subjected to</a:t>
            </a:r>
          </a:p>
          <a:p>
            <a:pPr lvl="1"/>
            <a:r>
              <a:rPr lang="en-US" altLang="zh-CN" dirty="0"/>
              <a:t>INSERT</a:t>
            </a:r>
          </a:p>
          <a:p>
            <a:pPr lvl="1"/>
            <a:r>
              <a:rPr lang="en-US" altLang="zh-CN" dirty="0"/>
              <a:t>UPDATE  </a:t>
            </a:r>
          </a:p>
          <a:p>
            <a:pPr lvl="1"/>
            <a:r>
              <a:rPr lang="en-US" altLang="zh-CN" dirty="0"/>
              <a:t>DELETE</a:t>
            </a:r>
          </a:p>
          <a:p>
            <a:r>
              <a:rPr lang="en-US" altLang="zh-CN" dirty="0"/>
              <a:t>This means other users of the database cannot make changes to this data until the statements are complete.</a:t>
            </a:r>
          </a:p>
          <a:p>
            <a:endParaRPr lang="en-US" altLang="zh-CN" dirty="0"/>
          </a:p>
          <a:p>
            <a:endParaRPr lang="en-IE" dirty="0"/>
          </a:p>
        </p:txBody>
      </p:sp>
    </p:spTree>
    <p:extLst>
      <p:ext uri="{BB962C8B-B14F-4D97-AF65-F5344CB8AC3E}">
        <p14:creationId xmlns:p14="http://schemas.microsoft.com/office/powerpoint/2010/main" val="2900546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282701"/>
            <a:ext cx="89768" cy="584775"/>
          </a:xfrm>
          <a:prstGeom prst="rect">
            <a:avLst/>
          </a:prstGeom>
          <a:noFill/>
        </p:spPr>
        <p:txBody>
          <a:bodyPr wrap="none" lIns="0" tIns="0" rIns="0" rtlCol="0">
            <a:spAutoFit/>
          </a:bodyPr>
          <a:lstStyle/>
          <a:p>
            <a:pPr>
              <a:lnSpc>
                <a:spcPts val="1000"/>
              </a:lnSpc>
            </a:pPr>
            <a:endParaRPr lang="en-US" altLang="zh-CN" dirty="0"/>
          </a:p>
          <a:p>
            <a:pPr>
              <a:lnSpc>
                <a:spcPts val="3200"/>
              </a:lnSpc>
              <a:tabLst>
                <a:tab pos="88900" algn="l"/>
                <a:tab pos="482600" algn="l"/>
                <a:tab pos="723900" algn="l"/>
              </a:tabLst>
            </a:pPr>
            <a:r>
              <a:rPr lang="en-US" altLang="zh-CN" dirty="0"/>
              <a:t>	</a:t>
            </a:r>
            <a:endParaRPr lang="en-US" altLang="zh-CN" sz="2400" dirty="0">
              <a:solidFill>
                <a:srgbClr val="000000"/>
              </a:solidFill>
              <a:latin typeface="Constantia" pitchFamily="18" charset="0"/>
              <a:cs typeface="Constantia" pitchFamily="18" charset="0"/>
            </a:endParaRPr>
          </a:p>
        </p:txBody>
      </p:sp>
      <p:sp>
        <p:nvSpPr>
          <p:cNvPr id="6" name="TextBox 1"/>
          <p:cNvSpPr txBox="1"/>
          <p:nvPr/>
        </p:nvSpPr>
        <p:spPr>
          <a:xfrm>
            <a:off x="1460501" y="3733801"/>
            <a:ext cx="68930" cy="315471"/>
          </a:xfrm>
          <a:prstGeom prst="rect">
            <a:avLst/>
          </a:prstGeom>
          <a:noFill/>
        </p:spPr>
        <p:txBody>
          <a:bodyPr wrap="none" lIns="0" tIns="0" rIns="0" rtlCol="0">
            <a:spAutoFit/>
          </a:bodyPr>
          <a:lstStyle/>
          <a:p>
            <a:pPr>
              <a:lnSpc>
                <a:spcPts val="2100"/>
              </a:lnSpc>
              <a:tabLst/>
            </a:pPr>
            <a:r>
              <a:rPr lang="en-US" altLang="zh-CN" sz="2100" dirty="0">
                <a:solidFill>
                  <a:srgbClr val="000000"/>
                </a:solidFill>
                <a:latin typeface="Constantia" pitchFamily="18" charset="0"/>
                <a:cs typeface="Constantia" pitchFamily="18" charset="0"/>
              </a:rPr>
              <a:t>.</a:t>
            </a:r>
          </a:p>
        </p:txBody>
      </p:sp>
      <p:sp>
        <p:nvSpPr>
          <p:cNvPr id="3" name="Title 2"/>
          <p:cNvSpPr>
            <a:spLocks noGrp="1"/>
          </p:cNvSpPr>
          <p:nvPr>
            <p:ph type="title"/>
          </p:nvPr>
        </p:nvSpPr>
        <p:spPr/>
        <p:txBody>
          <a:bodyPr/>
          <a:lstStyle/>
          <a:p>
            <a:r>
              <a:rPr lang="en-US" altLang="zh-CN" dirty="0"/>
              <a:t>Transactions and locking</a:t>
            </a:r>
            <a:endParaRPr lang="en-IE" dirty="0"/>
          </a:p>
        </p:txBody>
      </p:sp>
      <p:sp>
        <p:nvSpPr>
          <p:cNvPr id="11" name="Content Placeholder 10"/>
          <p:cNvSpPr>
            <a:spLocks noGrp="1"/>
          </p:cNvSpPr>
          <p:nvPr>
            <p:ph sz="quarter" idx="1"/>
          </p:nvPr>
        </p:nvSpPr>
        <p:spPr/>
        <p:txBody>
          <a:bodyPr>
            <a:normAutofit fontScale="92500"/>
          </a:bodyPr>
          <a:lstStyle/>
          <a:p>
            <a:r>
              <a:rPr lang="en-US" altLang="zh-CN" dirty="0"/>
              <a:t>When an INSERT, UPDATE or DELETE  takes place:</a:t>
            </a:r>
          </a:p>
          <a:p>
            <a:pPr lvl="1"/>
            <a:r>
              <a:rPr lang="en-US" altLang="zh-CN" dirty="0"/>
              <a:t>It starts a TRANSACTION - (or logical </a:t>
            </a:r>
            <a:r>
              <a:rPr lang="en-US" altLang="zh-CN" dirty="0" err="1"/>
              <a:t>unitof</a:t>
            </a:r>
            <a:r>
              <a:rPr lang="en-US" altLang="zh-CN" dirty="0"/>
              <a:t> work)  a sequence of SQL statements that ORACLE treats as a single unit.</a:t>
            </a:r>
          </a:p>
          <a:p>
            <a:pPr lvl="1"/>
            <a:r>
              <a:rPr lang="en-US" altLang="zh-CN" dirty="0"/>
              <a:t>It locks the row that is being </a:t>
            </a:r>
            <a:r>
              <a:rPr lang="en-US" altLang="zh-CN" dirty="0" err="1"/>
              <a:t>INSERTed</a:t>
            </a:r>
            <a:r>
              <a:rPr lang="en-US" altLang="zh-CN" dirty="0"/>
              <a:t> / </a:t>
            </a:r>
            <a:r>
              <a:rPr lang="en-US" altLang="zh-CN" dirty="0" err="1"/>
              <a:t>UPDATEd</a:t>
            </a:r>
            <a:r>
              <a:rPr lang="en-US" altLang="zh-CN" dirty="0"/>
              <a:t> /</a:t>
            </a:r>
            <a:r>
              <a:rPr lang="en-US" altLang="zh-CN" dirty="0" err="1"/>
              <a:t>DELETEd</a:t>
            </a:r>
            <a:endParaRPr lang="en-US" altLang="zh-CN" dirty="0"/>
          </a:p>
          <a:p>
            <a:r>
              <a:rPr lang="en-US" altLang="zh-CN" dirty="0"/>
              <a:t>Other sessions cannot see the changes that are being made</a:t>
            </a:r>
          </a:p>
          <a:p>
            <a:r>
              <a:rPr lang="en-US" altLang="zh-CN" dirty="0"/>
              <a:t>The lock holds until the transaction session issues</a:t>
            </a:r>
          </a:p>
          <a:p>
            <a:pPr lvl="1"/>
            <a:r>
              <a:rPr lang="en-US" altLang="zh-CN" dirty="0"/>
              <a:t>COMMIT or</a:t>
            </a:r>
          </a:p>
          <a:p>
            <a:pPr lvl="1"/>
            <a:r>
              <a:rPr lang="en-US" altLang="zh-CN" dirty="0"/>
              <a:t>ROLLBACK</a:t>
            </a:r>
          </a:p>
          <a:p>
            <a:r>
              <a:rPr lang="en-US" altLang="zh-CN" dirty="0"/>
              <a:t>A transaction ends with a:</a:t>
            </a:r>
          </a:p>
          <a:p>
            <a:pPr lvl="1"/>
            <a:r>
              <a:rPr lang="en-US" altLang="zh-CN" dirty="0"/>
              <a:t>commit,</a:t>
            </a:r>
          </a:p>
          <a:p>
            <a:pPr lvl="1"/>
            <a:r>
              <a:rPr lang="en-US" altLang="zh-CN" dirty="0"/>
              <a:t>rollback ,</a:t>
            </a:r>
          </a:p>
          <a:p>
            <a:pPr lvl="1"/>
            <a:r>
              <a:rPr lang="en-US" altLang="zh-CN" dirty="0"/>
              <a:t>exit, or any </a:t>
            </a:r>
            <a:r>
              <a:rPr lang="en-US" altLang="zh-CN" dirty="0" err="1"/>
              <a:t>DDL</a:t>
            </a:r>
            <a:r>
              <a:rPr lang="en-US" altLang="zh-CN" dirty="0"/>
              <a:t> statement which issues an implicit commit.</a:t>
            </a:r>
          </a:p>
          <a:p>
            <a:endParaRPr lang="en-US" altLang="zh-CN" dirty="0"/>
          </a:p>
          <a:p>
            <a:endParaRPr lang="en-US" altLang="zh-CN" dirty="0"/>
          </a:p>
          <a:p>
            <a:endParaRPr lang="en-US" altLang="zh-CN" dirty="0"/>
          </a:p>
          <a:p>
            <a:endParaRPr lang="en-IE" dirty="0"/>
          </a:p>
        </p:txBody>
      </p:sp>
    </p:spTree>
    <p:extLst>
      <p:ext uri="{BB962C8B-B14F-4D97-AF65-F5344CB8AC3E}">
        <p14:creationId xmlns:p14="http://schemas.microsoft.com/office/powerpoint/2010/main" val="7504087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p:txBody>
          <a:bodyPr/>
          <a:lstStyle/>
          <a:p>
            <a:r>
              <a:rPr lang="en-US"/>
              <a:t>Database Transaction</a:t>
            </a:r>
            <a:endParaRPr lang="bg-BG"/>
          </a:p>
        </p:txBody>
      </p:sp>
      <p:sp>
        <p:nvSpPr>
          <p:cNvPr id="274435" name="Rectangle 3"/>
          <p:cNvSpPr>
            <a:spLocks noGrp="1" noChangeArrowheads="1"/>
          </p:cNvSpPr>
          <p:nvPr>
            <p:ph type="body" idx="1"/>
          </p:nvPr>
        </p:nvSpPr>
        <p:spPr/>
        <p:txBody>
          <a:bodyPr/>
          <a:lstStyle/>
          <a:p>
            <a:r>
              <a:rPr lang="bg-BG" dirty="0"/>
              <a:t>A database transaction consists of one of the</a:t>
            </a:r>
            <a:r>
              <a:rPr lang="en-US" dirty="0"/>
              <a:t> </a:t>
            </a:r>
            <a:r>
              <a:rPr lang="bg-BG" dirty="0"/>
              <a:t>following:</a:t>
            </a:r>
          </a:p>
          <a:p>
            <a:pPr lvl="1"/>
            <a:r>
              <a:rPr lang="bg-BG" dirty="0"/>
              <a:t>DML statements which constitute one consistent</a:t>
            </a:r>
            <a:r>
              <a:rPr lang="en-US" dirty="0"/>
              <a:t> </a:t>
            </a:r>
            <a:r>
              <a:rPr lang="bg-BG" dirty="0"/>
              <a:t>change to the data</a:t>
            </a:r>
          </a:p>
          <a:p>
            <a:pPr lvl="1"/>
            <a:r>
              <a:rPr lang="bg-BG" dirty="0"/>
              <a:t>One DDL statement</a:t>
            </a:r>
          </a:p>
          <a:p>
            <a:pPr lvl="1"/>
            <a:r>
              <a:rPr lang="bg-BG" dirty="0"/>
              <a:t>One DCL statement</a:t>
            </a:r>
          </a:p>
          <a:p>
            <a:endParaRPr lang="bg-BG" dirty="0"/>
          </a:p>
        </p:txBody>
      </p:sp>
    </p:spTree>
    <p:extLst>
      <p:ext uri="{BB962C8B-B14F-4D97-AF65-F5344CB8AC3E}">
        <p14:creationId xmlns:p14="http://schemas.microsoft.com/office/powerpoint/2010/main" val="27292672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t>The Transaction Control Commands</a:t>
            </a:r>
            <a:endParaRPr lang="en-IE" dirty="0"/>
          </a:p>
        </p:txBody>
      </p:sp>
      <p:sp>
        <p:nvSpPr>
          <p:cNvPr id="4" name="Content Placeholder 3"/>
          <p:cNvSpPr>
            <a:spLocks noGrp="1"/>
          </p:cNvSpPr>
          <p:nvPr>
            <p:ph sz="quarter" idx="1"/>
          </p:nvPr>
        </p:nvSpPr>
        <p:spPr/>
        <p:txBody>
          <a:bodyPr/>
          <a:lstStyle/>
          <a:p>
            <a:r>
              <a:rPr lang="en-US" altLang="zh-CN" dirty="0"/>
              <a:t>Commit makes all changes since the beginning of a transaction permanent</a:t>
            </a:r>
          </a:p>
          <a:p>
            <a:pPr lvl="1"/>
            <a:r>
              <a:rPr lang="en-US" altLang="zh-CN" dirty="0"/>
              <a:t>Other users cannot see the results of the transaction until it has been committed.</a:t>
            </a:r>
          </a:p>
          <a:p>
            <a:endParaRPr lang="en-US" altLang="zh-CN" dirty="0"/>
          </a:p>
          <a:p>
            <a:r>
              <a:rPr lang="en-US" altLang="zh-CN" dirty="0"/>
              <a:t>Rollback rolls back (undoes) all changes since the beginning of a transaction</a:t>
            </a:r>
          </a:p>
          <a:p>
            <a:pPr lvl="1"/>
            <a:r>
              <a:rPr lang="en-US" altLang="zh-CN" dirty="0"/>
              <a:t>Returns to database to state it was in before you started your transactions.</a:t>
            </a:r>
          </a:p>
          <a:p>
            <a:endParaRPr lang="en-US" altLang="zh-CN" dirty="0"/>
          </a:p>
          <a:p>
            <a:endParaRPr lang="en-US" altLang="zh-CN" dirty="0"/>
          </a:p>
          <a:p>
            <a:endParaRPr lang="en-US" altLang="zh-CN" dirty="0"/>
          </a:p>
          <a:p>
            <a:endParaRPr lang="en-US" altLang="zh-CN" dirty="0"/>
          </a:p>
          <a:p>
            <a:endParaRPr lang="en-IE" dirty="0"/>
          </a:p>
        </p:txBody>
      </p:sp>
    </p:spTree>
    <p:extLst>
      <p:ext uri="{BB962C8B-B14F-4D97-AF65-F5344CB8AC3E}">
        <p14:creationId xmlns:p14="http://schemas.microsoft.com/office/powerpoint/2010/main" val="20003141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p:txBody>
          <a:bodyPr>
            <a:normAutofit fontScale="90000"/>
          </a:bodyPr>
          <a:lstStyle/>
          <a:p>
            <a:r>
              <a:rPr lang="en-US"/>
              <a:t>Advantages of COMMIT</a:t>
            </a:r>
            <a:br>
              <a:rPr lang="en-US"/>
            </a:br>
            <a:r>
              <a:rPr lang="en-US"/>
              <a:t>and ROLLBACK</a:t>
            </a:r>
          </a:p>
        </p:txBody>
      </p:sp>
      <p:sp>
        <p:nvSpPr>
          <p:cNvPr id="291843" name="Rectangle 3"/>
          <p:cNvSpPr>
            <a:spLocks noGrp="1" noChangeArrowheads="1"/>
          </p:cNvSpPr>
          <p:nvPr>
            <p:ph type="body" idx="1"/>
          </p:nvPr>
        </p:nvSpPr>
        <p:spPr/>
        <p:txBody>
          <a:bodyPr/>
          <a:lstStyle/>
          <a:p>
            <a:endParaRPr lang="en-US" dirty="0"/>
          </a:p>
          <a:p>
            <a:r>
              <a:rPr lang="en-US" dirty="0"/>
              <a:t>With COMMIT and ROLLBACK statements, you can:</a:t>
            </a:r>
          </a:p>
          <a:p>
            <a:pPr lvl="1"/>
            <a:r>
              <a:rPr lang="en-US" dirty="0"/>
              <a:t>Ensure data consistency</a:t>
            </a:r>
          </a:p>
          <a:p>
            <a:pPr lvl="1"/>
            <a:r>
              <a:rPr lang="en-US" dirty="0"/>
              <a:t>Preview data changes before making changes</a:t>
            </a:r>
          </a:p>
          <a:p>
            <a:pPr lvl="1"/>
            <a:r>
              <a:rPr lang="en-US" dirty="0"/>
              <a:t>permanent</a:t>
            </a:r>
          </a:p>
          <a:p>
            <a:pPr lvl="1"/>
            <a:r>
              <a:rPr lang="en-US" dirty="0"/>
              <a:t>Group logically related operations</a:t>
            </a:r>
          </a:p>
        </p:txBody>
      </p:sp>
    </p:spTree>
    <p:extLst>
      <p:ext uri="{BB962C8B-B14F-4D97-AF65-F5344CB8AC3E}">
        <p14:creationId xmlns:p14="http://schemas.microsoft.com/office/powerpoint/2010/main" val="23189252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p:txBody>
          <a:bodyPr/>
          <a:lstStyle/>
          <a:p>
            <a:r>
              <a:rPr lang="en-US"/>
              <a:t>Controlling transaction</a:t>
            </a:r>
          </a:p>
        </p:txBody>
      </p:sp>
      <p:pic>
        <p:nvPicPr>
          <p:cNvPr id="292869" name="Picture 5" descr="Pic1_Controlling_transaction"/>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0" y="1125538"/>
            <a:ext cx="5878513" cy="54721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819161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PURGE</a:t>
            </a:r>
          </a:p>
        </p:txBody>
      </p:sp>
      <p:sp>
        <p:nvSpPr>
          <p:cNvPr id="3" name="Content Placeholder 2"/>
          <p:cNvSpPr>
            <a:spLocks noGrp="1"/>
          </p:cNvSpPr>
          <p:nvPr>
            <p:ph sz="quarter" idx="1"/>
          </p:nvPr>
        </p:nvSpPr>
        <p:spPr/>
        <p:txBody>
          <a:bodyPr/>
          <a:lstStyle/>
          <a:p>
            <a:r>
              <a:rPr lang="en-IE" dirty="0"/>
              <a:t>Specify PURGE if you want to drop the table and release the space associated with it in a single step. </a:t>
            </a:r>
          </a:p>
          <a:p>
            <a:r>
              <a:rPr lang="en-IE" dirty="0"/>
              <a:t>If you specify PURGE, then the database does not place the table and its dependent objects into the recycle bin.</a:t>
            </a:r>
          </a:p>
          <a:p>
            <a:endParaRPr lang="en-IE" dirty="0"/>
          </a:p>
        </p:txBody>
      </p:sp>
    </p:spTree>
    <p:extLst>
      <p:ext uri="{BB962C8B-B14F-4D97-AF65-F5344CB8AC3E}">
        <p14:creationId xmlns:p14="http://schemas.microsoft.com/office/powerpoint/2010/main" val="14050527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a:t>SAVEPOINTS</a:t>
            </a:r>
          </a:p>
        </p:txBody>
      </p:sp>
      <p:sp>
        <p:nvSpPr>
          <p:cNvPr id="4" name="Content Placeholder 3"/>
          <p:cNvSpPr>
            <a:spLocks noGrp="1"/>
          </p:cNvSpPr>
          <p:nvPr>
            <p:ph sz="quarter" idx="1"/>
          </p:nvPr>
        </p:nvSpPr>
        <p:spPr/>
        <p:txBody>
          <a:bodyPr>
            <a:normAutofit fontScale="85000" lnSpcReduction="20000"/>
          </a:bodyPr>
          <a:lstStyle/>
          <a:p>
            <a:pPr marL="0" indent="0">
              <a:buNone/>
            </a:pPr>
            <a:r>
              <a:rPr lang="en-IE" b="1" dirty="0">
                <a:latin typeface="Courier New" panose="02070309020205020404" pitchFamily="49" charset="0"/>
                <a:cs typeface="Courier New" panose="02070309020205020404" pitchFamily="49" charset="0"/>
              </a:rPr>
              <a:t>UPDATE</a:t>
            </a:r>
            <a:r>
              <a:rPr lang="en-IE" dirty="0">
                <a:latin typeface="Courier New" panose="02070309020205020404" pitchFamily="49" charset="0"/>
                <a:cs typeface="Courier New" panose="02070309020205020404" pitchFamily="49" charset="0"/>
              </a:rPr>
              <a:t> employees SET salary = 7000 WHERE </a:t>
            </a:r>
            <a:r>
              <a:rPr lang="en-IE" dirty="0" err="1">
                <a:latin typeface="Courier New" panose="02070309020205020404" pitchFamily="49" charset="0"/>
                <a:cs typeface="Courier New" panose="02070309020205020404" pitchFamily="49" charset="0"/>
              </a:rPr>
              <a:t>last_name</a:t>
            </a:r>
            <a:r>
              <a:rPr lang="en-IE" dirty="0">
                <a:latin typeface="Courier New" panose="02070309020205020404" pitchFamily="49" charset="0"/>
                <a:cs typeface="Courier New" panose="02070309020205020404" pitchFamily="49" charset="0"/>
              </a:rPr>
              <a:t> = 'Banda'; </a:t>
            </a:r>
          </a:p>
          <a:p>
            <a:pPr marL="0" indent="0">
              <a:buNone/>
            </a:pPr>
            <a:r>
              <a:rPr lang="en-IE" b="1" dirty="0">
                <a:latin typeface="Courier New" panose="02070309020205020404" pitchFamily="49" charset="0"/>
                <a:cs typeface="Courier New" panose="02070309020205020404" pitchFamily="49" charset="0"/>
              </a:rPr>
              <a:t>SAVEPOINT</a:t>
            </a:r>
            <a:r>
              <a:rPr lang="en-IE" dirty="0">
                <a:latin typeface="Courier New" panose="02070309020205020404" pitchFamily="49" charset="0"/>
                <a:cs typeface="Courier New" panose="02070309020205020404" pitchFamily="49" charset="0"/>
              </a:rPr>
              <a:t> </a:t>
            </a:r>
            <a:r>
              <a:rPr lang="en-IE" dirty="0" err="1">
                <a:latin typeface="Courier New" panose="02070309020205020404" pitchFamily="49" charset="0"/>
                <a:cs typeface="Courier New" panose="02070309020205020404" pitchFamily="49" charset="0"/>
              </a:rPr>
              <a:t>banda_sal</a:t>
            </a:r>
            <a:r>
              <a:rPr lang="en-IE" dirty="0">
                <a:latin typeface="Courier New" panose="02070309020205020404" pitchFamily="49" charset="0"/>
                <a:cs typeface="Courier New" panose="02070309020205020404" pitchFamily="49" charset="0"/>
              </a:rPr>
              <a:t>; </a:t>
            </a:r>
          </a:p>
          <a:p>
            <a:pPr marL="0" indent="0">
              <a:buNone/>
            </a:pPr>
            <a:endParaRPr lang="en-IE" dirty="0">
              <a:latin typeface="Courier New" panose="02070309020205020404" pitchFamily="49" charset="0"/>
              <a:cs typeface="Courier New" panose="02070309020205020404" pitchFamily="49" charset="0"/>
            </a:endParaRPr>
          </a:p>
          <a:p>
            <a:pPr marL="0" indent="0">
              <a:buNone/>
            </a:pPr>
            <a:r>
              <a:rPr lang="en-IE" b="1" dirty="0">
                <a:latin typeface="Courier New" panose="02070309020205020404" pitchFamily="49" charset="0"/>
                <a:cs typeface="Courier New" panose="02070309020205020404" pitchFamily="49" charset="0"/>
              </a:rPr>
              <a:t>UPDATE</a:t>
            </a:r>
            <a:r>
              <a:rPr lang="en-IE" dirty="0">
                <a:latin typeface="Courier New" panose="02070309020205020404" pitchFamily="49" charset="0"/>
                <a:cs typeface="Courier New" panose="02070309020205020404" pitchFamily="49" charset="0"/>
              </a:rPr>
              <a:t> employees SET salary = 12000 WHERE </a:t>
            </a:r>
            <a:r>
              <a:rPr lang="en-IE" dirty="0" err="1">
                <a:latin typeface="Courier New" panose="02070309020205020404" pitchFamily="49" charset="0"/>
                <a:cs typeface="Courier New" panose="02070309020205020404" pitchFamily="49" charset="0"/>
              </a:rPr>
              <a:t>last_name</a:t>
            </a:r>
            <a:r>
              <a:rPr lang="en-IE" dirty="0">
                <a:latin typeface="Courier New" panose="02070309020205020404" pitchFamily="49" charset="0"/>
                <a:cs typeface="Courier New" panose="02070309020205020404" pitchFamily="49" charset="0"/>
              </a:rPr>
              <a:t> = 'Greene'; </a:t>
            </a:r>
          </a:p>
          <a:p>
            <a:pPr marL="0" indent="0">
              <a:buNone/>
            </a:pPr>
            <a:r>
              <a:rPr lang="en-IE" b="1" dirty="0">
                <a:latin typeface="Courier New" panose="02070309020205020404" pitchFamily="49" charset="0"/>
                <a:cs typeface="Courier New" panose="02070309020205020404" pitchFamily="49" charset="0"/>
              </a:rPr>
              <a:t>SAVEPOINT</a:t>
            </a:r>
            <a:r>
              <a:rPr lang="en-IE" dirty="0">
                <a:latin typeface="Courier New" panose="02070309020205020404" pitchFamily="49" charset="0"/>
                <a:cs typeface="Courier New" panose="02070309020205020404" pitchFamily="49" charset="0"/>
              </a:rPr>
              <a:t> </a:t>
            </a:r>
            <a:r>
              <a:rPr lang="en-IE" dirty="0" err="1">
                <a:latin typeface="Courier New" panose="02070309020205020404" pitchFamily="49" charset="0"/>
                <a:cs typeface="Courier New" panose="02070309020205020404" pitchFamily="49" charset="0"/>
              </a:rPr>
              <a:t>greene_sal</a:t>
            </a:r>
            <a:r>
              <a:rPr lang="en-IE" dirty="0">
                <a:latin typeface="Courier New" panose="02070309020205020404" pitchFamily="49" charset="0"/>
                <a:cs typeface="Courier New" panose="02070309020205020404" pitchFamily="49" charset="0"/>
              </a:rPr>
              <a:t>; </a:t>
            </a:r>
          </a:p>
          <a:p>
            <a:pPr marL="0" indent="0">
              <a:buNone/>
            </a:pPr>
            <a:endParaRPr lang="en-IE" dirty="0">
              <a:latin typeface="Courier New" panose="02070309020205020404" pitchFamily="49" charset="0"/>
              <a:cs typeface="Courier New" panose="02070309020205020404" pitchFamily="49" charset="0"/>
            </a:endParaRPr>
          </a:p>
          <a:p>
            <a:pPr marL="0" indent="0">
              <a:buNone/>
            </a:pPr>
            <a:r>
              <a:rPr lang="en-IE" dirty="0">
                <a:latin typeface="Courier New" panose="02070309020205020404" pitchFamily="49" charset="0"/>
                <a:cs typeface="Courier New" panose="02070309020205020404" pitchFamily="49" charset="0"/>
              </a:rPr>
              <a:t>SELECT SUM(salary) FROM employees; </a:t>
            </a:r>
          </a:p>
          <a:p>
            <a:pPr marL="0" indent="0">
              <a:buNone/>
            </a:pPr>
            <a:r>
              <a:rPr lang="en-IE" b="1" dirty="0">
                <a:latin typeface="Courier New" panose="02070309020205020404" pitchFamily="49" charset="0"/>
                <a:cs typeface="Courier New" panose="02070309020205020404" pitchFamily="49" charset="0"/>
              </a:rPr>
              <a:t>ROLLBACK TO SAVEPOINT </a:t>
            </a:r>
            <a:r>
              <a:rPr lang="en-IE" b="1" dirty="0" err="1">
                <a:latin typeface="Courier New" panose="02070309020205020404" pitchFamily="49" charset="0"/>
                <a:cs typeface="Courier New" panose="02070309020205020404" pitchFamily="49" charset="0"/>
              </a:rPr>
              <a:t>banda_sal</a:t>
            </a:r>
            <a:r>
              <a:rPr lang="en-IE" dirty="0">
                <a:latin typeface="Courier New" panose="02070309020205020404" pitchFamily="49" charset="0"/>
                <a:cs typeface="Courier New" panose="02070309020205020404" pitchFamily="49" charset="0"/>
              </a:rPr>
              <a:t>; </a:t>
            </a:r>
          </a:p>
          <a:p>
            <a:pPr marL="0" indent="0">
              <a:buNone/>
            </a:pPr>
            <a:endParaRPr lang="en-IE" dirty="0">
              <a:latin typeface="Courier New" panose="02070309020205020404" pitchFamily="49" charset="0"/>
              <a:cs typeface="Courier New" panose="02070309020205020404" pitchFamily="49" charset="0"/>
            </a:endParaRPr>
          </a:p>
          <a:p>
            <a:pPr marL="0" indent="0">
              <a:buNone/>
            </a:pPr>
            <a:r>
              <a:rPr lang="en-IE" b="1" dirty="0">
                <a:latin typeface="Courier New" panose="02070309020205020404" pitchFamily="49" charset="0"/>
                <a:cs typeface="Courier New" panose="02070309020205020404" pitchFamily="49" charset="0"/>
              </a:rPr>
              <a:t>UPDATE</a:t>
            </a:r>
            <a:r>
              <a:rPr lang="en-IE" dirty="0">
                <a:latin typeface="Courier New" panose="02070309020205020404" pitchFamily="49" charset="0"/>
                <a:cs typeface="Courier New" panose="02070309020205020404" pitchFamily="49" charset="0"/>
              </a:rPr>
              <a:t> employees SET salary = 11000 WHERE </a:t>
            </a:r>
            <a:r>
              <a:rPr lang="en-IE" dirty="0" err="1">
                <a:latin typeface="Courier New" panose="02070309020205020404" pitchFamily="49" charset="0"/>
                <a:cs typeface="Courier New" panose="02070309020205020404" pitchFamily="49" charset="0"/>
              </a:rPr>
              <a:t>last_name</a:t>
            </a:r>
            <a:r>
              <a:rPr lang="en-IE" dirty="0">
                <a:latin typeface="Courier New" panose="02070309020205020404" pitchFamily="49" charset="0"/>
                <a:cs typeface="Courier New" panose="02070309020205020404" pitchFamily="49" charset="0"/>
              </a:rPr>
              <a:t> = 'Greene'; </a:t>
            </a:r>
          </a:p>
          <a:p>
            <a:pPr marL="0" indent="0">
              <a:buNone/>
            </a:pPr>
            <a:r>
              <a:rPr lang="en-IE" b="1" dirty="0">
                <a:latin typeface="Courier New" panose="02070309020205020404" pitchFamily="49" charset="0"/>
                <a:cs typeface="Courier New" panose="02070309020205020404" pitchFamily="49" charset="0"/>
              </a:rPr>
              <a:t>COMMIT</a:t>
            </a:r>
            <a:r>
              <a:rPr lang="en-IE" dirty="0">
                <a:latin typeface="Courier New" panose="02070309020205020404" pitchFamily="49" charset="0"/>
                <a:cs typeface="Courier New" panose="02070309020205020404" pitchFamily="49" charset="0"/>
              </a:rPr>
              <a:t>; </a:t>
            </a:r>
          </a:p>
        </p:txBody>
      </p:sp>
      <p:sp>
        <p:nvSpPr>
          <p:cNvPr id="5" name="TextBox 4"/>
          <p:cNvSpPr txBox="1"/>
          <p:nvPr/>
        </p:nvSpPr>
        <p:spPr>
          <a:xfrm>
            <a:off x="259861" y="5717980"/>
            <a:ext cx="9217024" cy="646331"/>
          </a:xfrm>
          <a:prstGeom prst="rect">
            <a:avLst/>
          </a:prstGeom>
          <a:noFill/>
        </p:spPr>
        <p:txBody>
          <a:bodyPr wrap="square" rtlCol="0">
            <a:spAutoFit/>
          </a:bodyPr>
          <a:lstStyle/>
          <a:p>
            <a:r>
              <a:rPr lang="en-IE" dirty="0"/>
              <a:t>ROLLBACK WILL UNDO UPDATE OF GREENE’S SALARY TO 12000 THEN THE UPDATE </a:t>
            </a:r>
          </a:p>
          <a:p>
            <a:r>
              <a:rPr lang="en-IE" dirty="0"/>
              <a:t>TO 11000 WILL BE EXECUTED</a:t>
            </a:r>
          </a:p>
        </p:txBody>
      </p:sp>
    </p:spTree>
    <p:extLst>
      <p:ext uri="{BB962C8B-B14F-4D97-AF65-F5344CB8AC3E}">
        <p14:creationId xmlns:p14="http://schemas.microsoft.com/office/powerpoint/2010/main" val="25967085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p:txBody>
          <a:bodyPr/>
          <a:lstStyle/>
          <a:p>
            <a:r>
              <a:rPr lang="en-US"/>
              <a:t>ROLLBACK transaction</a:t>
            </a:r>
          </a:p>
        </p:txBody>
      </p:sp>
      <p:sp>
        <p:nvSpPr>
          <p:cNvPr id="296964" name="Rectangle 4"/>
          <p:cNvSpPr>
            <a:spLocks noGrp="1" noChangeArrowheads="1"/>
          </p:cNvSpPr>
          <p:nvPr>
            <p:ph type="body" sz="half" idx="1"/>
          </p:nvPr>
        </p:nvSpPr>
        <p:spPr/>
        <p:txBody>
          <a:bodyPr/>
          <a:lstStyle/>
          <a:p>
            <a:pPr>
              <a:buFontTx/>
              <a:buNone/>
            </a:pPr>
            <a:r>
              <a:rPr lang="en-US" sz="2400" b="1"/>
              <a:t>ROLLBACK</a:t>
            </a:r>
          </a:p>
          <a:p>
            <a:r>
              <a:rPr lang="en-US" sz="2400"/>
              <a:t>Oracle undoes all transaction changes using the undo tablespace or rollback segments</a:t>
            </a:r>
          </a:p>
          <a:p>
            <a:r>
              <a:rPr lang="en-US" sz="2400"/>
              <a:t>Oracle releases all the transaction’s locks of data</a:t>
            </a:r>
          </a:p>
          <a:p>
            <a:r>
              <a:rPr lang="en-US" sz="2400"/>
              <a:t>The transaction ends</a:t>
            </a:r>
          </a:p>
        </p:txBody>
      </p:sp>
      <p:sp>
        <p:nvSpPr>
          <p:cNvPr id="296965" name="Rectangle 5"/>
          <p:cNvSpPr>
            <a:spLocks noGrp="1" noChangeArrowheads="1"/>
          </p:cNvSpPr>
          <p:nvPr>
            <p:ph type="body" sz="half" idx="2"/>
          </p:nvPr>
        </p:nvSpPr>
        <p:spPr/>
        <p:txBody>
          <a:bodyPr>
            <a:normAutofit lnSpcReduction="10000"/>
          </a:bodyPr>
          <a:lstStyle/>
          <a:p>
            <a:pPr>
              <a:buFontTx/>
              <a:buNone/>
            </a:pPr>
            <a:r>
              <a:rPr lang="en-US" sz="2400" b="1"/>
              <a:t>ROLLBACK to SAVEPOINT</a:t>
            </a:r>
          </a:p>
          <a:p>
            <a:r>
              <a:rPr lang="en-US" sz="2400"/>
              <a:t>Oracle rolls back only the statements run after the savepoint.</a:t>
            </a:r>
          </a:p>
          <a:p>
            <a:r>
              <a:rPr lang="en-US" sz="2400"/>
              <a:t>Oracle preserves the specified savepoint, but all savepoints that were established after the specified one are lost</a:t>
            </a:r>
          </a:p>
          <a:p>
            <a:r>
              <a:rPr lang="en-US" sz="2400"/>
              <a:t>Oracle releases all table and row locks acquired since that savepoint</a:t>
            </a:r>
          </a:p>
        </p:txBody>
      </p:sp>
    </p:spTree>
    <p:extLst>
      <p:ext uri="{BB962C8B-B14F-4D97-AF65-F5344CB8AC3E}">
        <p14:creationId xmlns:p14="http://schemas.microsoft.com/office/powerpoint/2010/main" val="37998359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p:txBody>
          <a:bodyPr>
            <a:normAutofit fontScale="90000"/>
          </a:bodyPr>
          <a:lstStyle/>
          <a:p>
            <a:r>
              <a:rPr lang="en-US" sz="3200"/>
              <a:t>State of the Data</a:t>
            </a:r>
            <a:br>
              <a:rPr lang="en-US" sz="3200"/>
            </a:br>
            <a:r>
              <a:rPr lang="en-US" sz="3200"/>
              <a:t>Before COMMIT or ROLLBACK</a:t>
            </a:r>
          </a:p>
        </p:txBody>
      </p:sp>
      <p:sp>
        <p:nvSpPr>
          <p:cNvPr id="302083" name="Rectangle 3"/>
          <p:cNvSpPr>
            <a:spLocks noGrp="1" noChangeArrowheads="1"/>
          </p:cNvSpPr>
          <p:nvPr>
            <p:ph type="body" idx="1"/>
          </p:nvPr>
        </p:nvSpPr>
        <p:spPr>
          <a:xfrm>
            <a:off x="323850" y="1484313"/>
            <a:ext cx="8496300" cy="5040312"/>
          </a:xfrm>
        </p:spPr>
        <p:txBody>
          <a:bodyPr/>
          <a:lstStyle/>
          <a:p>
            <a:r>
              <a:rPr lang="en-US" dirty="0"/>
              <a:t>The previous state of the data</a:t>
            </a:r>
            <a:r>
              <a:rPr lang="en-US" b="1" dirty="0"/>
              <a:t> </a:t>
            </a:r>
            <a:r>
              <a:rPr lang="en-US" b="1" i="1" dirty="0">
                <a:solidFill>
                  <a:srgbClr val="FF0066"/>
                </a:solidFill>
                <a:effectLst>
                  <a:outerShdw blurRad="38100" dist="38100" dir="2700000" algn="tl">
                    <a:srgbClr val="000000"/>
                  </a:outerShdw>
                </a:effectLst>
              </a:rPr>
              <a:t>can be recovered</a:t>
            </a:r>
            <a:r>
              <a:rPr lang="en-US" b="1" i="1" dirty="0"/>
              <a:t>.</a:t>
            </a:r>
          </a:p>
          <a:p>
            <a:r>
              <a:rPr lang="en-US" dirty="0"/>
              <a:t>The current user</a:t>
            </a:r>
            <a:r>
              <a:rPr lang="en-US" b="1" dirty="0"/>
              <a:t> </a:t>
            </a:r>
            <a:r>
              <a:rPr lang="en-US" b="1" i="1" dirty="0">
                <a:solidFill>
                  <a:srgbClr val="FF0066"/>
                </a:solidFill>
                <a:effectLst>
                  <a:outerShdw blurRad="38100" dist="38100" dir="2700000" algn="tl">
                    <a:srgbClr val="000000"/>
                  </a:outerShdw>
                </a:effectLst>
              </a:rPr>
              <a:t>can review</a:t>
            </a:r>
            <a:r>
              <a:rPr lang="en-US" b="1" dirty="0"/>
              <a:t> </a:t>
            </a:r>
            <a:r>
              <a:rPr lang="en-US" dirty="0"/>
              <a:t>the results of the</a:t>
            </a:r>
            <a:r>
              <a:rPr lang="en-US" b="1" dirty="0"/>
              <a:t> </a:t>
            </a:r>
            <a:r>
              <a:rPr lang="en-US" dirty="0"/>
              <a:t>DML operations by using the SELECT statement.</a:t>
            </a:r>
          </a:p>
          <a:p>
            <a:r>
              <a:rPr lang="en-US" dirty="0"/>
              <a:t>Other users</a:t>
            </a:r>
            <a:r>
              <a:rPr lang="en-US" b="1" dirty="0"/>
              <a:t> </a:t>
            </a:r>
            <a:r>
              <a:rPr lang="en-US" b="1" i="1" dirty="0">
                <a:solidFill>
                  <a:srgbClr val="FF0066"/>
                </a:solidFill>
                <a:effectLst>
                  <a:outerShdw blurRad="38100" dist="38100" dir="2700000" algn="tl">
                    <a:srgbClr val="000000"/>
                  </a:outerShdw>
                </a:effectLst>
              </a:rPr>
              <a:t>cannot view</a:t>
            </a:r>
            <a:r>
              <a:rPr lang="en-US" b="1" dirty="0"/>
              <a:t> </a:t>
            </a:r>
            <a:r>
              <a:rPr lang="en-US" dirty="0"/>
              <a:t>the results of the DML statements by the current user.</a:t>
            </a:r>
          </a:p>
          <a:p>
            <a:r>
              <a:rPr lang="en-US" dirty="0"/>
              <a:t>The affected rows</a:t>
            </a:r>
            <a:r>
              <a:rPr lang="en-US" b="1" dirty="0"/>
              <a:t> </a:t>
            </a:r>
            <a:r>
              <a:rPr lang="en-US" b="1" i="1" dirty="0">
                <a:solidFill>
                  <a:srgbClr val="FF0066"/>
                </a:solidFill>
                <a:effectLst>
                  <a:outerShdw blurRad="38100" dist="38100" dir="2700000" algn="tl">
                    <a:srgbClr val="000000"/>
                  </a:outerShdw>
                </a:effectLst>
              </a:rPr>
              <a:t>are locked</a:t>
            </a:r>
            <a:endParaRPr lang="en-US" b="1" i="1" dirty="0"/>
          </a:p>
          <a:p>
            <a:r>
              <a:rPr lang="en-US" dirty="0"/>
              <a:t>Other users</a:t>
            </a:r>
            <a:r>
              <a:rPr lang="en-US" b="1" dirty="0"/>
              <a:t> </a:t>
            </a:r>
            <a:r>
              <a:rPr lang="en-US" b="1" i="1" dirty="0">
                <a:solidFill>
                  <a:srgbClr val="FF0066"/>
                </a:solidFill>
                <a:effectLst>
                  <a:outerShdw blurRad="38100" dist="38100" dir="2700000" algn="tl">
                    <a:srgbClr val="000000"/>
                  </a:outerShdw>
                </a:effectLst>
              </a:rPr>
              <a:t>cannot change</a:t>
            </a:r>
            <a:r>
              <a:rPr lang="en-US" b="1" dirty="0"/>
              <a:t> </a:t>
            </a:r>
            <a:r>
              <a:rPr lang="en-US" dirty="0"/>
              <a:t>the data within the affected rows.</a:t>
            </a:r>
          </a:p>
        </p:txBody>
      </p:sp>
    </p:spTree>
    <p:extLst>
      <p:ext uri="{BB962C8B-B14F-4D97-AF65-F5344CB8AC3E}">
        <p14:creationId xmlns:p14="http://schemas.microsoft.com/office/powerpoint/2010/main" val="38488367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p:txBody>
          <a:bodyPr/>
          <a:lstStyle/>
          <a:p>
            <a:r>
              <a:rPr lang="en-US" sz="3200"/>
              <a:t>State of the Data after COMMIT</a:t>
            </a:r>
          </a:p>
        </p:txBody>
      </p:sp>
      <p:sp>
        <p:nvSpPr>
          <p:cNvPr id="309251" name="Rectangle 3"/>
          <p:cNvSpPr>
            <a:spLocks noGrp="1" noChangeArrowheads="1"/>
          </p:cNvSpPr>
          <p:nvPr>
            <p:ph type="body" idx="1"/>
          </p:nvPr>
        </p:nvSpPr>
        <p:spPr/>
        <p:txBody>
          <a:bodyPr/>
          <a:lstStyle/>
          <a:p>
            <a:r>
              <a:rPr lang="en-US"/>
              <a:t>Data changes are made </a:t>
            </a:r>
            <a:r>
              <a:rPr lang="en-US" i="1">
                <a:solidFill>
                  <a:srgbClr val="FF0066"/>
                </a:solidFill>
                <a:effectLst>
                  <a:outerShdw blurRad="38100" dist="38100" dir="2700000" algn="tl">
                    <a:srgbClr val="000000"/>
                  </a:outerShdw>
                </a:effectLst>
              </a:rPr>
              <a:t>permanent</a:t>
            </a:r>
            <a:r>
              <a:rPr lang="en-US"/>
              <a:t> in the database.</a:t>
            </a:r>
          </a:p>
          <a:p>
            <a:r>
              <a:rPr lang="en-US"/>
              <a:t>The previous state of the data </a:t>
            </a:r>
            <a:r>
              <a:rPr lang="en-US" i="1">
                <a:solidFill>
                  <a:srgbClr val="FF0066"/>
                </a:solidFill>
                <a:effectLst>
                  <a:outerShdw blurRad="38100" dist="38100" dir="2700000" algn="tl">
                    <a:srgbClr val="000000"/>
                  </a:outerShdw>
                </a:effectLst>
              </a:rPr>
              <a:t>is permanently lost</a:t>
            </a:r>
            <a:r>
              <a:rPr lang="en-US">
                <a:solidFill>
                  <a:srgbClr val="FF0066"/>
                </a:solidFill>
                <a:effectLst>
                  <a:outerShdw blurRad="38100" dist="38100" dir="2700000" algn="tl">
                    <a:srgbClr val="000000"/>
                  </a:outerShdw>
                </a:effectLst>
              </a:rPr>
              <a:t>.</a:t>
            </a:r>
          </a:p>
          <a:p>
            <a:r>
              <a:rPr lang="en-US"/>
              <a:t>All users </a:t>
            </a:r>
            <a:r>
              <a:rPr lang="en-US" i="1">
                <a:solidFill>
                  <a:srgbClr val="FF0066"/>
                </a:solidFill>
                <a:effectLst>
                  <a:outerShdw blurRad="38100" dist="38100" dir="2700000" algn="tl">
                    <a:srgbClr val="000000"/>
                  </a:outerShdw>
                </a:effectLst>
              </a:rPr>
              <a:t>can view</a:t>
            </a:r>
            <a:r>
              <a:rPr lang="en-US"/>
              <a:t> the results.</a:t>
            </a:r>
          </a:p>
          <a:p>
            <a:r>
              <a:rPr lang="en-US"/>
              <a:t>Locks on the affected rows </a:t>
            </a:r>
            <a:r>
              <a:rPr lang="en-US" i="1">
                <a:solidFill>
                  <a:srgbClr val="FF0066"/>
                </a:solidFill>
                <a:effectLst>
                  <a:outerShdw blurRad="38100" dist="38100" dir="2700000" algn="tl">
                    <a:srgbClr val="000000"/>
                  </a:outerShdw>
                </a:effectLst>
              </a:rPr>
              <a:t>are released</a:t>
            </a:r>
            <a:r>
              <a:rPr lang="en-US"/>
              <a:t>; those rows are available for other users to manipulate.</a:t>
            </a:r>
          </a:p>
          <a:p>
            <a:r>
              <a:rPr lang="en-US"/>
              <a:t>All savepoints </a:t>
            </a:r>
            <a:r>
              <a:rPr lang="en-US" i="1">
                <a:solidFill>
                  <a:srgbClr val="FF0066"/>
                </a:solidFill>
                <a:effectLst>
                  <a:outerShdw blurRad="38100" dist="38100" dir="2700000" algn="tl">
                    <a:srgbClr val="000000"/>
                  </a:outerShdw>
                </a:effectLst>
              </a:rPr>
              <a:t>are erased</a:t>
            </a:r>
            <a:r>
              <a:rPr lang="en-US"/>
              <a:t>.</a:t>
            </a:r>
          </a:p>
        </p:txBody>
      </p:sp>
    </p:spTree>
    <p:extLst>
      <p:ext uri="{BB962C8B-B14F-4D97-AF65-F5344CB8AC3E}">
        <p14:creationId xmlns:p14="http://schemas.microsoft.com/office/powerpoint/2010/main" val="30359659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Data Definition Language</a:t>
            </a:r>
          </a:p>
        </p:txBody>
      </p:sp>
      <p:sp>
        <p:nvSpPr>
          <p:cNvPr id="3" name="Content Placeholder 2"/>
          <p:cNvSpPr>
            <a:spLocks noGrp="1"/>
          </p:cNvSpPr>
          <p:nvPr>
            <p:ph sz="quarter" idx="1"/>
          </p:nvPr>
        </p:nvSpPr>
        <p:spPr/>
        <p:txBody>
          <a:bodyPr/>
          <a:lstStyle/>
          <a:p>
            <a:r>
              <a:rPr lang="en-IE" dirty="0"/>
              <a:t>Any DDL statement performs a COMMIT</a:t>
            </a:r>
          </a:p>
          <a:p>
            <a:pPr lvl="1"/>
            <a:r>
              <a:rPr lang="en-IE" dirty="0"/>
              <a:t>A DDL statement is a Data Definition Language statement, such as CREATE, ALTER or DROP</a:t>
            </a:r>
          </a:p>
          <a:p>
            <a:endParaRPr lang="en-IE" dirty="0"/>
          </a:p>
        </p:txBody>
      </p:sp>
    </p:spTree>
    <p:extLst>
      <p:ext uri="{BB962C8B-B14F-4D97-AF65-F5344CB8AC3E}">
        <p14:creationId xmlns:p14="http://schemas.microsoft.com/office/powerpoint/2010/main" val="24532762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E" dirty="0"/>
              <a:t>Sub-queries</a:t>
            </a:r>
          </a:p>
        </p:txBody>
      </p:sp>
      <p:sp>
        <p:nvSpPr>
          <p:cNvPr id="5" name="Subtitle 4"/>
          <p:cNvSpPr>
            <a:spLocks noGrp="1"/>
          </p:cNvSpPr>
          <p:nvPr>
            <p:ph type="subTitle" idx="1"/>
          </p:nvPr>
        </p:nvSpPr>
        <p:spPr/>
        <p:txBody>
          <a:bodyPr/>
          <a:lstStyle/>
          <a:p>
            <a:endParaRPr lang="en-IE"/>
          </a:p>
        </p:txBody>
      </p:sp>
    </p:spTree>
    <p:extLst>
      <p:ext uri="{BB962C8B-B14F-4D97-AF65-F5344CB8AC3E}">
        <p14:creationId xmlns:p14="http://schemas.microsoft.com/office/powerpoint/2010/main" val="18239979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76" name="Rectangle 60"/>
          <p:cNvSpPr>
            <a:spLocks noGrp="1" noChangeArrowheads="1"/>
          </p:cNvSpPr>
          <p:nvPr>
            <p:ph type="title"/>
          </p:nvPr>
        </p:nvSpPr>
        <p:spPr/>
        <p:txBody>
          <a:bodyPr>
            <a:normAutofit fontScale="90000"/>
          </a:bodyPr>
          <a:lstStyle/>
          <a:p>
            <a:r>
              <a:rPr lang="en-US" altLang="en-US"/>
              <a:t>Using a Subquery</a:t>
            </a:r>
            <a:br>
              <a:rPr lang="en-US" altLang="en-US"/>
            </a:br>
            <a:r>
              <a:rPr lang="en-US" altLang="en-US"/>
              <a:t>to Solve a Problem</a:t>
            </a:r>
          </a:p>
        </p:txBody>
      </p:sp>
      <p:sp>
        <p:nvSpPr>
          <p:cNvPr id="367677" name="Rectangle 61"/>
          <p:cNvSpPr>
            <a:spLocks noGrp="1" noChangeArrowheads="1"/>
          </p:cNvSpPr>
          <p:nvPr>
            <p:ph sz="quarter" idx="1"/>
          </p:nvPr>
        </p:nvSpPr>
        <p:spPr/>
        <p:txBody>
          <a:bodyPr/>
          <a:lstStyle/>
          <a:p>
            <a:r>
              <a:rPr lang="en-US" altLang="en-US" dirty="0"/>
              <a:t>Which games have a value greater than Soma?</a:t>
            </a:r>
          </a:p>
        </p:txBody>
      </p:sp>
      <p:grpSp>
        <p:nvGrpSpPr>
          <p:cNvPr id="367620" name="Group 4"/>
          <p:cNvGrpSpPr>
            <a:grpSpLocks/>
          </p:cNvGrpSpPr>
          <p:nvPr/>
        </p:nvGrpSpPr>
        <p:grpSpPr bwMode="auto">
          <a:xfrm>
            <a:off x="1154113" y="4170363"/>
            <a:ext cx="847725" cy="736600"/>
            <a:chOff x="805" y="2627"/>
            <a:chExt cx="534" cy="464"/>
          </a:xfrm>
        </p:grpSpPr>
        <p:sp>
          <p:nvSpPr>
            <p:cNvPr id="367621" name="Freeform 5"/>
            <p:cNvSpPr>
              <a:spLocks/>
            </p:cNvSpPr>
            <p:nvPr/>
          </p:nvSpPr>
          <p:spPr bwMode="auto">
            <a:xfrm>
              <a:off x="805" y="2633"/>
              <a:ext cx="525" cy="458"/>
            </a:xfrm>
            <a:custGeom>
              <a:avLst/>
              <a:gdLst>
                <a:gd name="T0" fmla="*/ 190 w 525"/>
                <a:gd name="T1" fmla="*/ 136 h 458"/>
                <a:gd name="T2" fmla="*/ 199 w 525"/>
                <a:gd name="T3" fmla="*/ 206 h 458"/>
                <a:gd name="T4" fmla="*/ 220 w 525"/>
                <a:gd name="T5" fmla="*/ 268 h 458"/>
                <a:gd name="T6" fmla="*/ 254 w 525"/>
                <a:gd name="T7" fmla="*/ 313 h 458"/>
                <a:gd name="T8" fmla="*/ 295 w 525"/>
                <a:gd name="T9" fmla="*/ 345 h 458"/>
                <a:gd name="T10" fmla="*/ 346 w 525"/>
                <a:gd name="T11" fmla="*/ 355 h 458"/>
                <a:gd name="T12" fmla="*/ 401 w 525"/>
                <a:gd name="T13" fmla="*/ 346 h 458"/>
                <a:gd name="T14" fmla="*/ 462 w 525"/>
                <a:gd name="T15" fmla="*/ 310 h 458"/>
                <a:gd name="T16" fmla="*/ 524 w 525"/>
                <a:gd name="T17" fmla="*/ 249 h 458"/>
                <a:gd name="T18" fmla="*/ 508 w 525"/>
                <a:gd name="T19" fmla="*/ 273 h 458"/>
                <a:gd name="T20" fmla="*/ 465 w 525"/>
                <a:gd name="T21" fmla="*/ 322 h 458"/>
                <a:gd name="T22" fmla="*/ 403 w 525"/>
                <a:gd name="T23" fmla="*/ 384 h 458"/>
                <a:gd name="T24" fmla="*/ 330 w 525"/>
                <a:gd name="T25" fmla="*/ 435 h 458"/>
                <a:gd name="T26" fmla="*/ 255 w 525"/>
                <a:gd name="T27" fmla="*/ 457 h 458"/>
                <a:gd name="T28" fmla="*/ 181 w 525"/>
                <a:gd name="T29" fmla="*/ 430 h 458"/>
                <a:gd name="T30" fmla="*/ 120 w 525"/>
                <a:gd name="T31" fmla="*/ 336 h 458"/>
                <a:gd name="T32" fmla="*/ 79 w 525"/>
                <a:gd name="T33" fmla="*/ 150 h 458"/>
                <a:gd name="T34" fmla="*/ 0 w 525"/>
                <a:gd name="T35" fmla="*/ 164 h 458"/>
                <a:gd name="T36" fmla="*/ 155 w 525"/>
                <a:gd name="T37" fmla="*/ 0 h 458"/>
                <a:gd name="T38" fmla="*/ 252 w 525"/>
                <a:gd name="T39" fmla="*/ 121 h 458"/>
                <a:gd name="T40" fmla="*/ 190 w 525"/>
                <a:gd name="T41" fmla="*/ 136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5" h="458">
                  <a:moveTo>
                    <a:pt x="190" y="136"/>
                  </a:moveTo>
                  <a:lnTo>
                    <a:pt x="199" y="206"/>
                  </a:lnTo>
                  <a:lnTo>
                    <a:pt x="220" y="268"/>
                  </a:lnTo>
                  <a:lnTo>
                    <a:pt x="254" y="313"/>
                  </a:lnTo>
                  <a:lnTo>
                    <a:pt x="295" y="345"/>
                  </a:lnTo>
                  <a:lnTo>
                    <a:pt x="346" y="355"/>
                  </a:lnTo>
                  <a:lnTo>
                    <a:pt x="401" y="346"/>
                  </a:lnTo>
                  <a:lnTo>
                    <a:pt x="462" y="310"/>
                  </a:lnTo>
                  <a:lnTo>
                    <a:pt x="524" y="249"/>
                  </a:lnTo>
                  <a:lnTo>
                    <a:pt x="508" y="273"/>
                  </a:lnTo>
                  <a:lnTo>
                    <a:pt x="465" y="322"/>
                  </a:lnTo>
                  <a:lnTo>
                    <a:pt x="403" y="384"/>
                  </a:lnTo>
                  <a:lnTo>
                    <a:pt x="330" y="435"/>
                  </a:lnTo>
                  <a:lnTo>
                    <a:pt x="255" y="457"/>
                  </a:lnTo>
                  <a:lnTo>
                    <a:pt x="181" y="430"/>
                  </a:lnTo>
                  <a:lnTo>
                    <a:pt x="120" y="336"/>
                  </a:lnTo>
                  <a:lnTo>
                    <a:pt x="79" y="150"/>
                  </a:lnTo>
                  <a:lnTo>
                    <a:pt x="0" y="164"/>
                  </a:lnTo>
                  <a:lnTo>
                    <a:pt x="155" y="0"/>
                  </a:lnTo>
                  <a:lnTo>
                    <a:pt x="252" y="121"/>
                  </a:lnTo>
                  <a:lnTo>
                    <a:pt x="190" y="136"/>
                  </a:lnTo>
                </a:path>
              </a:pathLst>
            </a:custGeom>
            <a:solidFill>
              <a:schemeClr val="bg2"/>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67622" name="Freeform 6"/>
            <p:cNvSpPr>
              <a:spLocks/>
            </p:cNvSpPr>
            <p:nvPr/>
          </p:nvSpPr>
          <p:spPr bwMode="auto">
            <a:xfrm>
              <a:off x="813" y="2627"/>
              <a:ext cx="526" cy="459"/>
            </a:xfrm>
            <a:custGeom>
              <a:avLst/>
              <a:gdLst>
                <a:gd name="T0" fmla="*/ 190 w 526"/>
                <a:gd name="T1" fmla="*/ 137 h 459"/>
                <a:gd name="T2" fmla="*/ 200 w 526"/>
                <a:gd name="T3" fmla="*/ 208 h 459"/>
                <a:gd name="T4" fmla="*/ 221 w 526"/>
                <a:gd name="T5" fmla="*/ 268 h 459"/>
                <a:gd name="T6" fmla="*/ 254 w 526"/>
                <a:gd name="T7" fmla="*/ 315 h 459"/>
                <a:gd name="T8" fmla="*/ 296 w 526"/>
                <a:gd name="T9" fmla="*/ 344 h 459"/>
                <a:gd name="T10" fmla="*/ 347 w 526"/>
                <a:gd name="T11" fmla="*/ 354 h 459"/>
                <a:gd name="T12" fmla="*/ 403 w 526"/>
                <a:gd name="T13" fmla="*/ 345 h 459"/>
                <a:gd name="T14" fmla="*/ 464 w 526"/>
                <a:gd name="T15" fmla="*/ 309 h 459"/>
                <a:gd name="T16" fmla="*/ 525 w 526"/>
                <a:gd name="T17" fmla="*/ 249 h 459"/>
                <a:gd name="T18" fmla="*/ 510 w 526"/>
                <a:gd name="T19" fmla="*/ 271 h 459"/>
                <a:gd name="T20" fmla="*/ 467 w 526"/>
                <a:gd name="T21" fmla="*/ 322 h 459"/>
                <a:gd name="T22" fmla="*/ 405 w 526"/>
                <a:gd name="T23" fmla="*/ 384 h 459"/>
                <a:gd name="T24" fmla="*/ 331 w 526"/>
                <a:gd name="T25" fmla="*/ 435 h 459"/>
                <a:gd name="T26" fmla="*/ 256 w 526"/>
                <a:gd name="T27" fmla="*/ 458 h 459"/>
                <a:gd name="T28" fmla="*/ 182 w 526"/>
                <a:gd name="T29" fmla="*/ 431 h 459"/>
                <a:gd name="T30" fmla="*/ 122 w 526"/>
                <a:gd name="T31" fmla="*/ 335 h 459"/>
                <a:gd name="T32" fmla="*/ 80 w 526"/>
                <a:gd name="T33" fmla="*/ 153 h 459"/>
                <a:gd name="T34" fmla="*/ 0 w 526"/>
                <a:gd name="T35" fmla="*/ 166 h 459"/>
                <a:gd name="T36" fmla="*/ 157 w 526"/>
                <a:gd name="T37" fmla="*/ 0 h 459"/>
                <a:gd name="T38" fmla="*/ 253 w 526"/>
                <a:gd name="T39" fmla="*/ 122 h 459"/>
                <a:gd name="T40" fmla="*/ 190 w 526"/>
                <a:gd name="T41" fmla="*/ 137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6" h="459">
                  <a:moveTo>
                    <a:pt x="190" y="137"/>
                  </a:moveTo>
                  <a:lnTo>
                    <a:pt x="200" y="208"/>
                  </a:lnTo>
                  <a:lnTo>
                    <a:pt x="221" y="268"/>
                  </a:lnTo>
                  <a:lnTo>
                    <a:pt x="254" y="315"/>
                  </a:lnTo>
                  <a:lnTo>
                    <a:pt x="296" y="344"/>
                  </a:lnTo>
                  <a:lnTo>
                    <a:pt x="347" y="354"/>
                  </a:lnTo>
                  <a:lnTo>
                    <a:pt x="403" y="345"/>
                  </a:lnTo>
                  <a:lnTo>
                    <a:pt x="464" y="309"/>
                  </a:lnTo>
                  <a:lnTo>
                    <a:pt x="525" y="249"/>
                  </a:lnTo>
                  <a:lnTo>
                    <a:pt x="510" y="271"/>
                  </a:lnTo>
                  <a:lnTo>
                    <a:pt x="467" y="322"/>
                  </a:lnTo>
                  <a:lnTo>
                    <a:pt x="405" y="384"/>
                  </a:lnTo>
                  <a:lnTo>
                    <a:pt x="331" y="435"/>
                  </a:lnTo>
                  <a:lnTo>
                    <a:pt x="256" y="458"/>
                  </a:lnTo>
                  <a:lnTo>
                    <a:pt x="182" y="431"/>
                  </a:lnTo>
                  <a:lnTo>
                    <a:pt x="122" y="335"/>
                  </a:lnTo>
                  <a:lnTo>
                    <a:pt x="80" y="153"/>
                  </a:lnTo>
                  <a:lnTo>
                    <a:pt x="0" y="166"/>
                  </a:lnTo>
                  <a:lnTo>
                    <a:pt x="157" y="0"/>
                  </a:lnTo>
                  <a:lnTo>
                    <a:pt x="253" y="122"/>
                  </a:lnTo>
                  <a:lnTo>
                    <a:pt x="190" y="137"/>
                  </a:lnTo>
                </a:path>
              </a:pathLst>
            </a:custGeom>
            <a:solidFill>
              <a:schemeClr val="tx1"/>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grpSp>
      <p:sp>
        <p:nvSpPr>
          <p:cNvPr id="367623" name="Rectangle 7"/>
          <p:cNvSpPr>
            <a:spLocks noChangeArrowheads="1"/>
          </p:cNvSpPr>
          <p:nvPr/>
        </p:nvSpPr>
        <p:spPr bwMode="blackWhite">
          <a:xfrm>
            <a:off x="866775" y="2405063"/>
            <a:ext cx="7273925" cy="3479800"/>
          </a:xfrm>
          <a:prstGeom prst="rect">
            <a:avLst/>
          </a:prstGeom>
          <a:solidFill>
            <a:srgbClr val="FFFF99"/>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anchor="ctr"/>
          <a:lstStyle/>
          <a:p>
            <a:endParaRPr lang="en-IE"/>
          </a:p>
        </p:txBody>
      </p:sp>
      <p:sp>
        <p:nvSpPr>
          <p:cNvPr id="367624" name="Rectangle 8"/>
          <p:cNvSpPr>
            <a:spLocks noChangeArrowheads="1"/>
          </p:cNvSpPr>
          <p:nvPr/>
        </p:nvSpPr>
        <p:spPr bwMode="auto">
          <a:xfrm>
            <a:off x="2214563" y="3122613"/>
            <a:ext cx="5881687" cy="431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spcBef>
                <a:spcPct val="0"/>
              </a:spcBef>
              <a:buClrTx/>
              <a:buFontTx/>
              <a:buNone/>
            </a:pPr>
            <a:r>
              <a:rPr lang="en-US" altLang="en-US" sz="2200" dirty="0">
                <a:solidFill>
                  <a:srgbClr val="000000"/>
                </a:solidFill>
              </a:rPr>
              <a:t>Which games have a value greater than Soma?</a:t>
            </a:r>
          </a:p>
        </p:txBody>
      </p:sp>
      <p:sp>
        <p:nvSpPr>
          <p:cNvPr id="367625" name="Oval 9"/>
          <p:cNvSpPr>
            <a:spLocks noChangeArrowheads="1"/>
          </p:cNvSpPr>
          <p:nvPr/>
        </p:nvSpPr>
        <p:spPr bwMode="gray">
          <a:xfrm>
            <a:off x="968375" y="2954338"/>
            <a:ext cx="1117600" cy="1079500"/>
          </a:xfrm>
          <a:prstGeom prst="ellipse">
            <a:avLst/>
          </a:prstGeom>
          <a:solidFill>
            <a:srgbClr val="FFFFEB"/>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67626" name="Rectangle 10"/>
          <p:cNvSpPr>
            <a:spLocks noChangeArrowheads="1"/>
          </p:cNvSpPr>
          <p:nvPr/>
        </p:nvSpPr>
        <p:spPr bwMode="auto">
          <a:xfrm>
            <a:off x="917575" y="2457450"/>
            <a:ext cx="1466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spcBef>
                <a:spcPct val="0"/>
              </a:spcBef>
              <a:buClrTx/>
              <a:buFontTx/>
              <a:buNone/>
            </a:pPr>
            <a:r>
              <a:rPr lang="en-US" altLang="en-US">
                <a:solidFill>
                  <a:srgbClr val="000000"/>
                </a:solidFill>
              </a:rPr>
              <a:t>Main query:</a:t>
            </a:r>
          </a:p>
        </p:txBody>
      </p:sp>
      <p:sp>
        <p:nvSpPr>
          <p:cNvPr id="367639" name="Rectangle 23"/>
          <p:cNvSpPr>
            <a:spLocks noChangeArrowheads="1"/>
          </p:cNvSpPr>
          <p:nvPr/>
        </p:nvSpPr>
        <p:spPr bwMode="blackWhite">
          <a:xfrm>
            <a:off x="2120900" y="4059238"/>
            <a:ext cx="5965825" cy="1770062"/>
          </a:xfrm>
          <a:prstGeom prst="rect">
            <a:avLst/>
          </a:prstGeom>
          <a:solidFill>
            <a:srgbClr val="FFCC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67640" name="Rectangle 24"/>
          <p:cNvSpPr>
            <a:spLocks noChangeArrowheads="1"/>
          </p:cNvSpPr>
          <p:nvPr/>
        </p:nvSpPr>
        <p:spPr bwMode="auto">
          <a:xfrm>
            <a:off x="3529013" y="4918075"/>
            <a:ext cx="4002087" cy="431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spcBef>
                <a:spcPct val="0"/>
              </a:spcBef>
              <a:buClrTx/>
              <a:buFontTx/>
              <a:buNone/>
            </a:pPr>
            <a:r>
              <a:rPr lang="en-US" altLang="en-US" sz="2200" dirty="0">
                <a:solidFill>
                  <a:srgbClr val="000000"/>
                </a:solidFill>
              </a:rPr>
              <a:t>What is the price of Soma? </a:t>
            </a:r>
          </a:p>
        </p:txBody>
      </p:sp>
      <p:sp>
        <p:nvSpPr>
          <p:cNvPr id="367641" name="Oval 25"/>
          <p:cNvSpPr>
            <a:spLocks noChangeArrowheads="1"/>
          </p:cNvSpPr>
          <p:nvPr/>
        </p:nvSpPr>
        <p:spPr bwMode="gray">
          <a:xfrm>
            <a:off x="2251075" y="4570413"/>
            <a:ext cx="1117600" cy="1106487"/>
          </a:xfrm>
          <a:prstGeom prst="ellipse">
            <a:avLst/>
          </a:prstGeom>
          <a:solidFill>
            <a:srgbClr val="FF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67674" name="Rectangle 58"/>
          <p:cNvSpPr>
            <a:spLocks noChangeArrowheads="1"/>
          </p:cNvSpPr>
          <p:nvPr/>
        </p:nvSpPr>
        <p:spPr bwMode="auto">
          <a:xfrm>
            <a:off x="2171700" y="4117975"/>
            <a:ext cx="1314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spcBef>
                <a:spcPct val="0"/>
              </a:spcBef>
              <a:buClrTx/>
              <a:buFontTx/>
              <a:buNone/>
            </a:pPr>
            <a:r>
              <a:rPr lang="en-US" altLang="en-US">
                <a:solidFill>
                  <a:srgbClr val="000000"/>
                </a:solidFill>
              </a:rPr>
              <a:t>Subquery:</a:t>
            </a:r>
          </a:p>
        </p:txBody>
      </p:sp>
      <p:sp>
        <p:nvSpPr>
          <p:cNvPr id="367678" name="Line 62"/>
          <p:cNvSpPr>
            <a:spLocks noChangeShapeType="1"/>
          </p:cNvSpPr>
          <p:nvPr/>
        </p:nvSpPr>
        <p:spPr bwMode="auto">
          <a:xfrm flipV="1">
            <a:off x="5929313" y="3716338"/>
            <a:ext cx="0" cy="898525"/>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pic>
        <p:nvPicPr>
          <p:cNvPr id="367679" name="Picture 63" descr="C:\temp\peop038.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963" y="3082925"/>
            <a:ext cx="569912" cy="766763"/>
          </a:xfrm>
          <a:prstGeom prst="rect">
            <a:avLst/>
          </a:prstGeom>
          <a:noFill/>
          <a:extLst>
            <a:ext uri="{909E8E84-426E-40DD-AFC4-6F175D3DCCD1}">
              <a14:hiddenFill xmlns:a14="http://schemas.microsoft.com/office/drawing/2010/main">
                <a:solidFill>
                  <a:srgbClr val="FFFFFF"/>
                </a:solidFill>
              </a14:hiddenFill>
            </a:ext>
          </a:extLst>
        </p:spPr>
      </p:pic>
      <p:pic>
        <p:nvPicPr>
          <p:cNvPr id="367681" name="Picture 65" descr="C:\temp\symbo067.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63700" y="3363913"/>
            <a:ext cx="295275" cy="541337"/>
          </a:xfrm>
          <a:prstGeom prst="rect">
            <a:avLst/>
          </a:prstGeom>
          <a:noFill/>
          <a:extLst>
            <a:ext uri="{909E8E84-426E-40DD-AFC4-6F175D3DCCD1}">
              <a14:hiddenFill xmlns:a14="http://schemas.microsoft.com/office/drawing/2010/main">
                <a:solidFill>
                  <a:srgbClr val="FFFFFF"/>
                </a:solidFill>
              </a14:hiddenFill>
            </a:ext>
          </a:extLst>
        </p:spPr>
      </p:pic>
      <p:grpSp>
        <p:nvGrpSpPr>
          <p:cNvPr id="367684" name="Group 68"/>
          <p:cNvGrpSpPr>
            <a:grpSpLocks/>
          </p:cNvGrpSpPr>
          <p:nvPr/>
        </p:nvGrpSpPr>
        <p:grpSpPr bwMode="auto">
          <a:xfrm>
            <a:off x="2328863" y="4852988"/>
            <a:ext cx="962025" cy="541337"/>
            <a:chOff x="1582" y="2976"/>
            <a:chExt cx="606" cy="341"/>
          </a:xfrm>
        </p:grpSpPr>
        <p:pic>
          <p:nvPicPr>
            <p:cNvPr id="367680" name="Picture 64" descr="C:\temp\finan032.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2" y="3041"/>
              <a:ext cx="421" cy="248"/>
            </a:xfrm>
            <a:prstGeom prst="rect">
              <a:avLst/>
            </a:prstGeom>
            <a:noFill/>
            <a:extLst>
              <a:ext uri="{909E8E84-426E-40DD-AFC4-6F175D3DCCD1}">
                <a14:hiddenFill xmlns:a14="http://schemas.microsoft.com/office/drawing/2010/main">
                  <a:solidFill>
                    <a:srgbClr val="FFFFFF"/>
                  </a:solidFill>
                </a14:hiddenFill>
              </a:ext>
            </a:extLst>
          </p:spPr>
        </p:pic>
        <p:pic>
          <p:nvPicPr>
            <p:cNvPr id="367683" name="Picture 67" descr="C:\temp\symbo067.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02" y="2976"/>
              <a:ext cx="186" cy="34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001303372"/>
      </p:ext>
    </p:extLst>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75" name="Rectangle 11"/>
          <p:cNvSpPr>
            <a:spLocks noGrp="1" noChangeArrowheads="1"/>
          </p:cNvSpPr>
          <p:nvPr>
            <p:ph type="title"/>
          </p:nvPr>
        </p:nvSpPr>
        <p:spPr/>
        <p:txBody>
          <a:bodyPr/>
          <a:lstStyle/>
          <a:p>
            <a:r>
              <a:rPr lang="en-US" altLang="en-US"/>
              <a:t>Subquery Syntax</a:t>
            </a:r>
          </a:p>
        </p:txBody>
      </p:sp>
      <p:sp>
        <p:nvSpPr>
          <p:cNvPr id="369676" name="Rectangle 12"/>
          <p:cNvSpPr>
            <a:spLocks noGrp="1" noChangeArrowheads="1"/>
          </p:cNvSpPr>
          <p:nvPr>
            <p:ph sz="quarter" idx="1"/>
          </p:nvPr>
        </p:nvSpPr>
        <p:spPr>
          <a:xfrm>
            <a:off x="863600" y="1816100"/>
            <a:ext cx="7366000" cy="3038475"/>
          </a:xfrm>
        </p:spPr>
        <p:txBody>
          <a:bodyPr>
            <a:normAutofit lnSpcReduction="10000"/>
          </a:bodyPr>
          <a:lstStyle/>
          <a:p>
            <a:endParaRPr lang="en-US" altLang="en-US"/>
          </a:p>
          <a:p>
            <a:endParaRPr lang="en-US" altLang="en-US"/>
          </a:p>
          <a:p>
            <a:endParaRPr lang="en-US" altLang="en-US"/>
          </a:p>
          <a:p>
            <a:endParaRPr lang="en-US" altLang="en-US"/>
          </a:p>
          <a:p>
            <a:pPr lvl="1"/>
            <a:r>
              <a:rPr lang="en-US" altLang="en-US"/>
              <a:t>The subquery (inner query) executes once before the main query (outer query).</a:t>
            </a:r>
          </a:p>
          <a:p>
            <a:pPr lvl="1"/>
            <a:r>
              <a:rPr lang="en-US" altLang="en-US"/>
              <a:t>The result of the subquery is used by the main query.</a:t>
            </a:r>
          </a:p>
        </p:txBody>
      </p:sp>
      <p:sp>
        <p:nvSpPr>
          <p:cNvPr id="369687" name="Rectangle 23"/>
          <p:cNvSpPr>
            <a:spLocks noChangeArrowheads="1"/>
          </p:cNvSpPr>
          <p:nvPr/>
        </p:nvSpPr>
        <p:spPr bwMode="blackGray">
          <a:xfrm>
            <a:off x="866775" y="1862138"/>
            <a:ext cx="7286625" cy="1447800"/>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US" altLang="en-US" sz="1800">
                <a:solidFill>
                  <a:srgbClr val="000000"/>
                </a:solidFill>
                <a:latin typeface="Courier New" pitchFamily="49" charset="0"/>
              </a:rPr>
              <a:t>SELECT	</a:t>
            </a:r>
            <a:r>
              <a:rPr lang="en-US" altLang="en-US" sz="1800" i="1">
                <a:solidFill>
                  <a:srgbClr val="000000"/>
                </a:solidFill>
                <a:latin typeface="Courier New" pitchFamily="49" charset="0"/>
              </a:rPr>
              <a:t>select_list</a:t>
            </a:r>
            <a:endParaRPr lang="en-US" altLang="en-US" sz="1800">
              <a:solidFill>
                <a:srgbClr val="000000"/>
              </a:solidFill>
              <a:latin typeface="Courier New" pitchFamily="49" charset="0"/>
            </a:endParaRPr>
          </a:p>
          <a:p>
            <a:pPr eaLnBrk="0" hangingPunct="0">
              <a:buClrTx/>
              <a:buFontTx/>
              <a:buNone/>
            </a:pPr>
            <a:r>
              <a:rPr lang="en-US" altLang="en-US" sz="1800">
                <a:solidFill>
                  <a:srgbClr val="000000"/>
                </a:solidFill>
                <a:latin typeface="Courier New" pitchFamily="49" charset="0"/>
              </a:rPr>
              <a:t>FROM	</a:t>
            </a:r>
            <a:r>
              <a:rPr lang="en-US" altLang="en-US" sz="1800" i="1">
                <a:solidFill>
                  <a:srgbClr val="000000"/>
                </a:solidFill>
                <a:latin typeface="Courier New" pitchFamily="49" charset="0"/>
              </a:rPr>
              <a:t>table</a:t>
            </a:r>
            <a:endParaRPr lang="en-US" altLang="en-US" sz="1800">
              <a:solidFill>
                <a:srgbClr val="000000"/>
              </a:solidFill>
              <a:latin typeface="Courier New" pitchFamily="49" charset="0"/>
            </a:endParaRPr>
          </a:p>
          <a:p>
            <a:pPr eaLnBrk="0" hangingPunct="0">
              <a:buClrTx/>
              <a:buFontTx/>
              <a:buNone/>
            </a:pPr>
            <a:r>
              <a:rPr lang="en-US" altLang="en-US" sz="1800">
                <a:solidFill>
                  <a:srgbClr val="000000"/>
                </a:solidFill>
                <a:latin typeface="Courier New" pitchFamily="49" charset="0"/>
              </a:rPr>
              <a:t>WHERE	</a:t>
            </a:r>
            <a:r>
              <a:rPr lang="en-US" altLang="en-US" sz="1800" i="1">
                <a:solidFill>
                  <a:srgbClr val="000000"/>
                </a:solidFill>
                <a:latin typeface="Courier New" pitchFamily="49" charset="0"/>
              </a:rPr>
              <a:t>expr operator</a:t>
            </a:r>
          </a:p>
          <a:p>
            <a:pPr eaLnBrk="0" hangingPunct="0">
              <a:buClrTx/>
              <a:buFontTx/>
              <a:buNone/>
            </a:pPr>
            <a:r>
              <a:rPr lang="en-US" altLang="en-US" sz="1800">
                <a:solidFill>
                  <a:srgbClr val="000000"/>
                </a:solidFill>
                <a:latin typeface="Courier New" pitchFamily="49" charset="0"/>
              </a:rPr>
              <a:t>		 	(SELECT	</a:t>
            </a:r>
            <a:r>
              <a:rPr lang="en-US" altLang="en-US" sz="1800" i="1">
                <a:solidFill>
                  <a:srgbClr val="000000"/>
                </a:solidFill>
                <a:latin typeface="Courier New" pitchFamily="49" charset="0"/>
              </a:rPr>
              <a:t>select_list</a:t>
            </a:r>
          </a:p>
          <a:p>
            <a:pPr eaLnBrk="0" hangingPunct="0">
              <a:buClrTx/>
              <a:buFontTx/>
              <a:buNone/>
            </a:pPr>
            <a:r>
              <a:rPr lang="en-US" altLang="en-US" sz="1800">
                <a:solidFill>
                  <a:srgbClr val="000000"/>
                </a:solidFill>
                <a:latin typeface="Courier New" pitchFamily="49" charset="0"/>
              </a:rPr>
              <a:t>		       FROM		</a:t>
            </a:r>
            <a:r>
              <a:rPr lang="en-US" altLang="en-US" sz="1800" i="1">
                <a:solidFill>
                  <a:srgbClr val="000000"/>
                </a:solidFill>
                <a:latin typeface="Courier New" pitchFamily="49" charset="0"/>
              </a:rPr>
              <a:t>table</a:t>
            </a:r>
            <a:r>
              <a:rPr lang="en-US" altLang="en-US" sz="1800">
                <a:solidFill>
                  <a:srgbClr val="000000"/>
                </a:solidFill>
                <a:latin typeface="Courier New" pitchFamily="49" charset="0"/>
              </a:rPr>
              <a:t>);</a:t>
            </a:r>
          </a:p>
        </p:txBody>
      </p:sp>
      <p:sp>
        <p:nvSpPr>
          <p:cNvPr id="369669" name="Rectangle 5"/>
          <p:cNvSpPr>
            <a:spLocks noChangeArrowheads="1"/>
          </p:cNvSpPr>
          <p:nvPr/>
        </p:nvSpPr>
        <p:spPr bwMode="auto">
          <a:xfrm>
            <a:off x="3654425" y="2720975"/>
            <a:ext cx="3683000" cy="55245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Tree>
    <p:extLst>
      <p:ext uri="{BB962C8B-B14F-4D97-AF65-F5344CB8AC3E}">
        <p14:creationId xmlns:p14="http://schemas.microsoft.com/office/powerpoint/2010/main" val="1788989744"/>
      </p:ext>
    </p:extLst>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26" name="Rectangle 14"/>
          <p:cNvSpPr>
            <a:spLocks noChangeArrowheads="1"/>
          </p:cNvSpPr>
          <p:nvPr/>
        </p:nvSpPr>
        <p:spPr bwMode="blackGray">
          <a:xfrm>
            <a:off x="866775" y="1819275"/>
            <a:ext cx="7286625" cy="1797050"/>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IE" altLang="en-US" sz="1800" dirty="0">
                <a:solidFill>
                  <a:srgbClr val="000000"/>
                </a:solidFill>
                <a:latin typeface="Courier New" pitchFamily="49" charset="0"/>
              </a:rPr>
              <a:t>SELECT </a:t>
            </a:r>
            <a:r>
              <a:rPr lang="en-IE" altLang="en-US" sz="1800" dirty="0" err="1">
                <a:solidFill>
                  <a:srgbClr val="000000"/>
                </a:solidFill>
                <a:latin typeface="Courier New" pitchFamily="49" charset="0"/>
              </a:rPr>
              <a:t>game_title</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FROM   </a:t>
            </a:r>
            <a:r>
              <a:rPr lang="en-IE" altLang="en-US" sz="1800" dirty="0" err="1">
                <a:solidFill>
                  <a:srgbClr val="000000"/>
                </a:solidFill>
                <a:latin typeface="Courier New" pitchFamily="49" charset="0"/>
              </a:rPr>
              <a:t>mm_game</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WHERE  </a:t>
            </a:r>
            <a:r>
              <a:rPr lang="en-IE" altLang="en-US" sz="1800" dirty="0" err="1">
                <a:solidFill>
                  <a:srgbClr val="000000"/>
                </a:solidFill>
                <a:latin typeface="Courier New" pitchFamily="49" charset="0"/>
              </a:rPr>
              <a:t>game_price</a:t>
            </a:r>
            <a:r>
              <a:rPr lang="en-IE" altLang="en-US" sz="1800" dirty="0">
                <a:solidFill>
                  <a:srgbClr val="000000"/>
                </a:solidFill>
                <a:latin typeface="Courier New" pitchFamily="49" charset="0"/>
              </a:rPr>
              <a:t> &gt;</a:t>
            </a:r>
          </a:p>
          <a:p>
            <a:pPr eaLnBrk="0" hangingPunct="0">
              <a:buClrTx/>
              <a:buFontTx/>
              <a:buNone/>
            </a:pPr>
            <a:r>
              <a:rPr lang="en-IE" altLang="en-US" sz="1800" dirty="0">
                <a:solidFill>
                  <a:srgbClr val="000000"/>
                </a:solidFill>
                <a:latin typeface="Courier New" pitchFamily="49" charset="0"/>
              </a:rPr>
              <a:t>               (SELECT </a:t>
            </a:r>
            <a:r>
              <a:rPr lang="en-IE" altLang="en-US" sz="1800" dirty="0" err="1">
                <a:solidFill>
                  <a:srgbClr val="000000"/>
                </a:solidFill>
                <a:latin typeface="Courier New" pitchFamily="49" charset="0"/>
              </a:rPr>
              <a:t>game_price</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                FROM   </a:t>
            </a:r>
            <a:r>
              <a:rPr lang="en-IE" altLang="en-US" sz="1800" dirty="0" err="1">
                <a:solidFill>
                  <a:srgbClr val="000000"/>
                </a:solidFill>
                <a:latin typeface="Courier New" pitchFamily="49" charset="0"/>
              </a:rPr>
              <a:t>mm_game</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                WHERE  </a:t>
            </a:r>
            <a:r>
              <a:rPr lang="en-IE" altLang="en-US" sz="1800" dirty="0" err="1">
                <a:solidFill>
                  <a:srgbClr val="000000"/>
                </a:solidFill>
                <a:latin typeface="Courier New" pitchFamily="49" charset="0"/>
              </a:rPr>
              <a:t>game_title</a:t>
            </a:r>
            <a:r>
              <a:rPr lang="en-IE" altLang="en-US" sz="1800" dirty="0">
                <a:solidFill>
                  <a:srgbClr val="000000"/>
                </a:solidFill>
                <a:latin typeface="Courier New" pitchFamily="49" charset="0"/>
              </a:rPr>
              <a:t> </a:t>
            </a:r>
            <a:r>
              <a:rPr lang="en-IE" altLang="en-US" sz="1800">
                <a:solidFill>
                  <a:srgbClr val="000000"/>
                </a:solidFill>
                <a:latin typeface="Courier New" pitchFamily="49" charset="0"/>
              </a:rPr>
              <a:t>= 'Soma</a:t>
            </a:r>
            <a:r>
              <a:rPr lang="en-IE" altLang="en-US" sz="1800" dirty="0">
                <a:solidFill>
                  <a:srgbClr val="000000"/>
                </a:solidFill>
                <a:latin typeface="Courier New" pitchFamily="49" charset="0"/>
              </a:rPr>
              <a:t>');</a:t>
            </a:r>
            <a:endParaRPr lang="en-US" altLang="en-US" sz="1800" dirty="0">
              <a:solidFill>
                <a:srgbClr val="000000"/>
              </a:solidFill>
              <a:latin typeface="Courier New" pitchFamily="49" charset="0"/>
            </a:endParaRPr>
          </a:p>
        </p:txBody>
      </p:sp>
      <p:sp>
        <p:nvSpPr>
          <p:cNvPr id="371725" name="Rectangle 13"/>
          <p:cNvSpPr>
            <a:spLocks noGrp="1" noChangeArrowheads="1"/>
          </p:cNvSpPr>
          <p:nvPr>
            <p:ph type="title"/>
          </p:nvPr>
        </p:nvSpPr>
        <p:spPr/>
        <p:txBody>
          <a:bodyPr/>
          <a:lstStyle/>
          <a:p>
            <a:r>
              <a:rPr lang="en-US" altLang="en-US"/>
              <a:t>Using a Subquery</a:t>
            </a:r>
          </a:p>
        </p:txBody>
      </p:sp>
      <p:sp>
        <p:nvSpPr>
          <p:cNvPr id="371718" name="Rectangle 6"/>
          <p:cNvSpPr>
            <a:spLocks noChangeArrowheads="1"/>
          </p:cNvSpPr>
          <p:nvPr/>
        </p:nvSpPr>
        <p:spPr bwMode="auto">
          <a:xfrm>
            <a:off x="3797492" y="2101825"/>
            <a:ext cx="339837" cy="498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lnSpc>
                <a:spcPct val="120000"/>
              </a:lnSpc>
              <a:spcBef>
                <a:spcPct val="60000"/>
              </a:spcBef>
              <a:buClrTx/>
              <a:buFontTx/>
              <a:buNone/>
            </a:pPr>
            <a:r>
              <a:rPr lang="en-US" altLang="en-US" sz="2400" dirty="0">
                <a:solidFill>
                  <a:srgbClr val="FF5050"/>
                </a:solidFill>
              </a:rPr>
              <a:t>9</a:t>
            </a:r>
          </a:p>
        </p:txBody>
      </p:sp>
      <p:sp>
        <p:nvSpPr>
          <p:cNvPr id="371720" name="Rectangle 8"/>
          <p:cNvSpPr>
            <a:spLocks noChangeArrowheads="1"/>
          </p:cNvSpPr>
          <p:nvPr/>
        </p:nvSpPr>
        <p:spPr bwMode="auto">
          <a:xfrm>
            <a:off x="3005138" y="2713038"/>
            <a:ext cx="3943126" cy="82550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71727" name="Freeform 15"/>
          <p:cNvSpPr>
            <a:spLocks/>
          </p:cNvSpPr>
          <p:nvPr/>
        </p:nvSpPr>
        <p:spPr bwMode="auto">
          <a:xfrm rot="16200000" flipV="1">
            <a:off x="4599782" y="1761331"/>
            <a:ext cx="495300" cy="1408113"/>
          </a:xfrm>
          <a:custGeom>
            <a:avLst/>
            <a:gdLst>
              <a:gd name="T0" fmla="*/ 0 w 220"/>
              <a:gd name="T1" fmla="*/ 0 h 411"/>
              <a:gd name="T2" fmla="*/ 219 w 220"/>
              <a:gd name="T3" fmla="*/ 0 h 411"/>
              <a:gd name="T4" fmla="*/ 219 w 220"/>
              <a:gd name="T5" fmla="*/ 410 h 411"/>
            </a:gdLst>
            <a:ahLst/>
            <a:cxnLst>
              <a:cxn ang="0">
                <a:pos x="T0" y="T1"/>
              </a:cxn>
              <a:cxn ang="0">
                <a:pos x="T2" y="T3"/>
              </a:cxn>
              <a:cxn ang="0">
                <a:pos x="T4" y="T5"/>
              </a:cxn>
            </a:cxnLst>
            <a:rect l="0" t="0" r="r" b="b"/>
            <a:pathLst>
              <a:path w="220" h="411">
                <a:moveTo>
                  <a:pt x="0" y="0"/>
                </a:moveTo>
                <a:lnTo>
                  <a:pt x="219" y="0"/>
                </a:lnTo>
                <a:lnTo>
                  <a:pt x="219" y="410"/>
                </a:lnTo>
              </a:path>
            </a:pathLst>
          </a:custGeom>
          <a:noFill/>
          <a:ln w="28575" cap="rnd" cmpd="sng">
            <a:solidFill>
              <a:schemeClr val="accent2"/>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1924" y="4210974"/>
            <a:ext cx="3616325" cy="1568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5996017"/>
      </p:ext>
    </p:extLst>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68" name="Rectangle 12"/>
          <p:cNvSpPr>
            <a:spLocks noGrp="1" noChangeArrowheads="1"/>
          </p:cNvSpPr>
          <p:nvPr>
            <p:ph type="title"/>
          </p:nvPr>
        </p:nvSpPr>
        <p:spPr/>
        <p:txBody>
          <a:bodyPr/>
          <a:lstStyle/>
          <a:p>
            <a:r>
              <a:rPr lang="en-US" altLang="en-US"/>
              <a:t>Single-Row Subqueries</a:t>
            </a:r>
          </a:p>
        </p:txBody>
      </p:sp>
      <p:sp>
        <p:nvSpPr>
          <p:cNvPr id="377869" name="Rectangle 13"/>
          <p:cNvSpPr>
            <a:spLocks noGrp="1" noChangeArrowheads="1"/>
          </p:cNvSpPr>
          <p:nvPr>
            <p:ph sz="quarter" idx="1"/>
          </p:nvPr>
        </p:nvSpPr>
        <p:spPr>
          <a:xfrm>
            <a:off x="863600" y="1816100"/>
            <a:ext cx="7366000" cy="762000"/>
          </a:xfrm>
        </p:spPr>
        <p:txBody>
          <a:bodyPr>
            <a:normAutofit fontScale="92500" lnSpcReduction="10000"/>
          </a:bodyPr>
          <a:lstStyle/>
          <a:p>
            <a:pPr lvl="1"/>
            <a:r>
              <a:rPr lang="en-US" altLang="en-US" dirty="0"/>
              <a:t>Return only one row from the sub-query</a:t>
            </a:r>
          </a:p>
          <a:p>
            <a:pPr lvl="1"/>
            <a:r>
              <a:rPr lang="en-US" altLang="en-US" dirty="0"/>
              <a:t>Use single-row comparison operators</a:t>
            </a:r>
          </a:p>
        </p:txBody>
      </p:sp>
      <p:graphicFrame>
        <p:nvGraphicFramePr>
          <p:cNvPr id="377991" name="Group 135"/>
          <p:cNvGraphicFramePr>
            <a:graphicFrameLocks noGrp="1"/>
          </p:cNvGraphicFramePr>
          <p:nvPr/>
        </p:nvGraphicFramePr>
        <p:xfrm>
          <a:off x="2422525" y="2733675"/>
          <a:ext cx="4194175" cy="2889504"/>
        </p:xfrm>
        <a:graphic>
          <a:graphicData uri="http://schemas.openxmlformats.org/drawingml/2006/table">
            <a:tbl>
              <a:tblPr/>
              <a:tblGrid>
                <a:gridCol w="1238250">
                  <a:extLst>
                    <a:ext uri="{9D8B030D-6E8A-4147-A177-3AD203B41FA5}">
                      <a16:colId xmlns:a16="http://schemas.microsoft.com/office/drawing/2014/main" val="20000"/>
                    </a:ext>
                  </a:extLst>
                </a:gridCol>
                <a:gridCol w="2955925">
                  <a:extLst>
                    <a:ext uri="{9D8B030D-6E8A-4147-A177-3AD203B41FA5}">
                      <a16:colId xmlns:a16="http://schemas.microsoft.com/office/drawing/2014/main" val="20001"/>
                    </a:ext>
                  </a:extLst>
                </a:gridCol>
              </a:tblGrid>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a:ln>
                            <a:noFill/>
                          </a:ln>
                          <a:solidFill>
                            <a:schemeClr val="tx1"/>
                          </a:solidFill>
                          <a:effectLst/>
                          <a:latin typeface="Arial" charset="0"/>
                        </a:rPr>
                        <a:t>Operator</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a:ln>
                            <a:noFill/>
                          </a:ln>
                          <a:solidFill>
                            <a:schemeClr val="tx1"/>
                          </a:solidFill>
                          <a:effectLst/>
                          <a:latin typeface="Arial" charset="0"/>
                        </a:rPr>
                        <a:t>Meaning</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0"/>
                  </a:ext>
                </a:extLst>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a:ln>
                            <a:noFill/>
                          </a:ln>
                          <a:solidFill>
                            <a:srgbClr val="000000"/>
                          </a:solidFill>
                          <a:effectLst/>
                          <a:latin typeface="Courier New" pitchFamily="49" charset="0"/>
                        </a:rPr>
                        <a:t>  =</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a:ln>
                            <a:noFill/>
                          </a:ln>
                          <a:solidFill>
                            <a:srgbClr val="000000"/>
                          </a:solidFill>
                          <a:effectLst/>
                          <a:latin typeface="Arial" charset="0"/>
                        </a:rPr>
                        <a:t>Equal to</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1"/>
                  </a:ext>
                </a:extLst>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a:ln>
                            <a:noFill/>
                          </a:ln>
                          <a:solidFill>
                            <a:srgbClr val="000000"/>
                          </a:solidFill>
                          <a:effectLst/>
                          <a:latin typeface="Courier New" pitchFamily="49" charset="0"/>
                        </a:rPr>
                        <a:t>  &gt;</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a:ln>
                            <a:noFill/>
                          </a:ln>
                          <a:solidFill>
                            <a:srgbClr val="000000"/>
                          </a:solidFill>
                          <a:effectLst/>
                          <a:latin typeface="Arial" charset="0"/>
                        </a:rPr>
                        <a:t>Greater than </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2"/>
                  </a:ext>
                </a:extLst>
              </a:tr>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a:ln>
                            <a:noFill/>
                          </a:ln>
                          <a:solidFill>
                            <a:srgbClr val="000000"/>
                          </a:solidFill>
                          <a:effectLst/>
                          <a:latin typeface="Courier New" pitchFamily="49" charset="0"/>
                        </a:rPr>
                        <a:t>  &gt;=</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a:ln>
                            <a:noFill/>
                          </a:ln>
                          <a:solidFill>
                            <a:srgbClr val="000000"/>
                          </a:solidFill>
                          <a:effectLst/>
                          <a:latin typeface="Arial" charset="0"/>
                        </a:rPr>
                        <a:t>Greater than or equal to </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3"/>
                  </a:ext>
                </a:extLst>
              </a:tr>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a:ln>
                            <a:noFill/>
                          </a:ln>
                          <a:solidFill>
                            <a:srgbClr val="000000"/>
                          </a:solidFill>
                          <a:effectLst/>
                          <a:latin typeface="Courier New" pitchFamily="49" charset="0"/>
                        </a:rPr>
                        <a:t>  &lt;</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a:ln>
                            <a:noFill/>
                          </a:ln>
                          <a:solidFill>
                            <a:srgbClr val="000000"/>
                          </a:solidFill>
                          <a:effectLst/>
                          <a:latin typeface="Arial" charset="0"/>
                        </a:rPr>
                        <a:t>Less than </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4"/>
                  </a:ext>
                </a:extLst>
              </a:tr>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a:ln>
                            <a:noFill/>
                          </a:ln>
                          <a:solidFill>
                            <a:srgbClr val="000000"/>
                          </a:solidFill>
                          <a:effectLst/>
                          <a:latin typeface="Courier New" pitchFamily="49" charset="0"/>
                        </a:rPr>
                        <a:t>  &lt;=</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a:ln>
                            <a:noFill/>
                          </a:ln>
                          <a:solidFill>
                            <a:srgbClr val="000000"/>
                          </a:solidFill>
                          <a:effectLst/>
                          <a:latin typeface="Arial" charset="0"/>
                        </a:rPr>
                        <a:t>Less than or equal to</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5"/>
                  </a:ext>
                </a:extLst>
              </a:tr>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altLang="en-US" sz="1800" b="1" i="0" u="none" strike="noStrike" cap="none" normalizeH="0" baseline="0">
                          <a:ln>
                            <a:noFill/>
                          </a:ln>
                          <a:solidFill>
                            <a:srgbClr val="000000"/>
                          </a:solidFill>
                          <a:effectLst/>
                          <a:latin typeface="Courier New" pitchFamily="49" charset="0"/>
                        </a:rPr>
                        <a:t>  &lt;&gt;</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a:ln>
                            <a:noFill/>
                          </a:ln>
                          <a:solidFill>
                            <a:srgbClr val="000000"/>
                          </a:solidFill>
                          <a:effectLst/>
                          <a:latin typeface="Arial" charset="0"/>
                        </a:rPr>
                        <a:t>Not equal to</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113393949"/>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1026"/>
          <p:cNvSpPr>
            <a:spLocks noGrp="1" noChangeArrowheads="1"/>
          </p:cNvSpPr>
          <p:nvPr>
            <p:ph type="title"/>
          </p:nvPr>
        </p:nvSpPr>
        <p:spPr/>
        <p:txBody>
          <a:bodyPr>
            <a:normAutofit fontScale="90000"/>
          </a:bodyPr>
          <a:lstStyle/>
          <a:p>
            <a:r>
              <a:rPr lang="en-US" altLang="en-US" dirty="0"/>
              <a:t>FOREIGN KEY Constraint:</a:t>
            </a:r>
            <a:br>
              <a:rPr lang="en-US" altLang="en-US" dirty="0"/>
            </a:br>
            <a:r>
              <a:rPr lang="en-US" altLang="en-US" dirty="0"/>
              <a:t>Keywords </a:t>
            </a:r>
          </a:p>
        </p:txBody>
      </p:sp>
      <p:sp>
        <p:nvSpPr>
          <p:cNvPr id="586755" name="Rectangle 1027"/>
          <p:cNvSpPr>
            <a:spLocks noGrp="1" noChangeArrowheads="1"/>
          </p:cNvSpPr>
          <p:nvPr>
            <p:ph type="body" idx="1"/>
          </p:nvPr>
        </p:nvSpPr>
        <p:spPr/>
        <p:txBody>
          <a:bodyPr/>
          <a:lstStyle/>
          <a:p>
            <a:r>
              <a:rPr lang="en-US" altLang="en-US"/>
              <a:t>FOREIGN KEY: Defines the column in the child table at the table-constraint level</a:t>
            </a:r>
          </a:p>
          <a:p>
            <a:r>
              <a:rPr lang="en-US" altLang="en-US"/>
              <a:t>REFERENCES: Identifies the table and column in the parent table</a:t>
            </a:r>
          </a:p>
          <a:p>
            <a:r>
              <a:rPr lang="en-US" altLang="en-US"/>
              <a:t>ON DELETE CASCADE: Deletes the dependent rows in the child table when a row in the parent table is deleted</a:t>
            </a:r>
          </a:p>
          <a:p>
            <a:r>
              <a:rPr lang="en-US" altLang="en-US"/>
              <a:t>ON DELETE SET NULL: Converts dependent foreign key values to null</a:t>
            </a:r>
            <a:endParaRPr lang="en-US" altLang="en-US" dirty="0"/>
          </a:p>
        </p:txBody>
      </p:sp>
    </p:spTree>
    <p:extLst>
      <p:ext uri="{BB962C8B-B14F-4D97-AF65-F5344CB8AC3E}">
        <p14:creationId xmlns:p14="http://schemas.microsoft.com/office/powerpoint/2010/main" val="466092596"/>
      </p:ext>
    </p:extLst>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18" name="Rectangle 14"/>
          <p:cNvSpPr>
            <a:spLocks noChangeArrowheads="1"/>
          </p:cNvSpPr>
          <p:nvPr/>
        </p:nvSpPr>
        <p:spPr bwMode="blackGray">
          <a:xfrm>
            <a:off x="866775" y="1838325"/>
            <a:ext cx="7286625" cy="2870200"/>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IE" altLang="en-US" sz="1800" dirty="0">
                <a:solidFill>
                  <a:srgbClr val="000000"/>
                </a:solidFill>
                <a:latin typeface="Courier New" pitchFamily="49" charset="0"/>
              </a:rPr>
              <a:t>SELECT </a:t>
            </a:r>
            <a:r>
              <a:rPr lang="en-IE" altLang="en-US" sz="1800" dirty="0" err="1">
                <a:solidFill>
                  <a:srgbClr val="000000"/>
                </a:solidFill>
                <a:latin typeface="Courier New" pitchFamily="49" charset="0"/>
              </a:rPr>
              <a:t>game_title</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FROM   </a:t>
            </a:r>
            <a:r>
              <a:rPr lang="en-IE" altLang="en-US" sz="1800" dirty="0" err="1">
                <a:solidFill>
                  <a:srgbClr val="000000"/>
                </a:solidFill>
                <a:latin typeface="Courier New" pitchFamily="49" charset="0"/>
              </a:rPr>
              <a:t>mm_game</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WHERE  </a:t>
            </a:r>
            <a:r>
              <a:rPr lang="en-IE" altLang="en-US" sz="1800" dirty="0" err="1">
                <a:solidFill>
                  <a:srgbClr val="000000"/>
                </a:solidFill>
                <a:latin typeface="Courier New" pitchFamily="49" charset="0"/>
              </a:rPr>
              <a:t>game_price</a:t>
            </a:r>
            <a:r>
              <a:rPr lang="en-IE" altLang="en-US" sz="1800" dirty="0">
                <a:solidFill>
                  <a:srgbClr val="000000"/>
                </a:solidFill>
                <a:latin typeface="Courier New" pitchFamily="49" charset="0"/>
              </a:rPr>
              <a:t> &gt;</a:t>
            </a:r>
          </a:p>
          <a:p>
            <a:pPr eaLnBrk="0" hangingPunct="0">
              <a:buClrTx/>
              <a:buFontTx/>
              <a:buNone/>
            </a:pPr>
            <a:r>
              <a:rPr lang="en-IE" altLang="en-US" sz="1800" dirty="0">
                <a:solidFill>
                  <a:srgbClr val="000000"/>
                </a:solidFill>
                <a:latin typeface="Courier New" pitchFamily="49" charset="0"/>
              </a:rPr>
              <a:t>               (SELECT </a:t>
            </a:r>
            <a:r>
              <a:rPr lang="en-IE" altLang="en-US" sz="1800" dirty="0" err="1">
                <a:solidFill>
                  <a:srgbClr val="000000"/>
                </a:solidFill>
                <a:latin typeface="Courier New" pitchFamily="49" charset="0"/>
              </a:rPr>
              <a:t>game_price</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                FROM   </a:t>
            </a:r>
            <a:r>
              <a:rPr lang="en-IE" altLang="en-US" sz="1800" dirty="0" err="1">
                <a:solidFill>
                  <a:srgbClr val="000000"/>
                </a:solidFill>
                <a:latin typeface="Courier New" pitchFamily="49" charset="0"/>
              </a:rPr>
              <a:t>mm_game</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                WHERE  </a:t>
            </a:r>
            <a:r>
              <a:rPr lang="en-IE" altLang="en-US" sz="1800" dirty="0" err="1">
                <a:solidFill>
                  <a:srgbClr val="000000"/>
                </a:solidFill>
                <a:latin typeface="Courier New" pitchFamily="49" charset="0"/>
              </a:rPr>
              <a:t>game_title</a:t>
            </a:r>
            <a:r>
              <a:rPr lang="en-IE" altLang="en-US" sz="1800" dirty="0">
                <a:solidFill>
                  <a:srgbClr val="000000"/>
                </a:solidFill>
                <a:latin typeface="Courier New" pitchFamily="49" charset="0"/>
              </a:rPr>
              <a:t> = ‘Soma') </a:t>
            </a:r>
          </a:p>
          <a:p>
            <a:pPr eaLnBrk="0" hangingPunct="0">
              <a:buClrTx/>
              <a:buFontTx/>
              <a:buNone/>
            </a:pPr>
            <a:r>
              <a:rPr lang="en-IE" altLang="en-US" sz="1800" dirty="0">
                <a:solidFill>
                  <a:srgbClr val="000000"/>
                </a:solidFill>
                <a:latin typeface="Courier New" pitchFamily="49" charset="0"/>
              </a:rPr>
              <a:t>AND    </a:t>
            </a:r>
            <a:r>
              <a:rPr lang="en-IE" altLang="en-US" sz="1800" dirty="0" err="1">
                <a:solidFill>
                  <a:srgbClr val="000000"/>
                </a:solidFill>
                <a:latin typeface="Courier New" pitchFamily="49" charset="0"/>
              </a:rPr>
              <a:t>game_type_id</a:t>
            </a:r>
            <a:r>
              <a:rPr lang="en-IE" altLang="en-US" sz="1800" dirty="0">
                <a:solidFill>
                  <a:srgbClr val="000000"/>
                </a:solidFill>
                <a:latin typeface="Courier New" pitchFamily="49" charset="0"/>
              </a:rPr>
              <a:t> =</a:t>
            </a:r>
          </a:p>
          <a:p>
            <a:pPr eaLnBrk="0" hangingPunct="0">
              <a:buClrTx/>
              <a:buFontTx/>
              <a:buNone/>
            </a:pPr>
            <a:r>
              <a:rPr lang="en-IE" altLang="en-US" sz="1800" dirty="0">
                <a:solidFill>
                  <a:srgbClr val="000000"/>
                </a:solidFill>
                <a:latin typeface="Courier New" pitchFamily="49" charset="0"/>
              </a:rPr>
              <a:t>                (SELECT </a:t>
            </a:r>
            <a:r>
              <a:rPr lang="en-IE" altLang="en-US" sz="1800" dirty="0" err="1">
                <a:solidFill>
                  <a:srgbClr val="000000"/>
                </a:solidFill>
                <a:latin typeface="Courier New" pitchFamily="49" charset="0"/>
              </a:rPr>
              <a:t>game_type_id</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                 FROM   </a:t>
            </a:r>
            <a:r>
              <a:rPr lang="en-IE" altLang="en-US" sz="1800" dirty="0" err="1">
                <a:solidFill>
                  <a:srgbClr val="000000"/>
                </a:solidFill>
                <a:latin typeface="Courier New" pitchFamily="49" charset="0"/>
              </a:rPr>
              <a:t>mm_game</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                 WHERE  </a:t>
            </a:r>
            <a:r>
              <a:rPr lang="en-IE" altLang="en-US" sz="1800" dirty="0" err="1">
                <a:solidFill>
                  <a:srgbClr val="000000"/>
                </a:solidFill>
                <a:latin typeface="Courier New" pitchFamily="49" charset="0"/>
              </a:rPr>
              <a:t>game_id</a:t>
            </a:r>
            <a:r>
              <a:rPr lang="en-IE" altLang="en-US" sz="1800" dirty="0">
                <a:solidFill>
                  <a:srgbClr val="000000"/>
                </a:solidFill>
                <a:latin typeface="Courier New" pitchFamily="49" charset="0"/>
              </a:rPr>
              <a:t> = 1);</a:t>
            </a:r>
            <a:endParaRPr lang="en-US" altLang="en-US" sz="1800" dirty="0">
              <a:solidFill>
                <a:srgbClr val="000000"/>
              </a:solidFill>
              <a:latin typeface="Courier New" pitchFamily="49" charset="0"/>
            </a:endParaRPr>
          </a:p>
        </p:txBody>
      </p:sp>
      <p:sp>
        <p:nvSpPr>
          <p:cNvPr id="379908" name="Rectangle 4"/>
          <p:cNvSpPr>
            <a:spLocks noGrp="1" noChangeArrowheads="1"/>
          </p:cNvSpPr>
          <p:nvPr>
            <p:ph type="title"/>
          </p:nvPr>
        </p:nvSpPr>
        <p:spPr>
          <a:noFill/>
          <a:ln/>
        </p:spPr>
        <p:txBody>
          <a:bodyPr lIns="92075" tIns="46038" rIns="92075" bIns="46038"/>
          <a:lstStyle/>
          <a:p>
            <a:r>
              <a:rPr lang="en-US" altLang="en-US"/>
              <a:t>Executing Single-Row Subqueries</a:t>
            </a:r>
          </a:p>
        </p:txBody>
      </p:sp>
      <p:sp>
        <p:nvSpPr>
          <p:cNvPr id="379909" name="Rectangle 5"/>
          <p:cNvSpPr>
            <a:spLocks noChangeArrowheads="1"/>
          </p:cNvSpPr>
          <p:nvPr/>
        </p:nvSpPr>
        <p:spPr bwMode="auto">
          <a:xfrm>
            <a:off x="7119550" y="2663215"/>
            <a:ext cx="301365" cy="397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lnSpc>
                <a:spcPct val="120000"/>
              </a:lnSpc>
              <a:spcBef>
                <a:spcPct val="60000"/>
              </a:spcBef>
              <a:buClrTx/>
              <a:buFontTx/>
              <a:buNone/>
            </a:pPr>
            <a:r>
              <a:rPr lang="en-US" altLang="en-US" dirty="0">
                <a:solidFill>
                  <a:srgbClr val="FF5050"/>
                </a:solidFill>
              </a:rPr>
              <a:t>9</a:t>
            </a:r>
          </a:p>
        </p:txBody>
      </p:sp>
      <p:sp>
        <p:nvSpPr>
          <p:cNvPr id="379910" name="Rectangle 6"/>
          <p:cNvSpPr>
            <a:spLocks noChangeArrowheads="1"/>
          </p:cNvSpPr>
          <p:nvPr/>
        </p:nvSpPr>
        <p:spPr bwMode="auto">
          <a:xfrm>
            <a:off x="6775538" y="3816350"/>
            <a:ext cx="301365" cy="397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lnSpc>
                <a:spcPct val="120000"/>
              </a:lnSpc>
              <a:spcBef>
                <a:spcPct val="60000"/>
              </a:spcBef>
              <a:buClrTx/>
              <a:buFontTx/>
              <a:buNone/>
            </a:pPr>
            <a:r>
              <a:rPr lang="en-US" altLang="en-US" dirty="0">
                <a:solidFill>
                  <a:srgbClr val="FF5050"/>
                </a:solidFill>
              </a:rPr>
              <a:t>1</a:t>
            </a:r>
          </a:p>
        </p:txBody>
      </p:sp>
      <p:sp>
        <p:nvSpPr>
          <p:cNvPr id="379911" name="Rectangle 7"/>
          <p:cNvSpPr>
            <a:spLocks noChangeArrowheads="1"/>
          </p:cNvSpPr>
          <p:nvPr/>
        </p:nvSpPr>
        <p:spPr bwMode="auto">
          <a:xfrm>
            <a:off x="1907704" y="2663838"/>
            <a:ext cx="5184576" cy="893749"/>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79912" name="Rectangle 8"/>
          <p:cNvSpPr>
            <a:spLocks noChangeArrowheads="1"/>
          </p:cNvSpPr>
          <p:nvPr/>
        </p:nvSpPr>
        <p:spPr bwMode="auto">
          <a:xfrm>
            <a:off x="3087688" y="3816350"/>
            <a:ext cx="3587750" cy="808038"/>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752" y="5229200"/>
            <a:ext cx="3616325" cy="790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56972975"/>
      </p:ext>
    </p:extLst>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53" name="Rectangle 9"/>
          <p:cNvSpPr>
            <a:spLocks noGrp="1" noChangeArrowheads="1"/>
          </p:cNvSpPr>
          <p:nvPr>
            <p:ph type="title"/>
          </p:nvPr>
        </p:nvSpPr>
        <p:spPr/>
        <p:txBody>
          <a:bodyPr/>
          <a:lstStyle/>
          <a:p>
            <a:r>
              <a:rPr lang="en-US" altLang="en-US"/>
              <a:t>Multiple-Row Subqueries</a:t>
            </a:r>
          </a:p>
        </p:txBody>
      </p:sp>
      <p:sp>
        <p:nvSpPr>
          <p:cNvPr id="390154" name="Rectangle 10"/>
          <p:cNvSpPr>
            <a:spLocks noGrp="1" noChangeArrowheads="1"/>
          </p:cNvSpPr>
          <p:nvPr>
            <p:ph sz="quarter" idx="1"/>
          </p:nvPr>
        </p:nvSpPr>
        <p:spPr>
          <a:xfrm>
            <a:off x="863600" y="1816100"/>
            <a:ext cx="7366000" cy="762000"/>
          </a:xfrm>
        </p:spPr>
        <p:txBody>
          <a:bodyPr>
            <a:normAutofit fontScale="92500" lnSpcReduction="10000"/>
          </a:bodyPr>
          <a:lstStyle/>
          <a:p>
            <a:pPr lvl="1"/>
            <a:r>
              <a:rPr lang="en-US" altLang="en-US" dirty="0"/>
              <a:t>Return more than one row form the sub-query</a:t>
            </a:r>
          </a:p>
          <a:p>
            <a:pPr lvl="1"/>
            <a:r>
              <a:rPr lang="en-US" altLang="en-US" dirty="0"/>
              <a:t>Use multiple-row comparison operators</a:t>
            </a:r>
          </a:p>
        </p:txBody>
      </p:sp>
      <p:graphicFrame>
        <p:nvGraphicFramePr>
          <p:cNvPr id="390215" name="Group 71"/>
          <p:cNvGraphicFramePr>
            <a:graphicFrameLocks noGrp="1"/>
          </p:cNvGraphicFramePr>
          <p:nvPr/>
        </p:nvGraphicFramePr>
        <p:xfrm>
          <a:off x="1238250" y="2870200"/>
          <a:ext cx="6616700" cy="2286000"/>
        </p:xfrm>
        <a:graphic>
          <a:graphicData uri="http://schemas.openxmlformats.org/drawingml/2006/table">
            <a:tbl>
              <a:tblPr/>
              <a:tblGrid>
                <a:gridCol w="1497013">
                  <a:extLst>
                    <a:ext uri="{9D8B030D-6E8A-4147-A177-3AD203B41FA5}">
                      <a16:colId xmlns:a16="http://schemas.microsoft.com/office/drawing/2014/main" val="20000"/>
                    </a:ext>
                  </a:extLst>
                </a:gridCol>
                <a:gridCol w="5119687">
                  <a:extLst>
                    <a:ext uri="{9D8B030D-6E8A-4147-A177-3AD203B41FA5}">
                      <a16:colId xmlns:a16="http://schemas.microsoft.com/office/drawing/2014/main" val="20001"/>
                    </a:ext>
                  </a:extLst>
                </a:gridCol>
              </a:tblGrid>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a:ln>
                            <a:noFill/>
                          </a:ln>
                          <a:solidFill>
                            <a:schemeClr val="tx1"/>
                          </a:solidFill>
                          <a:effectLst/>
                          <a:latin typeface="Arial" charset="0"/>
                        </a:rPr>
                        <a:t>Operator</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a:ln>
                            <a:noFill/>
                          </a:ln>
                          <a:solidFill>
                            <a:schemeClr val="tx1"/>
                          </a:solidFill>
                          <a:effectLst/>
                          <a:latin typeface="Arial" charset="0"/>
                        </a:rPr>
                        <a:t>Meaning</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0"/>
                  </a:ext>
                </a:extLst>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a:ln>
                            <a:noFill/>
                          </a:ln>
                          <a:solidFill>
                            <a:srgbClr val="000000"/>
                          </a:solidFill>
                          <a:effectLst/>
                          <a:latin typeface="Courier New" pitchFamily="49" charset="0"/>
                        </a:rPr>
                        <a:t>IN</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a:ln>
                            <a:noFill/>
                          </a:ln>
                          <a:solidFill>
                            <a:srgbClr val="000000"/>
                          </a:solidFill>
                          <a:effectLst/>
                          <a:latin typeface="Arial" charset="0"/>
                        </a:rPr>
                        <a:t>Equal to any member in the list</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1"/>
                  </a:ext>
                </a:extLst>
              </a:tr>
              <a:tr h="38258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a:ln>
                            <a:noFill/>
                          </a:ln>
                          <a:solidFill>
                            <a:srgbClr val="000000"/>
                          </a:solidFill>
                          <a:effectLst/>
                          <a:latin typeface="Courier New" pitchFamily="49" charset="0"/>
                        </a:rPr>
                        <a:t>ANY</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a:ln>
                            <a:noFill/>
                          </a:ln>
                          <a:solidFill>
                            <a:srgbClr val="000000"/>
                          </a:solidFill>
                          <a:effectLst/>
                          <a:latin typeface="Arial" charset="0"/>
                        </a:rPr>
                        <a:t>Compare value to each value returned by the subquery </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2"/>
                  </a:ext>
                </a:extLst>
              </a:tr>
              <a:tr h="312738">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a:ln>
                            <a:noFill/>
                          </a:ln>
                          <a:solidFill>
                            <a:srgbClr val="000000"/>
                          </a:solidFill>
                          <a:effectLst/>
                          <a:latin typeface="Courier New" pitchFamily="49" charset="0"/>
                        </a:rPr>
                        <a:t>ALL</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buClr>
                          <a:srgbClr val="000000"/>
                        </a:buClr>
                        <a:defRPr sz="2000" b="1">
                          <a:solidFill>
                            <a:schemeClr val="tx1"/>
                          </a:solidFill>
                          <a:latin typeface="Arial" charset="0"/>
                        </a:defRPr>
                      </a:lvl1pPr>
                      <a:lvl2pPr marL="114300" algn="l" defTabSz="228600">
                        <a:defRPr sz="2000" b="1">
                          <a:solidFill>
                            <a:schemeClr val="tx1"/>
                          </a:solidFill>
                          <a:latin typeface="Arial" charset="0"/>
                        </a:defRPr>
                      </a:lvl2pPr>
                      <a:lvl3pPr marL="685800" algn="l" defTabSz="228600">
                        <a:defRPr b="1">
                          <a:solidFill>
                            <a:schemeClr val="tx1"/>
                          </a:solidFill>
                          <a:latin typeface="Arial" charset="0"/>
                        </a:defRPr>
                      </a:lvl3pPr>
                      <a:lvl4pPr marL="1143000" algn="l" defTabSz="228600">
                        <a:buClr>
                          <a:srgbClr val="000000"/>
                        </a:buClr>
                        <a:defRPr b="1">
                          <a:solidFill>
                            <a:srgbClr val="FF0000"/>
                          </a:solidFill>
                          <a:latin typeface="Arial" charset="0"/>
                        </a:defRPr>
                      </a:lvl4pPr>
                      <a:lvl5pPr marL="1257300" algn="l" defTabSz="228600">
                        <a:buClr>
                          <a:srgbClr val="000000"/>
                        </a:buClr>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a:ln>
                            <a:noFill/>
                          </a:ln>
                          <a:solidFill>
                            <a:srgbClr val="000000"/>
                          </a:solidFill>
                          <a:effectLst/>
                          <a:latin typeface="Arial" charset="0"/>
                        </a:rPr>
                        <a:t>Compare value to every value returned by the subquery </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57391760"/>
      </p:ext>
    </p:extLst>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210" name="Rectangle 18"/>
          <p:cNvSpPr>
            <a:spLocks noChangeArrowheads="1"/>
          </p:cNvSpPr>
          <p:nvPr/>
        </p:nvSpPr>
        <p:spPr bwMode="blackGray">
          <a:xfrm>
            <a:off x="866775" y="1863725"/>
            <a:ext cx="7277100" cy="1982788"/>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IE" altLang="en-US" sz="1800" dirty="0">
                <a:solidFill>
                  <a:srgbClr val="000000"/>
                </a:solidFill>
                <a:latin typeface="Courier New" pitchFamily="49" charset="0"/>
              </a:rPr>
              <a:t>SELECT </a:t>
            </a:r>
            <a:r>
              <a:rPr lang="en-IE" altLang="en-US" sz="1800" dirty="0" err="1">
                <a:solidFill>
                  <a:srgbClr val="000000"/>
                </a:solidFill>
                <a:latin typeface="Courier New" pitchFamily="49" charset="0"/>
              </a:rPr>
              <a:t>game_id</a:t>
            </a:r>
            <a:r>
              <a:rPr lang="en-IE" altLang="en-US" sz="1800" dirty="0">
                <a:solidFill>
                  <a:srgbClr val="000000"/>
                </a:solidFill>
                <a:latin typeface="Courier New" pitchFamily="49" charset="0"/>
              </a:rPr>
              <a:t>, </a:t>
            </a:r>
            <a:r>
              <a:rPr lang="en-IE" altLang="en-US" sz="1800" dirty="0" err="1">
                <a:solidFill>
                  <a:srgbClr val="000000"/>
                </a:solidFill>
                <a:latin typeface="Courier New" pitchFamily="49" charset="0"/>
              </a:rPr>
              <a:t>game_title</a:t>
            </a:r>
            <a:r>
              <a:rPr lang="en-IE" altLang="en-US" sz="1800" dirty="0">
                <a:solidFill>
                  <a:srgbClr val="000000"/>
                </a:solidFill>
                <a:latin typeface="Courier New" pitchFamily="49" charset="0"/>
              </a:rPr>
              <a:t>, </a:t>
            </a:r>
            <a:r>
              <a:rPr lang="en-IE" altLang="en-US" sz="1800" dirty="0" err="1">
                <a:solidFill>
                  <a:srgbClr val="000000"/>
                </a:solidFill>
                <a:latin typeface="Courier New" pitchFamily="49" charset="0"/>
              </a:rPr>
              <a:t>game_price</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FROM   </a:t>
            </a:r>
            <a:r>
              <a:rPr lang="en-IE" altLang="en-US" sz="1800" dirty="0" err="1">
                <a:solidFill>
                  <a:srgbClr val="000000"/>
                </a:solidFill>
                <a:latin typeface="Courier New" pitchFamily="49" charset="0"/>
              </a:rPr>
              <a:t>mm_game</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WHERE  </a:t>
            </a:r>
            <a:r>
              <a:rPr lang="en-IE" altLang="en-US" sz="1800" dirty="0" err="1">
                <a:solidFill>
                  <a:srgbClr val="000000"/>
                </a:solidFill>
                <a:latin typeface="Courier New" pitchFamily="49" charset="0"/>
              </a:rPr>
              <a:t>game_price</a:t>
            </a:r>
            <a:r>
              <a:rPr lang="en-IE" altLang="en-US" sz="1800" dirty="0">
                <a:solidFill>
                  <a:srgbClr val="000000"/>
                </a:solidFill>
                <a:latin typeface="Courier New" pitchFamily="49" charset="0"/>
              </a:rPr>
              <a:t> &lt; ANY</a:t>
            </a:r>
          </a:p>
          <a:p>
            <a:pPr eaLnBrk="0" hangingPunct="0">
              <a:buClrTx/>
              <a:buFontTx/>
              <a:buNone/>
            </a:pPr>
            <a:r>
              <a:rPr lang="en-IE" altLang="en-US" sz="1800" dirty="0">
                <a:solidFill>
                  <a:srgbClr val="000000"/>
                </a:solidFill>
                <a:latin typeface="Courier New" pitchFamily="49" charset="0"/>
              </a:rPr>
              <a:t>                    (SELECT </a:t>
            </a:r>
            <a:r>
              <a:rPr lang="en-IE" altLang="en-US" sz="1800" dirty="0" err="1">
                <a:solidFill>
                  <a:srgbClr val="000000"/>
                </a:solidFill>
                <a:latin typeface="Courier New" pitchFamily="49" charset="0"/>
              </a:rPr>
              <a:t>game_price</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                     FROM   </a:t>
            </a:r>
            <a:r>
              <a:rPr lang="en-IE" altLang="en-US" sz="1800" dirty="0" err="1">
                <a:solidFill>
                  <a:srgbClr val="000000"/>
                </a:solidFill>
                <a:latin typeface="Courier New" pitchFamily="49" charset="0"/>
              </a:rPr>
              <a:t>mm_game</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                     WHERE  </a:t>
            </a:r>
            <a:r>
              <a:rPr lang="en-IE" altLang="en-US" sz="1800" dirty="0" err="1">
                <a:solidFill>
                  <a:srgbClr val="000000"/>
                </a:solidFill>
                <a:latin typeface="Courier New" pitchFamily="49" charset="0"/>
              </a:rPr>
              <a:t>game_type_id</a:t>
            </a:r>
            <a:r>
              <a:rPr lang="en-IE" altLang="en-US" sz="1800" dirty="0">
                <a:solidFill>
                  <a:srgbClr val="000000"/>
                </a:solidFill>
                <a:latin typeface="Courier New" pitchFamily="49" charset="0"/>
              </a:rPr>
              <a:t>=1)</a:t>
            </a:r>
          </a:p>
          <a:p>
            <a:pPr eaLnBrk="0" hangingPunct="0">
              <a:buClrTx/>
              <a:buFontTx/>
              <a:buNone/>
            </a:pPr>
            <a:r>
              <a:rPr lang="en-IE" altLang="en-US" sz="1800" dirty="0">
                <a:solidFill>
                  <a:srgbClr val="000000"/>
                </a:solidFill>
                <a:latin typeface="Courier New" pitchFamily="49" charset="0"/>
              </a:rPr>
              <a:t>AND    </a:t>
            </a:r>
            <a:r>
              <a:rPr lang="en-IE" altLang="en-US" sz="1800" dirty="0" err="1">
                <a:solidFill>
                  <a:srgbClr val="000000"/>
                </a:solidFill>
                <a:latin typeface="Courier New" pitchFamily="49" charset="0"/>
              </a:rPr>
              <a:t>game_type_id</a:t>
            </a:r>
            <a:r>
              <a:rPr lang="en-IE" altLang="en-US" sz="1800" dirty="0">
                <a:solidFill>
                  <a:srgbClr val="000000"/>
                </a:solidFill>
                <a:latin typeface="Courier New" pitchFamily="49" charset="0"/>
              </a:rPr>
              <a:t> &lt;&gt; 1;</a:t>
            </a:r>
            <a:endParaRPr lang="en-US" altLang="en-US" sz="1800" dirty="0">
              <a:solidFill>
                <a:srgbClr val="000000"/>
              </a:solidFill>
              <a:latin typeface="Courier New" pitchFamily="49" charset="0"/>
            </a:endParaRPr>
          </a:p>
        </p:txBody>
      </p:sp>
      <p:sp>
        <p:nvSpPr>
          <p:cNvPr id="392207" name="Rectangle 15"/>
          <p:cNvSpPr>
            <a:spLocks noGrp="1" noChangeArrowheads="1"/>
          </p:cNvSpPr>
          <p:nvPr>
            <p:ph type="title"/>
          </p:nvPr>
        </p:nvSpPr>
        <p:spPr/>
        <p:txBody>
          <a:bodyPr>
            <a:normAutofit fontScale="90000"/>
          </a:bodyPr>
          <a:lstStyle/>
          <a:p>
            <a:r>
              <a:rPr lang="en-US" altLang="en-US"/>
              <a:t>Using the </a:t>
            </a:r>
            <a:r>
              <a:rPr lang="en-US" altLang="en-US">
                <a:latin typeface="Courier New" pitchFamily="49" charset="0"/>
              </a:rPr>
              <a:t>ANY</a:t>
            </a:r>
            <a:r>
              <a:rPr lang="en-US" altLang="en-US"/>
              <a:t> Operator </a:t>
            </a:r>
            <a:br>
              <a:rPr lang="en-US" altLang="en-US"/>
            </a:br>
            <a:r>
              <a:rPr lang="en-US" altLang="en-US"/>
              <a:t>in Multiple-Row Subqueries</a:t>
            </a:r>
          </a:p>
        </p:txBody>
      </p:sp>
      <p:sp>
        <p:nvSpPr>
          <p:cNvPr id="392197" name="Rectangle 5"/>
          <p:cNvSpPr>
            <a:spLocks noChangeArrowheads="1"/>
          </p:cNvSpPr>
          <p:nvPr/>
        </p:nvSpPr>
        <p:spPr bwMode="auto">
          <a:xfrm>
            <a:off x="3675063" y="2151063"/>
            <a:ext cx="788677" cy="36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lnSpc>
                <a:spcPct val="120000"/>
              </a:lnSpc>
              <a:spcBef>
                <a:spcPct val="60000"/>
              </a:spcBef>
              <a:buClrTx/>
              <a:buFontTx/>
              <a:buNone/>
            </a:pPr>
            <a:r>
              <a:rPr lang="en-US" altLang="en-US" sz="1600" dirty="0">
                <a:solidFill>
                  <a:srgbClr val="FF5050"/>
                </a:solidFill>
              </a:rPr>
              <a:t>10,9,15</a:t>
            </a:r>
          </a:p>
        </p:txBody>
      </p:sp>
      <p:sp>
        <p:nvSpPr>
          <p:cNvPr id="392198" name="Rectangle 6"/>
          <p:cNvSpPr>
            <a:spLocks noChangeArrowheads="1"/>
          </p:cNvSpPr>
          <p:nvPr/>
        </p:nvSpPr>
        <p:spPr bwMode="auto">
          <a:xfrm>
            <a:off x="3700463" y="2720975"/>
            <a:ext cx="3717925" cy="836613"/>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92199" name="Rectangle 7"/>
          <p:cNvSpPr>
            <a:spLocks noChangeArrowheads="1"/>
          </p:cNvSpPr>
          <p:nvPr/>
        </p:nvSpPr>
        <p:spPr bwMode="auto">
          <a:xfrm>
            <a:off x="3700463" y="2433638"/>
            <a:ext cx="523875" cy="26670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92211" name="Freeform 19"/>
          <p:cNvSpPr>
            <a:spLocks/>
          </p:cNvSpPr>
          <p:nvPr/>
        </p:nvSpPr>
        <p:spPr bwMode="auto">
          <a:xfrm rot="16200000" flipV="1">
            <a:off x="5147345" y="1701527"/>
            <a:ext cx="147637" cy="1730375"/>
          </a:xfrm>
          <a:custGeom>
            <a:avLst/>
            <a:gdLst>
              <a:gd name="T0" fmla="*/ 0 w 220"/>
              <a:gd name="T1" fmla="*/ 0 h 411"/>
              <a:gd name="T2" fmla="*/ 219 w 220"/>
              <a:gd name="T3" fmla="*/ 0 h 411"/>
              <a:gd name="T4" fmla="*/ 219 w 220"/>
              <a:gd name="T5" fmla="*/ 410 h 411"/>
            </a:gdLst>
            <a:ahLst/>
            <a:cxnLst>
              <a:cxn ang="0">
                <a:pos x="T0" y="T1"/>
              </a:cxn>
              <a:cxn ang="0">
                <a:pos x="T2" y="T3"/>
              </a:cxn>
              <a:cxn ang="0">
                <a:pos x="T4" y="T5"/>
              </a:cxn>
            </a:cxnLst>
            <a:rect l="0" t="0" r="r" b="b"/>
            <a:pathLst>
              <a:path w="220" h="411">
                <a:moveTo>
                  <a:pt x="0" y="0"/>
                </a:moveTo>
                <a:lnTo>
                  <a:pt x="219" y="0"/>
                </a:lnTo>
                <a:lnTo>
                  <a:pt x="219" y="410"/>
                </a:lnTo>
              </a:path>
            </a:pathLst>
          </a:custGeom>
          <a:noFill/>
          <a:ln w="28575" cap="rnd" cmpd="sng">
            <a:solidFill>
              <a:schemeClr val="accent2"/>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824" y="4149080"/>
            <a:ext cx="3767137" cy="23320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611560" y="1196752"/>
            <a:ext cx="8640960" cy="646331"/>
          </a:xfrm>
          <a:prstGeom prst="rect">
            <a:avLst/>
          </a:prstGeom>
          <a:noFill/>
        </p:spPr>
        <p:txBody>
          <a:bodyPr wrap="square" rtlCol="0">
            <a:spAutoFit/>
          </a:bodyPr>
          <a:lstStyle/>
          <a:p>
            <a:r>
              <a:rPr lang="en-US" altLang="en-US" dirty="0"/>
              <a:t>The </a:t>
            </a:r>
            <a:r>
              <a:rPr lang="en-US" altLang="en-US" dirty="0">
                <a:latin typeface="Courier New" pitchFamily="49" charset="0"/>
              </a:rPr>
              <a:t>ANY</a:t>
            </a:r>
            <a:r>
              <a:rPr lang="en-US" altLang="en-US" dirty="0"/>
              <a:t> operator (and its synonym, the </a:t>
            </a:r>
            <a:r>
              <a:rPr lang="en-US" altLang="en-US" dirty="0">
                <a:latin typeface="Courier New" pitchFamily="49" charset="0"/>
              </a:rPr>
              <a:t>SOME</a:t>
            </a:r>
            <a:r>
              <a:rPr lang="en-US" altLang="en-US" dirty="0"/>
              <a:t> operator) compares a value to </a:t>
            </a:r>
            <a:r>
              <a:rPr lang="en-US" altLang="en-US" i="1" dirty="0"/>
              <a:t>each</a:t>
            </a:r>
            <a:r>
              <a:rPr lang="en-US" altLang="en-US" b="1" i="1" dirty="0"/>
              <a:t> </a:t>
            </a:r>
            <a:r>
              <a:rPr lang="en-US" altLang="en-US" dirty="0"/>
              <a:t>value returned by a subquery and returns a row if meets the condition for any of them.</a:t>
            </a:r>
            <a:endParaRPr lang="en-IE" dirty="0"/>
          </a:p>
        </p:txBody>
      </p:sp>
    </p:spTree>
    <p:extLst>
      <p:ext uri="{BB962C8B-B14F-4D97-AF65-F5344CB8AC3E}">
        <p14:creationId xmlns:p14="http://schemas.microsoft.com/office/powerpoint/2010/main" val="2026486922"/>
      </p:ext>
    </p:extLst>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53" name="Rectangle 13"/>
          <p:cNvSpPr>
            <a:spLocks noChangeArrowheads="1"/>
          </p:cNvSpPr>
          <p:nvPr/>
        </p:nvSpPr>
        <p:spPr bwMode="blackGray">
          <a:xfrm>
            <a:off x="866775" y="1865313"/>
            <a:ext cx="7277100" cy="1982787"/>
          </a:xfrm>
          <a:prstGeom prst="rect">
            <a:avLst/>
          </a:prstGeom>
          <a:solidFill>
            <a:schemeClr val="accent4">
              <a:lumMod val="40000"/>
              <a:lumOff val="60000"/>
            </a:schemeClr>
          </a:solidFill>
          <a:ln w="28575">
            <a:solidFill>
              <a:srgbClr val="000000"/>
            </a:solidFill>
            <a:miter lim="800000"/>
            <a:headEnd/>
            <a:tailEnd/>
          </a:ln>
          <a:effec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IE" altLang="en-US" sz="1800" dirty="0">
                <a:solidFill>
                  <a:srgbClr val="000000"/>
                </a:solidFill>
                <a:latin typeface="Courier New" pitchFamily="49" charset="0"/>
              </a:rPr>
              <a:t>SELECT </a:t>
            </a:r>
            <a:r>
              <a:rPr lang="en-IE" altLang="en-US" sz="1800" dirty="0" err="1">
                <a:solidFill>
                  <a:srgbClr val="000000"/>
                </a:solidFill>
                <a:latin typeface="Courier New" pitchFamily="49" charset="0"/>
              </a:rPr>
              <a:t>game_id</a:t>
            </a:r>
            <a:r>
              <a:rPr lang="en-IE" altLang="en-US" sz="1800" dirty="0">
                <a:solidFill>
                  <a:srgbClr val="000000"/>
                </a:solidFill>
                <a:latin typeface="Courier New" pitchFamily="49" charset="0"/>
              </a:rPr>
              <a:t>, </a:t>
            </a:r>
            <a:r>
              <a:rPr lang="en-IE" altLang="en-US" sz="1800" dirty="0" err="1">
                <a:solidFill>
                  <a:srgbClr val="000000"/>
                </a:solidFill>
                <a:latin typeface="Courier New" pitchFamily="49" charset="0"/>
              </a:rPr>
              <a:t>game_title</a:t>
            </a:r>
            <a:r>
              <a:rPr lang="en-IE" altLang="en-US" sz="1800" dirty="0">
                <a:solidFill>
                  <a:srgbClr val="000000"/>
                </a:solidFill>
                <a:latin typeface="Courier New" pitchFamily="49" charset="0"/>
              </a:rPr>
              <a:t>, </a:t>
            </a:r>
            <a:r>
              <a:rPr lang="en-IE" altLang="en-US" sz="1800" dirty="0" err="1">
                <a:solidFill>
                  <a:srgbClr val="000000"/>
                </a:solidFill>
                <a:latin typeface="Courier New" pitchFamily="49" charset="0"/>
              </a:rPr>
              <a:t>game_price</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FROM   </a:t>
            </a:r>
            <a:r>
              <a:rPr lang="en-IE" altLang="en-US" sz="1800" dirty="0" err="1">
                <a:solidFill>
                  <a:srgbClr val="000000"/>
                </a:solidFill>
                <a:latin typeface="Courier New" pitchFamily="49" charset="0"/>
              </a:rPr>
              <a:t>mm_game</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WHERE  </a:t>
            </a:r>
            <a:r>
              <a:rPr lang="en-IE" altLang="en-US" sz="1800" dirty="0" err="1">
                <a:solidFill>
                  <a:srgbClr val="000000"/>
                </a:solidFill>
                <a:latin typeface="Courier New" pitchFamily="49" charset="0"/>
              </a:rPr>
              <a:t>game_price</a:t>
            </a:r>
            <a:r>
              <a:rPr lang="en-IE" altLang="en-US" sz="1800" dirty="0">
                <a:solidFill>
                  <a:srgbClr val="000000"/>
                </a:solidFill>
                <a:latin typeface="Courier New" pitchFamily="49" charset="0"/>
              </a:rPr>
              <a:t> &lt; ALL</a:t>
            </a:r>
          </a:p>
          <a:p>
            <a:pPr eaLnBrk="0" hangingPunct="0">
              <a:buClrTx/>
              <a:buFontTx/>
              <a:buNone/>
            </a:pPr>
            <a:r>
              <a:rPr lang="en-IE" altLang="en-US" sz="1800" dirty="0">
                <a:solidFill>
                  <a:srgbClr val="000000"/>
                </a:solidFill>
                <a:latin typeface="Courier New" pitchFamily="49" charset="0"/>
              </a:rPr>
              <a:t>                    (SELECT </a:t>
            </a:r>
            <a:r>
              <a:rPr lang="en-IE" altLang="en-US" sz="1800" dirty="0" err="1">
                <a:solidFill>
                  <a:srgbClr val="000000"/>
                </a:solidFill>
                <a:latin typeface="Courier New" pitchFamily="49" charset="0"/>
              </a:rPr>
              <a:t>game_price</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                     FROM   </a:t>
            </a:r>
            <a:r>
              <a:rPr lang="en-IE" altLang="en-US" sz="1800" dirty="0" err="1">
                <a:solidFill>
                  <a:srgbClr val="000000"/>
                </a:solidFill>
                <a:latin typeface="Courier New" pitchFamily="49" charset="0"/>
              </a:rPr>
              <a:t>mm_game</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                     WHERE  </a:t>
            </a:r>
            <a:r>
              <a:rPr lang="en-IE" altLang="en-US" sz="1800" dirty="0" err="1">
                <a:solidFill>
                  <a:srgbClr val="000000"/>
                </a:solidFill>
                <a:latin typeface="Courier New" pitchFamily="49" charset="0"/>
              </a:rPr>
              <a:t>game_type_id</a:t>
            </a:r>
            <a:r>
              <a:rPr lang="en-IE" altLang="en-US" sz="1800" dirty="0">
                <a:solidFill>
                  <a:srgbClr val="000000"/>
                </a:solidFill>
                <a:latin typeface="Courier New" pitchFamily="49" charset="0"/>
              </a:rPr>
              <a:t>=5)</a:t>
            </a:r>
          </a:p>
          <a:p>
            <a:pPr eaLnBrk="0" hangingPunct="0">
              <a:buClrTx/>
              <a:buFontTx/>
              <a:buNone/>
            </a:pPr>
            <a:r>
              <a:rPr lang="en-IE" altLang="en-US" sz="1800" dirty="0">
                <a:solidFill>
                  <a:srgbClr val="000000"/>
                </a:solidFill>
                <a:latin typeface="Courier New" pitchFamily="49" charset="0"/>
              </a:rPr>
              <a:t>AND    </a:t>
            </a:r>
            <a:r>
              <a:rPr lang="en-IE" altLang="en-US" sz="1800" dirty="0" err="1">
                <a:solidFill>
                  <a:srgbClr val="000000"/>
                </a:solidFill>
                <a:latin typeface="Courier New" pitchFamily="49" charset="0"/>
              </a:rPr>
              <a:t>game_type_id</a:t>
            </a:r>
            <a:r>
              <a:rPr lang="en-IE" altLang="en-US" sz="1800" dirty="0">
                <a:solidFill>
                  <a:srgbClr val="000000"/>
                </a:solidFill>
                <a:latin typeface="Courier New" pitchFamily="49" charset="0"/>
              </a:rPr>
              <a:t> &lt;&gt; 5;</a:t>
            </a:r>
            <a:endParaRPr lang="en-US" altLang="en-US" sz="1800" dirty="0">
              <a:solidFill>
                <a:srgbClr val="000000"/>
              </a:solidFill>
              <a:latin typeface="Courier New" pitchFamily="49" charset="0"/>
            </a:endParaRPr>
          </a:p>
        </p:txBody>
      </p:sp>
      <p:sp>
        <p:nvSpPr>
          <p:cNvPr id="394252" name="Rectangle 12"/>
          <p:cNvSpPr>
            <a:spLocks noGrp="1" noChangeArrowheads="1"/>
          </p:cNvSpPr>
          <p:nvPr>
            <p:ph type="title"/>
          </p:nvPr>
        </p:nvSpPr>
        <p:spPr/>
        <p:txBody>
          <a:bodyPr>
            <a:normAutofit fontScale="90000"/>
          </a:bodyPr>
          <a:lstStyle/>
          <a:p>
            <a:r>
              <a:rPr lang="en-US" altLang="en-US"/>
              <a:t>Using the </a:t>
            </a:r>
            <a:r>
              <a:rPr lang="en-US" altLang="en-US">
                <a:latin typeface="Courier New" pitchFamily="49" charset="0"/>
              </a:rPr>
              <a:t>ALL</a:t>
            </a:r>
            <a:r>
              <a:rPr lang="en-US" altLang="en-US"/>
              <a:t> Operator</a:t>
            </a:r>
            <a:br>
              <a:rPr lang="en-US" altLang="en-US"/>
            </a:br>
            <a:r>
              <a:rPr lang="en-US" altLang="en-US"/>
              <a:t>in Multiple-Row Subqueries</a:t>
            </a:r>
          </a:p>
        </p:txBody>
      </p:sp>
      <p:sp>
        <p:nvSpPr>
          <p:cNvPr id="394256" name="Rectangle 16"/>
          <p:cNvSpPr>
            <a:spLocks noChangeArrowheads="1"/>
          </p:cNvSpPr>
          <p:nvPr/>
        </p:nvSpPr>
        <p:spPr bwMode="auto">
          <a:xfrm>
            <a:off x="3329827" y="2165476"/>
            <a:ext cx="527388" cy="295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lnSpc>
                <a:spcPct val="120000"/>
              </a:lnSpc>
              <a:spcBef>
                <a:spcPct val="60000"/>
              </a:spcBef>
              <a:buClrTx/>
              <a:buFontTx/>
              <a:buNone/>
            </a:pPr>
            <a:r>
              <a:rPr lang="en-US" altLang="en-US" sz="1200" dirty="0">
                <a:solidFill>
                  <a:srgbClr val="FF5050"/>
                </a:solidFill>
              </a:rPr>
              <a:t>14,15</a:t>
            </a:r>
          </a:p>
        </p:txBody>
      </p:sp>
      <p:sp>
        <p:nvSpPr>
          <p:cNvPr id="394257" name="Rectangle 17"/>
          <p:cNvSpPr>
            <a:spLocks noChangeArrowheads="1"/>
          </p:cNvSpPr>
          <p:nvPr/>
        </p:nvSpPr>
        <p:spPr bwMode="auto">
          <a:xfrm>
            <a:off x="3700463" y="2720975"/>
            <a:ext cx="3717925" cy="836613"/>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94258" name="Rectangle 18"/>
          <p:cNvSpPr>
            <a:spLocks noChangeArrowheads="1"/>
          </p:cNvSpPr>
          <p:nvPr/>
        </p:nvSpPr>
        <p:spPr bwMode="auto">
          <a:xfrm>
            <a:off x="3705885" y="2461327"/>
            <a:ext cx="523875" cy="26670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94259" name="Freeform 19"/>
          <p:cNvSpPr>
            <a:spLocks/>
          </p:cNvSpPr>
          <p:nvPr/>
        </p:nvSpPr>
        <p:spPr bwMode="auto">
          <a:xfrm rot="16200000" flipV="1">
            <a:off x="5145162" y="1775619"/>
            <a:ext cx="147637" cy="1730375"/>
          </a:xfrm>
          <a:custGeom>
            <a:avLst/>
            <a:gdLst>
              <a:gd name="T0" fmla="*/ 0 w 220"/>
              <a:gd name="T1" fmla="*/ 0 h 411"/>
              <a:gd name="T2" fmla="*/ 219 w 220"/>
              <a:gd name="T3" fmla="*/ 0 h 411"/>
              <a:gd name="T4" fmla="*/ 219 w 220"/>
              <a:gd name="T5" fmla="*/ 410 h 411"/>
            </a:gdLst>
            <a:ahLst/>
            <a:cxnLst>
              <a:cxn ang="0">
                <a:pos x="T0" y="T1"/>
              </a:cxn>
              <a:cxn ang="0">
                <a:pos x="T2" y="T3"/>
              </a:cxn>
              <a:cxn ang="0">
                <a:pos x="T4" y="T5"/>
              </a:cxn>
            </a:cxnLst>
            <a:rect l="0" t="0" r="r" b="b"/>
            <a:pathLst>
              <a:path w="220" h="411">
                <a:moveTo>
                  <a:pt x="0" y="0"/>
                </a:moveTo>
                <a:lnTo>
                  <a:pt x="219" y="0"/>
                </a:lnTo>
                <a:lnTo>
                  <a:pt x="219" y="410"/>
                </a:lnTo>
              </a:path>
            </a:pathLst>
          </a:custGeom>
          <a:noFill/>
          <a:ln w="28575" cap="rnd" cmpd="sng">
            <a:solidFill>
              <a:schemeClr val="accent2"/>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9375" y="4005064"/>
            <a:ext cx="3771900" cy="2555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528476" y="1218982"/>
            <a:ext cx="7953697" cy="646331"/>
          </a:xfrm>
          <a:prstGeom prst="rect">
            <a:avLst/>
          </a:prstGeom>
          <a:noFill/>
        </p:spPr>
        <p:txBody>
          <a:bodyPr wrap="square" rtlCol="0">
            <a:spAutoFit/>
          </a:bodyPr>
          <a:lstStyle/>
          <a:p>
            <a:r>
              <a:rPr lang="en-US" altLang="en-US" dirty="0"/>
              <a:t>The </a:t>
            </a:r>
            <a:r>
              <a:rPr lang="en-US" altLang="en-US" dirty="0">
                <a:latin typeface="Courier New" pitchFamily="49" charset="0"/>
              </a:rPr>
              <a:t>ALL</a:t>
            </a:r>
            <a:r>
              <a:rPr lang="en-US" altLang="en-US" dirty="0"/>
              <a:t> operator compares a value to </a:t>
            </a:r>
            <a:r>
              <a:rPr lang="en-US" altLang="en-US" i="1" dirty="0"/>
              <a:t>every</a:t>
            </a:r>
            <a:r>
              <a:rPr lang="en-US" altLang="en-US" dirty="0"/>
              <a:t> value returned by a subquery and returns a row only if it meets the condition for all of them</a:t>
            </a:r>
            <a:endParaRPr lang="en-IE" dirty="0"/>
          </a:p>
        </p:txBody>
      </p:sp>
    </p:spTree>
    <p:extLst>
      <p:ext uri="{BB962C8B-B14F-4D97-AF65-F5344CB8AC3E}">
        <p14:creationId xmlns:p14="http://schemas.microsoft.com/office/powerpoint/2010/main" val="2649445811"/>
      </p:ext>
    </p:extLst>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Exists, Not Exists</a:t>
            </a:r>
          </a:p>
        </p:txBody>
      </p:sp>
      <p:sp>
        <p:nvSpPr>
          <p:cNvPr id="3" name="Content Placeholder 2"/>
          <p:cNvSpPr>
            <a:spLocks noGrp="1"/>
          </p:cNvSpPr>
          <p:nvPr>
            <p:ph sz="quarter" idx="1"/>
          </p:nvPr>
        </p:nvSpPr>
        <p:spPr/>
        <p:txBody>
          <a:bodyPr/>
          <a:lstStyle/>
          <a:p>
            <a:r>
              <a:rPr lang="en-IE" dirty="0"/>
              <a:t>Syntax</a:t>
            </a:r>
          </a:p>
          <a:p>
            <a:pPr marL="274320" lvl="1" indent="0">
              <a:buNone/>
            </a:pPr>
            <a:r>
              <a:rPr lang="en-IE" dirty="0"/>
              <a:t>WHERE EXISTS ( subquery );</a:t>
            </a:r>
          </a:p>
          <a:p>
            <a:pPr marL="274320" lvl="1" indent="0">
              <a:buNone/>
            </a:pPr>
            <a:r>
              <a:rPr lang="en-IE" dirty="0"/>
              <a:t>WHERE NOT EXISTS (subquery);</a:t>
            </a:r>
          </a:p>
          <a:p>
            <a:r>
              <a:rPr lang="en-IE" dirty="0"/>
              <a:t>If the subquery returns at least one record in its result set, the EXISTS clause will evaluate to true and the EXISTS condition will be met. </a:t>
            </a:r>
          </a:p>
          <a:p>
            <a:r>
              <a:rPr lang="en-IE" dirty="0"/>
              <a:t>If the subquery does not return any records, the EXISTS clause will evaluate to false and the EXISTS condition will not be met.</a:t>
            </a:r>
          </a:p>
        </p:txBody>
      </p:sp>
    </p:spTree>
    <p:extLst>
      <p:ext uri="{BB962C8B-B14F-4D97-AF65-F5344CB8AC3E}">
        <p14:creationId xmlns:p14="http://schemas.microsoft.com/office/powerpoint/2010/main" val="18896961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sz="quarter" idx="1"/>
          </p:nvPr>
        </p:nvSpPr>
        <p:spPr/>
        <p:txBody>
          <a:bodyPr/>
          <a:lstStyle/>
          <a:p>
            <a:pPr eaLnBrk="0" hangingPunct="0">
              <a:buClrTx/>
              <a:buFontTx/>
              <a:buNone/>
            </a:pPr>
            <a:r>
              <a:rPr lang="en-IE" altLang="en-US" sz="2800" dirty="0">
                <a:solidFill>
                  <a:srgbClr val="000000"/>
                </a:solidFill>
                <a:latin typeface="Courier New" pitchFamily="49" charset="0"/>
              </a:rPr>
              <a:t>SELECT </a:t>
            </a:r>
            <a:r>
              <a:rPr lang="en-IE" altLang="en-US" sz="2800" dirty="0" err="1">
                <a:solidFill>
                  <a:srgbClr val="000000"/>
                </a:solidFill>
                <a:latin typeface="Courier New" pitchFamily="49" charset="0"/>
              </a:rPr>
              <a:t>game_id</a:t>
            </a:r>
            <a:r>
              <a:rPr lang="en-IE" altLang="en-US" sz="2800" dirty="0">
                <a:solidFill>
                  <a:srgbClr val="000000"/>
                </a:solidFill>
                <a:latin typeface="Courier New" pitchFamily="49" charset="0"/>
              </a:rPr>
              <a:t>, </a:t>
            </a:r>
            <a:r>
              <a:rPr lang="en-IE" altLang="en-US" sz="2800" dirty="0" err="1">
                <a:solidFill>
                  <a:srgbClr val="000000"/>
                </a:solidFill>
                <a:latin typeface="Courier New" pitchFamily="49" charset="0"/>
              </a:rPr>
              <a:t>game_title</a:t>
            </a:r>
            <a:r>
              <a:rPr lang="en-IE" altLang="en-US" sz="2800" dirty="0">
                <a:solidFill>
                  <a:srgbClr val="000000"/>
                </a:solidFill>
                <a:latin typeface="Courier New" pitchFamily="49" charset="0"/>
              </a:rPr>
              <a:t>, </a:t>
            </a:r>
            <a:r>
              <a:rPr lang="en-IE" altLang="en-US" sz="2800" dirty="0" err="1">
                <a:solidFill>
                  <a:srgbClr val="000000"/>
                </a:solidFill>
                <a:latin typeface="Courier New" pitchFamily="49" charset="0"/>
              </a:rPr>
              <a:t>game_price</a:t>
            </a:r>
            <a:endParaRPr lang="en-IE" altLang="en-US" sz="2800" dirty="0">
              <a:solidFill>
                <a:srgbClr val="000000"/>
              </a:solidFill>
              <a:latin typeface="Courier New" pitchFamily="49" charset="0"/>
            </a:endParaRPr>
          </a:p>
          <a:p>
            <a:pPr eaLnBrk="0" hangingPunct="0">
              <a:buClrTx/>
              <a:buFontTx/>
              <a:buNone/>
            </a:pPr>
            <a:r>
              <a:rPr lang="en-IE" altLang="en-US" sz="2800" dirty="0">
                <a:solidFill>
                  <a:srgbClr val="000000"/>
                </a:solidFill>
                <a:latin typeface="Courier New" pitchFamily="49" charset="0"/>
              </a:rPr>
              <a:t>FROM   </a:t>
            </a:r>
            <a:r>
              <a:rPr lang="en-IE" altLang="en-US" sz="2800" dirty="0" err="1">
                <a:solidFill>
                  <a:srgbClr val="000000"/>
                </a:solidFill>
                <a:latin typeface="Courier New" pitchFamily="49" charset="0"/>
              </a:rPr>
              <a:t>mm_game</a:t>
            </a:r>
            <a:endParaRPr lang="en-IE" altLang="en-US" sz="2800" dirty="0">
              <a:solidFill>
                <a:srgbClr val="000000"/>
              </a:solidFill>
              <a:latin typeface="Courier New" pitchFamily="49" charset="0"/>
            </a:endParaRPr>
          </a:p>
          <a:p>
            <a:pPr eaLnBrk="0" hangingPunct="0">
              <a:buClrTx/>
              <a:buFontTx/>
              <a:buNone/>
            </a:pPr>
            <a:r>
              <a:rPr lang="en-IE" altLang="en-US" sz="2800" dirty="0">
                <a:solidFill>
                  <a:srgbClr val="000000"/>
                </a:solidFill>
                <a:latin typeface="Courier New" pitchFamily="49" charset="0"/>
              </a:rPr>
              <a:t>WHERE  EXISTS (select </a:t>
            </a:r>
            <a:r>
              <a:rPr lang="en-IE" altLang="en-US" sz="2800" dirty="0" err="1">
                <a:solidFill>
                  <a:srgbClr val="000000"/>
                </a:solidFill>
                <a:latin typeface="Courier New" pitchFamily="49" charset="0"/>
              </a:rPr>
              <a:t>lastname</a:t>
            </a:r>
            <a:r>
              <a:rPr lang="en-IE" altLang="en-US" sz="2800" dirty="0">
                <a:solidFill>
                  <a:srgbClr val="000000"/>
                </a:solidFill>
                <a:latin typeface="Courier New" pitchFamily="49" charset="0"/>
              </a:rPr>
              <a:t> from </a:t>
            </a:r>
            <a:r>
              <a:rPr lang="en-IE" altLang="en-US" sz="2800" dirty="0" err="1">
                <a:solidFill>
                  <a:srgbClr val="000000"/>
                </a:solidFill>
                <a:latin typeface="Courier New" pitchFamily="49" charset="0"/>
              </a:rPr>
              <a:t>mm_customer</a:t>
            </a:r>
            <a:r>
              <a:rPr lang="en-IE" altLang="en-US" sz="2800" dirty="0">
                <a:solidFill>
                  <a:srgbClr val="000000"/>
                </a:solidFill>
                <a:latin typeface="Courier New" pitchFamily="49" charset="0"/>
              </a:rPr>
              <a:t> where </a:t>
            </a:r>
            <a:r>
              <a:rPr lang="en-IE" altLang="en-US" sz="2800" dirty="0" err="1">
                <a:solidFill>
                  <a:srgbClr val="000000"/>
                </a:solidFill>
                <a:latin typeface="Courier New" pitchFamily="49" charset="0"/>
              </a:rPr>
              <a:t>substr</a:t>
            </a:r>
            <a:r>
              <a:rPr lang="en-IE" altLang="en-US" sz="2800" dirty="0">
                <a:solidFill>
                  <a:srgbClr val="000000"/>
                </a:solidFill>
                <a:latin typeface="Courier New" pitchFamily="49" charset="0"/>
              </a:rPr>
              <a:t>(lastname,2,1)=</a:t>
            </a:r>
            <a:r>
              <a:rPr lang="en-IE" altLang="en-US" sz="2800" dirty="0" err="1">
                <a:solidFill>
                  <a:srgbClr val="000000"/>
                </a:solidFill>
                <a:latin typeface="Courier New" pitchFamily="49" charset="0"/>
              </a:rPr>
              <a:t>substr</a:t>
            </a:r>
            <a:r>
              <a:rPr lang="en-IE" altLang="en-US" sz="2800" dirty="0">
                <a:solidFill>
                  <a:srgbClr val="000000"/>
                </a:solidFill>
                <a:latin typeface="Courier New" pitchFamily="49" charset="0"/>
              </a:rPr>
              <a:t>(game_title,2,1));</a:t>
            </a:r>
            <a:endParaRPr lang="en-IE" dirty="0"/>
          </a:p>
        </p:txBody>
      </p:sp>
    </p:spTree>
    <p:extLst>
      <p:ext uri="{BB962C8B-B14F-4D97-AF65-F5344CB8AC3E}">
        <p14:creationId xmlns:p14="http://schemas.microsoft.com/office/powerpoint/2010/main" val="8953851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Exists, Not Exists</a:t>
            </a:r>
          </a:p>
        </p:txBody>
      </p:sp>
      <p:sp>
        <p:nvSpPr>
          <p:cNvPr id="3" name="Content Placeholder 2"/>
          <p:cNvSpPr>
            <a:spLocks noGrp="1"/>
          </p:cNvSpPr>
          <p:nvPr>
            <p:ph sz="quarter" idx="1"/>
          </p:nvPr>
        </p:nvSpPr>
        <p:spPr/>
        <p:txBody>
          <a:bodyPr/>
          <a:lstStyle/>
          <a:p>
            <a:r>
              <a:rPr lang="en-IE" dirty="0"/>
              <a:t>Syntax</a:t>
            </a:r>
          </a:p>
          <a:p>
            <a:pPr marL="274320" lvl="1" indent="0">
              <a:buNone/>
            </a:pPr>
            <a:r>
              <a:rPr lang="en-IE" dirty="0"/>
              <a:t>WHERE NOT EXISTS (subquery);</a:t>
            </a:r>
          </a:p>
          <a:p>
            <a:r>
              <a:rPr lang="en-IE" dirty="0"/>
              <a:t>If the subquery returns at least one record in its result set, the NOT EXISTS clause will evaluate to true and the NOT EXISTS condition will be met. </a:t>
            </a:r>
          </a:p>
        </p:txBody>
      </p:sp>
    </p:spTree>
    <p:extLst>
      <p:ext uri="{BB962C8B-B14F-4D97-AF65-F5344CB8AC3E}">
        <p14:creationId xmlns:p14="http://schemas.microsoft.com/office/powerpoint/2010/main" val="38046349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4" name="Rectangle 4"/>
          <p:cNvSpPr>
            <a:spLocks noGrp="1" noChangeArrowheads="1"/>
          </p:cNvSpPr>
          <p:nvPr>
            <p:ph type="title"/>
          </p:nvPr>
        </p:nvSpPr>
        <p:spPr/>
        <p:txBody>
          <a:bodyPr/>
          <a:lstStyle/>
          <a:p>
            <a:r>
              <a:rPr lang="en-US" altLang="en-US"/>
              <a:t>Guidelines for Using Subqueries</a:t>
            </a:r>
          </a:p>
        </p:txBody>
      </p:sp>
      <p:sp>
        <p:nvSpPr>
          <p:cNvPr id="373765" name="Rectangle 5"/>
          <p:cNvSpPr>
            <a:spLocks noGrp="1" noChangeArrowheads="1"/>
          </p:cNvSpPr>
          <p:nvPr>
            <p:ph sz="quarter" idx="1"/>
          </p:nvPr>
        </p:nvSpPr>
        <p:spPr/>
        <p:txBody>
          <a:bodyPr/>
          <a:lstStyle/>
          <a:p>
            <a:r>
              <a:rPr lang="en-US" altLang="en-US" dirty="0"/>
              <a:t>Enclose subqueries in parentheses (…..)</a:t>
            </a:r>
          </a:p>
          <a:p>
            <a:r>
              <a:rPr lang="en-US" altLang="en-US" dirty="0"/>
              <a:t>Place </a:t>
            </a:r>
            <a:r>
              <a:rPr lang="en-US" altLang="en-US" dirty="0" err="1"/>
              <a:t>subqueries</a:t>
            </a:r>
            <a:r>
              <a:rPr lang="en-US" altLang="en-US" dirty="0"/>
              <a:t> on the right side of the comparison condition.</a:t>
            </a:r>
          </a:p>
          <a:p>
            <a:r>
              <a:rPr lang="en-US" altLang="en-US" dirty="0"/>
              <a:t>Use single-row operators with single-row </a:t>
            </a:r>
            <a:r>
              <a:rPr lang="en-US" altLang="en-US" dirty="0" err="1"/>
              <a:t>subqueries</a:t>
            </a:r>
            <a:r>
              <a:rPr lang="en-US" altLang="en-US" dirty="0"/>
              <a:t>, and use multiple-row operators with</a:t>
            </a:r>
            <a:br>
              <a:rPr lang="en-US" altLang="en-US" dirty="0"/>
            </a:br>
            <a:r>
              <a:rPr lang="en-US" altLang="en-US" dirty="0"/>
              <a:t>multiple-row </a:t>
            </a:r>
            <a:r>
              <a:rPr lang="en-US" altLang="en-US" dirty="0" err="1"/>
              <a:t>subqueries</a:t>
            </a:r>
            <a:r>
              <a:rPr lang="en-US" altLang="en-US" dirty="0"/>
              <a:t>.</a:t>
            </a:r>
          </a:p>
        </p:txBody>
      </p:sp>
    </p:spTree>
    <p:extLst>
      <p:ext uri="{BB962C8B-B14F-4D97-AF65-F5344CB8AC3E}">
        <p14:creationId xmlns:p14="http://schemas.microsoft.com/office/powerpoint/2010/main" val="3530052341"/>
      </p:ext>
    </p:extLst>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UPDATE using a sub-query</a:t>
            </a:r>
          </a:p>
        </p:txBody>
      </p:sp>
      <p:sp>
        <p:nvSpPr>
          <p:cNvPr id="3" name="Content Placeholder 2"/>
          <p:cNvSpPr>
            <a:spLocks noGrp="1"/>
          </p:cNvSpPr>
          <p:nvPr>
            <p:ph sz="quarter" idx="1"/>
          </p:nvPr>
        </p:nvSpPr>
        <p:spPr/>
        <p:txBody>
          <a:bodyPr/>
          <a:lstStyle/>
          <a:p>
            <a:r>
              <a:rPr lang="en-IE" dirty="0"/>
              <a:t>Suppose we want to increase the price of all games in the horror </a:t>
            </a:r>
            <a:r>
              <a:rPr lang="en-IE" dirty="0" err="1"/>
              <a:t>game_type</a:t>
            </a:r>
            <a:r>
              <a:rPr lang="en-IE" dirty="0"/>
              <a:t> by 10%.</a:t>
            </a:r>
          </a:p>
          <a:p>
            <a:endParaRPr lang="en-IE" dirty="0"/>
          </a:p>
          <a:p>
            <a:pPr marL="0" indent="0">
              <a:buNone/>
            </a:pPr>
            <a:r>
              <a:rPr lang="en-IE" sz="2400" b="1" dirty="0">
                <a:latin typeface="Courier New" panose="02070309020205020404" pitchFamily="49" charset="0"/>
                <a:cs typeface="Courier New" panose="02070309020205020404" pitchFamily="49" charset="0"/>
              </a:rPr>
              <a:t>UPDATE</a:t>
            </a:r>
            <a:r>
              <a:rPr lang="en-IE" sz="2400" dirty="0">
                <a:latin typeface="Courier New" panose="02070309020205020404" pitchFamily="49" charset="0"/>
                <a:cs typeface="Courier New" panose="02070309020205020404" pitchFamily="49" charset="0"/>
              </a:rPr>
              <a:t> </a:t>
            </a:r>
            <a:r>
              <a:rPr lang="en-IE" sz="2400" dirty="0" err="1">
                <a:latin typeface="Courier New" panose="02070309020205020404" pitchFamily="49" charset="0"/>
                <a:cs typeface="Courier New" panose="02070309020205020404" pitchFamily="49" charset="0"/>
              </a:rPr>
              <a:t>MM_game</a:t>
            </a:r>
            <a:r>
              <a:rPr lang="en-IE" sz="2400" dirty="0">
                <a:latin typeface="Courier New" panose="02070309020205020404" pitchFamily="49" charset="0"/>
                <a:cs typeface="Courier New" panose="02070309020205020404" pitchFamily="49" charset="0"/>
              </a:rPr>
              <a:t> </a:t>
            </a:r>
          </a:p>
          <a:p>
            <a:pPr marL="0" indent="0">
              <a:buNone/>
            </a:pPr>
            <a:r>
              <a:rPr lang="en-IE" sz="2400" b="1" dirty="0">
                <a:latin typeface="Courier New" panose="02070309020205020404" pitchFamily="49" charset="0"/>
                <a:cs typeface="Courier New" panose="02070309020205020404" pitchFamily="49" charset="0"/>
              </a:rPr>
              <a:t>SET</a:t>
            </a:r>
            <a:r>
              <a:rPr lang="en-IE" sz="2400" dirty="0">
                <a:latin typeface="Courier New" panose="02070309020205020404" pitchFamily="49" charset="0"/>
                <a:cs typeface="Courier New" panose="02070309020205020404" pitchFamily="49" charset="0"/>
              </a:rPr>
              <a:t> </a:t>
            </a:r>
            <a:r>
              <a:rPr lang="en-IE" sz="2400" dirty="0" err="1">
                <a:latin typeface="Courier New" panose="02070309020205020404" pitchFamily="49" charset="0"/>
                <a:cs typeface="Courier New" panose="02070309020205020404" pitchFamily="49" charset="0"/>
              </a:rPr>
              <a:t>game_Price</a:t>
            </a:r>
            <a:r>
              <a:rPr lang="en-IE" sz="2400" dirty="0">
                <a:latin typeface="Courier New" panose="02070309020205020404" pitchFamily="49" charset="0"/>
                <a:cs typeface="Courier New" panose="02070309020205020404" pitchFamily="49" charset="0"/>
              </a:rPr>
              <a:t> = 1.1 * </a:t>
            </a:r>
            <a:r>
              <a:rPr lang="en-IE" sz="2400" dirty="0" err="1">
                <a:latin typeface="Courier New" panose="02070309020205020404" pitchFamily="49" charset="0"/>
                <a:cs typeface="Courier New" panose="02070309020205020404" pitchFamily="49" charset="0"/>
              </a:rPr>
              <a:t>game_PRICE</a:t>
            </a:r>
            <a:r>
              <a:rPr lang="en-IE" sz="2400" dirty="0">
                <a:latin typeface="Courier New" panose="02070309020205020404" pitchFamily="49" charset="0"/>
                <a:cs typeface="Courier New" panose="02070309020205020404" pitchFamily="49" charset="0"/>
              </a:rPr>
              <a:t> </a:t>
            </a:r>
          </a:p>
          <a:p>
            <a:pPr marL="0" indent="0">
              <a:buNone/>
            </a:pPr>
            <a:r>
              <a:rPr lang="en-IE" sz="2400" b="1" dirty="0">
                <a:latin typeface="Courier New" panose="02070309020205020404" pitchFamily="49" charset="0"/>
                <a:cs typeface="Courier New" panose="02070309020205020404" pitchFamily="49" charset="0"/>
              </a:rPr>
              <a:t>WHERE</a:t>
            </a:r>
            <a:r>
              <a:rPr lang="en-IE" sz="2400" dirty="0">
                <a:latin typeface="Courier New" panose="02070309020205020404" pitchFamily="49" charset="0"/>
                <a:cs typeface="Courier New" panose="02070309020205020404" pitchFamily="49" charset="0"/>
              </a:rPr>
              <a:t> </a:t>
            </a:r>
            <a:r>
              <a:rPr lang="en-IE" sz="2400" dirty="0" err="1">
                <a:latin typeface="Courier New" panose="02070309020205020404" pitchFamily="49" charset="0"/>
                <a:cs typeface="Courier New" panose="02070309020205020404" pitchFamily="49" charset="0"/>
              </a:rPr>
              <a:t>game_TYPE_ID</a:t>
            </a:r>
            <a:r>
              <a:rPr lang="en-IE" sz="2400" dirty="0">
                <a:latin typeface="Courier New" panose="02070309020205020404" pitchFamily="49" charset="0"/>
                <a:cs typeface="Courier New" panose="02070309020205020404" pitchFamily="49" charset="0"/>
              </a:rPr>
              <a:t> IN </a:t>
            </a:r>
            <a:r>
              <a:rPr lang="en-IE" sz="2400" b="1" dirty="0">
                <a:latin typeface="Courier New" panose="02070309020205020404" pitchFamily="49" charset="0"/>
                <a:cs typeface="Courier New" panose="02070309020205020404" pitchFamily="49" charset="0"/>
              </a:rPr>
              <a:t>(</a:t>
            </a:r>
            <a:r>
              <a:rPr lang="en-IE" sz="2400" dirty="0">
                <a:latin typeface="Courier New" panose="02070309020205020404" pitchFamily="49" charset="0"/>
                <a:cs typeface="Courier New" panose="02070309020205020404" pitchFamily="49" charset="0"/>
              </a:rPr>
              <a:t> </a:t>
            </a:r>
          </a:p>
          <a:p>
            <a:pPr marL="274320" lvl="1" indent="0">
              <a:buNone/>
            </a:pPr>
            <a:r>
              <a:rPr lang="en-IE" sz="2400" b="1" dirty="0">
                <a:latin typeface="Courier New" panose="02070309020205020404" pitchFamily="49" charset="0"/>
                <a:cs typeface="Courier New" panose="02070309020205020404" pitchFamily="49" charset="0"/>
              </a:rPr>
              <a:t>SELECT</a:t>
            </a:r>
            <a:r>
              <a:rPr lang="en-IE" sz="2400" dirty="0">
                <a:latin typeface="Courier New" panose="02070309020205020404" pitchFamily="49" charset="0"/>
                <a:cs typeface="Courier New" panose="02070309020205020404" pitchFamily="49" charset="0"/>
              </a:rPr>
              <a:t> </a:t>
            </a:r>
            <a:r>
              <a:rPr lang="en-IE" sz="2400" dirty="0" err="1">
                <a:latin typeface="Courier New" panose="02070309020205020404" pitchFamily="49" charset="0"/>
                <a:cs typeface="Courier New" panose="02070309020205020404" pitchFamily="49" charset="0"/>
              </a:rPr>
              <a:t>game_TYPE_ID</a:t>
            </a:r>
            <a:r>
              <a:rPr lang="en-IE" sz="2400" dirty="0">
                <a:latin typeface="Courier New" panose="02070309020205020404" pitchFamily="49" charset="0"/>
                <a:cs typeface="Courier New" panose="02070309020205020404" pitchFamily="49" charset="0"/>
              </a:rPr>
              <a:t> </a:t>
            </a:r>
          </a:p>
          <a:p>
            <a:pPr marL="274320" lvl="1" indent="0">
              <a:buNone/>
            </a:pPr>
            <a:r>
              <a:rPr lang="en-IE" sz="2400" b="1" dirty="0">
                <a:latin typeface="Courier New" panose="02070309020205020404" pitchFamily="49" charset="0"/>
                <a:cs typeface="Courier New" panose="02070309020205020404" pitchFamily="49" charset="0"/>
              </a:rPr>
              <a:t>FROM</a:t>
            </a:r>
            <a:r>
              <a:rPr lang="en-IE" sz="2400" dirty="0">
                <a:latin typeface="Courier New" panose="02070309020205020404" pitchFamily="49" charset="0"/>
                <a:cs typeface="Courier New" panose="02070309020205020404" pitchFamily="49" charset="0"/>
              </a:rPr>
              <a:t> </a:t>
            </a:r>
            <a:r>
              <a:rPr lang="en-IE" sz="2400" dirty="0" err="1">
                <a:latin typeface="Courier New" panose="02070309020205020404" pitchFamily="49" charset="0"/>
                <a:cs typeface="Courier New" panose="02070309020205020404" pitchFamily="49" charset="0"/>
              </a:rPr>
              <a:t>MM_game_TYPE</a:t>
            </a:r>
            <a:r>
              <a:rPr lang="en-IE" sz="2400" dirty="0">
                <a:latin typeface="Courier New" panose="02070309020205020404" pitchFamily="49" charset="0"/>
                <a:cs typeface="Courier New" panose="02070309020205020404" pitchFamily="49" charset="0"/>
              </a:rPr>
              <a:t>  </a:t>
            </a:r>
          </a:p>
          <a:p>
            <a:pPr marL="274320" lvl="1" indent="0">
              <a:buNone/>
            </a:pPr>
            <a:r>
              <a:rPr lang="en-IE" sz="2400" b="1" dirty="0">
                <a:latin typeface="Courier New" panose="02070309020205020404" pitchFamily="49" charset="0"/>
                <a:cs typeface="Courier New" panose="02070309020205020404" pitchFamily="49" charset="0"/>
              </a:rPr>
              <a:t>WHERE</a:t>
            </a:r>
            <a:r>
              <a:rPr lang="en-IE" sz="2400" dirty="0">
                <a:latin typeface="Courier New" panose="02070309020205020404" pitchFamily="49" charset="0"/>
                <a:cs typeface="Courier New" panose="02070309020205020404" pitchFamily="49" charset="0"/>
              </a:rPr>
              <a:t> UPPER(</a:t>
            </a:r>
            <a:r>
              <a:rPr lang="en-IE" sz="2400" dirty="0" err="1">
                <a:latin typeface="Courier New" panose="02070309020205020404" pitchFamily="49" charset="0"/>
                <a:cs typeface="Courier New" panose="02070309020205020404" pitchFamily="49" charset="0"/>
              </a:rPr>
              <a:t>game_TYPE_DESCRIPTION</a:t>
            </a:r>
            <a:r>
              <a:rPr lang="en-IE" sz="2400" dirty="0">
                <a:latin typeface="Courier New" panose="02070309020205020404" pitchFamily="49" charset="0"/>
                <a:cs typeface="Courier New" panose="02070309020205020404" pitchFamily="49" charset="0"/>
              </a:rPr>
              <a:t>)=‘COMBAT‘</a:t>
            </a:r>
          </a:p>
          <a:p>
            <a:pPr marL="274320" lvl="1" indent="0">
              <a:buNone/>
            </a:pPr>
            <a:r>
              <a:rPr lang="en-IE" sz="2400" b="1" dirty="0">
                <a:latin typeface="Courier New" panose="02070309020205020404" pitchFamily="49" charset="0"/>
                <a:cs typeface="Courier New" panose="02070309020205020404" pitchFamily="49" charset="0"/>
              </a:rPr>
              <a:t>)</a:t>
            </a:r>
            <a:r>
              <a:rPr lang="en-IE" sz="24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9516987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UPDATE using a sub-query</a:t>
            </a:r>
          </a:p>
        </p:txBody>
      </p:sp>
      <p:sp>
        <p:nvSpPr>
          <p:cNvPr id="3" name="Content Placeholder 2"/>
          <p:cNvSpPr>
            <a:spLocks noGrp="1"/>
          </p:cNvSpPr>
          <p:nvPr>
            <p:ph sz="quarter" idx="1"/>
          </p:nvPr>
        </p:nvSpPr>
        <p:spPr/>
        <p:txBody>
          <a:bodyPr/>
          <a:lstStyle/>
          <a:p>
            <a:r>
              <a:rPr lang="en-IE" dirty="0"/>
              <a:t>Suppose we want to set the price of games with IDs of 1, 2, 3, 4 to be the same as the price of game 10?</a:t>
            </a:r>
          </a:p>
          <a:p>
            <a:endParaRPr lang="en-IE" dirty="0"/>
          </a:p>
          <a:p>
            <a:pPr marL="0" indent="0">
              <a:buNone/>
            </a:pPr>
            <a:r>
              <a:rPr lang="en-IE" b="1" dirty="0">
                <a:latin typeface="Courier New" panose="02070309020205020404" pitchFamily="49" charset="0"/>
                <a:cs typeface="Courier New" panose="02070309020205020404" pitchFamily="49" charset="0"/>
              </a:rPr>
              <a:t>UPDATE</a:t>
            </a:r>
            <a:r>
              <a:rPr lang="en-IE" dirty="0">
                <a:latin typeface="Courier New" panose="02070309020205020404" pitchFamily="49" charset="0"/>
                <a:cs typeface="Courier New" panose="02070309020205020404" pitchFamily="49" charset="0"/>
              </a:rPr>
              <a:t> </a:t>
            </a:r>
            <a:r>
              <a:rPr lang="en-IE" dirty="0" err="1">
                <a:latin typeface="Courier New" panose="02070309020205020404" pitchFamily="49" charset="0"/>
                <a:cs typeface="Courier New" panose="02070309020205020404" pitchFamily="49" charset="0"/>
              </a:rPr>
              <a:t>MM_game</a:t>
            </a:r>
            <a:r>
              <a:rPr lang="en-IE" dirty="0">
                <a:latin typeface="Courier New" panose="02070309020205020404" pitchFamily="49" charset="0"/>
                <a:cs typeface="Courier New" panose="02070309020205020404" pitchFamily="49" charset="0"/>
              </a:rPr>
              <a:t> </a:t>
            </a:r>
          </a:p>
          <a:p>
            <a:pPr marL="0" indent="0">
              <a:buNone/>
            </a:pPr>
            <a:r>
              <a:rPr lang="en-IE" b="1" dirty="0">
                <a:latin typeface="Courier New" panose="02070309020205020404" pitchFamily="49" charset="0"/>
                <a:cs typeface="Courier New" panose="02070309020205020404" pitchFamily="49" charset="0"/>
              </a:rPr>
              <a:t>SET</a:t>
            </a:r>
            <a:r>
              <a:rPr lang="en-IE" dirty="0">
                <a:latin typeface="Courier New" panose="02070309020205020404" pitchFamily="49" charset="0"/>
                <a:cs typeface="Courier New" panose="02070309020205020404" pitchFamily="49" charset="0"/>
              </a:rPr>
              <a:t> </a:t>
            </a:r>
            <a:r>
              <a:rPr lang="en-IE" dirty="0" err="1">
                <a:latin typeface="Courier New" panose="02070309020205020404" pitchFamily="49" charset="0"/>
                <a:cs typeface="Courier New" panose="02070309020205020404" pitchFamily="49" charset="0"/>
              </a:rPr>
              <a:t>game_Price</a:t>
            </a:r>
            <a:r>
              <a:rPr lang="en-IE" dirty="0">
                <a:latin typeface="Courier New" panose="02070309020205020404" pitchFamily="49" charset="0"/>
                <a:cs typeface="Courier New" panose="02070309020205020404" pitchFamily="49" charset="0"/>
              </a:rPr>
              <a:t> = </a:t>
            </a:r>
          </a:p>
          <a:p>
            <a:pPr marL="274320" lvl="1" indent="0">
              <a:buNone/>
            </a:pPr>
            <a:r>
              <a:rPr lang="en-IE" dirty="0">
                <a:latin typeface="Courier New" panose="02070309020205020404" pitchFamily="49" charset="0"/>
                <a:cs typeface="Courier New" panose="02070309020205020404" pitchFamily="49" charset="0"/>
              </a:rPr>
              <a:t>	</a:t>
            </a:r>
            <a:r>
              <a:rPr lang="en-IE" b="1" dirty="0">
                <a:latin typeface="Courier New" panose="02070309020205020404" pitchFamily="49" charset="0"/>
                <a:cs typeface="Courier New" panose="02070309020205020404" pitchFamily="49" charset="0"/>
              </a:rPr>
              <a:t>(SELECT</a:t>
            </a:r>
            <a:r>
              <a:rPr lang="en-IE" dirty="0">
                <a:latin typeface="Courier New" panose="02070309020205020404" pitchFamily="49" charset="0"/>
                <a:cs typeface="Courier New" panose="02070309020205020404" pitchFamily="49" charset="0"/>
              </a:rPr>
              <a:t> </a:t>
            </a:r>
            <a:r>
              <a:rPr lang="en-IE" dirty="0" err="1">
                <a:latin typeface="Courier New" panose="02070309020205020404" pitchFamily="49" charset="0"/>
                <a:cs typeface="Courier New" panose="02070309020205020404" pitchFamily="49" charset="0"/>
              </a:rPr>
              <a:t>game_PRICE</a:t>
            </a:r>
            <a:r>
              <a:rPr lang="en-IE" dirty="0">
                <a:latin typeface="Courier New" panose="02070309020205020404" pitchFamily="49" charset="0"/>
                <a:cs typeface="Courier New" panose="02070309020205020404" pitchFamily="49" charset="0"/>
              </a:rPr>
              <a:t> FROM </a:t>
            </a:r>
            <a:r>
              <a:rPr lang="en-IE" dirty="0" err="1">
                <a:latin typeface="Courier New" panose="02070309020205020404" pitchFamily="49" charset="0"/>
                <a:cs typeface="Courier New" panose="02070309020205020404" pitchFamily="49" charset="0"/>
              </a:rPr>
              <a:t>MM_game</a:t>
            </a:r>
            <a:r>
              <a:rPr lang="en-IE" dirty="0">
                <a:latin typeface="Courier New" panose="02070309020205020404" pitchFamily="49" charset="0"/>
                <a:cs typeface="Courier New" panose="02070309020205020404" pitchFamily="49" charset="0"/>
              </a:rPr>
              <a:t> </a:t>
            </a:r>
          </a:p>
          <a:p>
            <a:pPr marL="274320" lvl="1" indent="0">
              <a:buNone/>
            </a:pPr>
            <a:r>
              <a:rPr lang="en-IE" b="1" dirty="0">
                <a:latin typeface="Courier New" panose="02070309020205020404" pitchFamily="49" charset="0"/>
                <a:cs typeface="Courier New" panose="02070309020205020404" pitchFamily="49" charset="0"/>
              </a:rPr>
              <a:t>	WHERE</a:t>
            </a:r>
            <a:r>
              <a:rPr lang="en-IE" dirty="0">
                <a:latin typeface="Courier New" panose="02070309020205020404" pitchFamily="49" charset="0"/>
                <a:cs typeface="Courier New" panose="02070309020205020404" pitchFamily="49" charset="0"/>
              </a:rPr>
              <a:t> </a:t>
            </a:r>
            <a:r>
              <a:rPr lang="en-IE" dirty="0" err="1">
                <a:latin typeface="Courier New" panose="02070309020205020404" pitchFamily="49" charset="0"/>
                <a:cs typeface="Courier New" panose="02070309020205020404" pitchFamily="49" charset="0"/>
              </a:rPr>
              <a:t>game_ID</a:t>
            </a:r>
            <a:r>
              <a:rPr lang="en-IE" dirty="0">
                <a:latin typeface="Courier New" panose="02070309020205020404" pitchFamily="49" charset="0"/>
                <a:cs typeface="Courier New" panose="02070309020205020404" pitchFamily="49" charset="0"/>
              </a:rPr>
              <a:t>=10</a:t>
            </a:r>
            <a:r>
              <a:rPr lang="en-IE" b="1" dirty="0">
                <a:latin typeface="Courier New" panose="02070309020205020404" pitchFamily="49" charset="0"/>
                <a:cs typeface="Courier New" panose="02070309020205020404" pitchFamily="49" charset="0"/>
              </a:rPr>
              <a:t>)</a:t>
            </a:r>
            <a:r>
              <a:rPr lang="en-IE" dirty="0">
                <a:latin typeface="Courier New" panose="02070309020205020404" pitchFamily="49" charset="0"/>
                <a:cs typeface="Courier New" panose="02070309020205020404" pitchFamily="49" charset="0"/>
              </a:rPr>
              <a:t> </a:t>
            </a:r>
          </a:p>
          <a:p>
            <a:pPr marL="0" indent="0">
              <a:buNone/>
            </a:pPr>
            <a:r>
              <a:rPr lang="en-IE" b="1" dirty="0">
                <a:latin typeface="Courier New" panose="02070309020205020404" pitchFamily="49" charset="0"/>
                <a:cs typeface="Courier New" panose="02070309020205020404" pitchFamily="49" charset="0"/>
              </a:rPr>
              <a:t>WHERE</a:t>
            </a:r>
            <a:r>
              <a:rPr lang="en-IE" dirty="0">
                <a:latin typeface="Courier New" panose="02070309020205020404" pitchFamily="49" charset="0"/>
                <a:cs typeface="Courier New" panose="02070309020205020404" pitchFamily="49" charset="0"/>
              </a:rPr>
              <a:t> </a:t>
            </a:r>
            <a:r>
              <a:rPr lang="en-IE" dirty="0" err="1">
                <a:latin typeface="Courier New" panose="02070309020205020404" pitchFamily="49" charset="0"/>
                <a:cs typeface="Courier New" panose="02070309020205020404" pitchFamily="49" charset="0"/>
              </a:rPr>
              <a:t>game_ID</a:t>
            </a:r>
            <a:r>
              <a:rPr lang="en-IE" dirty="0">
                <a:latin typeface="Courier New" panose="02070309020205020404" pitchFamily="49" charset="0"/>
                <a:cs typeface="Courier New" panose="02070309020205020404" pitchFamily="49" charset="0"/>
              </a:rPr>
              <a:t> BETWEEN 1 AND 4; </a:t>
            </a:r>
          </a:p>
        </p:txBody>
      </p:sp>
    </p:spTree>
    <p:extLst>
      <p:ext uri="{BB962C8B-B14F-4D97-AF65-F5344CB8AC3E}">
        <p14:creationId xmlns:p14="http://schemas.microsoft.com/office/powerpoint/2010/main" val="524006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8" name="Rectangle 4"/>
          <p:cNvSpPr>
            <a:spLocks noGrp="1" noChangeArrowheads="1"/>
          </p:cNvSpPr>
          <p:nvPr>
            <p:ph type="title"/>
          </p:nvPr>
        </p:nvSpPr>
        <p:spPr/>
        <p:txBody>
          <a:bodyPr/>
          <a:lstStyle/>
          <a:p>
            <a:r>
              <a:rPr lang="en-US" altLang="en-US">
                <a:latin typeface="Courier New" pitchFamily="49" charset="0"/>
              </a:rPr>
              <a:t>ALTER TABLE</a:t>
            </a:r>
            <a:r>
              <a:rPr lang="en-US" altLang="en-US"/>
              <a:t> Statement</a:t>
            </a:r>
          </a:p>
        </p:txBody>
      </p:sp>
      <p:sp>
        <p:nvSpPr>
          <p:cNvPr id="518149" name="Rectangle 5"/>
          <p:cNvSpPr>
            <a:spLocks noGrp="1" noChangeArrowheads="1"/>
          </p:cNvSpPr>
          <p:nvPr>
            <p:ph type="body" idx="1"/>
          </p:nvPr>
        </p:nvSpPr>
        <p:spPr>
          <a:xfrm>
            <a:off x="863600" y="1816100"/>
            <a:ext cx="7366000" cy="1966913"/>
          </a:xfrm>
        </p:spPr>
        <p:txBody>
          <a:bodyPr>
            <a:normAutofit lnSpcReduction="10000"/>
          </a:bodyPr>
          <a:lstStyle/>
          <a:p>
            <a:r>
              <a:rPr lang="en-US" altLang="en-US" dirty="0"/>
              <a:t>Use the </a:t>
            </a:r>
            <a:r>
              <a:rPr lang="en-US" altLang="en-US" dirty="0">
                <a:latin typeface="Courier New" pitchFamily="49" charset="0"/>
              </a:rPr>
              <a:t>ALTER</a:t>
            </a:r>
            <a:r>
              <a:rPr lang="en-US" altLang="en-US" dirty="0"/>
              <a:t> </a:t>
            </a:r>
            <a:r>
              <a:rPr lang="en-US" altLang="en-US" dirty="0">
                <a:latin typeface="Courier New" pitchFamily="49" charset="0"/>
              </a:rPr>
              <a:t>TABLE</a:t>
            </a:r>
            <a:r>
              <a:rPr lang="en-US" altLang="en-US" dirty="0"/>
              <a:t> statement to:</a:t>
            </a:r>
          </a:p>
          <a:p>
            <a:pPr lvl="1"/>
            <a:r>
              <a:rPr lang="en-US" altLang="en-US" dirty="0"/>
              <a:t>Add a new column</a:t>
            </a:r>
          </a:p>
          <a:p>
            <a:pPr lvl="1"/>
            <a:r>
              <a:rPr lang="en-US" altLang="en-US" dirty="0"/>
              <a:t>Modify an existing column</a:t>
            </a:r>
          </a:p>
          <a:p>
            <a:pPr lvl="1"/>
            <a:r>
              <a:rPr lang="en-US" altLang="en-US" dirty="0"/>
              <a:t>Define a default value for the new column</a:t>
            </a:r>
          </a:p>
          <a:p>
            <a:pPr lvl="1"/>
            <a:r>
              <a:rPr lang="en-US" altLang="en-US" dirty="0"/>
              <a:t>Drop a column</a:t>
            </a:r>
          </a:p>
        </p:txBody>
      </p:sp>
    </p:spTree>
    <p:extLst>
      <p:ext uri="{BB962C8B-B14F-4D97-AF65-F5344CB8AC3E}">
        <p14:creationId xmlns:p14="http://schemas.microsoft.com/office/powerpoint/2010/main" val="421857919"/>
      </p:ext>
    </p:extLst>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DELETE using a sub-query</a:t>
            </a:r>
          </a:p>
        </p:txBody>
      </p:sp>
      <p:sp>
        <p:nvSpPr>
          <p:cNvPr id="3" name="Content Placeholder 2"/>
          <p:cNvSpPr>
            <a:spLocks noGrp="1"/>
          </p:cNvSpPr>
          <p:nvPr>
            <p:ph sz="quarter" idx="1"/>
          </p:nvPr>
        </p:nvSpPr>
        <p:spPr/>
        <p:txBody>
          <a:bodyPr/>
          <a:lstStyle/>
          <a:p>
            <a:pPr marL="0" indent="0">
              <a:buNone/>
            </a:pPr>
            <a:r>
              <a:rPr lang="en-IE" b="1" dirty="0">
                <a:latin typeface="Courier New" panose="02070309020205020404" pitchFamily="49" charset="0"/>
                <a:cs typeface="Courier New" panose="02070309020205020404" pitchFamily="49" charset="0"/>
              </a:rPr>
              <a:t>DELETE</a:t>
            </a:r>
            <a:r>
              <a:rPr lang="en-IE" dirty="0">
                <a:latin typeface="Courier New" panose="02070309020205020404" pitchFamily="49" charset="0"/>
                <a:cs typeface="Courier New" panose="02070309020205020404" pitchFamily="49" charset="0"/>
              </a:rPr>
              <a:t> FROM MM_RENTAL </a:t>
            </a:r>
          </a:p>
          <a:p>
            <a:pPr marL="0" indent="0">
              <a:buNone/>
            </a:pPr>
            <a:r>
              <a:rPr lang="en-IE" b="1" dirty="0">
                <a:latin typeface="Courier New" panose="02070309020205020404" pitchFamily="49" charset="0"/>
                <a:cs typeface="Courier New" panose="02070309020205020404" pitchFamily="49" charset="0"/>
              </a:rPr>
              <a:t>WHERE</a:t>
            </a:r>
            <a:r>
              <a:rPr lang="en-IE" dirty="0">
                <a:latin typeface="Courier New" panose="02070309020205020404" pitchFamily="49" charset="0"/>
                <a:cs typeface="Courier New" panose="02070309020205020404" pitchFamily="49" charset="0"/>
              </a:rPr>
              <a:t> </a:t>
            </a:r>
            <a:r>
              <a:rPr lang="en-IE" dirty="0" err="1">
                <a:latin typeface="Courier New" panose="02070309020205020404" pitchFamily="49" charset="0"/>
                <a:cs typeface="Courier New" panose="02070309020205020404" pitchFamily="49" charset="0"/>
              </a:rPr>
              <a:t>game_ID</a:t>
            </a:r>
            <a:r>
              <a:rPr lang="en-IE" dirty="0">
                <a:latin typeface="Courier New" panose="02070309020205020404" pitchFamily="49" charset="0"/>
                <a:cs typeface="Courier New" panose="02070309020205020404" pitchFamily="49" charset="0"/>
              </a:rPr>
              <a:t> IN </a:t>
            </a:r>
          </a:p>
          <a:p>
            <a:pPr marL="274320" lvl="1" indent="0">
              <a:buNone/>
            </a:pPr>
            <a:r>
              <a:rPr lang="en-IE" b="1" dirty="0">
                <a:latin typeface="Courier New" panose="02070309020205020404" pitchFamily="49" charset="0"/>
                <a:cs typeface="Courier New" panose="02070309020205020404" pitchFamily="49" charset="0"/>
              </a:rPr>
              <a:t>(SELECT</a:t>
            </a:r>
            <a:r>
              <a:rPr lang="en-IE" dirty="0">
                <a:latin typeface="Courier New" panose="02070309020205020404" pitchFamily="49" charset="0"/>
                <a:cs typeface="Courier New" panose="02070309020205020404" pitchFamily="49" charset="0"/>
              </a:rPr>
              <a:t> </a:t>
            </a:r>
            <a:r>
              <a:rPr lang="en-IE" dirty="0" err="1">
                <a:latin typeface="Courier New" panose="02070309020205020404" pitchFamily="49" charset="0"/>
                <a:cs typeface="Courier New" panose="02070309020205020404" pitchFamily="49" charset="0"/>
              </a:rPr>
              <a:t>game_ID</a:t>
            </a:r>
            <a:r>
              <a:rPr lang="en-IE" dirty="0">
                <a:latin typeface="Courier New" panose="02070309020205020404" pitchFamily="49" charset="0"/>
                <a:cs typeface="Courier New" panose="02070309020205020404" pitchFamily="49" charset="0"/>
              </a:rPr>
              <a:t> </a:t>
            </a:r>
          </a:p>
          <a:p>
            <a:pPr marL="274320" lvl="1" indent="0">
              <a:buNone/>
            </a:pPr>
            <a:r>
              <a:rPr lang="en-IE" b="1" dirty="0">
                <a:latin typeface="Courier New" panose="02070309020205020404" pitchFamily="49" charset="0"/>
                <a:cs typeface="Courier New" panose="02070309020205020404" pitchFamily="49" charset="0"/>
              </a:rPr>
              <a:t>FROM</a:t>
            </a:r>
            <a:r>
              <a:rPr lang="en-IE" dirty="0">
                <a:latin typeface="Courier New" panose="02070309020205020404" pitchFamily="49" charset="0"/>
                <a:cs typeface="Courier New" panose="02070309020205020404" pitchFamily="49" charset="0"/>
              </a:rPr>
              <a:t> </a:t>
            </a:r>
            <a:r>
              <a:rPr lang="en-IE" dirty="0" err="1">
                <a:latin typeface="Courier New" panose="02070309020205020404" pitchFamily="49" charset="0"/>
                <a:cs typeface="Courier New" panose="02070309020205020404" pitchFamily="49" charset="0"/>
              </a:rPr>
              <a:t>MM_game</a:t>
            </a:r>
            <a:r>
              <a:rPr lang="en-IE" dirty="0">
                <a:latin typeface="Courier New" panose="02070309020205020404" pitchFamily="49" charset="0"/>
                <a:cs typeface="Courier New" panose="02070309020205020404" pitchFamily="49" charset="0"/>
              </a:rPr>
              <a:t>  </a:t>
            </a:r>
          </a:p>
          <a:p>
            <a:pPr marL="274320" lvl="1" indent="0">
              <a:buNone/>
            </a:pPr>
            <a:r>
              <a:rPr lang="en-IE" b="1" dirty="0">
                <a:latin typeface="Courier New" panose="02070309020205020404" pitchFamily="49" charset="0"/>
                <a:cs typeface="Courier New" panose="02070309020205020404" pitchFamily="49" charset="0"/>
              </a:rPr>
              <a:t>WHERE</a:t>
            </a:r>
            <a:r>
              <a:rPr lang="en-IE" dirty="0">
                <a:latin typeface="Courier New" panose="02070309020205020404" pitchFamily="49" charset="0"/>
                <a:cs typeface="Courier New" panose="02070309020205020404" pitchFamily="49" charset="0"/>
              </a:rPr>
              <a:t> </a:t>
            </a:r>
            <a:r>
              <a:rPr lang="en-IE" dirty="0" err="1">
                <a:latin typeface="Courier New" panose="02070309020205020404" pitchFamily="49" charset="0"/>
                <a:cs typeface="Courier New" panose="02070309020205020404" pitchFamily="49" charset="0"/>
              </a:rPr>
              <a:t>game_TYPE_ID</a:t>
            </a:r>
            <a:r>
              <a:rPr lang="en-IE" dirty="0">
                <a:latin typeface="Courier New" panose="02070309020205020404" pitchFamily="49" charset="0"/>
                <a:cs typeface="Courier New" panose="02070309020205020404" pitchFamily="49" charset="0"/>
              </a:rPr>
              <a:t> IN </a:t>
            </a:r>
          </a:p>
          <a:p>
            <a:pPr marL="548640" lvl="2" indent="0">
              <a:buNone/>
            </a:pPr>
            <a:r>
              <a:rPr lang="en-IE" b="1" dirty="0">
                <a:latin typeface="Courier New" panose="02070309020205020404" pitchFamily="49" charset="0"/>
                <a:cs typeface="Courier New" panose="02070309020205020404" pitchFamily="49" charset="0"/>
              </a:rPr>
              <a:t>(SELECT</a:t>
            </a:r>
            <a:r>
              <a:rPr lang="en-IE" dirty="0">
                <a:latin typeface="Courier New" panose="02070309020205020404" pitchFamily="49" charset="0"/>
                <a:cs typeface="Courier New" panose="02070309020205020404" pitchFamily="49" charset="0"/>
              </a:rPr>
              <a:t> </a:t>
            </a:r>
            <a:r>
              <a:rPr lang="en-IE" dirty="0" err="1">
                <a:latin typeface="Courier New" panose="02070309020205020404" pitchFamily="49" charset="0"/>
                <a:cs typeface="Courier New" panose="02070309020205020404" pitchFamily="49" charset="0"/>
              </a:rPr>
              <a:t>game_TYPE_ID</a:t>
            </a:r>
            <a:r>
              <a:rPr lang="en-IE" dirty="0">
                <a:latin typeface="Courier New" panose="02070309020205020404" pitchFamily="49" charset="0"/>
                <a:cs typeface="Courier New" panose="02070309020205020404" pitchFamily="49" charset="0"/>
              </a:rPr>
              <a:t> </a:t>
            </a:r>
          </a:p>
          <a:p>
            <a:pPr marL="548640" lvl="2" indent="0">
              <a:buNone/>
            </a:pPr>
            <a:r>
              <a:rPr lang="en-IE" b="1" dirty="0">
                <a:latin typeface="Courier New" panose="02070309020205020404" pitchFamily="49" charset="0"/>
                <a:cs typeface="Courier New" panose="02070309020205020404" pitchFamily="49" charset="0"/>
              </a:rPr>
              <a:t>FROM</a:t>
            </a:r>
            <a:r>
              <a:rPr lang="en-IE" dirty="0">
                <a:latin typeface="Courier New" panose="02070309020205020404" pitchFamily="49" charset="0"/>
                <a:cs typeface="Courier New" panose="02070309020205020404" pitchFamily="49" charset="0"/>
              </a:rPr>
              <a:t> </a:t>
            </a:r>
            <a:r>
              <a:rPr lang="en-IE" dirty="0" err="1">
                <a:latin typeface="Courier New" panose="02070309020205020404" pitchFamily="49" charset="0"/>
                <a:cs typeface="Courier New" panose="02070309020205020404" pitchFamily="49" charset="0"/>
              </a:rPr>
              <a:t>MM_game_TYPE</a:t>
            </a:r>
            <a:r>
              <a:rPr lang="en-IE" dirty="0">
                <a:latin typeface="Courier New" panose="02070309020205020404" pitchFamily="49" charset="0"/>
                <a:cs typeface="Courier New" panose="02070309020205020404" pitchFamily="49" charset="0"/>
              </a:rPr>
              <a:t> </a:t>
            </a:r>
          </a:p>
          <a:p>
            <a:pPr marL="548640" lvl="2" indent="0">
              <a:buNone/>
            </a:pPr>
            <a:r>
              <a:rPr lang="en-IE" b="1" dirty="0">
                <a:latin typeface="Courier New" panose="02070309020205020404" pitchFamily="49" charset="0"/>
                <a:cs typeface="Courier New" panose="02070309020205020404" pitchFamily="49" charset="0"/>
              </a:rPr>
              <a:t>WHERE</a:t>
            </a:r>
            <a:r>
              <a:rPr lang="en-IE" dirty="0">
                <a:latin typeface="Courier New" panose="02070309020205020404" pitchFamily="49" charset="0"/>
                <a:cs typeface="Courier New" panose="02070309020205020404" pitchFamily="49" charset="0"/>
              </a:rPr>
              <a:t> UPPER(</a:t>
            </a:r>
            <a:r>
              <a:rPr lang="en-IE" dirty="0" err="1">
                <a:latin typeface="Courier New" panose="02070309020205020404" pitchFamily="49" charset="0"/>
                <a:cs typeface="Courier New" panose="02070309020205020404" pitchFamily="49" charset="0"/>
              </a:rPr>
              <a:t>game_TYPE_DESCRIPTION</a:t>
            </a:r>
            <a:r>
              <a:rPr lang="en-IE" dirty="0">
                <a:latin typeface="Courier New" panose="02070309020205020404" pitchFamily="49" charset="0"/>
                <a:cs typeface="Courier New" panose="02070309020205020404" pitchFamily="49" charset="0"/>
              </a:rPr>
              <a:t>)=‘COMBAT'</a:t>
            </a:r>
            <a:r>
              <a:rPr lang="en-IE" b="1" dirty="0">
                <a:latin typeface="Courier New" panose="02070309020205020404" pitchFamily="49" charset="0"/>
                <a:cs typeface="Courier New" panose="02070309020205020404" pitchFamily="49" charset="0"/>
              </a:rPr>
              <a:t>)</a:t>
            </a:r>
          </a:p>
          <a:p>
            <a:pPr marL="274320" lvl="1" indent="0">
              <a:buNone/>
            </a:pPr>
            <a:r>
              <a:rPr lang="en-IE" b="1" dirty="0">
                <a:latin typeface="Courier New" panose="02070309020205020404" pitchFamily="49" charset="0"/>
                <a:cs typeface="Courier New" panose="02070309020205020404" pitchFamily="49" charset="0"/>
              </a:rPr>
              <a:t>)</a:t>
            </a:r>
            <a:r>
              <a:rPr lang="en-IE"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940471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Adding column(s) to a table</a:t>
            </a:r>
          </a:p>
        </p:txBody>
      </p:sp>
      <p:sp>
        <p:nvSpPr>
          <p:cNvPr id="9219" name="Rectangle 3"/>
          <p:cNvSpPr>
            <a:spLocks noGrp="1" noChangeArrowheads="1"/>
          </p:cNvSpPr>
          <p:nvPr>
            <p:ph sz="quarter" idx="1"/>
          </p:nvPr>
        </p:nvSpPr>
        <p:spPr/>
        <p:txBody>
          <a:bodyPr>
            <a:normAutofit/>
          </a:bodyPr>
          <a:lstStyle/>
          <a:p>
            <a:r>
              <a:rPr lang="en-US" dirty="0"/>
              <a:t>To add a column to an existing table:</a:t>
            </a:r>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ALTER TABLE </a:t>
            </a:r>
            <a:r>
              <a:rPr lang="en-US" dirty="0" err="1">
                <a:latin typeface="Courier New" panose="02070309020205020404" pitchFamily="49" charset="0"/>
                <a:cs typeface="Courier New" panose="02070309020205020404" pitchFamily="49" charset="0"/>
              </a:rPr>
              <a:t>table_name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ADD </a:t>
            </a:r>
            <a:r>
              <a:rPr lang="en-US" dirty="0" err="1">
                <a:latin typeface="Courier New" panose="02070309020205020404" pitchFamily="49" charset="0"/>
                <a:cs typeface="Courier New" panose="02070309020205020404" pitchFamily="49" charset="0"/>
              </a:rPr>
              <a:t>column_name</a:t>
            </a:r>
            <a:r>
              <a:rPr lang="en-US" dirty="0">
                <a:latin typeface="Courier New" panose="02070309020205020404" pitchFamily="49" charset="0"/>
                <a:cs typeface="Courier New" panose="02070309020205020404" pitchFamily="49" charset="0"/>
              </a:rPr>
              <a:t> column-definition;</a:t>
            </a:r>
            <a:endParaRPr lang="en-US" dirty="0"/>
          </a:p>
          <a:p>
            <a:pPr marL="274320" lvl="1" indent="0">
              <a:buNone/>
            </a:pPr>
            <a:endParaRPr lang="en-US" dirty="0"/>
          </a:p>
        </p:txBody>
      </p:sp>
    </p:spTree>
    <p:extLst>
      <p:ext uri="{BB962C8B-B14F-4D97-AF65-F5344CB8AC3E}">
        <p14:creationId xmlns:p14="http://schemas.microsoft.com/office/powerpoint/2010/main" val="1642017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Adding column(s) to a table</a:t>
            </a:r>
          </a:p>
        </p:txBody>
      </p:sp>
      <p:sp>
        <p:nvSpPr>
          <p:cNvPr id="9219" name="Rectangle 3"/>
          <p:cNvSpPr>
            <a:spLocks noGrp="1" noChangeArrowheads="1"/>
          </p:cNvSpPr>
          <p:nvPr>
            <p:ph sz="quarter" idx="1"/>
          </p:nvPr>
        </p:nvSpPr>
        <p:spPr/>
        <p:txBody>
          <a:bodyPr>
            <a:normAutofit fontScale="77500" lnSpcReduction="20000"/>
          </a:bodyPr>
          <a:lstStyle/>
          <a:p>
            <a:pPr marL="274320" lvl="1" indent="0">
              <a:buNone/>
            </a:pPr>
            <a:r>
              <a:rPr lang="en-US" dirty="0"/>
              <a:t>We are going to add a column </a:t>
            </a:r>
            <a:r>
              <a:rPr lang="en-US" dirty="0" err="1"/>
              <a:t>game_cert</a:t>
            </a:r>
            <a:r>
              <a:rPr lang="en-US" dirty="0"/>
              <a:t> to the </a:t>
            </a:r>
            <a:r>
              <a:rPr lang="en-US" dirty="0" err="1"/>
              <a:t>mm_game</a:t>
            </a:r>
            <a:r>
              <a:rPr lang="en-US" dirty="0"/>
              <a:t> table and use this to set the certification for each game e.g. PG, 12A, 18 </a:t>
            </a:r>
            <a:r>
              <a:rPr lang="en-US" dirty="0" err="1"/>
              <a:t>etc</a:t>
            </a:r>
            <a:endParaRPr lang="en-US" dirty="0"/>
          </a:p>
          <a:p>
            <a:pPr marL="274320" lvl="1" indent="0">
              <a:buNone/>
            </a:pPr>
            <a:endParaRPr lang="en-US" dirty="0"/>
          </a:p>
          <a:p>
            <a:pPr marL="274320" lvl="1" indent="0">
              <a:buNone/>
            </a:pPr>
            <a:r>
              <a:rPr lang="en-IE" sz="3100" dirty="0">
                <a:latin typeface="Courier New" panose="02070309020205020404" pitchFamily="49" charset="0"/>
                <a:cs typeface="Courier New" panose="02070309020205020404" pitchFamily="49" charset="0"/>
              </a:rPr>
              <a:t>ALTER TABLE </a:t>
            </a:r>
            <a:r>
              <a:rPr lang="en-IE" sz="3100" dirty="0" err="1">
                <a:latin typeface="Courier New" panose="02070309020205020404" pitchFamily="49" charset="0"/>
                <a:cs typeface="Courier New" panose="02070309020205020404" pitchFamily="49" charset="0"/>
              </a:rPr>
              <a:t>MM_game</a:t>
            </a:r>
            <a:r>
              <a:rPr lang="en-IE" sz="3100" dirty="0">
                <a:latin typeface="Courier New" panose="02070309020205020404" pitchFamily="49" charset="0"/>
                <a:cs typeface="Courier New" panose="02070309020205020404" pitchFamily="49" charset="0"/>
              </a:rPr>
              <a:t> </a:t>
            </a:r>
          </a:p>
          <a:p>
            <a:pPr marL="274320" lvl="1" indent="0">
              <a:buNone/>
            </a:pPr>
            <a:r>
              <a:rPr lang="en-IE" sz="3100" dirty="0">
                <a:latin typeface="Courier New" panose="02070309020205020404" pitchFamily="49" charset="0"/>
                <a:cs typeface="Courier New" panose="02070309020205020404" pitchFamily="49" charset="0"/>
              </a:rPr>
              <a:t>ADD </a:t>
            </a:r>
            <a:r>
              <a:rPr lang="en-IE" sz="3100" dirty="0" err="1">
                <a:latin typeface="Courier New" panose="02070309020205020404" pitchFamily="49" charset="0"/>
                <a:cs typeface="Courier New" panose="02070309020205020404" pitchFamily="49" charset="0"/>
              </a:rPr>
              <a:t>game_cert</a:t>
            </a:r>
            <a:r>
              <a:rPr lang="en-IE" sz="3100" dirty="0">
                <a:latin typeface="Courier New" panose="02070309020205020404" pitchFamily="49" charset="0"/>
                <a:cs typeface="Courier New" panose="02070309020205020404" pitchFamily="49" charset="0"/>
              </a:rPr>
              <a:t> VARCHAR2(30);</a:t>
            </a:r>
          </a:p>
          <a:p>
            <a:pPr marL="274320" lvl="1" indent="0">
              <a:buNone/>
            </a:pPr>
            <a:endParaRPr lang="en-US" dirty="0"/>
          </a:p>
          <a:p>
            <a:pPr lvl="1"/>
            <a:r>
              <a:rPr lang="en-US" dirty="0"/>
              <a:t>This will add a column called </a:t>
            </a:r>
            <a:r>
              <a:rPr lang="en-US" dirty="0" err="1"/>
              <a:t>game_cert</a:t>
            </a:r>
            <a:r>
              <a:rPr lang="en-US" dirty="0"/>
              <a:t> of type varchar2(30) to the </a:t>
            </a:r>
            <a:r>
              <a:rPr lang="en-US" dirty="0" err="1"/>
              <a:t>MM_game</a:t>
            </a:r>
            <a:r>
              <a:rPr lang="en-US" dirty="0"/>
              <a:t> table.</a:t>
            </a:r>
          </a:p>
          <a:p>
            <a:pPr marL="274320" lvl="1" indent="0">
              <a:buNone/>
            </a:pPr>
            <a:endParaRPr lang="en-US" dirty="0"/>
          </a:p>
          <a:p>
            <a:pPr marL="274320" lvl="1" indent="0">
              <a:buNone/>
            </a:pPr>
            <a:r>
              <a:rPr lang="en-IE" dirty="0"/>
              <a:t>Name          	Null     		Type         </a:t>
            </a:r>
          </a:p>
          <a:p>
            <a:pPr marL="274320" lvl="1" indent="0">
              <a:buNone/>
            </a:pPr>
            <a:r>
              <a:rPr lang="en-IE" dirty="0"/>
              <a:t>------------- 	-------- 		------------ </a:t>
            </a:r>
          </a:p>
          <a:p>
            <a:pPr marL="274320" lvl="1" indent="0">
              <a:buNone/>
            </a:pPr>
            <a:r>
              <a:rPr lang="en-IE" dirty="0" err="1"/>
              <a:t>game_ID</a:t>
            </a:r>
            <a:r>
              <a:rPr lang="en-IE" dirty="0"/>
              <a:t>      NOT NULL 	NUMBER(4)    </a:t>
            </a:r>
          </a:p>
          <a:p>
            <a:pPr marL="274320" lvl="1" indent="0">
              <a:buNone/>
            </a:pPr>
            <a:r>
              <a:rPr lang="en-IE" dirty="0" err="1"/>
              <a:t>game_TITLE</a:t>
            </a:r>
            <a:r>
              <a:rPr lang="en-IE" dirty="0"/>
              <a:t>            		VARCHAR2(40) </a:t>
            </a:r>
          </a:p>
          <a:p>
            <a:pPr marL="274320" lvl="1" indent="0">
              <a:buNone/>
            </a:pPr>
            <a:r>
              <a:rPr lang="en-IE" dirty="0" err="1"/>
              <a:t>game_TYPE_ID</a:t>
            </a:r>
            <a:r>
              <a:rPr lang="en-IE" dirty="0"/>
              <a:t> NOT NULL 	NUMBER(2)    </a:t>
            </a:r>
          </a:p>
          <a:p>
            <a:pPr marL="274320" lvl="1" indent="0">
              <a:buNone/>
            </a:pPr>
            <a:r>
              <a:rPr lang="en-IE" dirty="0" err="1"/>
              <a:t>game_PRICE</a:t>
            </a:r>
            <a:r>
              <a:rPr lang="en-IE" dirty="0"/>
              <a:t>            		NUMBER(5,2)  </a:t>
            </a:r>
          </a:p>
          <a:p>
            <a:pPr marL="274320" lvl="1" indent="0">
              <a:buNone/>
            </a:pPr>
            <a:r>
              <a:rPr lang="en-IE" dirty="0" err="1"/>
              <a:t>game_QTY</a:t>
            </a:r>
            <a:r>
              <a:rPr lang="en-IE" dirty="0"/>
              <a:t>              		NUMBER(2)    </a:t>
            </a:r>
          </a:p>
          <a:p>
            <a:pPr marL="274320" lvl="1" indent="0">
              <a:buNone/>
            </a:pPr>
            <a:r>
              <a:rPr lang="en-IE" dirty="0" err="1"/>
              <a:t>game_CERT</a:t>
            </a:r>
            <a:r>
              <a:rPr lang="en-IE" dirty="0"/>
              <a:t>             		VARCHAR2(30) </a:t>
            </a:r>
            <a:endParaRPr lang="en-US" dirty="0"/>
          </a:p>
        </p:txBody>
      </p:sp>
    </p:spTree>
    <p:extLst>
      <p:ext uri="{BB962C8B-B14F-4D97-AF65-F5344CB8AC3E}">
        <p14:creationId xmlns:p14="http://schemas.microsoft.com/office/powerpoint/2010/main" val="154671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Adding column(s) to a table</a:t>
            </a:r>
          </a:p>
        </p:txBody>
      </p:sp>
      <p:sp>
        <p:nvSpPr>
          <p:cNvPr id="9219" name="Rectangle 3"/>
          <p:cNvSpPr>
            <a:spLocks noGrp="1" noChangeArrowheads="1"/>
          </p:cNvSpPr>
          <p:nvPr>
            <p:ph sz="quarter" idx="1"/>
          </p:nvPr>
        </p:nvSpPr>
        <p:spPr/>
        <p:txBody>
          <a:bodyPr>
            <a:normAutofit/>
          </a:bodyPr>
          <a:lstStyle/>
          <a:p>
            <a:r>
              <a:rPr lang="en-US" dirty="0"/>
              <a:t>To add multiple columns to an existing table:</a:t>
            </a:r>
          </a:p>
          <a:p>
            <a:pPr marL="274320" lvl="1" indent="0">
              <a:buNone/>
            </a:pPr>
            <a:r>
              <a:rPr lang="en-US" dirty="0">
                <a:latin typeface="Courier New" panose="02070309020205020404" pitchFamily="49" charset="0"/>
                <a:cs typeface="Courier New" panose="02070309020205020404" pitchFamily="49" charset="0"/>
              </a:rPr>
              <a:t>ALTER TABLE </a:t>
            </a:r>
            <a:r>
              <a:rPr lang="en-US" dirty="0" err="1">
                <a:latin typeface="Courier New" panose="02070309020205020404" pitchFamily="49" charset="0"/>
                <a:cs typeface="Courier New" panose="02070309020205020404" pitchFamily="49" charset="0"/>
              </a:rPr>
              <a:t>table_name</a:t>
            </a:r>
            <a:endParaRPr lang="en-US" dirty="0">
              <a:latin typeface="Courier New" panose="02070309020205020404" pitchFamily="49" charset="0"/>
              <a:cs typeface="Courier New" panose="02070309020205020404" pitchFamily="49" charset="0"/>
            </a:endParaRPr>
          </a:p>
          <a:p>
            <a:pPr marL="594360" lvl="2" indent="0">
              <a:buNone/>
            </a:pPr>
            <a:r>
              <a:rPr lang="en-US" dirty="0">
                <a:latin typeface="Courier New" panose="02070309020205020404" pitchFamily="49" charset="0"/>
                <a:cs typeface="Courier New" panose="02070309020205020404" pitchFamily="49" charset="0"/>
              </a:rPr>
              <a:t>ADD (column_1 column-definition, </a:t>
            </a:r>
          </a:p>
          <a:p>
            <a:pPr marL="594360" lvl="2" indent="0">
              <a:buNone/>
            </a:pPr>
            <a:r>
              <a:rPr lang="en-US" dirty="0">
                <a:latin typeface="Courier New" panose="02070309020205020404" pitchFamily="49" charset="0"/>
                <a:cs typeface="Courier New" panose="02070309020205020404" pitchFamily="49" charset="0"/>
              </a:rPr>
              <a:t>          column_2 column-definition,...</a:t>
            </a:r>
          </a:p>
          <a:p>
            <a:pPr marL="594360" lvl="2"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column_n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column_definition</a:t>
            </a:r>
            <a:r>
              <a:rPr lang="en-US" dirty="0">
                <a:latin typeface="Courier New" panose="02070309020205020404" pitchFamily="49" charset="0"/>
                <a:cs typeface="Courier New" panose="02070309020205020404" pitchFamily="49" charset="0"/>
              </a:rPr>
              <a:t> );</a:t>
            </a:r>
          </a:p>
          <a:p>
            <a:r>
              <a:rPr lang="en-US" dirty="0"/>
              <a:t>For example:</a:t>
            </a:r>
          </a:p>
          <a:p>
            <a:pPr marL="274320" lvl="1" indent="0">
              <a:buNone/>
            </a:pPr>
            <a:r>
              <a:rPr lang="en-IE" dirty="0">
                <a:latin typeface="Courier New" panose="02070309020205020404" pitchFamily="49" charset="0"/>
                <a:cs typeface="Courier New" panose="02070309020205020404" pitchFamily="49" charset="0"/>
              </a:rPr>
              <a:t>ALTER TABLE </a:t>
            </a:r>
            <a:r>
              <a:rPr lang="en-IE" dirty="0" err="1">
                <a:latin typeface="Courier New" panose="02070309020205020404" pitchFamily="49" charset="0"/>
                <a:cs typeface="Courier New" panose="02070309020205020404" pitchFamily="49" charset="0"/>
              </a:rPr>
              <a:t>MM_game</a:t>
            </a:r>
            <a:r>
              <a:rPr lang="en-IE" dirty="0">
                <a:latin typeface="Courier New" panose="02070309020205020404" pitchFamily="49" charset="0"/>
                <a:cs typeface="Courier New" panose="02070309020205020404" pitchFamily="49" charset="0"/>
              </a:rPr>
              <a:t> ADD (</a:t>
            </a:r>
            <a:r>
              <a:rPr lang="en-IE" dirty="0" err="1">
                <a:latin typeface="Courier New" panose="02070309020205020404" pitchFamily="49" charset="0"/>
                <a:cs typeface="Courier New" panose="02070309020205020404" pitchFamily="49" charset="0"/>
              </a:rPr>
              <a:t>game_cert</a:t>
            </a:r>
            <a:r>
              <a:rPr lang="en-IE" dirty="0">
                <a:latin typeface="Courier New" panose="02070309020205020404" pitchFamily="49" charset="0"/>
                <a:cs typeface="Courier New" panose="02070309020205020404" pitchFamily="49" charset="0"/>
              </a:rPr>
              <a:t> VARCHAR2(30), </a:t>
            </a:r>
            <a:r>
              <a:rPr lang="en-IE" dirty="0" err="1">
                <a:latin typeface="Courier New" panose="02070309020205020404" pitchFamily="49" charset="0"/>
                <a:cs typeface="Courier New" panose="02070309020205020404" pitchFamily="49" charset="0"/>
              </a:rPr>
              <a:t>game_designer</a:t>
            </a:r>
            <a:r>
              <a:rPr lang="en-IE" dirty="0">
                <a:latin typeface="Courier New" panose="02070309020205020404" pitchFamily="49" charset="0"/>
                <a:cs typeface="Courier New" panose="02070309020205020404" pitchFamily="49" charset="0"/>
              </a:rPr>
              <a:t> VARCHAR2(50));</a:t>
            </a:r>
          </a:p>
          <a:p>
            <a:pPr marL="274320" lvl="1" indent="0">
              <a:buNone/>
            </a:pPr>
            <a:r>
              <a:rPr lang="en-US" dirty="0"/>
              <a:t>This will add two columns (</a:t>
            </a:r>
            <a:r>
              <a:rPr lang="en-US" dirty="0" err="1"/>
              <a:t>game_cert</a:t>
            </a:r>
            <a:r>
              <a:rPr lang="en-US" dirty="0"/>
              <a:t>, </a:t>
            </a:r>
            <a:r>
              <a:rPr lang="en-US" dirty="0" err="1"/>
              <a:t>game_designer</a:t>
            </a:r>
            <a:r>
              <a:rPr lang="en-US" dirty="0"/>
              <a:t>) to the </a:t>
            </a:r>
            <a:r>
              <a:rPr lang="en-US" dirty="0" err="1"/>
              <a:t>mm_game</a:t>
            </a:r>
            <a:r>
              <a:rPr lang="en-US" dirty="0"/>
              <a:t> table.</a:t>
            </a:r>
          </a:p>
        </p:txBody>
      </p:sp>
    </p:spTree>
    <p:extLst>
      <p:ext uri="{BB962C8B-B14F-4D97-AF65-F5344CB8AC3E}">
        <p14:creationId xmlns:p14="http://schemas.microsoft.com/office/powerpoint/2010/main" val="35259037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1121</TotalTime>
  <Words>4204</Words>
  <Application>Microsoft Office PowerPoint</Application>
  <PresentationFormat>On-screen Show (4:3)</PresentationFormat>
  <Paragraphs>639</Paragraphs>
  <Slides>60</Slides>
  <Notes>28</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60</vt:i4>
      </vt:variant>
    </vt:vector>
  </HeadingPairs>
  <TitlesOfParts>
    <vt:vector size="74" baseType="lpstr">
      <vt:lpstr>宋体</vt:lpstr>
      <vt:lpstr>华文新魏</vt:lpstr>
      <vt:lpstr>Arial</vt:lpstr>
      <vt:lpstr>Bookman Old Style</vt:lpstr>
      <vt:lpstr>Calibri</vt:lpstr>
      <vt:lpstr>Cambria</vt:lpstr>
      <vt:lpstr>Constantia</vt:lpstr>
      <vt:lpstr>Courier New</vt:lpstr>
      <vt:lpstr>Gill Sans MT</vt:lpstr>
      <vt:lpstr>Times</vt:lpstr>
      <vt:lpstr>Times New Roman</vt:lpstr>
      <vt:lpstr>Wingdings</vt:lpstr>
      <vt:lpstr>Wingdings 3</vt:lpstr>
      <vt:lpstr>Origin</vt:lpstr>
      <vt:lpstr>Altering Data Structures and Data</vt:lpstr>
      <vt:lpstr>Dropping a Table</vt:lpstr>
      <vt:lpstr>CASCADE CONSTRAINTS</vt:lpstr>
      <vt:lpstr>PURGE</vt:lpstr>
      <vt:lpstr>FOREIGN KEY Constraint: Keywords </vt:lpstr>
      <vt:lpstr>ALTER TABLE Statement</vt:lpstr>
      <vt:lpstr>Adding column(s) to a table</vt:lpstr>
      <vt:lpstr>Adding column(s) to a table</vt:lpstr>
      <vt:lpstr>Adding column(s) to a table</vt:lpstr>
      <vt:lpstr>Modifying column(s) in a table</vt:lpstr>
      <vt:lpstr>Modifying column(s) in a table</vt:lpstr>
      <vt:lpstr>Modifying Null/Not Null</vt:lpstr>
      <vt:lpstr>Drop column(s) in a table</vt:lpstr>
      <vt:lpstr>Rename column(s) in a table</vt:lpstr>
      <vt:lpstr>ALTERING constraints</vt:lpstr>
      <vt:lpstr>Altering to add constraints</vt:lpstr>
      <vt:lpstr>Altering to add constraints</vt:lpstr>
      <vt:lpstr>Altering to add constraints</vt:lpstr>
      <vt:lpstr>Altering to drop constraints</vt:lpstr>
      <vt:lpstr>Modifying constraints</vt:lpstr>
      <vt:lpstr>Dropping a FOREIGN KEY constraint</vt:lpstr>
      <vt:lpstr>Updating and Deleting  Existing Table Records</vt:lpstr>
      <vt:lpstr>UPDATE</vt:lpstr>
      <vt:lpstr>UPDATE</vt:lpstr>
      <vt:lpstr>Updating game</vt:lpstr>
      <vt:lpstr>Violating Constraints </vt:lpstr>
      <vt:lpstr>DELETE</vt:lpstr>
      <vt:lpstr>DELETE</vt:lpstr>
      <vt:lpstr>Deleting game</vt:lpstr>
      <vt:lpstr>Violating Constraints</vt:lpstr>
      <vt:lpstr>Updating and Deleting  Existing Table Records</vt:lpstr>
      <vt:lpstr>Data Concurrency and Consistency</vt:lpstr>
      <vt:lpstr>Transactions and SQL</vt:lpstr>
      <vt:lpstr>Transactions and SQL</vt:lpstr>
      <vt:lpstr>Transactions and locking</vt:lpstr>
      <vt:lpstr>Database Transaction</vt:lpstr>
      <vt:lpstr>The Transaction Control Commands</vt:lpstr>
      <vt:lpstr>Advantages of COMMIT and ROLLBACK</vt:lpstr>
      <vt:lpstr>Controlling transaction</vt:lpstr>
      <vt:lpstr>SAVEPOINTS</vt:lpstr>
      <vt:lpstr>ROLLBACK transaction</vt:lpstr>
      <vt:lpstr>State of the Data Before COMMIT or ROLLBACK</vt:lpstr>
      <vt:lpstr>State of the Data after COMMIT</vt:lpstr>
      <vt:lpstr>Data Definition Language</vt:lpstr>
      <vt:lpstr>Sub-queries</vt:lpstr>
      <vt:lpstr>Using a Subquery to Solve a Problem</vt:lpstr>
      <vt:lpstr>Subquery Syntax</vt:lpstr>
      <vt:lpstr>Using a Subquery</vt:lpstr>
      <vt:lpstr>Single-Row Subqueries</vt:lpstr>
      <vt:lpstr>Executing Single-Row Subqueries</vt:lpstr>
      <vt:lpstr>Multiple-Row Subqueries</vt:lpstr>
      <vt:lpstr>Using the ANY Operator  in Multiple-Row Subqueries</vt:lpstr>
      <vt:lpstr>Using the ALL Operator in Multiple-Row Subqueries</vt:lpstr>
      <vt:lpstr>Exists, Not Exists</vt:lpstr>
      <vt:lpstr>PowerPoint Presentation</vt:lpstr>
      <vt:lpstr>Exists, Not Exists</vt:lpstr>
      <vt:lpstr>Guidelines for Using Subqueries</vt:lpstr>
      <vt:lpstr>UPDATE using a sub-query</vt:lpstr>
      <vt:lpstr>UPDATE using a sub-query</vt:lpstr>
      <vt:lpstr>DELETE using a sub-query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SELECT statement</dc:title>
  <dc:creator>pobyrne</dc:creator>
  <cp:lastModifiedBy>Cian</cp:lastModifiedBy>
  <cp:revision>157</cp:revision>
  <dcterms:created xsi:type="dcterms:W3CDTF">2009-09-16T16:59:58Z</dcterms:created>
  <dcterms:modified xsi:type="dcterms:W3CDTF">2017-11-19T21:57:53Z</dcterms:modified>
</cp:coreProperties>
</file>