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59" r:id="rId5"/>
    <p:sldId id="260" r:id="rId6"/>
    <p:sldId id="263" r:id="rId7"/>
    <p:sldId id="264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77330" autoAdjust="0"/>
  </p:normalViewPr>
  <p:slideViewPr>
    <p:cSldViewPr snapToGrid="0">
      <p:cViewPr varScale="1">
        <p:scale>
          <a:sx n="66" d="100"/>
          <a:sy n="66" d="100"/>
        </p:scale>
        <p:origin x="16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809D-5B0A-4EB4-A264-EAC824EC3DF7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C0588-9768-4AD0-9960-DCDABC266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C0588-9768-4AD0-9960-DCDABC2663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5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Siamese neural network : </a:t>
            </a:r>
            <a:r>
              <a:rPr lang="ko-KR" altLang="en-US"/>
              <a:t>가중치를 공유하는 두개의 </a:t>
            </a:r>
            <a:r>
              <a:rPr lang="en-US" altLang="ko-KR"/>
              <a:t>CNN. Image1</a:t>
            </a:r>
            <a:r>
              <a:rPr lang="ko-KR" altLang="en-US"/>
              <a:t>과 </a:t>
            </a:r>
            <a:r>
              <a:rPr lang="en-US" altLang="ko-KR"/>
              <a:t>image2</a:t>
            </a:r>
            <a:r>
              <a:rPr lang="ko-KR" altLang="en-US"/>
              <a:t>를 </a:t>
            </a:r>
            <a:r>
              <a:rPr lang="en-US" altLang="ko-KR"/>
              <a:t>f(image1)</a:t>
            </a:r>
            <a:r>
              <a:rPr lang="ko-KR" altLang="en-US"/>
              <a:t>과 </a:t>
            </a:r>
            <a:r>
              <a:rPr lang="en-US" altLang="ko-KR"/>
              <a:t>f(image2)</a:t>
            </a:r>
            <a:r>
              <a:rPr lang="ko-KR" altLang="en-US"/>
              <a:t>라는 </a:t>
            </a:r>
            <a:r>
              <a:rPr lang="en-US" altLang="ko-KR"/>
              <a:t>vector representatio</a:t>
            </a:r>
            <a:r>
              <a:rPr lang="ko-KR" altLang="en-US"/>
              <a:t>으로 변환시킨다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f</a:t>
            </a:r>
            <a:r>
              <a:rPr lang="ko-KR" altLang="en-US"/>
              <a:t>를 학습시키기 위해 </a:t>
            </a:r>
            <a:r>
              <a:rPr lang="en-US" altLang="ko-KR"/>
              <a:t>loss function</a:t>
            </a:r>
            <a:r>
              <a:rPr lang="ko-KR" altLang="en-US"/>
              <a:t>을 정의하고</a:t>
            </a:r>
            <a:r>
              <a:rPr lang="en-US" altLang="ko-KR"/>
              <a:t>, distanc</a:t>
            </a:r>
            <a:r>
              <a:rPr lang="ko-KR" altLang="en-US"/>
              <a:t>를 나타낼 수 있는 </a:t>
            </a:r>
            <a:r>
              <a:rPr lang="en-US" altLang="ko-KR"/>
              <a:t>representation</a:t>
            </a:r>
            <a:r>
              <a:rPr lang="ko-KR" altLang="en-US"/>
              <a:t>을 만드는 방향으로 가중치가 학습된다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431EB-FC02-4E33-99EB-7F53B5CB2B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431EB-FC02-4E33-99EB-7F53B5CB2B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6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431EB-FC02-4E33-99EB-7F53B5CB2B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3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1CEF72A-996E-4F6C-9C84-74D63EA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25" y="1518708"/>
            <a:ext cx="8273878" cy="1646302"/>
          </a:xfrm>
        </p:spPr>
        <p:txBody>
          <a:bodyPr/>
          <a:lstStyle/>
          <a:p>
            <a:r>
              <a:rPr lang="en-US" altLang="ko-KR"/>
              <a:t>RGB-D </a:t>
            </a:r>
            <a:r>
              <a:rPr lang="ko-KR" altLang="en-US"/>
              <a:t>얼굴 인식을 활용한 </a:t>
            </a:r>
            <a:r>
              <a:rPr lang="en-US" altLang="ko-KR"/>
              <a:t>PC</a:t>
            </a:r>
            <a:r>
              <a:rPr lang="ko-KR" altLang="en-US"/>
              <a:t> 접근통제 기술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7260CE2-F2BC-41FF-9A3D-800815AE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67" y="4389499"/>
            <a:ext cx="2077336" cy="11815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안 진흥</a:t>
            </a:r>
            <a:endParaRPr lang="en-US" altLang="ko-KR" sz="2400" dirty="0"/>
          </a:p>
          <a:p>
            <a:r>
              <a:rPr lang="ko-KR" altLang="en-US" sz="2400" dirty="0"/>
              <a:t>심 영민</a:t>
            </a:r>
          </a:p>
        </p:txBody>
      </p:sp>
    </p:spTree>
    <p:extLst>
      <p:ext uri="{BB962C8B-B14F-4D97-AF65-F5344CB8AC3E}">
        <p14:creationId xmlns:p14="http://schemas.microsoft.com/office/powerpoint/2010/main" val="293679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28F71-D7B4-4389-95C3-1C231B2D0DCF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599A7-5379-490F-86D8-7E152888515E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문제점 및 중요성</a:t>
            </a:r>
            <a:endParaRPr lang="en-US" altLang="ko-KR" sz="2200" dirty="0"/>
          </a:p>
          <a:p>
            <a:r>
              <a:rPr lang="ko-KR" altLang="en-US" sz="2200" dirty="0"/>
              <a:t>국내</a:t>
            </a:r>
            <a:r>
              <a:rPr lang="en-US" altLang="ko-KR" sz="2200" dirty="0"/>
              <a:t>·</a:t>
            </a:r>
            <a:r>
              <a:rPr lang="ko-KR" altLang="en-US" sz="2200" dirty="0"/>
              <a:t>외 기술 현황</a:t>
            </a:r>
            <a:endParaRPr lang="en-US" altLang="ko-KR" sz="2200" dirty="0"/>
          </a:p>
          <a:p>
            <a:r>
              <a:rPr lang="ko-KR" altLang="en-US" sz="2200" dirty="0"/>
              <a:t>접근 방법</a:t>
            </a:r>
            <a:endParaRPr lang="en-US" altLang="ko-KR" sz="2200" dirty="0"/>
          </a:p>
          <a:p>
            <a:r>
              <a:rPr lang="ko-KR" altLang="en-US" sz="2200" dirty="0"/>
              <a:t>기술 개발 목표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9046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4277771-3593-4BBA-9115-77E3F61F7F8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812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문제점 및 중요성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C21435-0F75-4B7F-B589-E1D6C38AE525}"/>
              </a:ext>
            </a:extLst>
          </p:cNvPr>
          <p:cNvSpPr txBox="1">
            <a:spLocks/>
          </p:cNvSpPr>
          <p:nvPr/>
        </p:nvSpPr>
        <p:spPr>
          <a:xfrm>
            <a:off x="677334" y="2038466"/>
            <a:ext cx="9661482" cy="38226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2</a:t>
            </a:r>
            <a:r>
              <a:rPr lang="ko-KR" altLang="en-US" sz="2000"/>
              <a:t>차원 이미지와 실제 얼굴 매칭의 성공률 저조</a:t>
            </a:r>
            <a:endParaRPr lang="en-US" altLang="ko-KR" sz="2000"/>
          </a:p>
          <a:p>
            <a:pPr lvl="1"/>
            <a:r>
              <a:rPr lang="en-US" altLang="ko-KR" sz="1800"/>
              <a:t>ToF </a:t>
            </a:r>
            <a:r>
              <a:rPr lang="ko-KR" altLang="en-US" sz="1800"/>
              <a:t>카메라를 이용해 얼굴의 깊이를 인식하여 문제 해결</a:t>
            </a:r>
            <a:endParaRPr lang="en-US" altLang="ko-KR" sz="180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현재 대부분의 노트북 </a:t>
            </a:r>
            <a:r>
              <a:rPr lang="ko-KR" altLang="en-US" sz="2000"/>
              <a:t>사용자는 </a:t>
            </a:r>
            <a:r>
              <a:rPr lang="en-US" altLang="ko-KR" sz="2000"/>
              <a:t>PIN</a:t>
            </a:r>
            <a:r>
              <a:rPr lang="ko-KR" altLang="en-US" sz="2000"/>
              <a:t>번호</a:t>
            </a:r>
            <a:r>
              <a:rPr lang="en-US" altLang="ko-KR" sz="2000"/>
              <a:t> </a:t>
            </a:r>
            <a:r>
              <a:rPr lang="ko-KR" altLang="en-US" sz="2000"/>
              <a:t>또는 패스워드를 사용하기에 </a:t>
            </a:r>
            <a:r>
              <a:rPr lang="ko-KR" altLang="en-US" sz="2000" dirty="0"/>
              <a:t>보안적으로 취약</a:t>
            </a:r>
            <a:endParaRPr lang="en-US" altLang="ko-KR" sz="2000" dirty="0"/>
          </a:p>
          <a:p>
            <a:pPr lvl="1"/>
            <a:r>
              <a:rPr lang="ko-KR" altLang="en-US" sz="1800" dirty="0"/>
              <a:t>얼굴인식을 </a:t>
            </a:r>
            <a:r>
              <a:rPr lang="en-US" altLang="ko-KR" sz="1800" dirty="0"/>
              <a:t>2</a:t>
            </a:r>
            <a:r>
              <a:rPr lang="ko-KR" altLang="en-US" sz="1800" dirty="0"/>
              <a:t>차 인증으로 하여 접근통제 강화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문서나 자료에 대해서 접근통제는 현재 패스워드 방식만 존재</a:t>
            </a:r>
            <a:endParaRPr lang="en-US" altLang="ko-KR" dirty="0"/>
          </a:p>
          <a:p>
            <a:pPr lvl="1"/>
            <a:r>
              <a:rPr lang="ko-KR" altLang="en-US" sz="1800" dirty="0"/>
              <a:t>개인적인 문서</a:t>
            </a:r>
            <a:r>
              <a:rPr lang="en-US" altLang="ko-KR" sz="1800" dirty="0"/>
              <a:t>, </a:t>
            </a:r>
            <a:r>
              <a:rPr lang="ko-KR" altLang="en-US" sz="1800" dirty="0"/>
              <a:t>자료에 대해서 확실한 접근통제 방식 제공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0855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5AF94AB-038A-4F1C-B923-A8EAC03A993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국내외 기술 현황 </a:t>
            </a:r>
            <a:r>
              <a:rPr lang="en-US" altLang="ko-KR"/>
              <a:t>- </a:t>
            </a:r>
            <a:r>
              <a:rPr lang="en-US" altLang="ko-KR" sz="2400"/>
              <a:t>RGB-D </a:t>
            </a:r>
            <a:r>
              <a:rPr lang="ko-KR" altLang="en-US" sz="2400"/>
              <a:t>얼굴인식</a:t>
            </a:r>
            <a:endParaRPr lang="en-US" altLang="ko-KR" sz="2400"/>
          </a:p>
          <a:p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F536607-1308-4BF4-8306-3C27A80748F1}"/>
              </a:ext>
            </a:extLst>
          </p:cNvPr>
          <p:cNvSpPr txBox="1">
            <a:spLocks/>
          </p:cNvSpPr>
          <p:nvPr/>
        </p:nvSpPr>
        <p:spPr>
          <a:xfrm>
            <a:off x="503712" y="1745049"/>
            <a:ext cx="9462089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국외</a:t>
            </a:r>
          </a:p>
          <a:p>
            <a:pPr lvl="1"/>
            <a:r>
              <a:rPr lang="en-US" altLang="ko-KR" dirty="0"/>
              <a:t>apple</a:t>
            </a:r>
            <a:r>
              <a:rPr lang="ko-KR" altLang="en-US" dirty="0"/>
              <a:t>사의 아이폰에 적용되어 매우 편리한 인증 방식으로 실생활에 널리 쓰이고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Microsoft</a:t>
            </a:r>
            <a:r>
              <a:rPr lang="ko-KR" altLang="en-US" dirty="0"/>
              <a:t>사는 </a:t>
            </a:r>
            <a:r>
              <a:rPr lang="en-US" altLang="ko-KR" dirty="0"/>
              <a:t>window10</a:t>
            </a:r>
            <a:r>
              <a:rPr lang="ko-KR" altLang="en-US" dirty="0"/>
              <a:t>부터 생체인식 시스템인 </a:t>
            </a:r>
            <a:r>
              <a:rPr lang="en-US" altLang="ko-KR" dirty="0"/>
              <a:t>Windows Hello</a:t>
            </a:r>
            <a:r>
              <a:rPr lang="ko-KR" altLang="en-US" dirty="0"/>
              <a:t>를 도입했다</a:t>
            </a:r>
            <a:r>
              <a:rPr lang="en-US" altLang="ko-KR" dirty="0"/>
              <a:t>. Intel RealSense </a:t>
            </a:r>
            <a:r>
              <a:rPr lang="ko-KR" altLang="en-US" dirty="0"/>
              <a:t>또는 </a:t>
            </a:r>
            <a:r>
              <a:rPr lang="en-US" altLang="ko-KR" dirty="0"/>
              <a:t>3D </a:t>
            </a:r>
            <a:r>
              <a:rPr lang="ko-KR" altLang="en-US" dirty="0"/>
              <a:t>카메라가 장착되어 있어야 사용가능하기 때문에 대중적으로 사용되고 있지는 </a:t>
            </a:r>
            <a:r>
              <a:rPr lang="ko-KR" altLang="en-US"/>
              <a:t>않다</a:t>
            </a:r>
            <a:r>
              <a:rPr lang="en-US" altLang="ko-KR"/>
              <a:t>.</a:t>
            </a:r>
          </a:p>
          <a:p>
            <a:pPr lvl="1"/>
            <a:endParaRPr lang="en-US" altLang="ko-KR" dirty="0"/>
          </a:p>
          <a:p>
            <a:r>
              <a:rPr lang="ko-KR" altLang="en-US"/>
              <a:t>국내</a:t>
            </a:r>
            <a:endParaRPr lang="en-US" altLang="ko-KR"/>
          </a:p>
          <a:p>
            <a:pPr lvl="1"/>
            <a:r>
              <a:rPr lang="ko-KR" altLang="en-US"/>
              <a:t>삼성의 갤럭시에도 생체 인증 방식으로 적용되어 쓰이고 있다</a:t>
            </a:r>
            <a:r>
              <a:rPr lang="en-US" altLang="ko-KR"/>
              <a:t>. </a:t>
            </a:r>
            <a:r>
              <a:rPr lang="ko-KR" altLang="en-US"/>
              <a:t>하지만 아이폰보다는 조금 낮은 수준에 머물러 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신한카드의 페이스페이는 국내 첫 얼굴인식 결제 서비스로 </a:t>
            </a:r>
            <a:r>
              <a:rPr lang="en-US" altLang="ko-KR"/>
              <a:t>2020</a:t>
            </a:r>
            <a:r>
              <a:rPr lang="ko-KR" altLang="en-US"/>
              <a:t>년 </a:t>
            </a:r>
            <a:r>
              <a:rPr lang="en-US" altLang="ko-KR"/>
              <a:t>4</a:t>
            </a:r>
            <a:r>
              <a:rPr lang="ko-KR" altLang="en-US"/>
              <a:t>월 첫 상용 서비스를 시작했다</a:t>
            </a:r>
            <a:r>
              <a:rPr lang="en-US" altLang="ko-KR"/>
              <a:t>. 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 sz="1600"/>
              <a:t>국내외 모두 </a:t>
            </a:r>
            <a:r>
              <a:rPr lang="en-US" altLang="ko-KR" sz="1600"/>
              <a:t>RGB-D </a:t>
            </a:r>
            <a:r>
              <a:rPr lang="ko-KR" altLang="en-US" sz="1600"/>
              <a:t>얼굴인식의 연구가 활발히 진행되고 있으며 최근에는 </a:t>
            </a:r>
            <a:r>
              <a:rPr lang="en-US" altLang="ko-KR" sz="1600"/>
              <a:t>Thermal </a:t>
            </a:r>
            <a:r>
              <a:rPr lang="ko-KR" altLang="en-US" sz="1600"/>
              <a:t>값을 더해 </a:t>
            </a:r>
            <a:r>
              <a:rPr lang="en-US" altLang="ko-KR" sz="1600"/>
              <a:t>RGB-D-T </a:t>
            </a:r>
            <a:r>
              <a:rPr lang="ko-KR" altLang="en-US" sz="1600"/>
              <a:t>얼굴인식의 연구도 진행되고 있다</a:t>
            </a:r>
            <a:r>
              <a:rPr lang="en-US" altLang="ko-KR" sz="1600"/>
              <a:t>.</a:t>
            </a:r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78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3757F4A-2F34-440B-807C-9F130DE4993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접근방법</a:t>
            </a:r>
            <a:endParaRPr lang="ko-KR" altLang="en-US" dirty="0"/>
          </a:p>
        </p:txBody>
      </p:sp>
      <p:pic>
        <p:nvPicPr>
          <p:cNvPr id="17" name="그림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D5DED92-40AE-4333-A61F-9517BF632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79" y="2419110"/>
            <a:ext cx="7850833" cy="351044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8D0636B-76A5-4CC9-83D5-5646DA5890B6}"/>
              </a:ext>
            </a:extLst>
          </p:cNvPr>
          <p:cNvSpPr/>
          <p:nvPr/>
        </p:nvSpPr>
        <p:spPr>
          <a:xfrm>
            <a:off x="1455012" y="3867857"/>
            <a:ext cx="1357943" cy="4572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D6AB55-3DED-4285-89C4-B634637A7B00}"/>
              </a:ext>
            </a:extLst>
          </p:cNvPr>
          <p:cNvSpPr txBox="1">
            <a:spLocks/>
          </p:cNvSpPr>
          <p:nvPr/>
        </p:nvSpPr>
        <p:spPr>
          <a:xfrm>
            <a:off x="677334" y="1581856"/>
            <a:ext cx="8596668" cy="8372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Siamese neural network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비교하고자하는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이미지를 사용하여</a:t>
            </a:r>
            <a:r>
              <a:rPr lang="en-US" altLang="ko-KR" dirty="0"/>
              <a:t> </a:t>
            </a:r>
            <a:r>
              <a:rPr lang="ko-KR" altLang="en-US" dirty="0"/>
              <a:t>이것이 동일한지</a:t>
            </a:r>
            <a:r>
              <a:rPr lang="en-US" altLang="ko-KR" dirty="0"/>
              <a:t>, </a:t>
            </a:r>
            <a:r>
              <a:rPr lang="ko-KR" altLang="en-US" dirty="0"/>
              <a:t>상이한지를 판단하고 그것을 기준으로 학습하는 네트워크 구조</a:t>
            </a:r>
          </a:p>
        </p:txBody>
      </p:sp>
    </p:spTree>
    <p:extLst>
      <p:ext uri="{BB962C8B-B14F-4D97-AF65-F5344CB8AC3E}">
        <p14:creationId xmlns:p14="http://schemas.microsoft.com/office/powerpoint/2010/main" val="28908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3757F4A-2F34-440B-807C-9F130DE4993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접근방법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194F141-BE46-44B4-B238-3253298770BD}"/>
              </a:ext>
            </a:extLst>
          </p:cNvPr>
          <p:cNvSpPr/>
          <p:nvPr/>
        </p:nvSpPr>
        <p:spPr>
          <a:xfrm>
            <a:off x="1033313" y="4562875"/>
            <a:ext cx="1867274" cy="5641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얼굴의</a:t>
            </a:r>
            <a:endParaRPr lang="en-US" altLang="ko-KR" sz="1600"/>
          </a:p>
          <a:p>
            <a:pPr algn="ctr"/>
            <a:r>
              <a:rPr lang="en-US" altLang="ko-KR" sz="1600"/>
              <a:t>Depth</a:t>
            </a:r>
            <a:endParaRPr lang="ko-KR" altLang="en-US" sz="16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775DB5D-1738-4847-8D41-466FEF1C26FB}"/>
              </a:ext>
            </a:extLst>
          </p:cNvPr>
          <p:cNvSpPr/>
          <p:nvPr/>
        </p:nvSpPr>
        <p:spPr>
          <a:xfrm>
            <a:off x="1033314" y="1730450"/>
            <a:ext cx="1867274" cy="5646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얼굴의 </a:t>
            </a:r>
            <a:r>
              <a:rPr lang="en-US" altLang="ko-KR" sz="1600"/>
              <a:t>RGB image</a:t>
            </a:r>
            <a:endParaRPr lang="ko-KR" altLang="en-US" sz="16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E2D9FE-D5EB-4D8F-8B18-0F52D463422F}"/>
              </a:ext>
            </a:extLst>
          </p:cNvPr>
          <p:cNvSpPr/>
          <p:nvPr/>
        </p:nvSpPr>
        <p:spPr>
          <a:xfrm>
            <a:off x="6686977" y="1808785"/>
            <a:ext cx="3075709" cy="30268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SqueezeNet</a:t>
            </a:r>
            <a:r>
              <a:rPr lang="ko-KR" altLang="en-US"/>
              <a:t> 기반의 </a:t>
            </a:r>
            <a:r>
              <a:rPr lang="en-US" altLang="ko-KR"/>
              <a:t>CNN 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1C772B-D27D-41BC-BFB2-EC38C096497A}"/>
              </a:ext>
            </a:extLst>
          </p:cNvPr>
          <p:cNvCxnSpPr>
            <a:cxnSpLocks/>
          </p:cNvCxnSpPr>
          <p:nvPr/>
        </p:nvCxnSpPr>
        <p:spPr>
          <a:xfrm>
            <a:off x="5664807" y="2391081"/>
            <a:ext cx="874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200DEF1-351E-4FC7-A68D-A3DFB6352483}"/>
              </a:ext>
            </a:extLst>
          </p:cNvPr>
          <p:cNvSpPr/>
          <p:nvPr/>
        </p:nvSpPr>
        <p:spPr>
          <a:xfrm>
            <a:off x="1033313" y="3668231"/>
            <a:ext cx="1867274" cy="5641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얼굴의</a:t>
            </a:r>
            <a:endParaRPr lang="en-US" altLang="ko-KR" sz="1600"/>
          </a:p>
          <a:p>
            <a:pPr algn="ctr"/>
            <a:r>
              <a:rPr lang="en-US" altLang="ko-KR" sz="1600"/>
              <a:t>RGB</a:t>
            </a:r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83B26A-3A0D-4A36-B7F9-EE401E678AB2}"/>
              </a:ext>
            </a:extLst>
          </p:cNvPr>
          <p:cNvSpPr/>
          <p:nvPr/>
        </p:nvSpPr>
        <p:spPr>
          <a:xfrm>
            <a:off x="1033313" y="2625604"/>
            <a:ext cx="1867274" cy="5641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 </a:t>
            </a:r>
            <a:r>
              <a:rPr lang="ko-KR" altLang="en-US" sz="1600" dirty="0"/>
              <a:t>얼굴의 </a:t>
            </a:r>
            <a:endParaRPr lang="en-US" altLang="ko-KR" sz="1600" dirty="0"/>
          </a:p>
          <a:p>
            <a:pPr algn="ctr"/>
            <a:r>
              <a:rPr lang="en-US" altLang="ko-KR" sz="1600" dirty="0"/>
              <a:t>Depth</a:t>
            </a:r>
            <a:endParaRPr lang="ko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AD49B4-DF21-419A-96A7-5EC440B10E6B}"/>
              </a:ext>
            </a:extLst>
          </p:cNvPr>
          <p:cNvCxnSpPr>
            <a:cxnSpLocks/>
          </p:cNvCxnSpPr>
          <p:nvPr/>
        </p:nvCxnSpPr>
        <p:spPr>
          <a:xfrm>
            <a:off x="5664807" y="4364759"/>
            <a:ext cx="874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FCFE03-4A31-426F-8FA9-D27E4DE8F676}"/>
              </a:ext>
            </a:extLst>
          </p:cNvPr>
          <p:cNvGrpSpPr/>
          <p:nvPr/>
        </p:nvGrpSpPr>
        <p:grpSpPr>
          <a:xfrm>
            <a:off x="3026712" y="2012788"/>
            <a:ext cx="461351" cy="894899"/>
            <a:chOff x="3258208" y="2012788"/>
            <a:chExt cx="609599" cy="894899"/>
          </a:xfrm>
        </p:grpSpPr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C4E06EE7-FFE6-4880-B51F-36AD08AEEA2E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8" y="2012788"/>
              <a:ext cx="609599" cy="89489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02C378D-7B3B-44CB-956A-968197540355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8" y="2907687"/>
              <a:ext cx="609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17D4DD-2D0F-4D5A-B92A-4ED8BE04450B}"/>
              </a:ext>
            </a:extLst>
          </p:cNvPr>
          <p:cNvGrpSpPr/>
          <p:nvPr/>
        </p:nvGrpSpPr>
        <p:grpSpPr>
          <a:xfrm>
            <a:off x="3026712" y="3950313"/>
            <a:ext cx="461351" cy="894899"/>
            <a:chOff x="3258208" y="2012788"/>
            <a:chExt cx="609599" cy="894899"/>
          </a:xfrm>
        </p:grpSpPr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FA2FF61-B654-483C-9FB5-DF563A71B891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8" y="2012788"/>
              <a:ext cx="609599" cy="89489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4B9F21C-FC85-4CE8-BB59-64D00FDB5408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8" y="2907687"/>
              <a:ext cx="609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25B6E18A-9395-42E8-9B33-1DD10119387B}"/>
              </a:ext>
            </a:extLst>
          </p:cNvPr>
          <p:cNvSpPr/>
          <p:nvPr/>
        </p:nvSpPr>
        <p:spPr>
          <a:xfrm>
            <a:off x="3943853" y="1969425"/>
            <a:ext cx="1600638" cy="9709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얼굴의 </a:t>
            </a:r>
            <a:r>
              <a:rPr lang="en-US" altLang="ko-KR" sz="1600"/>
              <a:t>RGB-D</a:t>
            </a:r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0A3932C-AF4A-4BA3-BA7B-0B19A9A3A6F6}"/>
              </a:ext>
            </a:extLst>
          </p:cNvPr>
          <p:cNvSpPr/>
          <p:nvPr/>
        </p:nvSpPr>
        <p:spPr>
          <a:xfrm>
            <a:off x="3943853" y="3917645"/>
            <a:ext cx="1600638" cy="9709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얼굴의 </a:t>
            </a:r>
            <a:r>
              <a:rPr lang="en-US" altLang="ko-KR" sz="1600"/>
              <a:t>RGB-D</a:t>
            </a:r>
            <a:endParaRPr lang="ko-KR" altLang="en-US" sz="16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FFA4FA-3FFA-4194-9FDF-B1E5256F3422}"/>
              </a:ext>
            </a:extLst>
          </p:cNvPr>
          <p:cNvCxnSpPr/>
          <p:nvPr/>
        </p:nvCxnSpPr>
        <p:spPr>
          <a:xfrm>
            <a:off x="3488063" y="2454890"/>
            <a:ext cx="335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28A3A1-929F-4A90-95C9-D7E481A530A1}"/>
              </a:ext>
            </a:extLst>
          </p:cNvPr>
          <p:cNvCxnSpPr/>
          <p:nvPr/>
        </p:nvCxnSpPr>
        <p:spPr>
          <a:xfrm>
            <a:off x="3488063" y="4408997"/>
            <a:ext cx="335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85E13EF-F24C-44C9-A914-AC59D0304EBE}"/>
              </a:ext>
            </a:extLst>
          </p:cNvPr>
          <p:cNvSpPr txBox="1">
            <a:spLocks/>
          </p:cNvSpPr>
          <p:nvPr/>
        </p:nvSpPr>
        <p:spPr>
          <a:xfrm>
            <a:off x="677334" y="5430796"/>
            <a:ext cx="8596668" cy="8949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동일한 사람 얼굴 사이의 </a:t>
            </a:r>
            <a:r>
              <a:rPr lang="en-US" altLang="ko-KR" dirty="0"/>
              <a:t>distance</a:t>
            </a:r>
            <a:r>
              <a:rPr lang="ko-KR" altLang="en-US" dirty="0"/>
              <a:t>는 최소화하고 서로 다른 사람 얼굴 사이의 </a:t>
            </a:r>
            <a:r>
              <a:rPr lang="en-US" altLang="ko-KR" dirty="0"/>
              <a:t>distance</a:t>
            </a:r>
            <a:r>
              <a:rPr lang="ko-KR" altLang="en-US" dirty="0"/>
              <a:t>는 최대화하도록 대조적 손실</a:t>
            </a:r>
            <a:r>
              <a:rPr lang="en-US" altLang="ko-KR" dirty="0"/>
              <a:t>(</a:t>
            </a:r>
            <a:r>
              <a:rPr lang="en-US" altLang="ko-KR" dirty="0" err="1"/>
              <a:t>constrastive</a:t>
            </a:r>
            <a:r>
              <a:rPr lang="en-US" altLang="ko-KR" dirty="0"/>
              <a:t> loss)</a:t>
            </a:r>
            <a:r>
              <a:rPr lang="ko-KR" altLang="en-US" dirty="0"/>
              <a:t>을 이용해 학습</a:t>
            </a:r>
          </a:p>
        </p:txBody>
      </p:sp>
    </p:spTree>
    <p:extLst>
      <p:ext uri="{BB962C8B-B14F-4D97-AF65-F5344CB8AC3E}">
        <p14:creationId xmlns:p14="http://schemas.microsoft.com/office/powerpoint/2010/main" val="240070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3757F4A-2F34-440B-807C-9F130DE4993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/>
              <a:t>접근방법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0027CCF-E93C-401E-9D90-9B78F80F7792}"/>
              </a:ext>
            </a:extLst>
          </p:cNvPr>
          <p:cNvSpPr txBox="1">
            <a:spLocks/>
          </p:cNvSpPr>
          <p:nvPr/>
        </p:nvSpPr>
        <p:spPr>
          <a:xfrm>
            <a:off x="1126907" y="5140370"/>
            <a:ext cx="8596668" cy="6708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학습된 모델을 통해 등록된 얼굴과 촬영된 얼굴 사이의 </a:t>
            </a:r>
            <a:r>
              <a:rPr lang="en-US" altLang="ko-KR" dirty="0"/>
              <a:t>distance</a:t>
            </a:r>
            <a:r>
              <a:rPr lang="ko-KR" altLang="en-US" dirty="0"/>
              <a:t>를 계산하여 특정 </a:t>
            </a:r>
            <a:r>
              <a:rPr lang="ko-KR" altLang="en-US" dirty="0" err="1"/>
              <a:t>임계값</a:t>
            </a:r>
            <a:r>
              <a:rPr lang="ko-KR" altLang="en-US" dirty="0"/>
              <a:t> 미만일때</a:t>
            </a:r>
            <a:r>
              <a:rPr lang="en-US" altLang="ko-KR" dirty="0"/>
              <a:t> PC </a:t>
            </a:r>
            <a:r>
              <a:rPr lang="ko-KR" altLang="en-US" dirty="0"/>
              <a:t>또는 보안이 걸린 </a:t>
            </a:r>
            <a:r>
              <a:rPr lang="en-US" altLang="ko-KR" dirty="0"/>
              <a:t>File</a:t>
            </a:r>
            <a:r>
              <a:rPr lang="ko-KR" altLang="en-US" dirty="0"/>
              <a:t>에 접근이 허가 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F55E80B-6E6D-496A-B633-114EC5787420}"/>
              </a:ext>
            </a:extLst>
          </p:cNvPr>
          <p:cNvSpPr/>
          <p:nvPr/>
        </p:nvSpPr>
        <p:spPr>
          <a:xfrm>
            <a:off x="3554361" y="2193752"/>
            <a:ext cx="2236837" cy="24704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학습된 모델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7C8ADAF-E789-4C83-9E1F-1C99C04C29B0}"/>
              </a:ext>
            </a:extLst>
          </p:cNvPr>
          <p:cNvCxnSpPr>
            <a:cxnSpLocks/>
          </p:cNvCxnSpPr>
          <p:nvPr/>
        </p:nvCxnSpPr>
        <p:spPr>
          <a:xfrm>
            <a:off x="5923933" y="3481047"/>
            <a:ext cx="1064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B9E88A0-7202-4646-92A9-A16653BFBC2E}"/>
              </a:ext>
            </a:extLst>
          </p:cNvPr>
          <p:cNvSpPr/>
          <p:nvPr/>
        </p:nvSpPr>
        <p:spPr>
          <a:xfrm>
            <a:off x="858535" y="2167880"/>
            <a:ext cx="1796175" cy="11293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차원 이미지 저장 </a:t>
            </a:r>
            <a:r>
              <a:rPr lang="en-US" altLang="ko-KR"/>
              <a:t>(</a:t>
            </a:r>
            <a:r>
              <a:rPr lang="ko-KR" altLang="en-US"/>
              <a:t>등록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0D7195C-2A3F-42C6-A8A2-7D5985BC75F8}"/>
              </a:ext>
            </a:extLst>
          </p:cNvPr>
          <p:cNvSpPr/>
          <p:nvPr/>
        </p:nvSpPr>
        <p:spPr>
          <a:xfrm>
            <a:off x="858535" y="3578344"/>
            <a:ext cx="1796175" cy="11293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실시간 얼굴 인식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FB7B55-E40A-435E-BCF3-B555FE7A493F}"/>
              </a:ext>
            </a:extLst>
          </p:cNvPr>
          <p:cNvSpPr/>
          <p:nvPr/>
        </p:nvSpPr>
        <p:spPr>
          <a:xfrm>
            <a:off x="9581600" y="3003862"/>
            <a:ext cx="1281263" cy="954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접근 허가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C688B2-B068-4F56-B120-6D930659C2FC}"/>
              </a:ext>
            </a:extLst>
          </p:cNvPr>
          <p:cNvCxnSpPr>
            <a:cxnSpLocks/>
          </p:cNvCxnSpPr>
          <p:nvPr/>
        </p:nvCxnSpPr>
        <p:spPr>
          <a:xfrm>
            <a:off x="2875936" y="2732542"/>
            <a:ext cx="5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DFF7B8D-BE70-484C-8CC9-99FD61D568CB}"/>
              </a:ext>
            </a:extLst>
          </p:cNvPr>
          <p:cNvCxnSpPr>
            <a:cxnSpLocks/>
          </p:cNvCxnSpPr>
          <p:nvPr/>
        </p:nvCxnSpPr>
        <p:spPr>
          <a:xfrm>
            <a:off x="2880852" y="4143006"/>
            <a:ext cx="540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8A00F96-DEED-4BA6-87CA-594C27679405}"/>
              </a:ext>
            </a:extLst>
          </p:cNvPr>
          <p:cNvSpPr txBox="1"/>
          <p:nvPr/>
        </p:nvSpPr>
        <p:spPr>
          <a:xfrm>
            <a:off x="5923933" y="31125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distance</a:t>
            </a:r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588D8436-F479-4B72-BC7E-D7FDFD23A07D}"/>
              </a:ext>
            </a:extLst>
          </p:cNvPr>
          <p:cNvSpPr/>
          <p:nvPr/>
        </p:nvSpPr>
        <p:spPr>
          <a:xfrm>
            <a:off x="7120152" y="2959149"/>
            <a:ext cx="1773126" cy="105709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임계값 비교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F3DBB53-F526-48EA-AE5B-889F947F43FC}"/>
              </a:ext>
            </a:extLst>
          </p:cNvPr>
          <p:cNvCxnSpPr>
            <a:cxnSpLocks/>
          </p:cNvCxnSpPr>
          <p:nvPr/>
        </p:nvCxnSpPr>
        <p:spPr>
          <a:xfrm flipV="1">
            <a:off x="8964236" y="3474396"/>
            <a:ext cx="546405" cy="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4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7B93CBB-BED0-43AC-A03A-8714B29FBBC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812800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기술 개발 목표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4362303-9A60-4757-9A5F-6648B28E81E6}"/>
              </a:ext>
            </a:extLst>
          </p:cNvPr>
          <p:cNvSpPr txBox="1">
            <a:spLocks/>
          </p:cNvSpPr>
          <p:nvPr/>
        </p:nvSpPr>
        <p:spPr>
          <a:xfrm>
            <a:off x="1231967" y="220555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Dataset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RGB-D </a:t>
            </a:r>
            <a:r>
              <a:rPr lang="ko-KR" altLang="en-US" sz="2400" dirty="0"/>
              <a:t>얼굴인식 모델 학습</a:t>
            </a:r>
            <a:endParaRPr lang="en-US" altLang="ko-KR" sz="2400" dirty="0"/>
          </a:p>
          <a:p>
            <a:endParaRPr lang="en-US" altLang="ko-KR" sz="1100" dirty="0"/>
          </a:p>
          <a:p>
            <a:r>
              <a:rPr lang="en-US" altLang="ko-KR" sz="2400" dirty="0"/>
              <a:t>Windows </a:t>
            </a:r>
            <a:r>
              <a:rPr lang="ko-KR" altLang="en-US" sz="2400" dirty="0"/>
              <a:t>로그인 후 </a:t>
            </a:r>
            <a:r>
              <a:rPr lang="en-US" altLang="ko-KR" sz="2400" dirty="0"/>
              <a:t>2</a:t>
            </a:r>
            <a:r>
              <a:rPr lang="ko-KR" altLang="en-US" sz="2400" dirty="0"/>
              <a:t>차 인증 개발</a:t>
            </a:r>
            <a:endParaRPr lang="en-US" altLang="ko-KR" sz="2400" dirty="0"/>
          </a:p>
          <a:p>
            <a:endParaRPr lang="en-US" altLang="ko-KR" sz="1100" dirty="0"/>
          </a:p>
          <a:p>
            <a:r>
              <a:rPr lang="en-US" altLang="ko-KR" sz="2400" dirty="0"/>
              <a:t>File </a:t>
            </a:r>
            <a:r>
              <a:rPr lang="ko-KR" altLang="en-US" sz="2400" dirty="0"/>
              <a:t>얼굴인식 잠금 개발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100" dirty="0"/>
          </a:p>
          <a:p>
            <a:r>
              <a:rPr lang="ko-KR" altLang="en-US" sz="2400" dirty="0"/>
              <a:t>관리자 모드로 전환 시 얼굴인식을 통한 인증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0896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3E6B957-7F64-4BF7-8ADA-3832AF1F2CEF}"/>
              </a:ext>
            </a:extLst>
          </p:cNvPr>
          <p:cNvSpPr txBox="1">
            <a:spLocks/>
          </p:cNvSpPr>
          <p:nvPr/>
        </p:nvSpPr>
        <p:spPr>
          <a:xfrm>
            <a:off x="3485909" y="3056681"/>
            <a:ext cx="5220182" cy="744637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198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369</Words>
  <Application>Microsoft Office PowerPoint</Application>
  <PresentationFormat>와이드스크린</PresentationFormat>
  <Paragraphs>63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Trebuchet MS</vt:lpstr>
      <vt:lpstr>Wingdings 3</vt:lpstr>
      <vt:lpstr>패싯</vt:lpstr>
      <vt:lpstr>RGB-D 얼굴 인식을 활용한 PC 접근통제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RGB-D 얼굴 인식을 활용한 PC 접근통제 기술</dc:title>
  <dc:creator>Sim youngmin</dc:creator>
  <cp:lastModifiedBy>Sim youngmin</cp:lastModifiedBy>
  <cp:revision>11</cp:revision>
  <dcterms:created xsi:type="dcterms:W3CDTF">2020-09-22T13:55:55Z</dcterms:created>
  <dcterms:modified xsi:type="dcterms:W3CDTF">2020-09-23T06:09:58Z</dcterms:modified>
</cp:coreProperties>
</file>