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2" r:id="rId4"/>
    <p:sldId id="275" r:id="rId5"/>
    <p:sldId id="276" r:id="rId6"/>
    <p:sldId id="277" r:id="rId7"/>
    <p:sldId id="278" r:id="rId8"/>
    <p:sldId id="279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5" autoAdjust="0"/>
    <p:restoredTop sz="79012" autoAdjust="0"/>
  </p:normalViewPr>
  <p:slideViewPr>
    <p:cSldViewPr snapToGrid="0">
      <p:cViewPr varScale="1">
        <p:scale>
          <a:sx n="67" d="100"/>
          <a:sy n="67" d="100"/>
        </p:scale>
        <p:origin x="16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809D-5B0A-4EB4-A264-EAC824EC3DF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C0588-9768-4AD0-9960-DCDABC266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13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저희는 연구학점제의 주제로 </a:t>
            </a:r>
            <a:r>
              <a:rPr lang="en-US" altLang="ko-KR"/>
              <a:t>RGB-D </a:t>
            </a:r>
            <a:r>
              <a:rPr lang="ko-KR" altLang="en-US"/>
              <a:t>얼굴 인식을 활용한 </a:t>
            </a:r>
            <a:r>
              <a:rPr lang="en-US" altLang="ko-KR"/>
              <a:t>PC </a:t>
            </a:r>
            <a:r>
              <a:rPr lang="ko-KR" altLang="en-US"/>
              <a:t>접근통제 기술 연구를 진행하고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C0588-9768-4AD0-9960-DCDABC2663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9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431EB-FC02-4E33-99EB-7F53B5CB2B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62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샴 네트워크는 기존의 분류 네트워크들과는 다른 구조를 사용합니다</a:t>
            </a:r>
            <a:r>
              <a:rPr lang="en-US" altLang="ko-KR"/>
              <a:t>. </a:t>
            </a:r>
            <a:r>
              <a:rPr lang="ko-KR" altLang="en-US"/>
              <a:t>먼저 입력값을 받는 레이어가 두 개로</a:t>
            </a:r>
            <a:r>
              <a:rPr lang="en-US" altLang="ko-KR"/>
              <a:t>, </a:t>
            </a:r>
            <a:r>
              <a:rPr lang="ko-KR" altLang="en-US"/>
              <a:t>두 레이어는 각각 다른 이미지를 받게 됩니다</a:t>
            </a:r>
            <a:r>
              <a:rPr lang="en-US" altLang="ko-KR"/>
              <a:t>. </a:t>
            </a:r>
            <a:r>
              <a:rPr lang="ko-KR" altLang="en-US"/>
              <a:t>이 레이어를 컨볼류션 층들로 학습시켜 이미지 속성을 나타내는 벡터로 변환하고</a:t>
            </a:r>
            <a:r>
              <a:rPr lang="en-US" altLang="ko-KR"/>
              <a:t>, </a:t>
            </a:r>
            <a:r>
              <a:rPr lang="ko-KR" altLang="en-US"/>
              <a:t>두 레이어에서 나온 벡터들의 노름</a:t>
            </a:r>
            <a:r>
              <a:rPr lang="en-US" altLang="ko-KR"/>
              <a:t>, </a:t>
            </a:r>
            <a:r>
              <a:rPr lang="ko-KR" altLang="en-US"/>
              <a:t>즉 절대거리차로 두 입력값을 차이를 계산합니다</a:t>
            </a:r>
            <a:r>
              <a:rPr lang="en-US" altLang="ko-KR"/>
              <a:t>. </a:t>
            </a:r>
            <a:r>
              <a:rPr lang="ko-KR" altLang="en-US"/>
              <a:t>그리고 이 거리값을 가지고 일반적인 이진 분류모델에서 하듯 시그모이드를 통과하여 </a:t>
            </a:r>
            <a:r>
              <a:rPr lang="en-US" altLang="ko-KR"/>
              <a:t>0/1</a:t>
            </a:r>
            <a:r>
              <a:rPr lang="ko-KR" altLang="en-US"/>
              <a:t>로 분류를 하게되며</a:t>
            </a:r>
            <a:r>
              <a:rPr lang="en-US" altLang="ko-KR"/>
              <a:t>, </a:t>
            </a:r>
            <a:r>
              <a:rPr lang="ko-KR" altLang="en-US"/>
              <a:t>이때 </a:t>
            </a:r>
            <a:r>
              <a:rPr lang="en-US" altLang="ko-KR"/>
              <a:t>0</a:t>
            </a:r>
            <a:r>
              <a:rPr lang="ko-KR" altLang="en-US"/>
              <a:t>은 입력된 두 이미지가 같은 클래스에 들어가있음을</a:t>
            </a:r>
            <a:r>
              <a:rPr lang="en-US" altLang="ko-KR"/>
              <a:t>, 1</a:t>
            </a:r>
            <a:r>
              <a:rPr lang="ko-KR" altLang="en-US"/>
              <a:t>은 다른 클래스에 들어감을 의미합니다</a:t>
            </a:r>
            <a:r>
              <a:rPr lang="en-US" altLang="ko-KR"/>
              <a:t>. </a:t>
            </a:r>
            <a:r>
              <a:rPr lang="ko-KR" altLang="en-US"/>
              <a:t>이렇게 학습된 모델은 클래스에 대한 특징을 배우는 것 보다는 두 이미지가 얼마나 다른지</a:t>
            </a:r>
            <a:r>
              <a:rPr lang="en-US" altLang="ko-KR"/>
              <a:t>, </a:t>
            </a:r>
            <a:r>
              <a:rPr lang="ko-KR" altLang="en-US"/>
              <a:t>즉 이미지를 비교할 수 있는 능력을 가지게 됩니다</a:t>
            </a:r>
            <a:r>
              <a:rPr lang="en-US" altLang="ko-KR"/>
              <a:t>. </a:t>
            </a:r>
            <a:r>
              <a:rPr lang="ko-KR" altLang="en-US"/>
              <a:t>그리고 새로운 데이터가 입력되었을 때</a:t>
            </a:r>
            <a:r>
              <a:rPr lang="en-US" altLang="ko-KR"/>
              <a:t>, </a:t>
            </a:r>
            <a:r>
              <a:rPr lang="ko-KR" altLang="en-US"/>
              <a:t>학습에 사용된 데이터셋들과 얼마나 다른지를 비교하여 가장 비슷한 이미지와 같은 클래스로 배분하게 됩니다</a:t>
            </a:r>
            <a:r>
              <a:rPr lang="en-US" altLang="ko-KR"/>
              <a:t>. </a:t>
            </a:r>
            <a:r>
              <a:rPr lang="ko-KR" altLang="en-US"/>
              <a:t>이러헤 모델을 설계함으로 보다 적은 데이터로도 학습을 할 수 있게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431EB-FC02-4E33-99EB-7F53B5CB2B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7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431EB-FC02-4E33-99EB-7F53B5CB2B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86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431EB-FC02-4E33-99EB-7F53B5CB2B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기본적</a:t>
            </a:r>
            <a:r>
              <a:rPr lang="en-US" altLang="ko-KR" kern="1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kern="1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원리는 적외선을 이용하여 사물의 굴곡과 거리를 감지하여 </a:t>
            </a:r>
            <a:r>
              <a:rPr lang="en-US" altLang="ko-KR" kern="1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3D</a:t>
            </a:r>
            <a:r>
              <a:rPr lang="ko-KR" altLang="en-US" kern="1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데이터를 추출해내고 그 위에 메인 카메라로 </a:t>
            </a:r>
            <a:r>
              <a:rPr lang="ko-KR" altLang="en-US" kern="100" dirty="0" err="1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찰영한</a:t>
            </a:r>
            <a:r>
              <a:rPr lang="ko-KR" altLang="en-US" kern="1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kern="1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2D </a:t>
            </a:r>
            <a:r>
              <a:rPr lang="ko-KR" altLang="en-US" kern="1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이미지를 덧씌워 사물의 입체적인 이미지를 </a:t>
            </a:r>
            <a:r>
              <a:rPr lang="ko-KR" altLang="en-US" kern="100" dirty="0" err="1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찰영</a:t>
            </a:r>
            <a:endParaRPr lang="en-US" altLang="ko-KR" kern="100" dirty="0">
              <a:solidFill>
                <a:srgbClr val="373A3C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DFFDE-1236-4416-90F8-0DCBDE3E9C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6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지원하는 </a:t>
            </a:r>
            <a:r>
              <a:rPr lang="en-US" altLang="ko-KR" dirty="0" err="1"/>
              <a:t>PyHook</a:t>
            </a:r>
            <a:r>
              <a:rPr lang="en-US" altLang="ko-KR" dirty="0"/>
              <a:t> </a:t>
            </a:r>
            <a:r>
              <a:rPr lang="ko-KR" altLang="en-US" dirty="0"/>
              <a:t>라이브러리를 이용하여 키보드와 마우스 이벤트를 </a:t>
            </a:r>
            <a:r>
              <a:rPr lang="en-US" altLang="ko-KR" dirty="0"/>
              <a:t>Disable</a:t>
            </a:r>
          </a:p>
          <a:p>
            <a:r>
              <a:rPr lang="en-US" altLang="ko-KR" dirty="0" err="1"/>
              <a:t>Tkinter</a:t>
            </a:r>
            <a:r>
              <a:rPr lang="ko-KR" altLang="en-US" dirty="0"/>
              <a:t>를 이용해서 얼굴인식을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DFFDE-1236-4416-90F8-0DCBDE3E9C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1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rsalakhu/papers/oneshot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abs/1711.04043" TargetMode="External"/><Relationship Id="rId4" Type="http://schemas.openxmlformats.org/officeDocument/2006/relationships/hyperlink" Target="https://arxiv.org/abs/1703.0517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1CEF72A-996E-4F6C-9C84-74D63EA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060" y="981498"/>
            <a:ext cx="8894754" cy="2733252"/>
          </a:xfrm>
        </p:spPr>
        <p:txBody>
          <a:bodyPr/>
          <a:lstStyle/>
          <a:p>
            <a:r>
              <a:rPr lang="en-US" altLang="ko-KR" dirty="0"/>
              <a:t>RGB-D </a:t>
            </a:r>
            <a:r>
              <a:rPr lang="ko-KR" altLang="en-US" dirty="0"/>
              <a:t>센서 얼굴 인식을</a:t>
            </a:r>
            <a:br>
              <a:rPr lang="en-US" altLang="ko-KR" dirty="0"/>
            </a:br>
            <a:r>
              <a:rPr lang="ko-KR" altLang="en-US" dirty="0"/>
              <a:t>활용한 </a:t>
            </a:r>
            <a:r>
              <a:rPr lang="en-US" altLang="ko-KR" dirty="0"/>
              <a:t>PC</a:t>
            </a:r>
            <a:r>
              <a:rPr lang="ko-KR" altLang="en-US" dirty="0"/>
              <a:t> 접근 제어 시스템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7260CE2-F2BC-41FF-9A3D-800815AEB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667" y="4389499"/>
            <a:ext cx="2077336" cy="11815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안 진흥</a:t>
            </a:r>
            <a:endParaRPr lang="en-US" altLang="ko-KR" sz="2400" dirty="0"/>
          </a:p>
          <a:p>
            <a:r>
              <a:rPr lang="ko-KR" altLang="en-US" sz="2400" dirty="0"/>
              <a:t>심 영민</a:t>
            </a:r>
          </a:p>
        </p:txBody>
      </p:sp>
    </p:spTree>
    <p:extLst>
      <p:ext uri="{BB962C8B-B14F-4D97-AF65-F5344CB8AC3E}">
        <p14:creationId xmlns:p14="http://schemas.microsoft.com/office/powerpoint/2010/main" val="293679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3757F4A-2F34-440B-807C-9F130DE4993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/>
              <a:t>Few shot learning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BD6AB55-3DED-4285-89C4-B634637A7B00}"/>
              </a:ext>
            </a:extLst>
          </p:cNvPr>
          <p:cNvSpPr txBox="1">
            <a:spLocks/>
          </p:cNvSpPr>
          <p:nvPr/>
        </p:nvSpPr>
        <p:spPr>
          <a:xfrm>
            <a:off x="677334" y="1511773"/>
            <a:ext cx="8596668" cy="2986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클래스별로 아주 적은 데이터만으로도 모델을 훈련하기 위한 방법론</a:t>
            </a:r>
            <a:r>
              <a:rPr lang="en-US" altLang="ko-KR"/>
              <a:t>. </a:t>
            </a:r>
            <a:r>
              <a:rPr lang="ko-KR" altLang="en-US"/>
              <a:t>적은 수의 데이터로 학습을 시키는 것을 연구하는 분야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r>
              <a:rPr lang="ko-KR" altLang="en-US"/>
              <a:t>연구 배경</a:t>
            </a:r>
            <a:endParaRPr lang="en-US" altLang="ko-KR"/>
          </a:p>
          <a:p>
            <a:pPr lvl="1"/>
            <a:r>
              <a:rPr lang="ko-KR" altLang="en-US"/>
              <a:t>현재 딥러닝 모델은 데이터 분류 문제를 사람만큼 잘 풀어내고 있지만</a:t>
            </a:r>
            <a:r>
              <a:rPr lang="en-US" altLang="ko-KR"/>
              <a:t>,</a:t>
            </a:r>
            <a:r>
              <a:rPr lang="ko-KR" altLang="en-US"/>
              <a:t> 이를 위해서 다양하고 품질이 우수한 데이터와 모델 훈련에 필요한 막대한 컴퓨팅 자원이 필요하다</a:t>
            </a:r>
            <a:r>
              <a:rPr lang="en-US" altLang="ko-KR"/>
              <a:t>. </a:t>
            </a:r>
            <a:r>
              <a:rPr lang="ko-KR" altLang="en-US"/>
              <a:t>반면</a:t>
            </a:r>
            <a:r>
              <a:rPr lang="en-US" altLang="ko-KR"/>
              <a:t>, </a:t>
            </a:r>
            <a:r>
              <a:rPr lang="ko-KR" altLang="en-US"/>
              <a:t>사람은 단 몇 장의 사진</a:t>
            </a:r>
            <a:r>
              <a:rPr lang="en-US" altLang="ko-KR"/>
              <a:t>(</a:t>
            </a:r>
            <a:r>
              <a:rPr lang="ko-KR" altLang="en-US"/>
              <a:t>훈련 데이터</a:t>
            </a:r>
            <a:r>
              <a:rPr lang="en-US" altLang="ko-KR"/>
              <a:t>)</a:t>
            </a:r>
            <a:r>
              <a:rPr lang="ko-KR" altLang="en-US"/>
              <a:t>를 가지고도 생애 처음으로 본 사물을 구분할 수 있다</a:t>
            </a:r>
            <a:r>
              <a:rPr lang="en-US" altLang="ko-KR"/>
              <a:t>. </a:t>
            </a:r>
            <a:r>
              <a:rPr lang="ko-KR" altLang="en-US"/>
              <a:t>이처럼 기계도 인간처럼 소량의 데이터만으로도 학습 능력을 갖출 수 없을까</a:t>
            </a:r>
            <a:r>
              <a:rPr lang="en-US" altLang="ko-KR"/>
              <a:t>? </a:t>
            </a:r>
            <a:r>
              <a:rPr lang="ko-KR" altLang="en-US"/>
              <a:t>하여 연구가 진행되고 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r>
              <a:rPr lang="ko-KR" altLang="en-US"/>
              <a:t>연구 동향</a:t>
            </a:r>
            <a:endParaRPr lang="en-US" altLang="ko-KR"/>
          </a:p>
          <a:p>
            <a:pPr lvl="1"/>
            <a:r>
              <a:rPr lang="en-US" altLang="ko-KR" b="1" i="0" u="none" strike="noStrike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3"/>
              </a:rPr>
              <a:t>Siamese Neural network for one-shot image recognition</a:t>
            </a:r>
            <a:endParaRPr lang="en-US" altLang="ko-KR" b="1" i="0" u="none" strike="noStrike">
              <a:solidFill>
                <a:srgbClr val="337AB7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ko-KR" b="1" i="0" u="none" strike="noStrike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4"/>
              </a:rPr>
              <a:t>Prototypical networks for few-shot learning</a:t>
            </a:r>
            <a:endParaRPr lang="en-US" altLang="ko-KR" b="1">
              <a:solidFill>
                <a:srgbClr val="337AB7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ko-KR" b="1" i="0" u="none" strike="noStrike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5"/>
              </a:rPr>
              <a:t>Few-shot learning with graph neural networks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33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3757F4A-2F34-440B-807C-9F130DE4993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/>
              <a:t>샴 네트워크</a:t>
            </a:r>
            <a:r>
              <a:rPr lang="en-US" altLang="ko-KR"/>
              <a:t>(Siamese neural network)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F07F26-1477-4FB9-A954-73B55337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92875"/>
            <a:ext cx="8953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2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3757F4A-2F34-440B-807C-9F130DE4993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/>
              <a:t>모델 테스트 </a:t>
            </a:r>
            <a:r>
              <a:rPr lang="ko-KR" altLang="en-US" sz="1600"/>
              <a:t>데이터 셋 </a:t>
            </a:r>
            <a:r>
              <a:rPr lang="en-US" altLang="ko-KR" sz="1600"/>
              <a:t>: </a:t>
            </a:r>
            <a:r>
              <a:rPr lang="ko-KR" altLang="en-US" sz="1600"/>
              <a:t>수화 손모양 </a:t>
            </a:r>
            <a:r>
              <a:rPr lang="en-US" altLang="ko-KR" sz="1600"/>
              <a:t>RGB, Depth </a:t>
            </a:r>
            <a:r>
              <a:rPr lang="ko-KR" altLang="en-US" sz="1600"/>
              <a:t>데이터</a:t>
            </a:r>
            <a:endParaRPr lang="ko-KR" altLang="en-US" sz="16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0BBFE35-3DB3-4685-BA9D-652476E7B368}"/>
              </a:ext>
            </a:extLst>
          </p:cNvPr>
          <p:cNvGrpSpPr/>
          <p:nvPr/>
        </p:nvGrpSpPr>
        <p:grpSpPr>
          <a:xfrm>
            <a:off x="735805" y="1484737"/>
            <a:ext cx="4069170" cy="1944263"/>
            <a:chOff x="735805" y="1484737"/>
            <a:chExt cx="4069170" cy="194426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962C31-B402-4345-B47D-5F1476D9F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975" y="1496460"/>
              <a:ext cx="1800000" cy="1932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B8196D-B928-4000-8AC1-0D8A058BC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5" y="1484737"/>
              <a:ext cx="1800000" cy="193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972DABA-03AC-4858-89AF-43450260F7B3}"/>
              </a:ext>
            </a:extLst>
          </p:cNvPr>
          <p:cNvGrpSpPr/>
          <p:nvPr/>
        </p:nvGrpSpPr>
        <p:grpSpPr>
          <a:xfrm>
            <a:off x="735805" y="4290296"/>
            <a:ext cx="4069170" cy="1932541"/>
            <a:chOff x="735805" y="4290296"/>
            <a:chExt cx="4069170" cy="1932541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8B9A92D-642D-49C5-B9EF-8436ACD0B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5" y="4290296"/>
              <a:ext cx="1800000" cy="193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B8FBB9E-FA74-4B8A-A40D-522D510F1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975" y="4290296"/>
              <a:ext cx="1800000" cy="193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A95D58A-653A-40E7-A424-E16FB7283334}"/>
              </a:ext>
            </a:extLst>
          </p:cNvPr>
          <p:cNvSpPr txBox="1"/>
          <p:nvPr/>
        </p:nvSpPr>
        <p:spPr>
          <a:xfrm>
            <a:off x="1965297" y="6222837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a, 0.75099605</a:t>
            </a:r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F6D66F6-AEEA-4EF9-A0D6-E745CDC016DB}"/>
              </a:ext>
            </a:extLst>
          </p:cNvPr>
          <p:cNvGrpSpPr/>
          <p:nvPr/>
        </p:nvGrpSpPr>
        <p:grpSpPr>
          <a:xfrm>
            <a:off x="5725056" y="1478559"/>
            <a:ext cx="4043932" cy="1932541"/>
            <a:chOff x="5725056" y="1478559"/>
            <a:chExt cx="4043932" cy="193254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F3B26D06-2447-4A9D-8BDB-2061D522F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056" y="1478560"/>
              <a:ext cx="1800000" cy="1932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D3E79CBC-7A2D-4D0D-AEFD-A330DBDFA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8988" y="1478559"/>
              <a:ext cx="1800000" cy="193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E924FCF-E73A-47A4-8D25-C338F78E6C70}"/>
              </a:ext>
            </a:extLst>
          </p:cNvPr>
          <p:cNvSpPr txBox="1"/>
          <p:nvPr/>
        </p:nvSpPr>
        <p:spPr>
          <a:xfrm>
            <a:off x="6997764" y="3377671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i, 0.28367773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EF9E8-7AE4-43BC-A52A-A302A9574607}"/>
              </a:ext>
            </a:extLst>
          </p:cNvPr>
          <p:cNvSpPr txBox="1"/>
          <p:nvPr/>
        </p:nvSpPr>
        <p:spPr>
          <a:xfrm>
            <a:off x="1946061" y="337767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비교 손 모양  </a:t>
            </a:r>
            <a:r>
              <a:rPr lang="en-US" altLang="ko-KR"/>
              <a:t>i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0CE8AC8-F688-448E-89DC-750F0EF58EC9}"/>
              </a:ext>
            </a:extLst>
          </p:cNvPr>
          <p:cNvGrpSpPr/>
          <p:nvPr/>
        </p:nvGrpSpPr>
        <p:grpSpPr>
          <a:xfrm>
            <a:off x="5725056" y="4290296"/>
            <a:ext cx="4043932" cy="1932541"/>
            <a:chOff x="5725056" y="4290296"/>
            <a:chExt cx="4043932" cy="1932541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18D9E277-6522-46E2-B89B-93475E1C6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8988" y="4290296"/>
              <a:ext cx="1800000" cy="193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49B06CA1-8BB9-4690-9E21-558F6A84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056" y="4290296"/>
              <a:ext cx="1800000" cy="193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39C623C-2CFA-483D-A809-DF77CBBAFEBD}"/>
              </a:ext>
            </a:extLst>
          </p:cNvPr>
          <p:cNvSpPr txBox="1"/>
          <p:nvPr/>
        </p:nvSpPr>
        <p:spPr>
          <a:xfrm>
            <a:off x="7049060" y="622283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f, 1.0120627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5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3757F4A-2F34-440B-807C-9F130DE4993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/>
              <a:t>모델 테스트 </a:t>
            </a:r>
            <a:r>
              <a:rPr lang="ko-KR" altLang="en-US" sz="1600"/>
              <a:t>데이터 셋 </a:t>
            </a:r>
            <a:r>
              <a:rPr lang="en-US" altLang="ko-KR" sz="1600"/>
              <a:t>: </a:t>
            </a:r>
            <a:r>
              <a:rPr lang="ko-KR" altLang="en-US" sz="1600"/>
              <a:t>수화 손모양 </a:t>
            </a:r>
            <a:r>
              <a:rPr lang="en-US" altLang="ko-KR" sz="1600"/>
              <a:t>RGB, Depth </a:t>
            </a:r>
            <a:r>
              <a:rPr lang="ko-KR" altLang="en-US" sz="1600"/>
              <a:t>데이터</a:t>
            </a:r>
            <a:endParaRPr lang="ko-KR" altLang="en-US" sz="16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972DABA-03AC-4858-89AF-43450260F7B3}"/>
              </a:ext>
            </a:extLst>
          </p:cNvPr>
          <p:cNvGrpSpPr/>
          <p:nvPr/>
        </p:nvGrpSpPr>
        <p:grpSpPr>
          <a:xfrm>
            <a:off x="735805" y="4290296"/>
            <a:ext cx="4069170" cy="1932541"/>
            <a:chOff x="735805" y="4290296"/>
            <a:chExt cx="4069170" cy="1932541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8B9A92D-642D-49C5-B9EF-8436ACD0B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5" y="4290296"/>
              <a:ext cx="1800000" cy="193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B8FBB9E-FA74-4B8A-A40D-522D510F1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975" y="4290296"/>
              <a:ext cx="1800000" cy="193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A95D58A-653A-40E7-A424-E16FB7283334}"/>
              </a:ext>
            </a:extLst>
          </p:cNvPr>
          <p:cNvSpPr txBox="1"/>
          <p:nvPr/>
        </p:nvSpPr>
        <p:spPr>
          <a:xfrm>
            <a:off x="1965297" y="6222837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a, 1.0940828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24FCF-E73A-47A4-8D25-C338F78E6C70}"/>
              </a:ext>
            </a:extLst>
          </p:cNvPr>
          <p:cNvSpPr txBox="1"/>
          <p:nvPr/>
        </p:nvSpPr>
        <p:spPr>
          <a:xfrm>
            <a:off x="6997764" y="3377671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k, 0.21675216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EF9E8-7AE4-43BC-A52A-A302A9574607}"/>
              </a:ext>
            </a:extLst>
          </p:cNvPr>
          <p:cNvSpPr txBox="1"/>
          <p:nvPr/>
        </p:nvSpPr>
        <p:spPr>
          <a:xfrm>
            <a:off x="1946061" y="3377671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비교 손 모양  </a:t>
            </a:r>
            <a:r>
              <a:rPr lang="en-US" altLang="ko-KR"/>
              <a:t>k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0CE8AC8-F688-448E-89DC-750F0EF58EC9}"/>
              </a:ext>
            </a:extLst>
          </p:cNvPr>
          <p:cNvGrpSpPr/>
          <p:nvPr/>
        </p:nvGrpSpPr>
        <p:grpSpPr>
          <a:xfrm>
            <a:off x="5725056" y="4290296"/>
            <a:ext cx="4043932" cy="1932541"/>
            <a:chOff x="5725056" y="4290296"/>
            <a:chExt cx="4043932" cy="1932541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18D9E277-6522-46E2-B89B-93475E1C6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8988" y="4290296"/>
              <a:ext cx="1800000" cy="193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49B06CA1-8BB9-4690-9E21-558F6A84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056" y="4290296"/>
              <a:ext cx="1800000" cy="193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39C623C-2CFA-483D-A809-DF77CBBAFEBD}"/>
              </a:ext>
            </a:extLst>
          </p:cNvPr>
          <p:cNvSpPr txBox="1"/>
          <p:nvPr/>
        </p:nvSpPr>
        <p:spPr>
          <a:xfrm>
            <a:off x="7049060" y="622283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f, 0.88385516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924CFA-1332-4A3D-99C4-10A478527E45}"/>
              </a:ext>
            </a:extLst>
          </p:cNvPr>
          <p:cNvGrpSpPr/>
          <p:nvPr/>
        </p:nvGrpSpPr>
        <p:grpSpPr>
          <a:xfrm>
            <a:off x="735805" y="1478558"/>
            <a:ext cx="4070070" cy="1932541"/>
            <a:chOff x="735805" y="2280661"/>
            <a:chExt cx="4070070" cy="19325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2EF33A0-C81A-42A5-9C00-93C7E6DC9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5" y="2280661"/>
              <a:ext cx="1800000" cy="193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3CA02F65-464C-4AFA-B380-0055729DB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5875" y="2280661"/>
              <a:ext cx="1800000" cy="193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8499DEC-96C6-43FB-9C10-89E177E72DFF}"/>
              </a:ext>
            </a:extLst>
          </p:cNvPr>
          <p:cNvGrpSpPr/>
          <p:nvPr/>
        </p:nvGrpSpPr>
        <p:grpSpPr>
          <a:xfrm>
            <a:off x="5733377" y="1478557"/>
            <a:ext cx="4043932" cy="1932541"/>
            <a:chOff x="5725056" y="2298244"/>
            <a:chExt cx="4043932" cy="1932541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AF507B33-B30B-4A64-89BD-954D2A79F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056" y="2298244"/>
              <a:ext cx="1800000" cy="193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EEA1F086-AA99-4A6A-BADF-403C9E931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8988" y="2298244"/>
              <a:ext cx="1800000" cy="193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961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41885-7C38-41F8-986C-19B7182D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RGB-D camera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8C083-2B47-4B3D-8497-CA464771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733"/>
            <a:ext cx="9649423" cy="353453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ToF</a:t>
            </a:r>
            <a:r>
              <a:rPr lang="en-US" altLang="ko-KR" dirty="0"/>
              <a:t> Camera</a:t>
            </a:r>
          </a:p>
          <a:p>
            <a:pPr marL="457200" lvl="1" indent="0">
              <a:buNone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카메라로부터 강한 빛을 전방에 쏜 후에 반사되어 돌아오는 빛을 감지하여 거리를 측정하는 방식</a:t>
            </a: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Receptor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들은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그림과 같이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 phase receptor (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하늘색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out phase receptor (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붉은색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쌍으로 구성되어 있는데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in phase receptor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 phase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에만 활성화되어 빛을 감지하고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out phase receptor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out phase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에만 활성화되어 빛을 감지한다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빛을 쏘는 부분은 렌즈 주변에 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LED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들에서 빛이 나감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거리를 측정하기 위해 인위적으로 빛을 쏴야 하는데 이러한 방식을 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active light source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C2A415-211B-45E6-997F-620837CB9B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34270" y="222428"/>
            <a:ext cx="2110740" cy="15436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C4932B-BA57-455C-B09E-3836100788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21226" y="4353339"/>
            <a:ext cx="4863548" cy="23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15460-4EF0-4BAD-9328-6C9BB757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90" y="1701800"/>
            <a:ext cx="8596668" cy="3396931"/>
          </a:xfrm>
        </p:spPr>
        <p:txBody>
          <a:bodyPr>
            <a:normAutofit/>
          </a:bodyPr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RealSense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ko-KR" altLang="ko-KR" dirty="0">
                <a:solidFill>
                  <a:srgbClr val="373A3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인간을 비롯한 동물들은 두 눈을 이용하여 사물을 바라보고 깊이감을 인지할 수 있다</a:t>
            </a:r>
            <a:r>
              <a:rPr lang="en-US" altLang="ko-KR" dirty="0">
                <a:solidFill>
                  <a:srgbClr val="373A3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  <a:p>
            <a:pPr marL="457200" lvl="1" indent="0">
              <a:buNone/>
            </a:pPr>
            <a:r>
              <a:rPr lang="ko-KR" altLang="en-US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한쪽 눈을 감고 두 손가락을 맞대려 하면 쉽게 맞닿지 않는다는 것이 바로 그것이다</a:t>
            </a:r>
            <a:r>
              <a:rPr lang="en-US" altLang="ko-KR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이러한 일이 생기는 이유는 한쪽 눈만으로는 공간감을 인지할 수 있고 우리가 생각하기에는 공간을 인지하고 있다고 생각하지만 실제로는 한쪽 눈으로는 </a:t>
            </a:r>
            <a:r>
              <a:rPr lang="en-US" altLang="ko-KR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차원적인 이미지만을 인지할 수밖에 없기 때문이다</a:t>
            </a:r>
            <a:r>
              <a:rPr lang="en-US" altLang="ko-KR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인텔 </a:t>
            </a:r>
            <a:r>
              <a:rPr lang="ko-KR" altLang="en-US" kern="100" dirty="0" err="1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리얼센스는</a:t>
            </a:r>
            <a:r>
              <a:rPr lang="ko-KR" altLang="en-US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이러한 원리를 이용하여 </a:t>
            </a:r>
            <a:r>
              <a:rPr lang="en-US" altLang="ko-KR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 혹은 </a:t>
            </a:r>
            <a:r>
              <a:rPr lang="en-US" altLang="ko-KR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카메라를 이용해 공간을 인지하고 사물의 입체감과 </a:t>
            </a:r>
            <a:r>
              <a:rPr lang="ko-KR" altLang="en-US" kern="100" dirty="0" err="1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깊이감</a:t>
            </a:r>
            <a:r>
              <a:rPr lang="en-US" altLang="ko-KR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거리감</a:t>
            </a:r>
            <a:r>
              <a:rPr lang="en-US" altLang="ko-KR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크기 감을 인지할 수 있다</a:t>
            </a:r>
            <a:r>
              <a:rPr lang="en-US" altLang="ko-KR" kern="100" dirty="0">
                <a:solidFill>
                  <a:srgbClr val="373A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4692315-27DF-4367-9F33-898E83FA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0" y="381000"/>
            <a:ext cx="8596312" cy="1320800"/>
          </a:xfrm>
        </p:spPr>
        <p:txBody>
          <a:bodyPr/>
          <a:lstStyle/>
          <a:p>
            <a:r>
              <a:rPr lang="en-US" altLang="ko-KR" dirty="0"/>
              <a:t>RGB-D camera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3F295BF-D911-413B-9CF0-497CAE656FD0}"/>
              </a:ext>
            </a:extLst>
          </p:cNvPr>
          <p:cNvSpPr txBox="1">
            <a:spLocks/>
          </p:cNvSpPr>
          <p:nvPr/>
        </p:nvSpPr>
        <p:spPr>
          <a:xfrm>
            <a:off x="813782" y="4641531"/>
            <a:ext cx="8596668" cy="160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RealSense snapshoot</a:t>
            </a:r>
          </a:p>
          <a:p>
            <a:pPr marL="457200" lvl="1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개 이상의 카메라를 이용하여 사물을 인지</a:t>
            </a:r>
            <a:endParaRPr lang="en-US" altLang="ko-KR" dirty="0"/>
          </a:p>
          <a:p>
            <a:r>
              <a:rPr lang="en-US" altLang="ko-KR" dirty="0"/>
              <a:t>RealSense 3D Camera</a:t>
            </a:r>
          </a:p>
          <a:p>
            <a:pPr marL="457200" lvl="1" indent="0">
              <a:buNone/>
            </a:pPr>
            <a:r>
              <a:rPr lang="ko-KR" altLang="en-US" dirty="0"/>
              <a:t>적외선을 이용하여 사물 인지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99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991D1-3205-4C1F-B876-432D6557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 Lock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2EFE2B-B6DF-4096-8B95-CA8436FB7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803" y="2710404"/>
            <a:ext cx="2308857" cy="23088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364996-2110-4262-83BB-502503578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571" y="2710404"/>
            <a:ext cx="2308857" cy="23088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DF4288-E8B4-460A-A912-B2C4DDDF5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670" y="2591374"/>
            <a:ext cx="2715634" cy="27156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13FB15-1BD9-468B-8182-4F2898F2B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9277" y="3112329"/>
            <a:ext cx="882420" cy="8824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89BA1F-D8C3-4A55-B585-87B1CCC51B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0883" y="2416201"/>
            <a:ext cx="350346" cy="3503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B34895-C2D2-4052-9A67-099C549AC5AE}"/>
              </a:ext>
            </a:extLst>
          </p:cNvPr>
          <p:cNvSpPr txBox="1"/>
          <p:nvPr/>
        </p:nvSpPr>
        <p:spPr>
          <a:xfrm>
            <a:off x="1341781" y="3314642"/>
            <a:ext cx="2421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endParaRPr lang="ko-KR" altLang="en-US" sz="8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2A0CE-3602-4603-A019-0442AAAADD27}"/>
              </a:ext>
            </a:extLst>
          </p:cNvPr>
          <p:cNvSpPr txBox="1"/>
          <p:nvPr/>
        </p:nvSpPr>
        <p:spPr>
          <a:xfrm>
            <a:off x="4911420" y="3203112"/>
            <a:ext cx="2421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endParaRPr lang="ko-KR" altLang="en-US" sz="8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D62989-DBC6-481B-8353-14326E2101E3}"/>
              </a:ext>
            </a:extLst>
          </p:cNvPr>
          <p:cNvSpPr/>
          <p:nvPr/>
        </p:nvSpPr>
        <p:spPr>
          <a:xfrm>
            <a:off x="1133070" y="3029821"/>
            <a:ext cx="2786259" cy="19894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6FAE3F-00F9-4C26-B7C9-EE35AF820388}"/>
              </a:ext>
            </a:extLst>
          </p:cNvPr>
          <p:cNvSpPr/>
          <p:nvPr/>
        </p:nvSpPr>
        <p:spPr>
          <a:xfrm>
            <a:off x="4684313" y="2943683"/>
            <a:ext cx="2786259" cy="19894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594CE3D-E328-49D1-B23D-A62D14564C5D}"/>
              </a:ext>
            </a:extLst>
          </p:cNvPr>
          <p:cNvCxnSpPr>
            <a:cxnSpLocks/>
            <a:stCxn id="24" idx="7"/>
            <a:endCxn id="24" idx="3"/>
          </p:cNvCxnSpPr>
          <p:nvPr/>
        </p:nvCxnSpPr>
        <p:spPr>
          <a:xfrm flipH="1">
            <a:off x="1541108" y="3321168"/>
            <a:ext cx="1970183" cy="14067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D62DC67-743F-4B60-8C44-E2FF73F0A701}"/>
              </a:ext>
            </a:extLst>
          </p:cNvPr>
          <p:cNvCxnSpPr>
            <a:cxnSpLocks/>
            <a:stCxn id="26" idx="7"/>
            <a:endCxn id="26" idx="3"/>
          </p:cNvCxnSpPr>
          <p:nvPr/>
        </p:nvCxnSpPr>
        <p:spPr>
          <a:xfrm flipH="1">
            <a:off x="5092351" y="3235030"/>
            <a:ext cx="1970183" cy="14067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4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6E4D2-F586-4A8D-8061-E80374A1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Lock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5C300B-B9BE-4097-817C-05E5D3BE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368" y="2591374"/>
            <a:ext cx="2715634" cy="2715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C4A2A3-3FBD-4194-90AA-2075AB20F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975" y="3112329"/>
            <a:ext cx="882420" cy="882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DCB9FD-BCCB-4025-A891-A65A85BDF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581" y="2416201"/>
            <a:ext cx="350346" cy="3503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757991-AEB0-4067-A073-5058A52D4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4055" y="2738384"/>
            <a:ext cx="2138817" cy="21388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6B392E-8DD1-45F6-8BBA-06DA8158C5EF}"/>
              </a:ext>
            </a:extLst>
          </p:cNvPr>
          <p:cNvSpPr txBox="1"/>
          <p:nvPr/>
        </p:nvSpPr>
        <p:spPr>
          <a:xfrm>
            <a:off x="2246242" y="3105803"/>
            <a:ext cx="2421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endParaRPr lang="ko-KR" altLang="en-US" sz="8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662AD2-75F9-4324-813B-4F2E7936D5BA}"/>
              </a:ext>
            </a:extLst>
          </p:cNvPr>
          <p:cNvSpPr/>
          <p:nvPr/>
        </p:nvSpPr>
        <p:spPr>
          <a:xfrm>
            <a:off x="2037531" y="2820982"/>
            <a:ext cx="2786259" cy="19894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77BDC8-AA85-40F7-A99C-821501C03D57}"/>
              </a:ext>
            </a:extLst>
          </p:cNvPr>
          <p:cNvCxnSpPr>
            <a:cxnSpLocks/>
            <a:stCxn id="13" idx="7"/>
            <a:endCxn id="13" idx="3"/>
          </p:cNvCxnSpPr>
          <p:nvPr/>
        </p:nvCxnSpPr>
        <p:spPr>
          <a:xfrm flipH="1">
            <a:off x="2445569" y="3112329"/>
            <a:ext cx="1970183" cy="14067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0357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Words>559</Words>
  <Application>Microsoft Office PowerPoint</Application>
  <PresentationFormat>와이드스크린</PresentationFormat>
  <Paragraphs>53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Trebuchet MS</vt:lpstr>
      <vt:lpstr>Wingdings 3</vt:lpstr>
      <vt:lpstr>패싯</vt:lpstr>
      <vt:lpstr>RGB-D 센서 얼굴 인식을 활용한 PC 접근 제어 시스템</vt:lpstr>
      <vt:lpstr>PowerPoint 프레젠테이션</vt:lpstr>
      <vt:lpstr>PowerPoint 프레젠테이션</vt:lpstr>
      <vt:lpstr>PowerPoint 프레젠테이션</vt:lpstr>
      <vt:lpstr>PowerPoint 프레젠테이션</vt:lpstr>
      <vt:lpstr>RGB-D camera</vt:lpstr>
      <vt:lpstr>RGB-D camera</vt:lpstr>
      <vt:lpstr>Screen Lock</vt:lpstr>
      <vt:lpstr>File 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RGB-D 얼굴 인식을 활용한 PC 접근통제 기술</dc:title>
  <dc:creator>Sim youngmin</dc:creator>
  <cp:lastModifiedBy>Sim youngmin</cp:lastModifiedBy>
  <cp:revision>35</cp:revision>
  <dcterms:created xsi:type="dcterms:W3CDTF">2020-09-22T13:55:55Z</dcterms:created>
  <dcterms:modified xsi:type="dcterms:W3CDTF">2020-10-06T08:16:11Z</dcterms:modified>
</cp:coreProperties>
</file>