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61" r:id="rId2"/>
    <p:sldId id="260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24" r:id="rId32"/>
    <p:sldId id="325" r:id="rId33"/>
    <p:sldId id="326" r:id="rId34"/>
    <p:sldId id="327" r:id="rId35"/>
    <p:sldId id="328" r:id="rId36"/>
    <p:sldId id="329" r:id="rId37"/>
    <p:sldId id="330" r:id="rId38"/>
    <p:sldId id="331" r:id="rId39"/>
    <p:sldId id="332" r:id="rId40"/>
    <p:sldId id="333" r:id="rId41"/>
    <p:sldId id="334" r:id="rId42"/>
    <p:sldId id="335" r:id="rId43"/>
    <p:sldId id="336" r:id="rId44"/>
    <p:sldId id="337" r:id="rId45"/>
    <p:sldId id="338" r:id="rId46"/>
    <p:sldId id="339" r:id="rId47"/>
    <p:sldId id="340" r:id="rId48"/>
    <p:sldId id="341" r:id="rId49"/>
    <p:sldId id="342" r:id="rId50"/>
    <p:sldId id="343" r:id="rId51"/>
    <p:sldId id="344" r:id="rId52"/>
    <p:sldId id="345" r:id="rId53"/>
    <p:sldId id="346" r:id="rId54"/>
    <p:sldId id="347" r:id="rId55"/>
    <p:sldId id="348" r:id="rId56"/>
    <p:sldId id="349" r:id="rId57"/>
    <p:sldId id="262" r:id="rId58"/>
  </p:sldIdLst>
  <p:sldSz cx="10693400" cy="7561263"/>
  <p:notesSz cx="9144000" cy="6858000"/>
  <p:defaultTextStyle>
    <a:defPPr>
      <a:defRPr lang="en-US"/>
    </a:defPPr>
    <a:lvl1pPr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56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28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00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72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18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94629" autoAdjust="0"/>
  </p:normalViewPr>
  <p:slideViewPr>
    <p:cSldViewPr>
      <p:cViewPr>
        <p:scale>
          <a:sx n="50" d="100"/>
          <a:sy n="50" d="100"/>
        </p:scale>
        <p:origin x="-1716" y="-324"/>
      </p:cViewPr>
      <p:guideLst>
        <p:guide orient="horz" pos="2382"/>
        <p:guide pos="3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38" d="100"/>
          <a:sy n="138" d="100"/>
        </p:scale>
        <p:origin x="79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9AFE8-06E6-40C8-B932-35814ED1BA9F}" type="datetimeFigureOut">
              <a:rPr lang="en-US" smtClean="0"/>
              <a:t>21/02/2019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FA8710-C22F-415E-8A19-953EDEDAD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008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EC80F-2854-4AC1-9CA3-73FBD402D778}" type="datetimeFigureOut">
              <a:rPr lang="en-ZA" smtClean="0"/>
              <a:t>2019/02/21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52725" y="514350"/>
            <a:ext cx="363855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9B774-C318-4D3A-9CB2-5BFAB1D0B98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15282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buFont typeface="Helvetica" pitchFamily="32" charset="0"/>
              <a:buNone/>
            </a:pPr>
            <a:fld id="{DBE0309E-0FE9-458C-A251-49106DCEEE2D}" type="slidenum">
              <a:rPr lang="en-GB" altLang="en-US" sz="1200">
                <a:solidFill>
                  <a:srgbClr val="000000"/>
                </a:solidFill>
                <a:latin typeface="Helvetica" pitchFamily="32" charset="0"/>
              </a:rPr>
              <a:pPr>
                <a:buFont typeface="Helvetica" pitchFamily="32" charset="0"/>
                <a:buNone/>
              </a:pPr>
              <a:t>3</a:t>
            </a:fld>
            <a:endParaRPr lang="en-GB" altLang="en-US" sz="1200">
              <a:solidFill>
                <a:srgbClr val="000000"/>
              </a:solidFill>
              <a:latin typeface="Helvetica" pitchFamily="32" charset="0"/>
            </a:endParaRPr>
          </a:p>
        </p:txBody>
      </p:sp>
      <p:sp>
        <p:nvSpPr>
          <p:cNvPr id="4099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2754313" y="514350"/>
            <a:ext cx="3635375" cy="25717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1219200" y="3257550"/>
            <a:ext cx="6705600" cy="30872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buFont typeface="Helvetica" pitchFamily="32" charset="0"/>
              <a:buNone/>
            </a:pPr>
            <a:fld id="{4222EFCB-1E1D-458B-B586-3FF20D25EDA0}" type="slidenum">
              <a:rPr lang="en-GB" altLang="en-US" sz="1200">
                <a:solidFill>
                  <a:srgbClr val="000000"/>
                </a:solidFill>
                <a:latin typeface="Helvetica" pitchFamily="32" charset="0"/>
              </a:rPr>
              <a:pPr>
                <a:buFont typeface="Helvetica" pitchFamily="32" charset="0"/>
                <a:buNone/>
              </a:pPr>
              <a:t>12</a:t>
            </a:fld>
            <a:endParaRPr lang="en-GB" altLang="en-US" sz="1200">
              <a:solidFill>
                <a:srgbClr val="000000"/>
              </a:solidFill>
              <a:latin typeface="Helvetica" pitchFamily="32" charset="0"/>
            </a:endParaRPr>
          </a:p>
        </p:txBody>
      </p:sp>
      <p:sp>
        <p:nvSpPr>
          <p:cNvPr id="22531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2754313" y="514350"/>
            <a:ext cx="3635375" cy="25717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2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1219200" y="3257550"/>
            <a:ext cx="6705600" cy="30872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buFont typeface="Helvetica" pitchFamily="32" charset="0"/>
              <a:buNone/>
            </a:pPr>
            <a:fld id="{D96AD5EC-250D-4713-B191-0F3081E78D52}" type="slidenum">
              <a:rPr lang="en-GB" altLang="en-US" sz="1200">
                <a:solidFill>
                  <a:srgbClr val="000000"/>
                </a:solidFill>
                <a:latin typeface="Helvetica" pitchFamily="32" charset="0"/>
              </a:rPr>
              <a:pPr>
                <a:buFont typeface="Helvetica" pitchFamily="32" charset="0"/>
                <a:buNone/>
              </a:pPr>
              <a:t>13</a:t>
            </a:fld>
            <a:endParaRPr lang="en-GB" altLang="en-US" sz="1200">
              <a:solidFill>
                <a:srgbClr val="000000"/>
              </a:solidFill>
              <a:latin typeface="Helvetica" pitchFamily="32" charset="0"/>
            </a:endParaRPr>
          </a:p>
        </p:txBody>
      </p:sp>
      <p:sp>
        <p:nvSpPr>
          <p:cNvPr id="24579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2754313" y="514350"/>
            <a:ext cx="3635375" cy="25717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0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1219200" y="3257550"/>
            <a:ext cx="6705600" cy="30872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buFont typeface="Helvetica" pitchFamily="32" charset="0"/>
              <a:buNone/>
            </a:pPr>
            <a:fld id="{60E0A1F4-8596-465C-A219-DEC99553C667}" type="slidenum">
              <a:rPr lang="en-GB" altLang="en-US" sz="1200">
                <a:solidFill>
                  <a:srgbClr val="000000"/>
                </a:solidFill>
                <a:latin typeface="Helvetica" pitchFamily="32" charset="0"/>
              </a:rPr>
              <a:pPr>
                <a:buFont typeface="Helvetica" pitchFamily="32" charset="0"/>
                <a:buNone/>
              </a:pPr>
              <a:t>14</a:t>
            </a:fld>
            <a:endParaRPr lang="en-GB" altLang="en-US" sz="1200">
              <a:solidFill>
                <a:srgbClr val="000000"/>
              </a:solidFill>
              <a:latin typeface="Helvetica" pitchFamily="32" charset="0"/>
            </a:endParaRPr>
          </a:p>
        </p:txBody>
      </p:sp>
      <p:sp>
        <p:nvSpPr>
          <p:cNvPr id="2662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2754313" y="514350"/>
            <a:ext cx="3635375" cy="25717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1219200" y="3257550"/>
            <a:ext cx="6705600" cy="30872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buFont typeface="Helvetica" pitchFamily="32" charset="0"/>
              <a:buNone/>
            </a:pPr>
            <a:fld id="{4236AE66-99C1-47CC-AD3B-D75A90B2BBEA}" type="slidenum">
              <a:rPr lang="en-GB" altLang="en-US" sz="1200">
                <a:solidFill>
                  <a:srgbClr val="000000"/>
                </a:solidFill>
                <a:latin typeface="Helvetica" pitchFamily="32" charset="0"/>
              </a:rPr>
              <a:pPr>
                <a:buFont typeface="Helvetica" pitchFamily="32" charset="0"/>
                <a:buNone/>
              </a:pPr>
              <a:t>15</a:t>
            </a:fld>
            <a:endParaRPr lang="en-GB" altLang="en-US" sz="1200">
              <a:solidFill>
                <a:srgbClr val="000000"/>
              </a:solidFill>
              <a:latin typeface="Helvetica" pitchFamily="32" charset="0"/>
            </a:endParaRPr>
          </a:p>
        </p:txBody>
      </p:sp>
      <p:sp>
        <p:nvSpPr>
          <p:cNvPr id="28675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2754313" y="514350"/>
            <a:ext cx="3635375" cy="25717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1219200" y="3257550"/>
            <a:ext cx="6705600" cy="30872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buFont typeface="Helvetica" pitchFamily="32" charset="0"/>
              <a:buNone/>
            </a:pPr>
            <a:fld id="{AF6A48FA-B4A9-409E-BD73-C9160358B0F3}" type="slidenum">
              <a:rPr lang="en-GB" altLang="en-US" sz="1200">
                <a:solidFill>
                  <a:srgbClr val="000000"/>
                </a:solidFill>
                <a:latin typeface="Helvetica" pitchFamily="32" charset="0"/>
              </a:rPr>
              <a:pPr>
                <a:buFont typeface="Helvetica" pitchFamily="32" charset="0"/>
                <a:buNone/>
              </a:pPr>
              <a:t>16</a:t>
            </a:fld>
            <a:endParaRPr lang="en-GB" altLang="en-US" sz="1200">
              <a:solidFill>
                <a:srgbClr val="000000"/>
              </a:solidFill>
              <a:latin typeface="Helvetica" pitchFamily="32" charset="0"/>
            </a:endParaRPr>
          </a:p>
        </p:txBody>
      </p:sp>
      <p:sp>
        <p:nvSpPr>
          <p:cNvPr id="30723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2754313" y="514350"/>
            <a:ext cx="3635375" cy="25717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4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1219200" y="3257550"/>
            <a:ext cx="6705600" cy="30872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buFont typeface="Helvetica" pitchFamily="32" charset="0"/>
              <a:buNone/>
            </a:pPr>
            <a:fld id="{E88EB665-8F06-4F0B-BD72-9CFB1A8C6D92}" type="slidenum">
              <a:rPr lang="en-GB" altLang="en-US" sz="1200">
                <a:solidFill>
                  <a:srgbClr val="000000"/>
                </a:solidFill>
                <a:latin typeface="Helvetica" pitchFamily="32" charset="0"/>
              </a:rPr>
              <a:pPr>
                <a:buFont typeface="Helvetica" pitchFamily="32" charset="0"/>
                <a:buNone/>
              </a:pPr>
              <a:t>17</a:t>
            </a:fld>
            <a:endParaRPr lang="en-GB" altLang="en-US" sz="1200">
              <a:solidFill>
                <a:srgbClr val="000000"/>
              </a:solidFill>
              <a:latin typeface="Helvetica" pitchFamily="32" charset="0"/>
            </a:endParaRPr>
          </a:p>
        </p:txBody>
      </p:sp>
      <p:sp>
        <p:nvSpPr>
          <p:cNvPr id="32771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2754313" y="514350"/>
            <a:ext cx="3635375" cy="25717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2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1219200" y="3257550"/>
            <a:ext cx="6705600" cy="30872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buFont typeface="Helvetica" pitchFamily="32" charset="0"/>
              <a:buNone/>
            </a:pPr>
            <a:fld id="{C5634E99-C8BE-4741-81B0-3AFB99160CF5}" type="slidenum">
              <a:rPr lang="en-GB" altLang="en-US" sz="1200">
                <a:solidFill>
                  <a:srgbClr val="000000"/>
                </a:solidFill>
                <a:latin typeface="Helvetica" pitchFamily="32" charset="0"/>
              </a:rPr>
              <a:pPr>
                <a:buFont typeface="Helvetica" pitchFamily="32" charset="0"/>
                <a:buNone/>
              </a:pPr>
              <a:t>18</a:t>
            </a:fld>
            <a:endParaRPr lang="en-GB" altLang="en-US" sz="1200">
              <a:solidFill>
                <a:srgbClr val="000000"/>
              </a:solidFill>
              <a:latin typeface="Helvetica" pitchFamily="32" charset="0"/>
            </a:endParaRPr>
          </a:p>
        </p:txBody>
      </p:sp>
      <p:sp>
        <p:nvSpPr>
          <p:cNvPr id="34819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2754313" y="514350"/>
            <a:ext cx="3635375" cy="25717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1219200" y="3257550"/>
            <a:ext cx="6705600" cy="30872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buFont typeface="Helvetica" pitchFamily="32" charset="0"/>
              <a:buNone/>
            </a:pPr>
            <a:fld id="{1398940D-A197-49A8-978F-170BA48AD0A0}" type="slidenum">
              <a:rPr lang="en-GB" altLang="en-US" sz="1200">
                <a:solidFill>
                  <a:srgbClr val="000000"/>
                </a:solidFill>
                <a:latin typeface="Helvetica" pitchFamily="32" charset="0"/>
              </a:rPr>
              <a:pPr>
                <a:buFont typeface="Helvetica" pitchFamily="32" charset="0"/>
                <a:buNone/>
              </a:pPr>
              <a:t>19</a:t>
            </a:fld>
            <a:endParaRPr lang="en-GB" altLang="en-US" sz="1200">
              <a:solidFill>
                <a:srgbClr val="000000"/>
              </a:solidFill>
              <a:latin typeface="Helvetica" pitchFamily="32" charset="0"/>
            </a:endParaRPr>
          </a:p>
        </p:txBody>
      </p:sp>
      <p:sp>
        <p:nvSpPr>
          <p:cNvPr id="3686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2754313" y="514350"/>
            <a:ext cx="3635375" cy="25717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1219200" y="3257550"/>
            <a:ext cx="6705600" cy="30872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buFont typeface="Helvetica" pitchFamily="32" charset="0"/>
              <a:buNone/>
            </a:pPr>
            <a:fld id="{FA479444-4CCD-4AAE-BB83-3AB478D75E07}" type="slidenum">
              <a:rPr lang="en-GB" altLang="en-US" sz="1200">
                <a:solidFill>
                  <a:srgbClr val="000000"/>
                </a:solidFill>
                <a:latin typeface="Helvetica" pitchFamily="32" charset="0"/>
              </a:rPr>
              <a:pPr>
                <a:buFont typeface="Helvetica" pitchFamily="32" charset="0"/>
                <a:buNone/>
              </a:pPr>
              <a:t>20</a:t>
            </a:fld>
            <a:endParaRPr lang="en-GB" altLang="en-US" sz="1200">
              <a:solidFill>
                <a:srgbClr val="000000"/>
              </a:solidFill>
              <a:latin typeface="Helvetica" pitchFamily="32" charset="0"/>
            </a:endParaRPr>
          </a:p>
        </p:txBody>
      </p:sp>
      <p:sp>
        <p:nvSpPr>
          <p:cNvPr id="38915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2754313" y="514350"/>
            <a:ext cx="3635375" cy="25717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6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1219200" y="3257550"/>
            <a:ext cx="6705600" cy="30872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buFont typeface="Helvetica" pitchFamily="32" charset="0"/>
              <a:buNone/>
            </a:pPr>
            <a:fld id="{DE9F1EB4-9F83-4A44-B56A-E6C601057F99}" type="slidenum">
              <a:rPr lang="en-GB" altLang="en-US" sz="1200">
                <a:solidFill>
                  <a:srgbClr val="000000"/>
                </a:solidFill>
                <a:latin typeface="Helvetica" pitchFamily="32" charset="0"/>
              </a:rPr>
              <a:pPr>
                <a:buFont typeface="Helvetica" pitchFamily="32" charset="0"/>
                <a:buNone/>
              </a:pPr>
              <a:t>21</a:t>
            </a:fld>
            <a:endParaRPr lang="en-GB" altLang="en-US" sz="1200">
              <a:solidFill>
                <a:srgbClr val="000000"/>
              </a:solidFill>
              <a:latin typeface="Helvetica" pitchFamily="32" charset="0"/>
            </a:endParaRPr>
          </a:p>
        </p:txBody>
      </p:sp>
      <p:sp>
        <p:nvSpPr>
          <p:cNvPr id="40963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2754313" y="514350"/>
            <a:ext cx="3635375" cy="25717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4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1219200" y="3257550"/>
            <a:ext cx="6705600" cy="30872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buFont typeface="Helvetica" pitchFamily="32" charset="0"/>
              <a:buNone/>
            </a:pPr>
            <a:fld id="{E54345BD-1249-448E-B127-49FC97783893}" type="slidenum">
              <a:rPr lang="en-GB" altLang="en-US" sz="1200">
                <a:solidFill>
                  <a:srgbClr val="000000"/>
                </a:solidFill>
                <a:latin typeface="Helvetica" pitchFamily="32" charset="0"/>
              </a:rPr>
              <a:pPr>
                <a:buFont typeface="Helvetica" pitchFamily="32" charset="0"/>
                <a:buNone/>
              </a:pPr>
              <a:t>4</a:t>
            </a:fld>
            <a:endParaRPr lang="en-GB" altLang="en-US" sz="1200">
              <a:solidFill>
                <a:srgbClr val="000000"/>
              </a:solidFill>
              <a:latin typeface="Helvetica" pitchFamily="32" charset="0"/>
            </a:endParaRPr>
          </a:p>
        </p:txBody>
      </p:sp>
      <p:sp>
        <p:nvSpPr>
          <p:cNvPr id="614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2754313" y="514350"/>
            <a:ext cx="3635375" cy="25717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1219200" y="3257550"/>
            <a:ext cx="6705600" cy="30872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buFont typeface="Helvetica" pitchFamily="32" charset="0"/>
              <a:buNone/>
            </a:pPr>
            <a:fld id="{263E4EBB-32D5-4879-94CA-EDE5C3CC6690}" type="slidenum">
              <a:rPr lang="en-GB" altLang="en-US" sz="1200">
                <a:solidFill>
                  <a:srgbClr val="000000"/>
                </a:solidFill>
                <a:latin typeface="Helvetica" pitchFamily="32" charset="0"/>
              </a:rPr>
              <a:pPr>
                <a:buFont typeface="Helvetica" pitchFamily="32" charset="0"/>
                <a:buNone/>
              </a:pPr>
              <a:t>22</a:t>
            </a:fld>
            <a:endParaRPr lang="en-GB" altLang="en-US" sz="1200">
              <a:solidFill>
                <a:srgbClr val="000000"/>
              </a:solidFill>
              <a:latin typeface="Helvetica" pitchFamily="32" charset="0"/>
            </a:endParaRPr>
          </a:p>
        </p:txBody>
      </p:sp>
      <p:sp>
        <p:nvSpPr>
          <p:cNvPr id="43011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2754313" y="514350"/>
            <a:ext cx="3635375" cy="25717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2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1219200" y="3257550"/>
            <a:ext cx="6705600" cy="30872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buFont typeface="Helvetica" pitchFamily="32" charset="0"/>
              <a:buNone/>
            </a:pPr>
            <a:fld id="{BE0D65F7-9D8F-4220-AD54-C7EF81B31910}" type="slidenum">
              <a:rPr lang="en-GB" altLang="en-US" sz="1200">
                <a:solidFill>
                  <a:srgbClr val="000000"/>
                </a:solidFill>
                <a:latin typeface="Helvetica" pitchFamily="32" charset="0"/>
              </a:rPr>
              <a:pPr>
                <a:buFont typeface="Helvetica" pitchFamily="32" charset="0"/>
                <a:buNone/>
              </a:pPr>
              <a:t>23</a:t>
            </a:fld>
            <a:endParaRPr lang="en-GB" altLang="en-US" sz="1200">
              <a:solidFill>
                <a:srgbClr val="000000"/>
              </a:solidFill>
              <a:latin typeface="Helvetica" pitchFamily="32" charset="0"/>
            </a:endParaRPr>
          </a:p>
        </p:txBody>
      </p:sp>
      <p:sp>
        <p:nvSpPr>
          <p:cNvPr id="45059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2754313" y="514350"/>
            <a:ext cx="3635375" cy="25717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60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1219200" y="3257550"/>
            <a:ext cx="6705600" cy="30872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buFont typeface="Helvetica" pitchFamily="32" charset="0"/>
              <a:buNone/>
            </a:pPr>
            <a:fld id="{28A45750-6B72-44F2-896D-92F057D75ABD}" type="slidenum">
              <a:rPr lang="en-GB" altLang="en-US" sz="1200">
                <a:solidFill>
                  <a:srgbClr val="000000"/>
                </a:solidFill>
                <a:latin typeface="Helvetica" pitchFamily="32" charset="0"/>
              </a:rPr>
              <a:pPr>
                <a:buFont typeface="Helvetica" pitchFamily="32" charset="0"/>
                <a:buNone/>
              </a:pPr>
              <a:t>24</a:t>
            </a:fld>
            <a:endParaRPr lang="en-GB" altLang="en-US" sz="1200">
              <a:solidFill>
                <a:srgbClr val="000000"/>
              </a:solidFill>
              <a:latin typeface="Helvetica" pitchFamily="32" charset="0"/>
            </a:endParaRPr>
          </a:p>
        </p:txBody>
      </p:sp>
      <p:sp>
        <p:nvSpPr>
          <p:cNvPr id="4710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2754313" y="514350"/>
            <a:ext cx="3635375" cy="25717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1219200" y="3257550"/>
            <a:ext cx="6705600" cy="30872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buFont typeface="Helvetica" pitchFamily="32" charset="0"/>
              <a:buNone/>
            </a:pPr>
            <a:fld id="{EA613AB5-B9DA-4729-AAD1-0000B24B1124}" type="slidenum">
              <a:rPr lang="en-GB" altLang="en-US" sz="1200">
                <a:solidFill>
                  <a:srgbClr val="000000"/>
                </a:solidFill>
                <a:latin typeface="Helvetica" pitchFamily="32" charset="0"/>
              </a:rPr>
              <a:pPr>
                <a:buFont typeface="Helvetica" pitchFamily="32" charset="0"/>
                <a:buNone/>
              </a:pPr>
              <a:t>25</a:t>
            </a:fld>
            <a:endParaRPr lang="en-GB" altLang="en-US" sz="1200">
              <a:solidFill>
                <a:srgbClr val="000000"/>
              </a:solidFill>
              <a:latin typeface="Helvetica" pitchFamily="32" charset="0"/>
            </a:endParaRPr>
          </a:p>
        </p:txBody>
      </p:sp>
      <p:sp>
        <p:nvSpPr>
          <p:cNvPr id="49155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2754313" y="514350"/>
            <a:ext cx="3635375" cy="25717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6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1219200" y="3257550"/>
            <a:ext cx="6705600" cy="30872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buFont typeface="Helvetica" pitchFamily="32" charset="0"/>
              <a:buNone/>
            </a:pPr>
            <a:fld id="{AEA65C75-3DB6-4CAF-B7C2-B12C115A630E}" type="slidenum">
              <a:rPr lang="en-GB" altLang="en-US" sz="1200">
                <a:solidFill>
                  <a:srgbClr val="000000"/>
                </a:solidFill>
                <a:latin typeface="Helvetica" pitchFamily="32" charset="0"/>
              </a:rPr>
              <a:pPr>
                <a:buFont typeface="Helvetica" pitchFamily="32" charset="0"/>
                <a:buNone/>
              </a:pPr>
              <a:t>26</a:t>
            </a:fld>
            <a:endParaRPr lang="en-GB" altLang="en-US" sz="1200">
              <a:solidFill>
                <a:srgbClr val="000000"/>
              </a:solidFill>
              <a:latin typeface="Helvetica" pitchFamily="32" charset="0"/>
            </a:endParaRPr>
          </a:p>
        </p:txBody>
      </p:sp>
      <p:sp>
        <p:nvSpPr>
          <p:cNvPr id="51203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2754313" y="514350"/>
            <a:ext cx="3635375" cy="25717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4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1219200" y="3257550"/>
            <a:ext cx="6705600" cy="30872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buFont typeface="Helvetica" pitchFamily="32" charset="0"/>
              <a:buNone/>
            </a:pPr>
            <a:fld id="{BEFB436D-2292-421C-AB44-70DA503EA837}" type="slidenum">
              <a:rPr lang="en-GB" altLang="en-US" sz="1200">
                <a:solidFill>
                  <a:srgbClr val="000000"/>
                </a:solidFill>
                <a:latin typeface="Helvetica" pitchFamily="32" charset="0"/>
              </a:rPr>
              <a:pPr>
                <a:buFont typeface="Helvetica" pitchFamily="32" charset="0"/>
                <a:buNone/>
              </a:pPr>
              <a:t>27</a:t>
            </a:fld>
            <a:endParaRPr lang="en-GB" altLang="en-US" sz="1200">
              <a:solidFill>
                <a:srgbClr val="000000"/>
              </a:solidFill>
              <a:latin typeface="Helvetica" pitchFamily="32" charset="0"/>
            </a:endParaRPr>
          </a:p>
        </p:txBody>
      </p:sp>
      <p:sp>
        <p:nvSpPr>
          <p:cNvPr id="53251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2754313" y="514350"/>
            <a:ext cx="3635375" cy="25717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2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1219200" y="3257550"/>
            <a:ext cx="6705600" cy="30872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buFont typeface="Helvetica" pitchFamily="32" charset="0"/>
              <a:buNone/>
            </a:pPr>
            <a:fld id="{91B649AE-D5B0-4DF7-B729-27824CF2DD15}" type="slidenum">
              <a:rPr lang="en-GB" altLang="en-US" sz="1200">
                <a:solidFill>
                  <a:srgbClr val="000000"/>
                </a:solidFill>
                <a:latin typeface="Helvetica" pitchFamily="32" charset="0"/>
              </a:rPr>
              <a:pPr>
                <a:buFont typeface="Helvetica" pitchFamily="32" charset="0"/>
                <a:buNone/>
              </a:pPr>
              <a:t>28</a:t>
            </a:fld>
            <a:endParaRPr lang="en-GB" altLang="en-US" sz="1200">
              <a:solidFill>
                <a:srgbClr val="000000"/>
              </a:solidFill>
              <a:latin typeface="Helvetica" pitchFamily="32" charset="0"/>
            </a:endParaRPr>
          </a:p>
        </p:txBody>
      </p:sp>
      <p:sp>
        <p:nvSpPr>
          <p:cNvPr id="55299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2754313" y="514350"/>
            <a:ext cx="3635375" cy="25717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300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1219200" y="3257550"/>
            <a:ext cx="6705600" cy="30872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buFont typeface="Helvetica" pitchFamily="32" charset="0"/>
              <a:buNone/>
            </a:pPr>
            <a:fld id="{E5B3428C-BA6E-424C-9FDD-73CF447A1083}" type="slidenum">
              <a:rPr lang="en-GB" altLang="en-US" sz="1200">
                <a:solidFill>
                  <a:srgbClr val="000000"/>
                </a:solidFill>
                <a:latin typeface="Helvetica" pitchFamily="32" charset="0"/>
              </a:rPr>
              <a:pPr>
                <a:buFont typeface="Helvetica" pitchFamily="32" charset="0"/>
                <a:buNone/>
              </a:pPr>
              <a:t>29</a:t>
            </a:fld>
            <a:endParaRPr lang="en-GB" altLang="en-US" sz="1200">
              <a:solidFill>
                <a:srgbClr val="000000"/>
              </a:solidFill>
              <a:latin typeface="Helvetica" pitchFamily="32" charset="0"/>
            </a:endParaRPr>
          </a:p>
        </p:txBody>
      </p:sp>
      <p:sp>
        <p:nvSpPr>
          <p:cNvPr id="5734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2754313" y="514350"/>
            <a:ext cx="3635375" cy="25717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1219200" y="3257550"/>
            <a:ext cx="6705600" cy="30872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buFont typeface="Helvetica" pitchFamily="32" charset="0"/>
              <a:buNone/>
            </a:pPr>
            <a:fld id="{A98102A7-B182-4C32-AB2C-A25811B39756}" type="slidenum">
              <a:rPr lang="en-GB" altLang="en-US" sz="1200">
                <a:solidFill>
                  <a:srgbClr val="000000"/>
                </a:solidFill>
                <a:latin typeface="Helvetica" pitchFamily="32" charset="0"/>
              </a:rPr>
              <a:pPr>
                <a:buFont typeface="Helvetica" pitchFamily="32" charset="0"/>
                <a:buNone/>
              </a:pPr>
              <a:t>30</a:t>
            </a:fld>
            <a:endParaRPr lang="en-GB" altLang="en-US" sz="1200">
              <a:solidFill>
                <a:srgbClr val="000000"/>
              </a:solidFill>
              <a:latin typeface="Helvetica" pitchFamily="32" charset="0"/>
            </a:endParaRPr>
          </a:p>
        </p:txBody>
      </p:sp>
      <p:sp>
        <p:nvSpPr>
          <p:cNvPr id="59395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2754313" y="514350"/>
            <a:ext cx="3635375" cy="25717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6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1219200" y="3257550"/>
            <a:ext cx="6705600" cy="30872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buFont typeface="Helvetica" pitchFamily="32" charset="0"/>
              <a:buNone/>
            </a:pPr>
            <a:fld id="{3EE9F19F-3BDA-462C-BA92-5C79F314931C}" type="slidenum">
              <a:rPr lang="en-GB" altLang="en-US" sz="1200">
                <a:solidFill>
                  <a:srgbClr val="000000"/>
                </a:solidFill>
                <a:latin typeface="Helvetica" pitchFamily="32" charset="0"/>
              </a:rPr>
              <a:pPr>
                <a:buFont typeface="Helvetica" pitchFamily="32" charset="0"/>
                <a:buNone/>
              </a:pPr>
              <a:t>31</a:t>
            </a:fld>
            <a:endParaRPr lang="en-GB" altLang="en-US" sz="1200">
              <a:solidFill>
                <a:srgbClr val="000000"/>
              </a:solidFill>
              <a:latin typeface="Helvetica" pitchFamily="32" charset="0"/>
            </a:endParaRPr>
          </a:p>
        </p:txBody>
      </p:sp>
      <p:sp>
        <p:nvSpPr>
          <p:cNvPr id="61443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2754313" y="514350"/>
            <a:ext cx="3635375" cy="25717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4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1219200" y="3257550"/>
            <a:ext cx="6705600" cy="30872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buFont typeface="Helvetica" pitchFamily="32" charset="0"/>
              <a:buNone/>
            </a:pPr>
            <a:fld id="{158DE617-E79F-437F-944B-57C4F0FF1169}" type="slidenum">
              <a:rPr lang="en-GB" altLang="en-US" sz="1200">
                <a:solidFill>
                  <a:srgbClr val="000000"/>
                </a:solidFill>
                <a:latin typeface="Helvetica" pitchFamily="32" charset="0"/>
              </a:rPr>
              <a:pPr>
                <a:buFont typeface="Helvetica" pitchFamily="32" charset="0"/>
                <a:buNone/>
              </a:pPr>
              <a:t>5</a:t>
            </a:fld>
            <a:endParaRPr lang="en-GB" altLang="en-US" sz="1200">
              <a:solidFill>
                <a:srgbClr val="000000"/>
              </a:solidFill>
              <a:latin typeface="Helvetica" pitchFamily="32" charset="0"/>
            </a:endParaRPr>
          </a:p>
        </p:txBody>
      </p:sp>
      <p:sp>
        <p:nvSpPr>
          <p:cNvPr id="8195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1219200" y="3257550"/>
            <a:ext cx="6705600" cy="30872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buFont typeface="Helvetica" pitchFamily="32" charset="0"/>
              <a:buNone/>
            </a:pPr>
            <a:fld id="{7F65FF41-9946-47FC-909F-CA8A72E50B30}" type="slidenum">
              <a:rPr lang="en-GB" altLang="en-US" sz="1200">
                <a:solidFill>
                  <a:srgbClr val="000000"/>
                </a:solidFill>
                <a:latin typeface="Helvetica" pitchFamily="32" charset="0"/>
              </a:rPr>
              <a:pPr>
                <a:buFont typeface="Helvetica" pitchFamily="32" charset="0"/>
                <a:buNone/>
              </a:pPr>
              <a:t>32</a:t>
            </a:fld>
            <a:endParaRPr lang="en-GB" altLang="en-US" sz="1200">
              <a:solidFill>
                <a:srgbClr val="000000"/>
              </a:solidFill>
              <a:latin typeface="Helvetica" pitchFamily="32" charset="0"/>
            </a:endParaRPr>
          </a:p>
        </p:txBody>
      </p:sp>
      <p:sp>
        <p:nvSpPr>
          <p:cNvPr id="63491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2754313" y="514350"/>
            <a:ext cx="3635375" cy="25717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2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1219200" y="3257550"/>
            <a:ext cx="6705600" cy="30872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buFont typeface="Helvetica" pitchFamily="32" charset="0"/>
              <a:buNone/>
            </a:pPr>
            <a:fld id="{8221D4D6-0614-4E51-9E09-5029444D2493}" type="slidenum">
              <a:rPr lang="en-GB" altLang="en-US" sz="1200">
                <a:solidFill>
                  <a:srgbClr val="000000"/>
                </a:solidFill>
                <a:latin typeface="Helvetica" pitchFamily="32" charset="0"/>
              </a:rPr>
              <a:pPr>
                <a:buFont typeface="Helvetica" pitchFamily="32" charset="0"/>
                <a:buNone/>
              </a:pPr>
              <a:t>33</a:t>
            </a:fld>
            <a:endParaRPr lang="en-GB" altLang="en-US" sz="1200">
              <a:solidFill>
                <a:srgbClr val="000000"/>
              </a:solidFill>
              <a:latin typeface="Helvetica" pitchFamily="32" charset="0"/>
            </a:endParaRPr>
          </a:p>
        </p:txBody>
      </p:sp>
      <p:sp>
        <p:nvSpPr>
          <p:cNvPr id="65539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2754313" y="514350"/>
            <a:ext cx="3635375" cy="25717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40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1219200" y="3257550"/>
            <a:ext cx="6705600" cy="30872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buFont typeface="Helvetica" pitchFamily="32" charset="0"/>
              <a:buNone/>
            </a:pPr>
            <a:fld id="{99EA94A8-8675-474B-8666-CDABC230F57C}" type="slidenum">
              <a:rPr lang="en-GB" altLang="en-US" sz="1200">
                <a:solidFill>
                  <a:srgbClr val="000000"/>
                </a:solidFill>
                <a:latin typeface="Helvetica" pitchFamily="32" charset="0"/>
              </a:rPr>
              <a:pPr>
                <a:buFont typeface="Helvetica" pitchFamily="32" charset="0"/>
                <a:buNone/>
              </a:pPr>
              <a:t>34</a:t>
            </a:fld>
            <a:endParaRPr lang="en-GB" altLang="en-US" sz="1200">
              <a:solidFill>
                <a:srgbClr val="000000"/>
              </a:solidFill>
              <a:latin typeface="Helvetica" pitchFamily="32" charset="0"/>
            </a:endParaRPr>
          </a:p>
        </p:txBody>
      </p:sp>
      <p:sp>
        <p:nvSpPr>
          <p:cNvPr id="6758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2754313" y="514350"/>
            <a:ext cx="3635375" cy="25717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1219200" y="3257550"/>
            <a:ext cx="6705600" cy="30872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buFont typeface="Helvetica" pitchFamily="32" charset="0"/>
              <a:buNone/>
            </a:pPr>
            <a:fld id="{1B53F9A8-8E72-4DFE-8994-AA51CC426461}" type="slidenum">
              <a:rPr lang="en-GB" altLang="en-US" sz="1200">
                <a:solidFill>
                  <a:srgbClr val="000000"/>
                </a:solidFill>
                <a:latin typeface="Helvetica" pitchFamily="32" charset="0"/>
              </a:rPr>
              <a:pPr>
                <a:buFont typeface="Helvetica" pitchFamily="32" charset="0"/>
                <a:buNone/>
              </a:pPr>
              <a:t>35</a:t>
            </a:fld>
            <a:endParaRPr lang="en-GB" altLang="en-US" sz="1200">
              <a:solidFill>
                <a:srgbClr val="000000"/>
              </a:solidFill>
              <a:latin typeface="Helvetica" pitchFamily="32" charset="0"/>
            </a:endParaRPr>
          </a:p>
        </p:txBody>
      </p:sp>
      <p:sp>
        <p:nvSpPr>
          <p:cNvPr id="69635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6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1219200" y="3257550"/>
            <a:ext cx="6705600" cy="30872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buFont typeface="Helvetica" pitchFamily="32" charset="0"/>
              <a:buNone/>
            </a:pPr>
            <a:fld id="{CEC9018A-70A1-472A-9D4F-3E9F71A184EF}" type="slidenum">
              <a:rPr lang="en-GB" altLang="en-US" sz="1200">
                <a:solidFill>
                  <a:srgbClr val="000000"/>
                </a:solidFill>
                <a:latin typeface="Helvetica" pitchFamily="32" charset="0"/>
              </a:rPr>
              <a:pPr>
                <a:buFont typeface="Helvetica" pitchFamily="32" charset="0"/>
                <a:buNone/>
              </a:pPr>
              <a:t>36</a:t>
            </a:fld>
            <a:endParaRPr lang="en-GB" altLang="en-US" sz="1200">
              <a:solidFill>
                <a:srgbClr val="000000"/>
              </a:solidFill>
              <a:latin typeface="Helvetica" pitchFamily="32" charset="0"/>
            </a:endParaRPr>
          </a:p>
        </p:txBody>
      </p:sp>
      <p:sp>
        <p:nvSpPr>
          <p:cNvPr id="71683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4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1219200" y="3257550"/>
            <a:ext cx="6705600" cy="30872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buFont typeface="Helvetica" pitchFamily="32" charset="0"/>
              <a:buNone/>
            </a:pPr>
            <a:fld id="{B49DB28C-23A6-44A3-9FD9-9663046A5EEB}" type="slidenum">
              <a:rPr lang="en-GB" altLang="en-US" sz="1200">
                <a:solidFill>
                  <a:srgbClr val="000000"/>
                </a:solidFill>
                <a:latin typeface="Helvetica" pitchFamily="32" charset="0"/>
              </a:rPr>
              <a:pPr>
                <a:buFont typeface="Helvetica" pitchFamily="32" charset="0"/>
                <a:buNone/>
              </a:pPr>
              <a:t>37</a:t>
            </a:fld>
            <a:endParaRPr lang="en-GB" altLang="en-US" sz="1200">
              <a:solidFill>
                <a:srgbClr val="000000"/>
              </a:solidFill>
              <a:latin typeface="Helvetica" pitchFamily="32" charset="0"/>
            </a:endParaRPr>
          </a:p>
        </p:txBody>
      </p:sp>
      <p:sp>
        <p:nvSpPr>
          <p:cNvPr id="73731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2754313" y="514350"/>
            <a:ext cx="3635375" cy="25717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2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1219200" y="3257550"/>
            <a:ext cx="6705600" cy="30872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buFont typeface="Helvetica" pitchFamily="32" charset="0"/>
              <a:buNone/>
            </a:pPr>
            <a:fld id="{07D4A040-AC47-4130-9C56-08379ED1F243}" type="slidenum">
              <a:rPr lang="en-GB" altLang="en-US" sz="1200">
                <a:solidFill>
                  <a:srgbClr val="000000"/>
                </a:solidFill>
                <a:latin typeface="Helvetica" pitchFamily="32" charset="0"/>
              </a:rPr>
              <a:pPr>
                <a:buFont typeface="Helvetica" pitchFamily="32" charset="0"/>
                <a:buNone/>
              </a:pPr>
              <a:t>38</a:t>
            </a:fld>
            <a:endParaRPr lang="en-GB" altLang="en-US" sz="1200">
              <a:solidFill>
                <a:srgbClr val="000000"/>
              </a:solidFill>
              <a:latin typeface="Helvetica" pitchFamily="32" charset="0"/>
            </a:endParaRPr>
          </a:p>
        </p:txBody>
      </p:sp>
      <p:sp>
        <p:nvSpPr>
          <p:cNvPr id="75779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2754313" y="514350"/>
            <a:ext cx="3635375" cy="25717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0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1219200" y="3257550"/>
            <a:ext cx="6705600" cy="30872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buFont typeface="Helvetica" pitchFamily="32" charset="0"/>
              <a:buNone/>
            </a:pPr>
            <a:fld id="{CDB28169-6DA0-483A-8220-7135669A8468}" type="slidenum">
              <a:rPr lang="en-GB" altLang="en-US" sz="1200">
                <a:solidFill>
                  <a:srgbClr val="000000"/>
                </a:solidFill>
                <a:latin typeface="Helvetica" pitchFamily="32" charset="0"/>
              </a:rPr>
              <a:pPr>
                <a:buFont typeface="Helvetica" pitchFamily="32" charset="0"/>
                <a:buNone/>
              </a:pPr>
              <a:t>39</a:t>
            </a:fld>
            <a:endParaRPr lang="en-GB" altLang="en-US" sz="1200">
              <a:solidFill>
                <a:srgbClr val="000000"/>
              </a:solidFill>
              <a:latin typeface="Helvetica" pitchFamily="32" charset="0"/>
            </a:endParaRPr>
          </a:p>
        </p:txBody>
      </p:sp>
      <p:sp>
        <p:nvSpPr>
          <p:cNvPr id="7782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1219200" y="3257550"/>
            <a:ext cx="6705600" cy="30872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buFont typeface="Helvetica" pitchFamily="32" charset="0"/>
              <a:buNone/>
            </a:pPr>
            <a:fld id="{337D80FA-1232-4B0D-8A3A-B165674F2E5D}" type="slidenum">
              <a:rPr lang="en-GB" altLang="en-US" sz="1200">
                <a:solidFill>
                  <a:srgbClr val="000000"/>
                </a:solidFill>
                <a:latin typeface="Helvetica" pitchFamily="32" charset="0"/>
              </a:rPr>
              <a:pPr>
                <a:buFont typeface="Helvetica" pitchFamily="32" charset="0"/>
                <a:buNone/>
              </a:pPr>
              <a:t>40</a:t>
            </a:fld>
            <a:endParaRPr lang="en-GB" altLang="en-US" sz="1200">
              <a:solidFill>
                <a:srgbClr val="000000"/>
              </a:solidFill>
              <a:latin typeface="Helvetica" pitchFamily="32" charset="0"/>
            </a:endParaRPr>
          </a:p>
        </p:txBody>
      </p:sp>
      <p:sp>
        <p:nvSpPr>
          <p:cNvPr id="79875" name="Text Box 1"/>
          <p:cNvSpPr txBox="1">
            <a:spLocks noChangeArrowheads="1"/>
          </p:cNvSpPr>
          <p:nvPr/>
        </p:nvSpPr>
        <p:spPr bwMode="auto">
          <a:xfrm>
            <a:off x="1524000" y="514350"/>
            <a:ext cx="6096000" cy="25717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9876" name="Text Box 2"/>
          <p:cNvSpPr txBox="1">
            <a:spLocks noChangeArrowheads="1"/>
          </p:cNvSpPr>
          <p:nvPr>
            <p:ph type="body"/>
          </p:nvPr>
        </p:nvSpPr>
        <p:spPr>
          <a:xfrm>
            <a:off x="1219200" y="3257550"/>
            <a:ext cx="6705600" cy="89729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ts val="450"/>
              </a:spcBef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>
                <a:latin typeface="Arial" charset="0"/>
                <a:cs typeface="Arial" charset="0"/>
              </a:rPr>
              <a:t>Pragma (pseudo instructions) is the keyword that means that the statement is a compiler directive, which is not processed when the PL/SQL block is executed.</a:t>
            </a:r>
          </a:p>
          <a:p>
            <a:pPr>
              <a:spcBef>
                <a:spcPts val="450"/>
              </a:spcBef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>
                <a:latin typeface="Arial" charset="0"/>
                <a:cs typeface="Arial" charset="0"/>
              </a:rPr>
              <a:t>It directs the compiler to interpret all occurrences of the exception name within the block as the associated Oracle server error number.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buFont typeface="Helvetica" pitchFamily="32" charset="0"/>
              <a:buNone/>
            </a:pPr>
            <a:fld id="{051E5399-24E8-4965-A6C8-57615F50D403}" type="slidenum">
              <a:rPr lang="en-GB" altLang="en-US" sz="1200">
                <a:solidFill>
                  <a:srgbClr val="000000"/>
                </a:solidFill>
                <a:latin typeface="Helvetica" pitchFamily="32" charset="0"/>
              </a:rPr>
              <a:pPr>
                <a:buFont typeface="Helvetica" pitchFamily="32" charset="0"/>
                <a:buNone/>
              </a:pPr>
              <a:t>41</a:t>
            </a:fld>
            <a:endParaRPr lang="en-GB" altLang="en-US" sz="1200">
              <a:solidFill>
                <a:srgbClr val="000000"/>
              </a:solidFill>
              <a:latin typeface="Helvetica" pitchFamily="32" charset="0"/>
            </a:endParaRPr>
          </a:p>
        </p:txBody>
      </p:sp>
      <p:sp>
        <p:nvSpPr>
          <p:cNvPr id="81923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4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1219200" y="3257550"/>
            <a:ext cx="6705600" cy="30872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buFont typeface="Helvetica" pitchFamily="32" charset="0"/>
              <a:buNone/>
            </a:pPr>
            <a:fld id="{05C49D40-96A1-4B0B-910E-AD90ED7D4D6B}" type="slidenum">
              <a:rPr lang="en-GB" altLang="en-US" sz="1200">
                <a:solidFill>
                  <a:srgbClr val="000000"/>
                </a:solidFill>
                <a:latin typeface="Helvetica" pitchFamily="32" charset="0"/>
              </a:rPr>
              <a:pPr>
                <a:buFont typeface="Helvetica" pitchFamily="32" charset="0"/>
                <a:buNone/>
              </a:pPr>
              <a:t>6</a:t>
            </a:fld>
            <a:endParaRPr lang="en-GB" altLang="en-US" sz="1200">
              <a:solidFill>
                <a:srgbClr val="000000"/>
              </a:solidFill>
              <a:latin typeface="Helvetica" pitchFamily="32" charset="0"/>
            </a:endParaRPr>
          </a:p>
        </p:txBody>
      </p:sp>
      <p:sp>
        <p:nvSpPr>
          <p:cNvPr id="10243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4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1219200" y="3257550"/>
            <a:ext cx="6705600" cy="30872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buFont typeface="Helvetica" pitchFamily="32" charset="0"/>
              <a:buNone/>
            </a:pPr>
            <a:fld id="{7000687A-8E55-4B01-858D-6FFF33E5AAC6}" type="slidenum">
              <a:rPr lang="en-GB" altLang="en-US" sz="1200">
                <a:solidFill>
                  <a:srgbClr val="000000"/>
                </a:solidFill>
                <a:latin typeface="Helvetica" pitchFamily="32" charset="0"/>
              </a:rPr>
              <a:pPr>
                <a:buFont typeface="Helvetica" pitchFamily="32" charset="0"/>
                <a:buNone/>
              </a:pPr>
              <a:t>42</a:t>
            </a:fld>
            <a:endParaRPr lang="en-GB" altLang="en-US" sz="1200">
              <a:solidFill>
                <a:srgbClr val="000000"/>
              </a:solidFill>
              <a:latin typeface="Helvetica" pitchFamily="32" charset="0"/>
            </a:endParaRPr>
          </a:p>
        </p:txBody>
      </p:sp>
      <p:sp>
        <p:nvSpPr>
          <p:cNvPr id="83971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2754313" y="514350"/>
            <a:ext cx="3635375" cy="25717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1219200" y="3257550"/>
            <a:ext cx="6705600" cy="30872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buFont typeface="Helvetica" pitchFamily="32" charset="0"/>
              <a:buNone/>
            </a:pPr>
            <a:fld id="{932BBE50-C422-433F-80F2-3706EDB998A9}" type="slidenum">
              <a:rPr lang="en-GB" altLang="en-US" sz="1200">
                <a:solidFill>
                  <a:srgbClr val="000000"/>
                </a:solidFill>
                <a:latin typeface="Helvetica" pitchFamily="32" charset="0"/>
              </a:rPr>
              <a:pPr>
                <a:buFont typeface="Helvetica" pitchFamily="32" charset="0"/>
                <a:buNone/>
              </a:pPr>
              <a:t>43</a:t>
            </a:fld>
            <a:endParaRPr lang="en-GB" altLang="en-US" sz="1200">
              <a:solidFill>
                <a:srgbClr val="000000"/>
              </a:solidFill>
              <a:latin typeface="Helvetica" pitchFamily="32" charset="0"/>
            </a:endParaRPr>
          </a:p>
        </p:txBody>
      </p:sp>
      <p:sp>
        <p:nvSpPr>
          <p:cNvPr id="86019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0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1219200" y="3257550"/>
            <a:ext cx="6705600" cy="30872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buFont typeface="Helvetica" pitchFamily="32" charset="0"/>
              <a:buNone/>
            </a:pPr>
            <a:fld id="{3A144763-6C25-4FE2-9DFF-F2655B45F020}" type="slidenum">
              <a:rPr lang="en-GB" altLang="en-US" sz="1200">
                <a:solidFill>
                  <a:srgbClr val="000000"/>
                </a:solidFill>
                <a:latin typeface="Helvetica" pitchFamily="32" charset="0"/>
              </a:rPr>
              <a:pPr>
                <a:buFont typeface="Helvetica" pitchFamily="32" charset="0"/>
                <a:buNone/>
              </a:pPr>
              <a:t>44</a:t>
            </a:fld>
            <a:endParaRPr lang="en-GB" altLang="en-US" sz="1200">
              <a:solidFill>
                <a:srgbClr val="000000"/>
              </a:solidFill>
              <a:latin typeface="Helvetica" pitchFamily="32" charset="0"/>
            </a:endParaRPr>
          </a:p>
        </p:txBody>
      </p:sp>
      <p:sp>
        <p:nvSpPr>
          <p:cNvPr id="8806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2754313" y="514350"/>
            <a:ext cx="3635375" cy="25717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1219200" y="3257550"/>
            <a:ext cx="6705600" cy="30872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buFont typeface="Helvetica" pitchFamily="32" charset="0"/>
              <a:buNone/>
            </a:pPr>
            <a:fld id="{A26EFA87-9807-4107-9678-0D6362615BA1}" type="slidenum">
              <a:rPr lang="en-GB" altLang="en-US" sz="1200">
                <a:solidFill>
                  <a:srgbClr val="000000"/>
                </a:solidFill>
                <a:latin typeface="Helvetica" pitchFamily="32" charset="0"/>
              </a:rPr>
              <a:pPr>
                <a:buFont typeface="Helvetica" pitchFamily="32" charset="0"/>
                <a:buNone/>
              </a:pPr>
              <a:t>45</a:t>
            </a:fld>
            <a:endParaRPr lang="en-GB" altLang="en-US" sz="1200">
              <a:solidFill>
                <a:srgbClr val="000000"/>
              </a:solidFill>
              <a:latin typeface="Helvetica" pitchFamily="32" charset="0"/>
            </a:endParaRPr>
          </a:p>
        </p:txBody>
      </p:sp>
      <p:sp>
        <p:nvSpPr>
          <p:cNvPr id="90115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2754313" y="514350"/>
            <a:ext cx="3635375" cy="25717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6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1219200" y="3257550"/>
            <a:ext cx="6705600" cy="30872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buFont typeface="Helvetica" pitchFamily="32" charset="0"/>
              <a:buNone/>
            </a:pPr>
            <a:fld id="{9E1AAFF0-962B-47C9-A342-F1E386A4C5E0}" type="slidenum">
              <a:rPr lang="en-GB" altLang="en-US" sz="1200">
                <a:solidFill>
                  <a:srgbClr val="000000"/>
                </a:solidFill>
                <a:latin typeface="Helvetica" pitchFamily="32" charset="0"/>
              </a:rPr>
              <a:pPr>
                <a:buFont typeface="Helvetica" pitchFamily="32" charset="0"/>
                <a:buNone/>
              </a:pPr>
              <a:t>46</a:t>
            </a:fld>
            <a:endParaRPr lang="en-GB" altLang="en-US" sz="1200">
              <a:solidFill>
                <a:srgbClr val="000000"/>
              </a:solidFill>
              <a:latin typeface="Helvetica" pitchFamily="32" charset="0"/>
            </a:endParaRPr>
          </a:p>
        </p:txBody>
      </p:sp>
      <p:sp>
        <p:nvSpPr>
          <p:cNvPr id="92163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1219200" y="3257550"/>
            <a:ext cx="6705600" cy="30872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buFont typeface="Helvetica" pitchFamily="32" charset="0"/>
              <a:buNone/>
            </a:pPr>
            <a:fld id="{06252F8F-F22D-400B-B504-DC9D0FD83767}" type="slidenum">
              <a:rPr lang="en-GB" altLang="en-US" sz="1200">
                <a:solidFill>
                  <a:srgbClr val="000000"/>
                </a:solidFill>
                <a:latin typeface="Helvetica" pitchFamily="32" charset="0"/>
              </a:rPr>
              <a:pPr>
                <a:buFont typeface="Helvetica" pitchFamily="32" charset="0"/>
                <a:buNone/>
              </a:pPr>
              <a:t>47</a:t>
            </a:fld>
            <a:endParaRPr lang="en-GB" altLang="en-US" sz="1200">
              <a:solidFill>
                <a:srgbClr val="000000"/>
              </a:solidFill>
              <a:latin typeface="Helvetica" pitchFamily="32" charset="0"/>
            </a:endParaRPr>
          </a:p>
        </p:txBody>
      </p:sp>
      <p:sp>
        <p:nvSpPr>
          <p:cNvPr id="94211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2754313" y="514350"/>
            <a:ext cx="3635375" cy="25717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2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1219200" y="3257550"/>
            <a:ext cx="6705600" cy="30872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buFont typeface="Helvetica" pitchFamily="32" charset="0"/>
              <a:buNone/>
            </a:pPr>
            <a:fld id="{9BF7E432-6782-4EE6-B462-6D883FECEE9B}" type="slidenum">
              <a:rPr lang="en-GB" altLang="en-US" sz="1200">
                <a:solidFill>
                  <a:srgbClr val="000000"/>
                </a:solidFill>
                <a:latin typeface="Helvetica" pitchFamily="32" charset="0"/>
              </a:rPr>
              <a:pPr>
                <a:buFont typeface="Helvetica" pitchFamily="32" charset="0"/>
                <a:buNone/>
              </a:pPr>
              <a:t>48</a:t>
            </a:fld>
            <a:endParaRPr lang="en-GB" altLang="en-US" sz="1200">
              <a:solidFill>
                <a:srgbClr val="000000"/>
              </a:solidFill>
              <a:latin typeface="Helvetica" pitchFamily="32" charset="0"/>
            </a:endParaRPr>
          </a:p>
        </p:txBody>
      </p:sp>
      <p:sp>
        <p:nvSpPr>
          <p:cNvPr id="96259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2754313" y="514350"/>
            <a:ext cx="3635375" cy="25717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0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1219200" y="3257550"/>
            <a:ext cx="6705600" cy="30872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buFont typeface="Helvetica" pitchFamily="32" charset="0"/>
              <a:buNone/>
            </a:pPr>
            <a:fld id="{D1567583-073E-4B18-8D66-553AD2A9BB47}" type="slidenum">
              <a:rPr lang="en-GB" altLang="en-US" sz="1200">
                <a:solidFill>
                  <a:srgbClr val="000000"/>
                </a:solidFill>
                <a:latin typeface="Helvetica" pitchFamily="32" charset="0"/>
              </a:rPr>
              <a:pPr>
                <a:buFont typeface="Helvetica" pitchFamily="32" charset="0"/>
                <a:buNone/>
              </a:pPr>
              <a:t>49</a:t>
            </a:fld>
            <a:endParaRPr lang="en-GB" altLang="en-US" sz="1200">
              <a:solidFill>
                <a:srgbClr val="000000"/>
              </a:solidFill>
              <a:latin typeface="Helvetica" pitchFamily="32" charset="0"/>
            </a:endParaRPr>
          </a:p>
        </p:txBody>
      </p:sp>
      <p:sp>
        <p:nvSpPr>
          <p:cNvPr id="9830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1219200" y="3257550"/>
            <a:ext cx="6705600" cy="30872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buFont typeface="Helvetica" pitchFamily="32" charset="0"/>
              <a:buNone/>
            </a:pPr>
            <a:fld id="{65F982AD-614C-45B9-9E4F-FDDF7076DA04}" type="slidenum">
              <a:rPr lang="en-GB" altLang="en-US" sz="1200">
                <a:solidFill>
                  <a:srgbClr val="000000"/>
                </a:solidFill>
                <a:latin typeface="Helvetica" pitchFamily="32" charset="0"/>
              </a:rPr>
              <a:pPr>
                <a:buFont typeface="Helvetica" pitchFamily="32" charset="0"/>
                <a:buNone/>
              </a:pPr>
              <a:t>50</a:t>
            </a:fld>
            <a:endParaRPr lang="en-GB" altLang="en-US" sz="1200">
              <a:solidFill>
                <a:srgbClr val="000000"/>
              </a:solidFill>
              <a:latin typeface="Helvetica" pitchFamily="32" charset="0"/>
            </a:endParaRPr>
          </a:p>
        </p:txBody>
      </p:sp>
      <p:sp>
        <p:nvSpPr>
          <p:cNvPr id="100355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2754313" y="514350"/>
            <a:ext cx="3635375" cy="25717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6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1219200" y="3257550"/>
            <a:ext cx="6705600" cy="30872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buFont typeface="Helvetica" pitchFamily="32" charset="0"/>
              <a:buNone/>
            </a:pPr>
            <a:fld id="{4B38224C-8D4E-4EB6-AF9A-7653F294DEAA}" type="slidenum">
              <a:rPr lang="en-GB" altLang="en-US" sz="1200">
                <a:solidFill>
                  <a:srgbClr val="000000"/>
                </a:solidFill>
                <a:latin typeface="Helvetica" pitchFamily="32" charset="0"/>
              </a:rPr>
              <a:pPr>
                <a:buFont typeface="Helvetica" pitchFamily="32" charset="0"/>
                <a:buNone/>
              </a:pPr>
              <a:t>51</a:t>
            </a:fld>
            <a:endParaRPr lang="en-GB" altLang="en-US" sz="1200">
              <a:solidFill>
                <a:srgbClr val="000000"/>
              </a:solidFill>
              <a:latin typeface="Helvetica" pitchFamily="32" charset="0"/>
            </a:endParaRPr>
          </a:p>
        </p:txBody>
      </p:sp>
      <p:sp>
        <p:nvSpPr>
          <p:cNvPr id="102403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2754313" y="514350"/>
            <a:ext cx="3635375" cy="25717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4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1219200" y="3257550"/>
            <a:ext cx="6705600" cy="30872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buFont typeface="Helvetica" pitchFamily="32" charset="0"/>
              <a:buNone/>
            </a:pPr>
            <a:fld id="{65D3A300-6C99-4656-B85A-5DB3511EBAEB}" type="slidenum">
              <a:rPr lang="en-GB" altLang="en-US" sz="1200">
                <a:solidFill>
                  <a:srgbClr val="000000"/>
                </a:solidFill>
                <a:latin typeface="Helvetica" pitchFamily="32" charset="0"/>
              </a:rPr>
              <a:pPr>
                <a:buFont typeface="Helvetica" pitchFamily="32" charset="0"/>
                <a:buNone/>
              </a:pPr>
              <a:t>7</a:t>
            </a:fld>
            <a:endParaRPr lang="en-GB" altLang="en-US" sz="1200">
              <a:solidFill>
                <a:srgbClr val="000000"/>
              </a:solidFill>
              <a:latin typeface="Helvetica" pitchFamily="32" charset="0"/>
            </a:endParaRPr>
          </a:p>
        </p:txBody>
      </p:sp>
      <p:sp>
        <p:nvSpPr>
          <p:cNvPr id="12291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2754313" y="514350"/>
            <a:ext cx="3635375" cy="25717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2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1219200" y="3257550"/>
            <a:ext cx="6705600" cy="30872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buFont typeface="Helvetica" pitchFamily="32" charset="0"/>
              <a:buNone/>
            </a:pPr>
            <a:fld id="{DF3C10C9-2456-4105-A55A-4849EEBCE089}" type="slidenum">
              <a:rPr lang="en-GB" altLang="en-US" sz="1200">
                <a:solidFill>
                  <a:srgbClr val="000000"/>
                </a:solidFill>
                <a:latin typeface="Helvetica" pitchFamily="32" charset="0"/>
              </a:rPr>
              <a:pPr>
                <a:buFont typeface="Helvetica" pitchFamily="32" charset="0"/>
                <a:buNone/>
              </a:pPr>
              <a:t>52</a:t>
            </a:fld>
            <a:endParaRPr lang="en-GB" altLang="en-US" sz="1200">
              <a:solidFill>
                <a:srgbClr val="000000"/>
              </a:solidFill>
              <a:latin typeface="Helvetica" pitchFamily="32" charset="0"/>
            </a:endParaRPr>
          </a:p>
        </p:txBody>
      </p:sp>
      <p:sp>
        <p:nvSpPr>
          <p:cNvPr id="104451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2754313" y="514350"/>
            <a:ext cx="3635375" cy="25717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2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1219200" y="3257550"/>
            <a:ext cx="6705600" cy="30872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buFont typeface="Helvetica" pitchFamily="32" charset="0"/>
              <a:buNone/>
            </a:pPr>
            <a:fld id="{4B3768E5-34B9-424C-A87C-9C7CC8392311}" type="slidenum">
              <a:rPr lang="en-GB" altLang="en-US" sz="1200">
                <a:solidFill>
                  <a:srgbClr val="000000"/>
                </a:solidFill>
                <a:latin typeface="Helvetica" pitchFamily="32" charset="0"/>
              </a:rPr>
              <a:pPr>
                <a:buFont typeface="Helvetica" pitchFamily="32" charset="0"/>
                <a:buNone/>
              </a:pPr>
              <a:t>53</a:t>
            </a:fld>
            <a:endParaRPr lang="en-GB" altLang="en-US" sz="1200">
              <a:solidFill>
                <a:srgbClr val="000000"/>
              </a:solidFill>
              <a:latin typeface="Helvetica" pitchFamily="32" charset="0"/>
            </a:endParaRPr>
          </a:p>
        </p:txBody>
      </p:sp>
      <p:sp>
        <p:nvSpPr>
          <p:cNvPr id="106499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2754313" y="514350"/>
            <a:ext cx="3635375" cy="25717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1219200" y="3257550"/>
            <a:ext cx="6705600" cy="30872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buFont typeface="Helvetica" pitchFamily="32" charset="0"/>
              <a:buNone/>
            </a:pPr>
            <a:fld id="{34D0CB9A-CFF0-427A-9C6E-320E9CDF6033}" type="slidenum">
              <a:rPr lang="en-GB" altLang="en-US" sz="1200">
                <a:solidFill>
                  <a:srgbClr val="000000"/>
                </a:solidFill>
                <a:latin typeface="Helvetica" pitchFamily="32" charset="0"/>
              </a:rPr>
              <a:pPr>
                <a:buFont typeface="Helvetica" pitchFamily="32" charset="0"/>
                <a:buNone/>
              </a:pPr>
              <a:t>54</a:t>
            </a:fld>
            <a:endParaRPr lang="en-GB" altLang="en-US" sz="1200">
              <a:solidFill>
                <a:srgbClr val="000000"/>
              </a:solidFill>
              <a:latin typeface="Helvetica" pitchFamily="32" charset="0"/>
            </a:endParaRPr>
          </a:p>
        </p:txBody>
      </p:sp>
      <p:sp>
        <p:nvSpPr>
          <p:cNvPr id="10854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1219200" y="3257550"/>
            <a:ext cx="6705600" cy="30872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buFont typeface="Helvetica" pitchFamily="32" charset="0"/>
              <a:buNone/>
            </a:pPr>
            <a:fld id="{66D0FF6E-1EE3-4E0B-85B9-E90823672350}" type="slidenum">
              <a:rPr lang="en-GB" altLang="en-US" sz="1200">
                <a:solidFill>
                  <a:srgbClr val="000000"/>
                </a:solidFill>
                <a:latin typeface="Helvetica" pitchFamily="32" charset="0"/>
              </a:rPr>
              <a:pPr>
                <a:buFont typeface="Helvetica" pitchFamily="32" charset="0"/>
                <a:buNone/>
              </a:pPr>
              <a:t>55</a:t>
            </a:fld>
            <a:endParaRPr lang="en-GB" altLang="en-US" sz="1200">
              <a:solidFill>
                <a:srgbClr val="000000"/>
              </a:solidFill>
              <a:latin typeface="Helvetica" pitchFamily="32" charset="0"/>
            </a:endParaRPr>
          </a:p>
        </p:txBody>
      </p:sp>
      <p:sp>
        <p:nvSpPr>
          <p:cNvPr id="110595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2754313" y="514350"/>
            <a:ext cx="3635375" cy="25717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6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1219200" y="3257550"/>
            <a:ext cx="6705600" cy="30872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buFont typeface="Helvetica" pitchFamily="32" charset="0"/>
              <a:buNone/>
            </a:pPr>
            <a:fld id="{CD87AB9F-065F-4663-9688-DBE55D83C4E1}" type="slidenum">
              <a:rPr lang="en-GB" altLang="en-US" sz="1200">
                <a:solidFill>
                  <a:srgbClr val="000000"/>
                </a:solidFill>
                <a:latin typeface="Helvetica" pitchFamily="32" charset="0"/>
              </a:rPr>
              <a:pPr>
                <a:buFont typeface="Helvetica" pitchFamily="32" charset="0"/>
                <a:buNone/>
              </a:pPr>
              <a:t>56</a:t>
            </a:fld>
            <a:endParaRPr lang="en-GB" altLang="en-US" sz="1200">
              <a:solidFill>
                <a:srgbClr val="000000"/>
              </a:solidFill>
              <a:latin typeface="Helvetica" pitchFamily="32" charset="0"/>
            </a:endParaRPr>
          </a:p>
        </p:txBody>
      </p:sp>
      <p:sp>
        <p:nvSpPr>
          <p:cNvPr id="112643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4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1219200" y="3257550"/>
            <a:ext cx="6705600" cy="30872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buFont typeface="Helvetica" pitchFamily="32" charset="0"/>
              <a:buNone/>
            </a:pPr>
            <a:fld id="{3FD6CC12-7199-49A6-8A2E-CF3A5C791238}" type="slidenum">
              <a:rPr lang="en-GB" altLang="en-US" sz="1200">
                <a:solidFill>
                  <a:srgbClr val="000000"/>
                </a:solidFill>
                <a:latin typeface="Helvetica" pitchFamily="32" charset="0"/>
              </a:rPr>
              <a:pPr>
                <a:buFont typeface="Helvetica" pitchFamily="32" charset="0"/>
                <a:buNone/>
              </a:pPr>
              <a:t>8</a:t>
            </a:fld>
            <a:endParaRPr lang="en-GB" altLang="en-US" sz="1200">
              <a:solidFill>
                <a:srgbClr val="000000"/>
              </a:solidFill>
              <a:latin typeface="Helvetica" pitchFamily="32" charset="0"/>
            </a:endParaRPr>
          </a:p>
        </p:txBody>
      </p:sp>
      <p:sp>
        <p:nvSpPr>
          <p:cNvPr id="14339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2754313" y="514350"/>
            <a:ext cx="3635375" cy="25717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0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1219200" y="3257550"/>
            <a:ext cx="6705600" cy="30872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buFont typeface="Helvetica" pitchFamily="32" charset="0"/>
              <a:buNone/>
            </a:pPr>
            <a:fld id="{FB7FE0C2-2284-4278-902D-D6344B4EFF79}" type="slidenum">
              <a:rPr lang="en-GB" altLang="en-US" sz="1200">
                <a:solidFill>
                  <a:srgbClr val="000000"/>
                </a:solidFill>
                <a:latin typeface="Helvetica" pitchFamily="32" charset="0"/>
              </a:rPr>
              <a:pPr>
                <a:buFont typeface="Helvetica" pitchFamily="32" charset="0"/>
                <a:buNone/>
              </a:pPr>
              <a:t>9</a:t>
            </a:fld>
            <a:endParaRPr lang="en-GB" altLang="en-US" sz="1200">
              <a:solidFill>
                <a:srgbClr val="000000"/>
              </a:solidFill>
              <a:latin typeface="Helvetica" pitchFamily="32" charset="0"/>
            </a:endParaRPr>
          </a:p>
        </p:txBody>
      </p:sp>
      <p:sp>
        <p:nvSpPr>
          <p:cNvPr id="1638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1219200" y="3257550"/>
            <a:ext cx="6705600" cy="30872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buFont typeface="Helvetica" pitchFamily="32" charset="0"/>
              <a:buNone/>
            </a:pPr>
            <a:fld id="{B9C28BF5-A3A7-4805-AE9D-3660DB2AA667}" type="slidenum">
              <a:rPr lang="en-GB" altLang="en-US" sz="1200">
                <a:solidFill>
                  <a:srgbClr val="000000"/>
                </a:solidFill>
                <a:latin typeface="Helvetica" pitchFamily="32" charset="0"/>
              </a:rPr>
              <a:pPr>
                <a:buFont typeface="Helvetica" pitchFamily="32" charset="0"/>
                <a:buNone/>
              </a:pPr>
              <a:t>10</a:t>
            </a:fld>
            <a:endParaRPr lang="en-GB" altLang="en-US" sz="1200">
              <a:solidFill>
                <a:srgbClr val="000000"/>
              </a:solidFill>
              <a:latin typeface="Helvetica" pitchFamily="32" charset="0"/>
            </a:endParaRPr>
          </a:p>
        </p:txBody>
      </p:sp>
      <p:sp>
        <p:nvSpPr>
          <p:cNvPr id="18435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2754313" y="514350"/>
            <a:ext cx="3635375" cy="25717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1219200" y="3257550"/>
            <a:ext cx="6705600" cy="30872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buFont typeface="Helvetica" pitchFamily="32" charset="0"/>
              <a:buNone/>
            </a:pPr>
            <a:fld id="{79823F75-3187-43BC-8B19-00426D34628F}" type="slidenum">
              <a:rPr lang="en-GB" altLang="en-US" sz="1200">
                <a:solidFill>
                  <a:srgbClr val="000000"/>
                </a:solidFill>
                <a:latin typeface="Helvetica" pitchFamily="32" charset="0"/>
              </a:rPr>
              <a:pPr>
                <a:buFont typeface="Helvetica" pitchFamily="32" charset="0"/>
                <a:buNone/>
              </a:pPr>
              <a:t>11</a:t>
            </a:fld>
            <a:endParaRPr lang="en-GB" altLang="en-US" sz="1200">
              <a:solidFill>
                <a:srgbClr val="000000"/>
              </a:solidFill>
              <a:latin typeface="Helvetica" pitchFamily="32" charset="0"/>
            </a:endParaRPr>
          </a:p>
        </p:txBody>
      </p:sp>
      <p:sp>
        <p:nvSpPr>
          <p:cNvPr id="20483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2754313" y="514350"/>
            <a:ext cx="3635375" cy="25717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4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1219200" y="3257550"/>
            <a:ext cx="6705600" cy="30872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Slideshow p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2373"/>
            <a:ext cx="10693400" cy="7298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400" y="1836000"/>
            <a:ext cx="9089391" cy="1296559"/>
          </a:xfrm>
        </p:spPr>
        <p:txBody>
          <a:bodyPr anchor="t"/>
          <a:lstStyle>
            <a:lvl1pPr algn="l">
              <a:defRPr sz="4000" b="1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400" y="3398400"/>
            <a:ext cx="9112796" cy="720052"/>
          </a:xfrm>
        </p:spPr>
        <p:txBody>
          <a:bodyPr/>
          <a:lstStyle>
            <a:lvl1pPr marL="0" indent="0" algn="l">
              <a:buNone/>
              <a:defRPr sz="25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Z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ZA" dirty="0" smtClean="0"/>
              <a:t>2013/08/01</a:t>
            </a:r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ZA" dirty="0" smtClean="0"/>
              <a:t>TUT Branding</a:t>
            </a:r>
            <a:endParaRPr lang="en-ZA" dirty="0"/>
          </a:p>
        </p:txBody>
      </p:sp>
      <p:sp>
        <p:nvSpPr>
          <p:cNvPr id="11" name="Slide Number Placeholder 8"/>
          <p:cNvSpPr txBox="1">
            <a:spLocks/>
          </p:cNvSpPr>
          <p:nvPr userDrawn="1"/>
        </p:nvSpPr>
        <p:spPr>
          <a:xfrm>
            <a:off x="7663605" y="7008172"/>
            <a:ext cx="2495127" cy="402568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en-US"/>
            </a:defPPr>
            <a:lvl1pPr algn="r" defTabSz="914382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56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28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00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72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fld id="{7AB03849-93A2-4A7F-AEEC-ED6D1E70B0AE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 bwMode="auto">
          <a:xfrm>
            <a:off x="5706739" y="360251"/>
            <a:ext cx="4608513" cy="468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  <a:noAutofit/>
          </a:bodyPr>
          <a:lstStyle>
            <a:lvl1pPr marL="341313" indent="-341313" algn="l" defTabSz="912813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84163" algn="l" defTabSz="912813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413" indent="-227013" algn="l" defTabSz="912813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8613" indent="-227013" algn="l" defTabSz="912813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5813" indent="-227013" algn="l" defTabSz="912813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52" indent="-228596" algn="l" defTabSz="91438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43" indent="-228596" algn="l" defTabSz="91438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34" indent="-228596" algn="l" defTabSz="91438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25" indent="-228596" algn="l" defTabSz="91438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31"/>
              </a:lnSpc>
              <a:buNone/>
            </a:pPr>
            <a:r>
              <a:rPr lang="en-ZA" sz="1400" b="1" dirty="0" smtClean="0">
                <a:solidFill>
                  <a:srgbClr val="E31837"/>
                </a:solidFill>
                <a:latin typeface="Arial" pitchFamily="34" charset="0"/>
                <a:cs typeface="Arial" pitchFamily="34" charset="0"/>
              </a:rPr>
              <a:t>School of Informatics</a:t>
            </a:r>
            <a:r>
              <a:rPr lang="en-ZA" sz="1400" b="1" baseline="0" dirty="0" smtClean="0">
                <a:solidFill>
                  <a:srgbClr val="E31837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ZA" sz="1400" b="1" dirty="0" smtClean="0">
              <a:solidFill>
                <a:srgbClr val="E31837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ts val="1131"/>
              </a:lnSpc>
              <a:buNone/>
            </a:pPr>
            <a:r>
              <a:rPr lang="en-ZA" sz="1400" dirty="0" smtClean="0">
                <a:latin typeface="Arial" pitchFamily="34" charset="0"/>
                <a:cs typeface="Arial" pitchFamily="34" charset="0"/>
              </a:rPr>
              <a:t>DSO401T IV</a:t>
            </a:r>
            <a:endParaRPr lang="en-ZA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411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351575-FE31-4616-8BA1-1CC4F8E76236}" type="datetime1">
              <a:rPr lang="en-ZA" smtClean="0"/>
              <a:t>2019/02/21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7C0F78-1A7C-439D-9529-360E7FD7599B}" type="slidenum">
              <a:rPr lang="en-ZA"/>
              <a:pPr>
                <a:defRPr/>
              </a:pPr>
              <a:t>‹#›</a:t>
            </a:fld>
            <a:endParaRPr lang="en-ZA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698401" y="1569600"/>
            <a:ext cx="9472836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ZA" dirty="0" smtClean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698400" y="3398399"/>
            <a:ext cx="9462036" cy="3406567"/>
          </a:xfrm>
        </p:spPr>
        <p:txBody>
          <a:bodyPr/>
          <a:lstStyle>
            <a:lvl1pPr>
              <a:defRPr sz="2500"/>
            </a:lvl1pPr>
            <a:lvl2pPr>
              <a:defRPr sz="2500"/>
            </a:lvl2pPr>
            <a:lvl3pPr>
              <a:defRPr sz="2500"/>
            </a:lvl3pPr>
            <a:lvl4pPr>
              <a:defRPr sz="2500"/>
            </a:lvl4pPr>
            <a:lvl5pPr>
              <a:defRPr sz="2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08708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351575-FE31-4616-8BA1-1CC4F8E76236}" type="datetime1">
              <a:rPr lang="en-ZA" smtClean="0"/>
              <a:t>2019/02/21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7C0F78-1A7C-439D-9529-360E7FD7599B}" type="slidenum">
              <a:rPr lang="en-ZA"/>
              <a:pPr>
                <a:defRPr/>
              </a:pPr>
              <a:t>‹#›</a:t>
            </a:fld>
            <a:endParaRPr lang="en-ZA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698401" y="1569600"/>
            <a:ext cx="9472836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ZA" dirty="0" smtClean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698400" y="3398400"/>
            <a:ext cx="9462036" cy="3262551"/>
          </a:xfrm>
        </p:spPr>
        <p:txBody>
          <a:bodyPr/>
          <a:lstStyle>
            <a:lvl1pPr marL="0" indent="0">
              <a:buNone/>
              <a:defRPr sz="2500"/>
            </a:lvl1pPr>
            <a:lvl2pPr marL="457200" indent="0">
              <a:buNone/>
              <a:defRPr sz="2500"/>
            </a:lvl2pPr>
            <a:lvl3pPr marL="914400" indent="0">
              <a:buNone/>
              <a:defRPr sz="2500"/>
            </a:lvl3pPr>
            <a:lvl4pPr marL="1371600" indent="0">
              <a:buNone/>
              <a:defRPr sz="2500"/>
            </a:lvl4pPr>
            <a:lvl5pPr marL="1828800" indent="0">
              <a:buNone/>
              <a:defRPr sz="2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73583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401" y="1569600"/>
            <a:ext cx="9400827" cy="12604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98400" y="3398400"/>
            <a:ext cx="4519402" cy="3456384"/>
          </a:xfrm>
        </p:spPr>
        <p:txBody>
          <a:bodyPr/>
          <a:lstStyle>
            <a:lvl1pPr>
              <a:defRPr sz="2500"/>
            </a:lvl1pPr>
            <a:lvl2pPr>
              <a:defRPr sz="2500"/>
            </a:lvl2pPr>
            <a:lvl3pPr>
              <a:defRPr sz="2500"/>
            </a:lvl3pPr>
            <a:lvl4pPr>
              <a:defRPr sz="2500"/>
            </a:lvl4pPr>
            <a:lvl5pPr>
              <a:defRPr sz="2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School of Informatics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Z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35811" y="3398400"/>
            <a:ext cx="4663417" cy="3456384"/>
          </a:xfrm>
        </p:spPr>
        <p:txBody>
          <a:bodyPr/>
          <a:lstStyle>
            <a:lvl1pPr>
              <a:defRPr sz="2500"/>
            </a:lvl1pPr>
            <a:lvl2pPr>
              <a:defRPr sz="2500"/>
            </a:lvl2pPr>
            <a:lvl3pPr>
              <a:defRPr sz="2500"/>
            </a:lvl3pPr>
            <a:lvl4pPr>
              <a:defRPr sz="2500"/>
            </a:lvl4pPr>
            <a:lvl5pPr>
              <a:defRPr sz="2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Knowledge Management IV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ZA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2FD8A-CFE2-42F8-92F3-9F9499E7F3E3}" type="datetime1">
              <a:rPr lang="en-ZA" smtClean="0"/>
              <a:t>2019/02/21</a:t>
            </a:fld>
            <a:endParaRPr lang="en-Z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967AA-7EA4-4145-BA47-1DA39AE63AEC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03803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351575-FE31-4616-8BA1-1CC4F8E76236}" type="datetime1">
              <a:rPr lang="en-ZA" smtClean="0"/>
              <a:t>2019/02/21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7C0F78-1A7C-439D-9529-360E7FD7599B}" type="slidenum">
              <a:rPr lang="en-ZA"/>
              <a:pPr>
                <a:defRPr/>
              </a:pPr>
              <a:t>‹#›</a:t>
            </a:fld>
            <a:endParaRPr lang="en-ZA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698401" y="1569600"/>
            <a:ext cx="9472836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ZA" dirty="0" smtClean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698400" y="2916535"/>
            <a:ext cx="9462036" cy="3406567"/>
          </a:xfrm>
        </p:spPr>
        <p:txBody>
          <a:bodyPr/>
          <a:lstStyle>
            <a:lvl1pPr>
              <a:defRPr sz="2500"/>
            </a:lvl1pPr>
            <a:lvl2pPr>
              <a:defRPr sz="2500"/>
            </a:lvl2pPr>
            <a:lvl3pPr>
              <a:defRPr sz="2500"/>
            </a:lvl3pPr>
            <a:lvl4pPr>
              <a:defRPr sz="2500"/>
            </a:lvl4pPr>
            <a:lvl5pPr>
              <a:defRPr sz="2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57804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CE52A3-41A8-420F-95F5-4E7EAC7118A6}" type="datetime1">
              <a:rPr lang="en-ZA" smtClean="0"/>
              <a:t>2019/02/21</a:t>
            </a:fld>
            <a:endParaRPr lang="en-ZA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BA3F5D-7979-4746-BD61-A95278CAA47E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00392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Slideshow p2.jp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2239"/>
            <a:ext cx="10682933" cy="7309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98401" y="1569600"/>
            <a:ext cx="9472836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ZA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98400" y="3060551"/>
            <a:ext cx="9420225" cy="36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ZA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88" y="7008813"/>
            <a:ext cx="2495550" cy="401637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 defTabSz="914382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ZA" dirty="0" smtClean="0"/>
              <a:t>2013/08/01</a:t>
            </a:r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2838" y="7008813"/>
            <a:ext cx="3387725" cy="401637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 defTabSz="914382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ZA" dirty="0" smtClean="0"/>
              <a:t>Branding </a:t>
            </a:r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2863" y="7008813"/>
            <a:ext cx="2495550" cy="401637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 defTabSz="914382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4CDB8B7-2A34-4073-9A49-3F2B88761ECA}" type="slidenum">
              <a:rPr lang="en-ZA"/>
              <a:pPr>
                <a:defRPr/>
              </a:pPr>
              <a:t>‹#›</a:t>
            </a:fld>
            <a:endParaRPr lang="en-ZA" dirty="0"/>
          </a:p>
        </p:txBody>
      </p:sp>
      <p:sp>
        <p:nvSpPr>
          <p:cNvPr id="9" name="Subtitle 2"/>
          <p:cNvSpPr txBox="1">
            <a:spLocks/>
          </p:cNvSpPr>
          <p:nvPr userDrawn="1"/>
        </p:nvSpPr>
        <p:spPr bwMode="auto">
          <a:xfrm>
            <a:off x="5706739" y="360251"/>
            <a:ext cx="4608513" cy="468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  <a:noAutofit/>
          </a:bodyPr>
          <a:lstStyle>
            <a:lvl1pPr marL="341313" indent="-341313" algn="l" defTabSz="912813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84163" algn="l" defTabSz="912813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413" indent="-227013" algn="l" defTabSz="912813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8613" indent="-227013" algn="l" defTabSz="912813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5813" indent="-227013" algn="l" defTabSz="912813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52" indent="-228596" algn="l" defTabSz="91438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43" indent="-228596" algn="l" defTabSz="91438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34" indent="-228596" algn="l" defTabSz="91438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25" indent="-228596" algn="l" defTabSz="91438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31"/>
              </a:lnSpc>
              <a:buNone/>
            </a:pPr>
            <a:r>
              <a:rPr lang="en-ZA" sz="1400" b="1" dirty="0" smtClean="0">
                <a:solidFill>
                  <a:srgbClr val="E31837"/>
                </a:solidFill>
                <a:latin typeface="Arial" pitchFamily="34" charset="0"/>
                <a:cs typeface="Arial" pitchFamily="34" charset="0"/>
              </a:rPr>
              <a:t>School of Informatics</a:t>
            </a:r>
            <a:r>
              <a:rPr lang="en-ZA" sz="1400" b="1" baseline="0" dirty="0" smtClean="0">
                <a:solidFill>
                  <a:srgbClr val="E31837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ZA" sz="1400" b="1" dirty="0" smtClean="0">
              <a:solidFill>
                <a:srgbClr val="E31837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ts val="1131"/>
              </a:lnSpc>
              <a:buNone/>
            </a:pPr>
            <a:r>
              <a:rPr lang="en-ZA" sz="1400" dirty="0" smtClean="0">
                <a:latin typeface="Arial" pitchFamily="34" charset="0"/>
                <a:cs typeface="Arial" pitchFamily="34" charset="0"/>
              </a:rPr>
              <a:t>DSO401T IV</a:t>
            </a:r>
            <a:endParaRPr lang="en-ZA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2" r:id="rId4"/>
    <p:sldLayoutId id="2147483657" r:id="rId5"/>
    <p:sldLayoutId id="214748365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2813" rtl="0" fontAlgn="base">
        <a:spcBef>
          <a:spcPct val="0"/>
        </a:spcBef>
        <a:spcAft>
          <a:spcPct val="0"/>
        </a:spcAft>
        <a:defRPr sz="4000" b="1" kern="1200" cap="all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1313" indent="-341313" algn="l" defTabSz="912813" rtl="0" fontAlgn="base">
        <a:spcBef>
          <a:spcPct val="20000"/>
        </a:spcBef>
        <a:spcAft>
          <a:spcPct val="0"/>
        </a:spcAft>
        <a:buFont typeface="Arial" charset="0"/>
        <a:buChar char="•"/>
        <a:defRPr sz="2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1363" indent="-284163" algn="l" defTabSz="912813" rtl="0" fontAlgn="base">
        <a:spcBef>
          <a:spcPct val="20000"/>
        </a:spcBef>
        <a:spcAft>
          <a:spcPct val="0"/>
        </a:spcAft>
        <a:buFont typeface="Arial" charset="0"/>
        <a:buChar char="–"/>
        <a:defRPr sz="2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1413" indent="-227013" algn="l" defTabSz="912813" rtl="0" fontAlgn="base">
        <a:spcBef>
          <a:spcPct val="20000"/>
        </a:spcBef>
        <a:spcAft>
          <a:spcPct val="0"/>
        </a:spcAft>
        <a:buFont typeface="Arial" charset="0"/>
        <a:buChar char="•"/>
        <a:defRPr sz="2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98613" indent="-227013" algn="l" defTabSz="912813" rtl="0" fontAlgn="base">
        <a:spcBef>
          <a:spcPct val="20000"/>
        </a:spcBef>
        <a:spcAft>
          <a:spcPct val="0"/>
        </a:spcAft>
        <a:buFont typeface="Arial" charset="0"/>
        <a:buChar char="–"/>
        <a:defRPr sz="2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5813" indent="-227013" algn="l" defTabSz="912813" rtl="0" fontAlgn="base">
        <a:spcBef>
          <a:spcPct val="20000"/>
        </a:spcBef>
        <a:spcAft>
          <a:spcPct val="0"/>
        </a:spcAft>
        <a:buFont typeface="Arial" charset="0"/>
        <a:buChar char="»"/>
        <a:defRPr sz="2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552" indent="-228596" algn="l" defTabSz="9143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43" indent="-228596" algn="l" defTabSz="9143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34" indent="-228596" algn="l" defTabSz="9143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25" indent="-228596" algn="l" defTabSz="9143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1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2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74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65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56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47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39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30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ckgoetiane@gmail.com" TargetMode="Externa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www-db.stanford.edu/~ullman/fcdb/oracle/or-plsql.html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124" y="1836000"/>
            <a:ext cx="10297144" cy="3600815"/>
          </a:xfrm>
        </p:spPr>
        <p:txBody>
          <a:bodyPr/>
          <a:lstStyle/>
          <a:p>
            <a:pPr algn="ctr"/>
            <a:r>
              <a:rPr lang="en-ZA" sz="5000" dirty="0" smtClean="0"/>
              <a:t>Welcome </a:t>
            </a:r>
            <a:br>
              <a:rPr lang="en-ZA" sz="5000" dirty="0" smtClean="0"/>
            </a:br>
            <a:r>
              <a:rPr lang="en-ZA" sz="5000" dirty="0" smtClean="0"/>
              <a:t>to </a:t>
            </a:r>
            <a:br>
              <a:rPr lang="en-ZA" sz="5000" dirty="0" smtClean="0"/>
            </a:br>
            <a:r>
              <a:rPr lang="en-ZA" sz="5000" dirty="0" smtClean="0"/>
              <a:t>DSO401T</a:t>
            </a:r>
            <a:endParaRPr lang="en-ZA" sz="5000" dirty="0"/>
          </a:p>
        </p:txBody>
      </p:sp>
    </p:spTree>
    <p:extLst>
      <p:ext uri="{BB962C8B-B14F-4D97-AF65-F5344CB8AC3E}">
        <p14:creationId xmlns:p14="http://schemas.microsoft.com/office/powerpoint/2010/main" val="247081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46E7718-876D-4342-B0BD-E210976CB685}" type="datetimeFigureOut">
              <a:rPr lang="en-US"/>
              <a:pPr>
                <a:defRPr/>
              </a:pPr>
              <a:t>21/02/2019</a:t>
            </a:fld>
            <a:endParaRPr lang="en-US"/>
          </a:p>
        </p:txBody>
      </p:sp>
      <p:sp>
        <p:nvSpPr>
          <p:cNvPr id="17411" name="Rectangle 1"/>
          <p:cNvSpPr>
            <a:spLocks noChangeArrowheads="1"/>
          </p:cNvSpPr>
          <p:nvPr>
            <p:ph type="title"/>
          </p:nvPr>
        </p:nvSpPr>
        <p:spPr>
          <a:xfrm>
            <a:off x="534670" y="1133374"/>
            <a:ext cx="9624060" cy="5387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pPr algn="ctr">
              <a:buClr>
                <a:srgbClr val="FFFF00"/>
              </a:buClr>
              <a:tabLst>
                <a:tab pos="0" algn="l"/>
                <a:tab pos="1043056" algn="l"/>
                <a:tab pos="2086112" algn="l"/>
                <a:tab pos="3129168" algn="l"/>
                <a:tab pos="4172224" algn="l"/>
                <a:tab pos="5215280" algn="l"/>
                <a:tab pos="6258336" algn="l"/>
                <a:tab pos="7301393" algn="l"/>
                <a:tab pos="8344449" algn="l"/>
                <a:tab pos="9387505" algn="l"/>
                <a:tab pos="10430561" algn="l"/>
                <a:tab pos="11473617" algn="l"/>
              </a:tabLst>
            </a:pPr>
            <a:r>
              <a:rPr lang="en-GB" altLang="en-US" sz="2800" dirty="0" smtClean="0">
                <a:solidFill>
                  <a:schemeClr val="tx2"/>
                </a:solidFill>
              </a:rPr>
              <a:t>Variables and Types (1)</a:t>
            </a:r>
          </a:p>
        </p:txBody>
      </p:sp>
      <p:sp>
        <p:nvSpPr>
          <p:cNvPr id="17412" name="Rectangle 2"/>
          <p:cNvSpPr>
            <a:spLocks noChangeArrowheads="1"/>
          </p:cNvSpPr>
          <p:nvPr>
            <p:ph type="body" idx="1"/>
          </p:nvPr>
        </p:nvSpPr>
        <p:spPr>
          <a:xfrm>
            <a:off x="534670" y="2635521"/>
            <a:ext cx="9624060" cy="359338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pPr marL="391146" indent="-391146">
              <a:spcBef>
                <a:spcPts val="271"/>
              </a:spcBef>
              <a:buClr>
                <a:srgbClr val="99FF99"/>
              </a:buClr>
              <a:buSzPct val="80000"/>
              <a:buFont typeface="Wingdings" charset="2"/>
              <a:buChar char=""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800" dirty="0"/>
              <a:t>Information is transmitted between a PL/SQL program and the database through </a:t>
            </a:r>
            <a:r>
              <a:rPr lang="en-GB" altLang="en-US" sz="2800" dirty="0">
                <a:solidFill>
                  <a:srgbClr val="00FFFF"/>
                </a:solidFill>
              </a:rPr>
              <a:t>variables</a:t>
            </a:r>
            <a:r>
              <a:rPr lang="en-GB" altLang="en-US" sz="2800" dirty="0"/>
              <a:t>. </a:t>
            </a:r>
          </a:p>
          <a:p>
            <a:pPr marL="391146" indent="-391146">
              <a:spcBef>
                <a:spcPts val="271"/>
              </a:spcBef>
              <a:buClr>
                <a:srgbClr val="99FF99"/>
              </a:buClr>
              <a:buSzPct val="80000"/>
              <a:buFont typeface="Wingdings" charset="2"/>
              <a:buChar char=""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800" dirty="0"/>
              <a:t>Every variable has a specific </a:t>
            </a:r>
            <a:r>
              <a:rPr lang="en-GB" altLang="en-US" sz="2800" dirty="0">
                <a:solidFill>
                  <a:srgbClr val="00FFFF"/>
                </a:solidFill>
              </a:rPr>
              <a:t>type</a:t>
            </a:r>
            <a:r>
              <a:rPr lang="en-GB" altLang="en-US" sz="2800" dirty="0"/>
              <a:t> associated with it, that can be:</a:t>
            </a:r>
          </a:p>
          <a:p>
            <a:pPr marL="847483" lvl="1" indent="-325955">
              <a:spcBef>
                <a:spcPts val="43"/>
              </a:spcBef>
              <a:buClr>
                <a:srgbClr val="CCECFF"/>
              </a:buClr>
              <a:buSzPct val="50000"/>
              <a:buFont typeface="Wingdings" charset="2"/>
              <a:buChar char=""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800" dirty="0"/>
              <a:t>One of the types used by SQL for database columns </a:t>
            </a:r>
          </a:p>
          <a:p>
            <a:pPr marL="847483" lvl="1" indent="-325955">
              <a:spcBef>
                <a:spcPts val="43"/>
              </a:spcBef>
              <a:buClr>
                <a:srgbClr val="CCECFF"/>
              </a:buClr>
              <a:buSzPct val="50000"/>
              <a:buFont typeface="Wingdings" charset="2"/>
              <a:buChar char=""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800" dirty="0"/>
              <a:t>A generic type used in PL/SQL such as NUMBER </a:t>
            </a:r>
          </a:p>
          <a:p>
            <a:pPr marL="847483" lvl="1" indent="-325955">
              <a:spcBef>
                <a:spcPts val="43"/>
              </a:spcBef>
              <a:buClr>
                <a:srgbClr val="CCECFF"/>
              </a:buClr>
              <a:buSzPct val="50000"/>
              <a:buFont typeface="Wingdings" charset="2"/>
              <a:buChar char=""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800" dirty="0"/>
              <a:t>Declared to be the same as the type of some database column </a:t>
            </a:r>
          </a:p>
        </p:txBody>
      </p:sp>
    </p:spTree>
    <p:extLst>
      <p:ext uri="{BB962C8B-B14F-4D97-AF65-F5344CB8AC3E}">
        <p14:creationId xmlns:p14="http://schemas.microsoft.com/office/powerpoint/2010/main" val="1563526409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46E7718-876D-4342-B0BD-E210976CB685}" type="datetimeFigureOut">
              <a:rPr lang="en-US"/>
              <a:pPr>
                <a:defRPr/>
              </a:pPr>
              <a:t>21/02/2019</a:t>
            </a:fld>
            <a:endParaRPr lang="en-US"/>
          </a:p>
        </p:txBody>
      </p:sp>
      <p:sp>
        <p:nvSpPr>
          <p:cNvPr id="19459" name="Rectangle 1"/>
          <p:cNvSpPr>
            <a:spLocks noChangeArrowheads="1"/>
          </p:cNvSpPr>
          <p:nvPr>
            <p:ph type="title"/>
          </p:nvPr>
        </p:nvSpPr>
        <p:spPr>
          <a:xfrm>
            <a:off x="534670" y="1102596"/>
            <a:ext cx="9624060" cy="60025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pPr algn="ctr">
              <a:buClr>
                <a:srgbClr val="FFFF00"/>
              </a:buClr>
              <a:tabLst>
                <a:tab pos="0" algn="l"/>
                <a:tab pos="1043056" algn="l"/>
                <a:tab pos="2086112" algn="l"/>
                <a:tab pos="3129168" algn="l"/>
                <a:tab pos="4172224" algn="l"/>
                <a:tab pos="5215280" algn="l"/>
                <a:tab pos="6258336" algn="l"/>
                <a:tab pos="7301393" algn="l"/>
                <a:tab pos="8344449" algn="l"/>
                <a:tab pos="9387505" algn="l"/>
                <a:tab pos="10430561" algn="l"/>
                <a:tab pos="11473617" algn="l"/>
              </a:tabLst>
            </a:pPr>
            <a:r>
              <a:rPr lang="en-GB" altLang="en-US" sz="3200" dirty="0" smtClean="0">
                <a:solidFill>
                  <a:schemeClr val="tx2"/>
                </a:solidFill>
              </a:rPr>
              <a:t>Variables and Types (2)</a:t>
            </a:r>
          </a:p>
        </p:txBody>
      </p:sp>
      <p:sp>
        <p:nvSpPr>
          <p:cNvPr id="19460" name="Rectangle 2"/>
          <p:cNvSpPr>
            <a:spLocks noChangeArrowheads="1"/>
          </p:cNvSpPr>
          <p:nvPr>
            <p:ph type="body" idx="1"/>
          </p:nvPr>
        </p:nvSpPr>
        <p:spPr>
          <a:xfrm>
            <a:off x="534670" y="1764295"/>
            <a:ext cx="9624060" cy="425253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pPr marL="391146" indent="-391146">
              <a:spcBef>
                <a:spcPts val="798"/>
              </a:spcBef>
              <a:buClr>
                <a:srgbClr val="00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endParaRPr lang="en-GB" altLang="en-US" sz="3200" dirty="0"/>
          </a:p>
          <a:p>
            <a:pPr marL="391146" indent="-391146">
              <a:spcBef>
                <a:spcPts val="798"/>
              </a:spcBef>
              <a:buClr>
                <a:srgbClr val="99FF99"/>
              </a:buClr>
              <a:buSzPct val="80000"/>
              <a:buFont typeface="Wingdings" charset="2"/>
              <a:buChar char=""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3200" dirty="0"/>
              <a:t>The most commonly used generic type is </a:t>
            </a:r>
            <a:r>
              <a:rPr lang="en-GB" altLang="en-US" sz="3200" dirty="0">
                <a:solidFill>
                  <a:srgbClr val="00FFFF"/>
                </a:solidFill>
              </a:rPr>
              <a:t>NUMBER</a:t>
            </a:r>
            <a:r>
              <a:rPr lang="en-GB" altLang="en-US" sz="3200" dirty="0"/>
              <a:t>. Variables of type NUMBER can hold either an integer or a real number. </a:t>
            </a:r>
          </a:p>
          <a:p>
            <a:pPr marL="391146" indent="-391146">
              <a:spcBef>
                <a:spcPts val="798"/>
              </a:spcBef>
              <a:buClr>
                <a:srgbClr val="99FF99"/>
              </a:buClr>
              <a:buSzPct val="80000"/>
              <a:buFont typeface="Wingdings" charset="2"/>
              <a:buChar char=""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3200" dirty="0"/>
              <a:t>The most commonly used character string type is </a:t>
            </a:r>
            <a:r>
              <a:rPr lang="en-GB" altLang="en-US" sz="3200" dirty="0">
                <a:solidFill>
                  <a:srgbClr val="00FFFF"/>
                </a:solidFill>
              </a:rPr>
              <a:t>VARCHAR(</a:t>
            </a:r>
            <a:r>
              <a:rPr lang="en-GB" altLang="en-US" sz="3200" i="1" dirty="0">
                <a:solidFill>
                  <a:srgbClr val="00FFFF"/>
                </a:solidFill>
              </a:rPr>
              <a:t>n</a:t>
            </a:r>
            <a:r>
              <a:rPr lang="en-GB" altLang="en-US" sz="3200" dirty="0">
                <a:solidFill>
                  <a:srgbClr val="00FFFF"/>
                </a:solidFill>
              </a:rPr>
              <a:t>),</a:t>
            </a:r>
            <a:r>
              <a:rPr lang="en-GB" altLang="en-US" sz="3200" dirty="0"/>
              <a:t> where </a:t>
            </a:r>
            <a:r>
              <a:rPr lang="en-GB" altLang="en-US" sz="3200" i="1" dirty="0"/>
              <a:t>n</a:t>
            </a:r>
            <a:r>
              <a:rPr lang="en-GB" altLang="en-US" sz="3200" dirty="0"/>
              <a:t> is the maximum length of the string in bytes. This length is required, and there is no default. </a:t>
            </a:r>
          </a:p>
        </p:txBody>
      </p:sp>
    </p:spTree>
    <p:extLst>
      <p:ext uri="{BB962C8B-B14F-4D97-AF65-F5344CB8AC3E}">
        <p14:creationId xmlns:p14="http://schemas.microsoft.com/office/powerpoint/2010/main" val="2283159269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46E7718-876D-4342-B0BD-E210976CB685}" type="datetimeFigureOut">
              <a:rPr lang="en-US"/>
              <a:pPr>
                <a:defRPr/>
              </a:pPr>
              <a:t>21/02/2019</a:t>
            </a:fld>
            <a:endParaRPr lang="en-US"/>
          </a:p>
        </p:txBody>
      </p:sp>
      <p:sp>
        <p:nvSpPr>
          <p:cNvPr id="21507" name="Rectangle 1"/>
          <p:cNvSpPr>
            <a:spLocks noChangeArrowheads="1"/>
          </p:cNvSpPr>
          <p:nvPr>
            <p:ph type="title"/>
          </p:nvPr>
        </p:nvSpPr>
        <p:spPr>
          <a:xfrm>
            <a:off x="534670" y="897025"/>
            <a:ext cx="9624060" cy="723366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pPr algn="ctr">
              <a:buClr>
                <a:srgbClr val="FFFF00"/>
              </a:buClr>
              <a:tabLst>
                <a:tab pos="0" algn="l"/>
                <a:tab pos="1043056" algn="l"/>
                <a:tab pos="2086112" algn="l"/>
                <a:tab pos="3129168" algn="l"/>
                <a:tab pos="4172224" algn="l"/>
                <a:tab pos="5215280" algn="l"/>
                <a:tab pos="6258336" algn="l"/>
                <a:tab pos="7301393" algn="l"/>
                <a:tab pos="8344449" algn="l"/>
                <a:tab pos="9387505" algn="l"/>
                <a:tab pos="10430561" algn="l"/>
                <a:tab pos="11473617" algn="l"/>
              </a:tabLst>
            </a:pPr>
            <a:r>
              <a:rPr lang="en-GB" altLang="en-US" dirty="0" smtClean="0">
                <a:solidFill>
                  <a:schemeClr val="tx2"/>
                </a:solidFill>
              </a:rPr>
              <a:t>Example</a:t>
            </a:r>
          </a:p>
        </p:txBody>
      </p:sp>
      <p:sp>
        <p:nvSpPr>
          <p:cNvPr id="21508" name="Rectangle 2"/>
          <p:cNvSpPr>
            <a:spLocks noChangeArrowheads="1"/>
          </p:cNvSpPr>
          <p:nvPr>
            <p:ph type="body" idx="1"/>
          </p:nvPr>
        </p:nvSpPr>
        <p:spPr>
          <a:xfrm>
            <a:off x="534670" y="1764295"/>
            <a:ext cx="9624060" cy="1533844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pPr marL="693560" indent="-693560">
              <a:spcBef>
                <a:spcPts val="684"/>
              </a:spcBef>
              <a:buClr>
                <a:srgbClr val="FF0000"/>
              </a:buClr>
              <a:buNone/>
              <a:tabLst>
                <a:tab pos="1343659" algn="l"/>
                <a:tab pos="2386715" algn="l"/>
                <a:tab pos="3429771" algn="l"/>
                <a:tab pos="4472827" algn="l"/>
                <a:tab pos="5515883" algn="l"/>
                <a:tab pos="6558939" algn="l"/>
                <a:tab pos="7601996" algn="l"/>
                <a:tab pos="8645052" algn="l"/>
                <a:tab pos="9688108" algn="l"/>
                <a:tab pos="10731164" algn="l"/>
                <a:tab pos="11774220" algn="l"/>
              </a:tabLst>
            </a:pPr>
            <a:r>
              <a:rPr lang="en-GB" altLang="en-US" sz="2700" b="1" dirty="0">
                <a:latin typeface="Courier New" pitchFamily="49" charset="0"/>
              </a:rPr>
              <a:t>DECLARE </a:t>
            </a:r>
            <a:r>
              <a:rPr lang="en-GB" altLang="en-US" sz="2700" dirty="0">
                <a:latin typeface="Courier New" pitchFamily="49" charset="0"/>
              </a:rPr>
              <a:t>   </a:t>
            </a:r>
          </a:p>
          <a:p>
            <a:pPr marL="693560" indent="-693560">
              <a:spcBef>
                <a:spcPts val="684"/>
              </a:spcBef>
              <a:buClr>
                <a:srgbClr val="FF0000"/>
              </a:buClr>
              <a:buNone/>
              <a:tabLst>
                <a:tab pos="1343659" algn="l"/>
                <a:tab pos="2386715" algn="l"/>
                <a:tab pos="3429771" algn="l"/>
                <a:tab pos="4472827" algn="l"/>
                <a:tab pos="5515883" algn="l"/>
                <a:tab pos="6558939" algn="l"/>
                <a:tab pos="7601996" algn="l"/>
                <a:tab pos="8645052" algn="l"/>
                <a:tab pos="9688108" algn="l"/>
                <a:tab pos="10731164" algn="l"/>
                <a:tab pos="11774220" algn="l"/>
              </a:tabLst>
            </a:pPr>
            <a:r>
              <a:rPr lang="en-GB" altLang="en-US" sz="2700" dirty="0">
                <a:latin typeface="Courier New" pitchFamily="49" charset="0"/>
              </a:rPr>
              <a:t>	price  NUMBER;</a:t>
            </a:r>
          </a:p>
          <a:p>
            <a:pPr marL="693560" indent="-693560">
              <a:spcBef>
                <a:spcPts val="684"/>
              </a:spcBef>
              <a:buClr>
                <a:srgbClr val="FF0000"/>
              </a:buClr>
              <a:buNone/>
              <a:tabLst>
                <a:tab pos="1343659" algn="l"/>
                <a:tab pos="2386715" algn="l"/>
                <a:tab pos="3429771" algn="l"/>
                <a:tab pos="4472827" algn="l"/>
                <a:tab pos="5515883" algn="l"/>
                <a:tab pos="6558939" algn="l"/>
                <a:tab pos="7601996" algn="l"/>
                <a:tab pos="8645052" algn="l"/>
                <a:tab pos="9688108" algn="l"/>
                <a:tab pos="10731164" algn="l"/>
                <a:tab pos="11774220" algn="l"/>
              </a:tabLst>
            </a:pPr>
            <a:r>
              <a:rPr lang="en-GB" altLang="en-US" sz="2700" dirty="0">
                <a:latin typeface="Courier New" pitchFamily="49" charset="0"/>
              </a:rPr>
              <a:t>   </a:t>
            </a:r>
            <a:r>
              <a:rPr lang="en-GB" altLang="en-US" sz="2700" dirty="0" err="1">
                <a:latin typeface="Courier New" pitchFamily="49" charset="0"/>
              </a:rPr>
              <a:t>myBeer</a:t>
            </a:r>
            <a:r>
              <a:rPr lang="en-GB" altLang="en-US" sz="2700" dirty="0">
                <a:latin typeface="Courier New" pitchFamily="49" charset="0"/>
              </a:rPr>
              <a:t> VARCHAR(20); </a:t>
            </a:r>
          </a:p>
        </p:txBody>
      </p:sp>
    </p:spTree>
    <p:extLst>
      <p:ext uri="{BB962C8B-B14F-4D97-AF65-F5344CB8AC3E}">
        <p14:creationId xmlns:p14="http://schemas.microsoft.com/office/powerpoint/2010/main" val="3677532499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46E7718-876D-4342-B0BD-E210976CB685}" type="datetimeFigureOut">
              <a:rPr lang="en-US"/>
              <a:pPr>
                <a:defRPr/>
              </a:pPr>
              <a:t>21/02/2019</a:t>
            </a:fld>
            <a:endParaRPr lang="en-US"/>
          </a:p>
        </p:txBody>
      </p:sp>
      <p:sp>
        <p:nvSpPr>
          <p:cNvPr id="23555" name="Rectangle 1"/>
          <p:cNvSpPr>
            <a:spLocks noChangeArrowheads="1"/>
          </p:cNvSpPr>
          <p:nvPr>
            <p:ph type="title"/>
          </p:nvPr>
        </p:nvSpPr>
        <p:spPr>
          <a:xfrm>
            <a:off x="534670" y="969033"/>
            <a:ext cx="9624060" cy="723366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pPr algn="ctr">
              <a:buClr>
                <a:srgbClr val="FFFF00"/>
              </a:buClr>
              <a:tabLst>
                <a:tab pos="0" algn="l"/>
                <a:tab pos="1043056" algn="l"/>
                <a:tab pos="2086112" algn="l"/>
                <a:tab pos="3129168" algn="l"/>
                <a:tab pos="4172224" algn="l"/>
                <a:tab pos="5215280" algn="l"/>
                <a:tab pos="6258336" algn="l"/>
                <a:tab pos="7301393" algn="l"/>
                <a:tab pos="8344449" algn="l"/>
                <a:tab pos="9387505" algn="l"/>
                <a:tab pos="10430561" algn="l"/>
                <a:tab pos="11473617" algn="l"/>
              </a:tabLst>
            </a:pPr>
            <a:r>
              <a:rPr lang="en-GB" altLang="en-US" smtClean="0">
                <a:solidFill>
                  <a:schemeClr val="tx2"/>
                </a:solidFill>
              </a:rPr>
              <a:t>Declaring Boolean variables</a:t>
            </a:r>
          </a:p>
        </p:txBody>
      </p:sp>
      <p:sp>
        <p:nvSpPr>
          <p:cNvPr id="23556" name="Rectangle 2"/>
          <p:cNvSpPr>
            <a:spLocks noChangeArrowheads="1"/>
          </p:cNvSpPr>
          <p:nvPr>
            <p:ph type="body" idx="1"/>
          </p:nvPr>
        </p:nvSpPr>
        <p:spPr>
          <a:xfrm>
            <a:off x="534670" y="1764295"/>
            <a:ext cx="9624060" cy="596674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pPr marL="391146" indent="-391146">
              <a:spcBef>
                <a:spcPts val="798"/>
              </a:spcBef>
              <a:buClr>
                <a:srgbClr val="99FF99"/>
              </a:buClr>
              <a:buSzPct val="80000"/>
              <a:buFont typeface="Wingdings" charset="2"/>
              <a:buChar char=""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3700"/>
              <a:t>Only the values </a:t>
            </a:r>
            <a:r>
              <a:rPr lang="en-GB" altLang="en-US" sz="3700">
                <a:solidFill>
                  <a:srgbClr val="00FFFF"/>
                </a:solidFill>
              </a:rPr>
              <a:t>TRUE, FALSE, and NULL</a:t>
            </a:r>
            <a:r>
              <a:rPr lang="en-GB" altLang="en-US" sz="3700"/>
              <a:t> can be assigned to a Boolean variable.</a:t>
            </a:r>
          </a:p>
          <a:p>
            <a:pPr marL="391146" indent="-391146">
              <a:spcBef>
                <a:spcPts val="798"/>
              </a:spcBef>
              <a:buClr>
                <a:srgbClr val="00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3700"/>
              <a:t>• The variables are compared by the logical</a:t>
            </a:r>
          </a:p>
          <a:p>
            <a:pPr marL="391146" indent="-391146">
              <a:spcBef>
                <a:spcPts val="798"/>
              </a:spcBef>
              <a:buClr>
                <a:srgbClr val="00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3700"/>
              <a:t>operators AND, OR, and NOT.</a:t>
            </a:r>
          </a:p>
          <a:p>
            <a:pPr marL="391146" indent="-391146">
              <a:spcBef>
                <a:spcPts val="798"/>
              </a:spcBef>
              <a:buClr>
                <a:srgbClr val="00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3700"/>
              <a:t>• The variables always yield TRUE, FALSE, or NULL.</a:t>
            </a:r>
          </a:p>
          <a:p>
            <a:pPr marL="391146" indent="-391146">
              <a:spcBef>
                <a:spcPts val="798"/>
              </a:spcBef>
              <a:buClr>
                <a:srgbClr val="00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3700"/>
              <a:t>• Arithmetic, character, and date expressions can be used to return a Boolean value.</a:t>
            </a:r>
          </a:p>
          <a:p>
            <a:pPr marL="391146" indent="-391146">
              <a:spcBef>
                <a:spcPts val="798"/>
              </a:spcBef>
              <a:buClr>
                <a:srgbClr val="99FF99"/>
              </a:buClr>
              <a:buSzPct val="80000"/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endParaRPr lang="en-GB" altLang="en-US" sz="3700"/>
          </a:p>
        </p:txBody>
      </p:sp>
    </p:spTree>
    <p:extLst>
      <p:ext uri="{BB962C8B-B14F-4D97-AF65-F5344CB8AC3E}">
        <p14:creationId xmlns:p14="http://schemas.microsoft.com/office/powerpoint/2010/main" val="1212270352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46E7718-876D-4342-B0BD-E210976CB685}" type="datetimeFigureOut">
              <a:rPr lang="en-US"/>
              <a:pPr>
                <a:defRPr/>
              </a:pPr>
              <a:t>21/02/2019</a:t>
            </a:fld>
            <a:endParaRPr lang="en-US"/>
          </a:p>
        </p:txBody>
      </p:sp>
      <p:sp>
        <p:nvSpPr>
          <p:cNvPr id="25603" name="Rectangle 1"/>
          <p:cNvSpPr>
            <a:spLocks noChangeArrowheads="1"/>
          </p:cNvSpPr>
          <p:nvPr>
            <p:ph type="title"/>
          </p:nvPr>
        </p:nvSpPr>
        <p:spPr>
          <a:xfrm>
            <a:off x="534670" y="571223"/>
            <a:ext cx="9624060" cy="723366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pPr algn="ctr">
              <a:buClr>
                <a:srgbClr val="FFFF00"/>
              </a:buClr>
              <a:tabLst>
                <a:tab pos="0" algn="l"/>
                <a:tab pos="1043056" algn="l"/>
                <a:tab pos="2086112" algn="l"/>
                <a:tab pos="3129168" algn="l"/>
                <a:tab pos="4172224" algn="l"/>
                <a:tab pos="5215280" algn="l"/>
                <a:tab pos="6258336" algn="l"/>
                <a:tab pos="7301393" algn="l"/>
                <a:tab pos="8344449" algn="l"/>
                <a:tab pos="9387505" algn="l"/>
                <a:tab pos="10430561" algn="l"/>
                <a:tab pos="11473617" algn="l"/>
              </a:tabLst>
            </a:pPr>
            <a:r>
              <a:rPr lang="en-GB" altLang="en-US" smtClean="0">
                <a:solidFill>
                  <a:schemeClr val="tx2"/>
                </a:solidFill>
              </a:rPr>
              <a:t>Example</a:t>
            </a:r>
          </a:p>
        </p:txBody>
      </p:sp>
      <p:sp>
        <p:nvSpPr>
          <p:cNvPr id="25604" name="Rectangle 2"/>
          <p:cNvSpPr>
            <a:spLocks noChangeArrowheads="1"/>
          </p:cNvSpPr>
          <p:nvPr>
            <p:ph type="body" idx="1"/>
          </p:nvPr>
        </p:nvSpPr>
        <p:spPr>
          <a:xfrm>
            <a:off x="421425" y="1785299"/>
            <a:ext cx="9624060" cy="3049644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pPr marL="391146" indent="-391146">
              <a:spcBef>
                <a:spcPts val="684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 b="1" dirty="0">
                <a:latin typeface="Courier New" pitchFamily="49" charset="0"/>
              </a:rPr>
              <a:t>DECLARE</a:t>
            </a:r>
          </a:p>
          <a:p>
            <a:pPr marL="391146" indent="-391146">
              <a:spcBef>
                <a:spcPts val="684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 dirty="0">
                <a:latin typeface="Courier New" pitchFamily="49" charset="0"/>
              </a:rPr>
              <a:t>	</a:t>
            </a:r>
            <a:r>
              <a:rPr lang="en-GB" altLang="en-US" sz="2700" dirty="0" err="1">
                <a:latin typeface="Courier New" pitchFamily="49" charset="0"/>
              </a:rPr>
              <a:t>v_flag</a:t>
            </a:r>
            <a:r>
              <a:rPr lang="en-GB" altLang="en-US" sz="2700" dirty="0">
                <a:latin typeface="Courier New" pitchFamily="49" charset="0"/>
              </a:rPr>
              <a:t> </a:t>
            </a:r>
            <a:r>
              <a:rPr lang="en-GB" altLang="en-US" sz="2700" b="1" dirty="0">
                <a:latin typeface="Courier New" pitchFamily="49" charset="0"/>
              </a:rPr>
              <a:t>BOOLEAN</a:t>
            </a:r>
            <a:r>
              <a:rPr lang="en-GB" altLang="en-US" sz="2700" dirty="0">
                <a:latin typeface="Courier New" pitchFamily="49" charset="0"/>
              </a:rPr>
              <a:t> := </a:t>
            </a:r>
            <a:r>
              <a:rPr lang="en-GB" altLang="en-US" sz="2700" b="1" dirty="0">
                <a:latin typeface="Courier New" pitchFamily="49" charset="0"/>
              </a:rPr>
              <a:t>FALSE</a:t>
            </a:r>
            <a:r>
              <a:rPr lang="en-GB" altLang="en-US" sz="2700" dirty="0">
                <a:latin typeface="Courier New" pitchFamily="49" charset="0"/>
              </a:rPr>
              <a:t>;</a:t>
            </a:r>
          </a:p>
          <a:p>
            <a:pPr marL="391146" indent="-391146">
              <a:spcBef>
                <a:spcPts val="684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 b="1" dirty="0">
                <a:latin typeface="Courier New" pitchFamily="49" charset="0"/>
              </a:rPr>
              <a:t>BEGIN</a:t>
            </a:r>
          </a:p>
          <a:p>
            <a:pPr marL="391146" indent="-391146">
              <a:spcBef>
                <a:spcPts val="684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 dirty="0">
                <a:latin typeface="Courier New" pitchFamily="49" charset="0"/>
              </a:rPr>
              <a:t>	</a:t>
            </a:r>
            <a:r>
              <a:rPr lang="en-GB" altLang="en-US" sz="2700" dirty="0" err="1">
                <a:latin typeface="Courier New" pitchFamily="49" charset="0"/>
              </a:rPr>
              <a:t>v_flag</a:t>
            </a:r>
            <a:r>
              <a:rPr lang="en-GB" altLang="en-US" sz="2700" dirty="0">
                <a:latin typeface="Courier New" pitchFamily="49" charset="0"/>
              </a:rPr>
              <a:t> := </a:t>
            </a:r>
            <a:r>
              <a:rPr lang="en-GB" altLang="en-US" sz="2700" b="1" dirty="0">
                <a:latin typeface="Courier New" pitchFamily="49" charset="0"/>
              </a:rPr>
              <a:t>TRUE</a:t>
            </a:r>
            <a:r>
              <a:rPr lang="en-GB" altLang="en-US" sz="2700" dirty="0">
                <a:latin typeface="Courier New" pitchFamily="49" charset="0"/>
              </a:rPr>
              <a:t>;</a:t>
            </a:r>
          </a:p>
          <a:p>
            <a:pPr marL="391146" indent="-391146">
              <a:spcBef>
                <a:spcPts val="684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 b="1" dirty="0">
                <a:latin typeface="Courier New" pitchFamily="49" charset="0"/>
              </a:rPr>
              <a:t>END</a:t>
            </a:r>
            <a:r>
              <a:rPr lang="en-GB" altLang="en-US" sz="2700" dirty="0">
                <a:latin typeface="Courier New" pitchFamily="49" charset="0"/>
              </a:rPr>
              <a:t>;</a:t>
            </a:r>
          </a:p>
          <a:p>
            <a:pPr marL="391146" indent="-391146">
              <a:spcBef>
                <a:spcPts val="684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endParaRPr lang="en-GB" altLang="en-US" sz="27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377038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46E7718-876D-4342-B0BD-E210976CB685}" type="datetimeFigureOut">
              <a:rPr lang="en-US"/>
              <a:pPr>
                <a:defRPr/>
              </a:pPr>
              <a:t>21/02/2019</a:t>
            </a:fld>
            <a:endParaRPr lang="en-US"/>
          </a:p>
        </p:txBody>
      </p:sp>
      <p:sp>
        <p:nvSpPr>
          <p:cNvPr id="27651" name="Rectangle 1"/>
          <p:cNvSpPr>
            <a:spLocks noChangeArrowheads="1"/>
          </p:cNvSpPr>
          <p:nvPr>
            <p:ph type="title"/>
          </p:nvPr>
        </p:nvSpPr>
        <p:spPr>
          <a:xfrm>
            <a:off x="534670" y="897025"/>
            <a:ext cx="9624060" cy="723366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pPr algn="ctr">
              <a:buClr>
                <a:srgbClr val="FFFF00"/>
              </a:buClr>
              <a:tabLst>
                <a:tab pos="0" algn="l"/>
                <a:tab pos="1043056" algn="l"/>
                <a:tab pos="2086112" algn="l"/>
                <a:tab pos="3129168" algn="l"/>
                <a:tab pos="4172224" algn="l"/>
                <a:tab pos="5215280" algn="l"/>
                <a:tab pos="6258336" algn="l"/>
                <a:tab pos="7301393" algn="l"/>
                <a:tab pos="8344449" algn="l"/>
                <a:tab pos="9387505" algn="l"/>
                <a:tab pos="10430561" algn="l"/>
                <a:tab pos="11473617" algn="l"/>
              </a:tabLst>
            </a:pPr>
            <a:r>
              <a:rPr lang="en-GB" altLang="en-US" dirty="0" smtClean="0">
                <a:solidFill>
                  <a:schemeClr val="tx2"/>
                </a:solidFill>
              </a:rPr>
              <a:t>The </a:t>
            </a:r>
            <a:r>
              <a:rPr lang="en-GB" altLang="en-US" dirty="0" smtClean="0">
                <a:solidFill>
                  <a:schemeClr val="tx2"/>
                </a:solidFill>
                <a:latin typeface="Courier New" pitchFamily="49" charset="0"/>
              </a:rPr>
              <a:t>%TYPE</a:t>
            </a:r>
            <a:r>
              <a:rPr lang="en-GB" altLang="en-US" dirty="0" smtClean="0">
                <a:solidFill>
                  <a:schemeClr val="tx2"/>
                </a:solidFill>
              </a:rPr>
              <a:t> attribute</a:t>
            </a:r>
          </a:p>
        </p:txBody>
      </p:sp>
      <p:sp>
        <p:nvSpPr>
          <p:cNvPr id="27652" name="Rectangle 2"/>
          <p:cNvSpPr>
            <a:spLocks noChangeArrowheads="1"/>
          </p:cNvSpPr>
          <p:nvPr>
            <p:ph type="body" idx="1"/>
          </p:nvPr>
        </p:nvSpPr>
        <p:spPr>
          <a:xfrm>
            <a:off x="534670" y="1764295"/>
            <a:ext cx="9624060" cy="5542634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pPr marL="391146" indent="-391146">
              <a:spcBef>
                <a:spcPts val="684"/>
              </a:spcBef>
              <a:buClr>
                <a:srgbClr val="99FF99"/>
              </a:buClr>
              <a:buSzPct val="80000"/>
              <a:buFont typeface="Wingdings" charset="2"/>
              <a:buChar char=""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/>
              <a:t>A PL/SQL variable can be used to </a:t>
            </a:r>
            <a:r>
              <a:rPr lang="en-GB" altLang="en-US" sz="2700">
                <a:solidFill>
                  <a:srgbClr val="00FFFF"/>
                </a:solidFill>
              </a:rPr>
              <a:t>manipulate data stored in a existing relation. </a:t>
            </a:r>
          </a:p>
          <a:p>
            <a:pPr marL="391146" indent="-391146">
              <a:spcBef>
                <a:spcPts val="684"/>
              </a:spcBef>
              <a:buClr>
                <a:srgbClr val="99FF99"/>
              </a:buClr>
              <a:buSzPct val="80000"/>
              <a:buFont typeface="Wingdings" charset="2"/>
              <a:buChar char=""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/>
              <a:t>The variable must have the same type as the relation column. If there is any type mismatch, variable assignments and comparisons may not work the way you expect. </a:t>
            </a:r>
          </a:p>
          <a:p>
            <a:pPr marL="391146" indent="-391146">
              <a:spcBef>
                <a:spcPts val="684"/>
              </a:spcBef>
              <a:buClr>
                <a:srgbClr val="99FF99"/>
              </a:buClr>
              <a:buSzPct val="80000"/>
              <a:buFont typeface="Wingdings" charset="2"/>
              <a:buChar char=""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/>
              <a:t>To be safe, instead of hard coding the type of a variable, you should use the </a:t>
            </a:r>
            <a:r>
              <a:rPr lang="en-GB" altLang="en-US" sz="2700">
                <a:solidFill>
                  <a:srgbClr val="00FFFF"/>
                </a:solidFill>
                <a:latin typeface="Courier New" pitchFamily="49" charset="0"/>
              </a:rPr>
              <a:t>%TYPE</a:t>
            </a:r>
            <a:r>
              <a:rPr lang="en-GB" altLang="en-US" sz="2700"/>
              <a:t> operator. </a:t>
            </a:r>
          </a:p>
          <a:p>
            <a:pPr marL="391146" indent="-391146">
              <a:spcBef>
                <a:spcPts val="684"/>
              </a:spcBef>
              <a:buClr>
                <a:srgbClr val="00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/>
              <a:t>Ex:</a:t>
            </a:r>
          </a:p>
          <a:p>
            <a:pPr marL="391146" indent="-391146">
              <a:spcBef>
                <a:spcPts val="684"/>
              </a:spcBef>
              <a:buClr>
                <a:srgbClr val="00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>
                <a:latin typeface="Courier New" pitchFamily="49" charset="0"/>
              </a:rPr>
              <a:t>	</a:t>
            </a:r>
            <a:r>
              <a:rPr lang="en-GB" altLang="en-US" sz="2700" b="1">
                <a:solidFill>
                  <a:srgbClr val="00FFFF"/>
                </a:solidFill>
                <a:latin typeface="Courier New" pitchFamily="49" charset="0"/>
              </a:rPr>
              <a:t>DECLARE</a:t>
            </a:r>
            <a:r>
              <a:rPr lang="en-GB" altLang="en-US" sz="2700">
                <a:solidFill>
                  <a:srgbClr val="00FFFF"/>
                </a:solidFill>
                <a:latin typeface="Courier New" pitchFamily="49" charset="0"/>
              </a:rPr>
              <a:t>     myBeer Beers.name%TYPE;</a:t>
            </a:r>
            <a:r>
              <a:rPr lang="en-GB" altLang="en-US" sz="2700"/>
              <a:t> </a:t>
            </a:r>
          </a:p>
          <a:p>
            <a:pPr marL="391146" indent="-391146">
              <a:spcBef>
                <a:spcPts val="684"/>
              </a:spcBef>
              <a:buClr>
                <a:srgbClr val="00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/>
              <a:t>    gives PL/SQL variable myBeer whatever type was declared for the name column in relation Beers. </a:t>
            </a:r>
          </a:p>
        </p:txBody>
      </p:sp>
    </p:spTree>
    <p:extLst>
      <p:ext uri="{BB962C8B-B14F-4D97-AF65-F5344CB8AC3E}">
        <p14:creationId xmlns:p14="http://schemas.microsoft.com/office/powerpoint/2010/main" val="2983895204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46E7718-876D-4342-B0BD-E210976CB685}" type="datetimeFigureOut">
              <a:rPr lang="en-US"/>
              <a:pPr>
                <a:defRPr/>
              </a:pPr>
              <a:t>21/02/2019</a:t>
            </a:fld>
            <a:endParaRPr lang="en-US"/>
          </a:p>
        </p:txBody>
      </p:sp>
      <p:sp>
        <p:nvSpPr>
          <p:cNvPr id="29699" name="Rectangle 1"/>
          <p:cNvSpPr>
            <a:spLocks noChangeArrowheads="1"/>
          </p:cNvSpPr>
          <p:nvPr>
            <p:ph type="title"/>
          </p:nvPr>
        </p:nvSpPr>
        <p:spPr>
          <a:xfrm>
            <a:off x="534670" y="969033"/>
            <a:ext cx="9624060" cy="723366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pPr algn="ctr">
              <a:buClr>
                <a:srgbClr val="FFFF00"/>
              </a:buClr>
              <a:tabLst>
                <a:tab pos="0" algn="l"/>
                <a:tab pos="1043056" algn="l"/>
                <a:tab pos="2086112" algn="l"/>
                <a:tab pos="3129168" algn="l"/>
                <a:tab pos="4172224" algn="l"/>
                <a:tab pos="5215280" algn="l"/>
                <a:tab pos="6258336" algn="l"/>
                <a:tab pos="7301393" algn="l"/>
                <a:tab pos="8344449" algn="l"/>
                <a:tab pos="9387505" algn="l"/>
                <a:tab pos="10430561" algn="l"/>
                <a:tab pos="11473617" algn="l"/>
              </a:tabLst>
            </a:pPr>
            <a:r>
              <a:rPr lang="en-GB" altLang="en-US" dirty="0" smtClean="0">
                <a:solidFill>
                  <a:schemeClr val="tx2"/>
                </a:solidFill>
              </a:rPr>
              <a:t>The </a:t>
            </a:r>
            <a:r>
              <a:rPr lang="en-GB" altLang="en-US" dirty="0" smtClean="0">
                <a:solidFill>
                  <a:schemeClr val="tx2"/>
                </a:solidFill>
                <a:latin typeface="Courier New" pitchFamily="49" charset="0"/>
              </a:rPr>
              <a:t>%ROWTYPE</a:t>
            </a:r>
            <a:r>
              <a:rPr lang="en-GB" altLang="en-US" dirty="0" smtClean="0">
                <a:solidFill>
                  <a:schemeClr val="tx2"/>
                </a:solidFill>
              </a:rPr>
              <a:t> attribute</a:t>
            </a:r>
          </a:p>
        </p:txBody>
      </p:sp>
      <p:sp>
        <p:nvSpPr>
          <p:cNvPr id="29700" name="Rectangle 2"/>
          <p:cNvSpPr>
            <a:spLocks noChangeArrowheads="1"/>
          </p:cNvSpPr>
          <p:nvPr>
            <p:ph type="body" idx="1"/>
          </p:nvPr>
        </p:nvSpPr>
        <p:spPr>
          <a:xfrm>
            <a:off x="534670" y="1764295"/>
            <a:ext cx="9624060" cy="5542634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pPr marL="391146" indent="-391146">
              <a:spcBef>
                <a:spcPts val="684"/>
              </a:spcBef>
              <a:buClr>
                <a:srgbClr val="99FF99"/>
              </a:buClr>
              <a:buSzPct val="80000"/>
              <a:buFont typeface="Wingdings" charset="2"/>
              <a:buChar char=""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/>
              <a:t>A variable may also have a type that is a </a:t>
            </a:r>
            <a:r>
              <a:rPr lang="en-GB" altLang="en-US" sz="2700">
                <a:solidFill>
                  <a:srgbClr val="00FFFF"/>
                </a:solidFill>
              </a:rPr>
              <a:t>record with several fields</a:t>
            </a:r>
            <a:r>
              <a:rPr lang="en-GB" altLang="en-US" sz="2700"/>
              <a:t>. </a:t>
            </a:r>
          </a:p>
          <a:p>
            <a:pPr marL="391146" indent="-391146">
              <a:spcBef>
                <a:spcPts val="684"/>
              </a:spcBef>
              <a:buClr>
                <a:srgbClr val="99FF99"/>
              </a:buClr>
              <a:buSzPct val="80000"/>
              <a:buFont typeface="Wingdings" charset="2"/>
              <a:buChar char=""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/>
              <a:t>The simplest way to declare such a variable is to use </a:t>
            </a:r>
            <a:r>
              <a:rPr lang="en-GB" altLang="en-US" sz="2700">
                <a:solidFill>
                  <a:srgbClr val="00FFFF"/>
                </a:solidFill>
                <a:latin typeface="Courier New" pitchFamily="49" charset="0"/>
              </a:rPr>
              <a:t>%ROWTYPE</a:t>
            </a:r>
            <a:r>
              <a:rPr lang="en-GB" altLang="en-US" sz="2700"/>
              <a:t> on a relation name. The result is a record type in which the fields have the same names and types as the attributes of the relation. </a:t>
            </a:r>
          </a:p>
          <a:p>
            <a:pPr marL="391146" indent="-391146">
              <a:spcBef>
                <a:spcPts val="684"/>
              </a:spcBef>
              <a:buClr>
                <a:srgbClr val="00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/>
              <a:t>Ex:</a:t>
            </a:r>
          </a:p>
          <a:p>
            <a:pPr marL="391146" indent="-391146">
              <a:spcBef>
                <a:spcPts val="684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 b="1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GB" altLang="en-US" sz="2700" b="1">
                <a:solidFill>
                  <a:srgbClr val="00FFFF"/>
                </a:solidFill>
                <a:latin typeface="Courier New" pitchFamily="49" charset="0"/>
              </a:rPr>
              <a:t>DECLARE</a:t>
            </a:r>
            <a:r>
              <a:rPr lang="en-GB" altLang="en-US" sz="2700">
                <a:solidFill>
                  <a:srgbClr val="00FFFF"/>
                </a:solidFill>
                <a:latin typeface="Courier New" pitchFamily="49" charset="0"/>
              </a:rPr>
              <a:t>     beerTuple Beers%ROWTYPE;</a:t>
            </a:r>
          </a:p>
          <a:p>
            <a:pPr marL="391146" indent="-391146">
              <a:spcBef>
                <a:spcPts val="684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endParaRPr lang="en-GB" altLang="en-US" sz="2700">
              <a:solidFill>
                <a:srgbClr val="FF0000"/>
              </a:solidFill>
              <a:latin typeface="Courier New" pitchFamily="49" charset="0"/>
            </a:endParaRPr>
          </a:p>
          <a:p>
            <a:pPr marL="391146" indent="-391146">
              <a:spcBef>
                <a:spcPts val="684"/>
              </a:spcBef>
              <a:buClr>
                <a:srgbClr val="00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/>
              <a:t> makes variable beerTuple be a record with fields name and manufacture, assuming that the relation has the schema Beers(name, manufacture). </a:t>
            </a:r>
          </a:p>
        </p:txBody>
      </p:sp>
    </p:spTree>
    <p:extLst>
      <p:ext uri="{BB962C8B-B14F-4D97-AF65-F5344CB8AC3E}">
        <p14:creationId xmlns:p14="http://schemas.microsoft.com/office/powerpoint/2010/main" val="215415689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46E7718-876D-4342-B0BD-E210976CB685}" type="datetimeFigureOut">
              <a:rPr lang="en-US"/>
              <a:pPr>
                <a:defRPr/>
              </a:pPr>
              <a:t>21/02/2019</a:t>
            </a:fld>
            <a:endParaRPr lang="en-US"/>
          </a:p>
        </p:txBody>
      </p:sp>
      <p:sp>
        <p:nvSpPr>
          <p:cNvPr id="31747" name="Rectangle 1"/>
          <p:cNvSpPr>
            <a:spLocks noChangeArrowheads="1"/>
          </p:cNvSpPr>
          <p:nvPr>
            <p:ph type="title"/>
          </p:nvPr>
        </p:nvSpPr>
        <p:spPr>
          <a:xfrm>
            <a:off x="450156" y="1185057"/>
            <a:ext cx="10243244" cy="723366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02663" tIns="53385" rIns="102663" bIns="53385">
            <a:spAutoFit/>
          </a:bodyPr>
          <a:lstStyle/>
          <a:p>
            <a:pPr algn="ctr">
              <a:buClr>
                <a:srgbClr val="FFFF00"/>
              </a:buClr>
              <a:tabLst>
                <a:tab pos="0" algn="l"/>
                <a:tab pos="1043056" algn="l"/>
                <a:tab pos="2086112" algn="l"/>
                <a:tab pos="3129168" algn="l"/>
                <a:tab pos="4172224" algn="l"/>
                <a:tab pos="5215280" algn="l"/>
                <a:tab pos="6258336" algn="l"/>
                <a:tab pos="7301393" algn="l"/>
                <a:tab pos="8344449" algn="l"/>
                <a:tab pos="9387505" algn="l"/>
                <a:tab pos="10430561" algn="l"/>
                <a:tab pos="11473617" algn="l"/>
              </a:tabLst>
            </a:pPr>
            <a:r>
              <a:rPr lang="en-GB" altLang="en-US" dirty="0" smtClean="0">
                <a:solidFill>
                  <a:schemeClr val="tx2"/>
                </a:solidFill>
              </a:rPr>
              <a:t>Default values and assignments</a:t>
            </a:r>
          </a:p>
        </p:txBody>
      </p:sp>
      <p:sp>
        <p:nvSpPr>
          <p:cNvPr id="31748" name="Rectangle 2"/>
          <p:cNvSpPr>
            <a:spLocks noChangeArrowheads="1"/>
          </p:cNvSpPr>
          <p:nvPr>
            <p:ph type="body" idx="1"/>
          </p:nvPr>
        </p:nvSpPr>
        <p:spPr>
          <a:xfrm>
            <a:off x="245058" y="2124447"/>
            <a:ext cx="10184721" cy="4941444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pPr marL="391146" indent="-391146">
              <a:lnSpc>
                <a:spcPct val="80000"/>
              </a:lnSpc>
              <a:spcBef>
                <a:spcPts val="684"/>
              </a:spcBef>
              <a:buClr>
                <a:srgbClr val="99FF99"/>
              </a:buClr>
              <a:buSzPct val="80000"/>
              <a:buFont typeface="Wingdings" charset="2"/>
              <a:buChar char=""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 dirty="0"/>
              <a:t>The initial value of any variable, regardless of its type, is </a:t>
            </a:r>
            <a:r>
              <a:rPr lang="en-GB" altLang="en-US" sz="2700" dirty="0">
                <a:solidFill>
                  <a:srgbClr val="00FFFF"/>
                </a:solidFill>
              </a:rPr>
              <a:t>NULL</a:t>
            </a:r>
            <a:r>
              <a:rPr lang="en-GB" altLang="en-US" sz="2700" dirty="0"/>
              <a:t>. </a:t>
            </a:r>
          </a:p>
          <a:p>
            <a:pPr marL="391146" indent="-391146">
              <a:lnSpc>
                <a:spcPct val="80000"/>
              </a:lnSpc>
              <a:spcBef>
                <a:spcPts val="684"/>
              </a:spcBef>
              <a:buClr>
                <a:srgbClr val="99FF99"/>
              </a:buClr>
              <a:buSzPct val="80000"/>
              <a:buFont typeface="Wingdings" charset="2"/>
              <a:buChar char=""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 dirty="0"/>
              <a:t>We can assign values to variables, using the </a:t>
            </a:r>
            <a:r>
              <a:rPr lang="en-GB" altLang="en-US" sz="2700" dirty="0">
                <a:solidFill>
                  <a:srgbClr val="00FFFF"/>
                </a:solidFill>
              </a:rPr>
              <a:t>":="</a:t>
            </a:r>
            <a:r>
              <a:rPr lang="en-GB" altLang="en-US" sz="2700" dirty="0">
                <a:solidFill>
                  <a:srgbClr val="FF0000"/>
                </a:solidFill>
              </a:rPr>
              <a:t> </a:t>
            </a:r>
            <a:r>
              <a:rPr lang="en-GB" altLang="en-US" sz="2700" dirty="0"/>
              <a:t>operator. </a:t>
            </a:r>
          </a:p>
          <a:p>
            <a:pPr marL="391146" indent="-391146">
              <a:lnSpc>
                <a:spcPct val="80000"/>
              </a:lnSpc>
              <a:spcBef>
                <a:spcPts val="684"/>
              </a:spcBef>
              <a:buClr>
                <a:srgbClr val="99FF99"/>
              </a:buClr>
              <a:buSzPct val="80000"/>
              <a:buFont typeface="Wingdings" charset="2"/>
              <a:buChar char=""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 dirty="0"/>
              <a:t>The assignment can occur either immediately after the type of the variable is declared, or anywhere in the executable portion of the program. </a:t>
            </a:r>
          </a:p>
          <a:p>
            <a:pPr marL="391146" indent="-391146">
              <a:lnSpc>
                <a:spcPct val="80000"/>
              </a:lnSpc>
              <a:spcBef>
                <a:spcPts val="684"/>
              </a:spcBef>
              <a:buClr>
                <a:srgbClr val="00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 dirty="0"/>
              <a:t>Ex:</a:t>
            </a:r>
          </a:p>
          <a:p>
            <a:pPr marL="391146" indent="-391146">
              <a:lnSpc>
                <a:spcPct val="80000"/>
              </a:lnSpc>
              <a:spcBef>
                <a:spcPts val="570"/>
              </a:spcBef>
              <a:buClr>
                <a:srgbClr val="00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 dirty="0"/>
              <a:t>	</a:t>
            </a:r>
            <a:r>
              <a:rPr lang="en-GB" altLang="en-US" sz="2300" b="1" dirty="0">
                <a:solidFill>
                  <a:srgbClr val="00FFFF"/>
                </a:solidFill>
                <a:latin typeface="Courier New" pitchFamily="49" charset="0"/>
              </a:rPr>
              <a:t>DECLARE</a:t>
            </a:r>
            <a:r>
              <a:rPr lang="en-GB" altLang="en-US" sz="2300" dirty="0">
                <a:solidFill>
                  <a:srgbClr val="00FFFF"/>
                </a:solidFill>
                <a:latin typeface="Courier New" pitchFamily="49" charset="0"/>
              </a:rPr>
              <a:t>     </a:t>
            </a:r>
          </a:p>
          <a:p>
            <a:pPr marL="391146" indent="-391146">
              <a:lnSpc>
                <a:spcPct val="80000"/>
              </a:lnSpc>
              <a:spcBef>
                <a:spcPts val="570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300" dirty="0">
                <a:solidFill>
                  <a:srgbClr val="00FFFF"/>
                </a:solidFill>
                <a:latin typeface="Courier New" pitchFamily="49" charset="0"/>
              </a:rPr>
              <a:t>	 a </a:t>
            </a:r>
            <a:r>
              <a:rPr lang="en-GB" altLang="en-US" sz="2300" b="1" dirty="0">
                <a:solidFill>
                  <a:srgbClr val="00FFFF"/>
                </a:solidFill>
                <a:latin typeface="Courier New" pitchFamily="49" charset="0"/>
              </a:rPr>
              <a:t>NUMBER</a:t>
            </a:r>
            <a:r>
              <a:rPr lang="en-GB" altLang="en-US" sz="2300" dirty="0">
                <a:solidFill>
                  <a:srgbClr val="00FFFF"/>
                </a:solidFill>
                <a:latin typeface="Courier New" pitchFamily="49" charset="0"/>
              </a:rPr>
              <a:t> := 3; </a:t>
            </a:r>
          </a:p>
          <a:p>
            <a:pPr marL="391146" indent="-391146">
              <a:lnSpc>
                <a:spcPct val="80000"/>
              </a:lnSpc>
              <a:spcBef>
                <a:spcPts val="570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300" dirty="0">
                <a:solidFill>
                  <a:srgbClr val="00FFFF"/>
                </a:solidFill>
                <a:latin typeface="Courier New" pitchFamily="49" charset="0"/>
              </a:rPr>
              <a:t>	</a:t>
            </a:r>
            <a:r>
              <a:rPr lang="en-GB" altLang="en-US" sz="2300" b="1" dirty="0">
                <a:solidFill>
                  <a:srgbClr val="00FFFF"/>
                </a:solidFill>
                <a:latin typeface="Courier New" pitchFamily="49" charset="0"/>
              </a:rPr>
              <a:t>BEGIN</a:t>
            </a:r>
            <a:r>
              <a:rPr lang="en-GB" altLang="en-US" sz="2300" dirty="0">
                <a:solidFill>
                  <a:srgbClr val="00FFFF"/>
                </a:solidFill>
                <a:latin typeface="Courier New" pitchFamily="49" charset="0"/>
              </a:rPr>
              <a:t>    </a:t>
            </a:r>
          </a:p>
          <a:p>
            <a:pPr marL="391146" indent="-391146">
              <a:lnSpc>
                <a:spcPct val="80000"/>
              </a:lnSpc>
              <a:spcBef>
                <a:spcPts val="570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300" dirty="0">
                <a:solidFill>
                  <a:srgbClr val="00FFFF"/>
                </a:solidFill>
                <a:latin typeface="Courier New" pitchFamily="49" charset="0"/>
              </a:rPr>
              <a:t>	 a := a + 1;</a:t>
            </a:r>
          </a:p>
          <a:p>
            <a:pPr marL="391146" indent="-391146">
              <a:lnSpc>
                <a:spcPct val="80000"/>
              </a:lnSpc>
              <a:spcBef>
                <a:spcPts val="570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300" dirty="0">
                <a:solidFill>
                  <a:srgbClr val="00FFFF"/>
                </a:solidFill>
                <a:latin typeface="Courier New" pitchFamily="49" charset="0"/>
              </a:rPr>
              <a:t>  </a:t>
            </a:r>
            <a:r>
              <a:rPr lang="en-GB" altLang="en-US" sz="2300" b="1" dirty="0">
                <a:solidFill>
                  <a:srgbClr val="00FFFF"/>
                </a:solidFill>
                <a:latin typeface="Courier New" pitchFamily="49" charset="0"/>
              </a:rPr>
              <a:t>END</a:t>
            </a:r>
            <a:r>
              <a:rPr lang="en-GB" altLang="en-US" sz="2300" dirty="0">
                <a:solidFill>
                  <a:srgbClr val="00FFFF"/>
                </a:solidFill>
                <a:latin typeface="Courier New" pitchFamily="49" charset="0"/>
              </a:rPr>
              <a:t>; </a:t>
            </a:r>
          </a:p>
          <a:p>
            <a:pPr marL="391146" indent="-391146">
              <a:lnSpc>
                <a:spcPct val="80000"/>
              </a:lnSpc>
              <a:spcBef>
                <a:spcPts val="570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300" dirty="0">
                <a:solidFill>
                  <a:srgbClr val="00FFFF"/>
                </a:solidFill>
                <a:latin typeface="Courier New" pitchFamily="49" charset="0"/>
              </a:rPr>
              <a:t>	. </a:t>
            </a:r>
          </a:p>
          <a:p>
            <a:pPr marL="391146" indent="-391146">
              <a:lnSpc>
                <a:spcPct val="80000"/>
              </a:lnSpc>
              <a:spcBef>
                <a:spcPts val="570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300" dirty="0">
                <a:solidFill>
                  <a:srgbClr val="00FFFF"/>
                </a:solidFill>
                <a:latin typeface="Courier New" pitchFamily="49" charset="0"/>
              </a:rPr>
              <a:t>	</a:t>
            </a:r>
            <a:r>
              <a:rPr lang="en-GB" altLang="en-US" sz="2300" b="1" dirty="0">
                <a:solidFill>
                  <a:srgbClr val="00FFFF"/>
                </a:solidFill>
                <a:latin typeface="Courier New" pitchFamily="49" charset="0"/>
              </a:rPr>
              <a:t>run</a:t>
            </a:r>
            <a:r>
              <a:rPr lang="en-GB" altLang="en-US" sz="2300" dirty="0">
                <a:solidFill>
                  <a:srgbClr val="00FFFF"/>
                </a:solidFill>
                <a:latin typeface="Courier New" pitchFamily="49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2555932204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46E7718-876D-4342-B0BD-E210976CB685}" type="datetimeFigureOut">
              <a:rPr lang="en-US"/>
              <a:pPr>
                <a:defRPr/>
              </a:pPr>
              <a:t>21/02/2019</a:t>
            </a:fld>
            <a:endParaRPr lang="en-US"/>
          </a:p>
        </p:txBody>
      </p:sp>
      <p:sp>
        <p:nvSpPr>
          <p:cNvPr id="33795" name="Rectangle 1"/>
          <p:cNvSpPr>
            <a:spLocks noChangeArrowheads="1"/>
          </p:cNvSpPr>
          <p:nvPr>
            <p:ph type="title"/>
          </p:nvPr>
        </p:nvSpPr>
        <p:spPr>
          <a:xfrm>
            <a:off x="534670" y="825017"/>
            <a:ext cx="9624060" cy="723366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pPr algn="ctr">
              <a:buClr>
                <a:srgbClr val="FFFF00"/>
              </a:buClr>
              <a:tabLst>
                <a:tab pos="0" algn="l"/>
                <a:tab pos="1043056" algn="l"/>
                <a:tab pos="2086112" algn="l"/>
                <a:tab pos="3129168" algn="l"/>
                <a:tab pos="4172224" algn="l"/>
                <a:tab pos="5215280" algn="l"/>
                <a:tab pos="6258336" algn="l"/>
                <a:tab pos="7301393" algn="l"/>
                <a:tab pos="8344449" algn="l"/>
                <a:tab pos="9387505" algn="l"/>
                <a:tab pos="10430561" algn="l"/>
                <a:tab pos="11473617" algn="l"/>
              </a:tabLst>
            </a:pPr>
            <a:r>
              <a:rPr lang="en-GB" altLang="en-US" dirty="0" smtClean="0">
                <a:solidFill>
                  <a:schemeClr val="tx2"/>
                </a:solidFill>
              </a:rPr>
              <a:t>Bind variables</a:t>
            </a:r>
          </a:p>
        </p:txBody>
      </p:sp>
      <p:sp>
        <p:nvSpPr>
          <p:cNvPr id="33796" name="Rectangle 2"/>
          <p:cNvSpPr>
            <a:spLocks noChangeArrowheads="1"/>
          </p:cNvSpPr>
          <p:nvPr>
            <p:ph type="body" idx="1"/>
          </p:nvPr>
        </p:nvSpPr>
        <p:spPr>
          <a:xfrm>
            <a:off x="534670" y="1764295"/>
            <a:ext cx="9624060" cy="4990084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pPr marL="391146" indent="-391146">
              <a:spcBef>
                <a:spcPts val="798"/>
              </a:spcBef>
              <a:buClr>
                <a:srgbClr val="99FF99"/>
              </a:buClr>
              <a:buSzPct val="80000"/>
              <a:buFont typeface="Wingdings" charset="2"/>
              <a:buChar char=""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3700"/>
              <a:t>Variable that you declare in a </a:t>
            </a:r>
            <a:r>
              <a:rPr lang="en-GB" altLang="en-US" sz="3700">
                <a:solidFill>
                  <a:srgbClr val="00FFFF"/>
                </a:solidFill>
              </a:rPr>
              <a:t>host environment (ex: SQL*Plus)</a:t>
            </a:r>
            <a:r>
              <a:rPr lang="en-GB" altLang="en-US" sz="3700"/>
              <a:t>, used to pass run-time values (number or characters) into or out of PL/SQL programs</a:t>
            </a:r>
          </a:p>
          <a:p>
            <a:pPr marL="391146" indent="-391146">
              <a:spcBef>
                <a:spcPts val="798"/>
              </a:spcBef>
              <a:buClr>
                <a:srgbClr val="99FF99"/>
              </a:buClr>
              <a:buSzPct val="80000"/>
              <a:buFont typeface="Wingdings" charset="2"/>
              <a:buChar char=""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3700"/>
              <a:t>The only kind that may be printed with a </a:t>
            </a:r>
            <a:r>
              <a:rPr lang="en-GB" altLang="en-US" sz="3700">
                <a:solidFill>
                  <a:srgbClr val="00FFFF"/>
                </a:solidFill>
              </a:rPr>
              <a:t>print</a:t>
            </a:r>
            <a:r>
              <a:rPr lang="en-GB" altLang="en-US" sz="3700"/>
              <a:t> command. </a:t>
            </a:r>
          </a:p>
          <a:p>
            <a:pPr marL="391146" indent="-391146">
              <a:spcBef>
                <a:spcPts val="798"/>
              </a:spcBef>
              <a:buClr>
                <a:srgbClr val="99FF99"/>
              </a:buClr>
              <a:buSzPct val="80000"/>
              <a:buFont typeface="Wingdings" charset="2"/>
              <a:buChar char=""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3700"/>
              <a:t>Bind variables must be </a:t>
            </a:r>
            <a:r>
              <a:rPr lang="en-GB" altLang="en-US" sz="3700">
                <a:solidFill>
                  <a:srgbClr val="00FFFF"/>
                </a:solidFill>
              </a:rPr>
              <a:t>prefixed with a colon</a:t>
            </a:r>
            <a:r>
              <a:rPr lang="en-GB" altLang="en-US" sz="3700"/>
              <a:t> in PL/SQL statements </a:t>
            </a:r>
          </a:p>
        </p:txBody>
      </p:sp>
    </p:spTree>
    <p:extLst>
      <p:ext uri="{BB962C8B-B14F-4D97-AF65-F5344CB8AC3E}">
        <p14:creationId xmlns:p14="http://schemas.microsoft.com/office/powerpoint/2010/main" val="1237720137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46E7718-876D-4342-B0BD-E210976CB685}" type="datetimeFigureOut">
              <a:rPr lang="en-US"/>
              <a:pPr>
                <a:defRPr/>
              </a:pPr>
              <a:t>21/02/2019</a:t>
            </a:fld>
            <a:endParaRPr lang="en-US"/>
          </a:p>
        </p:txBody>
      </p:sp>
      <p:sp>
        <p:nvSpPr>
          <p:cNvPr id="35843" name="Rectangle 1"/>
          <p:cNvSpPr>
            <a:spLocks noChangeArrowheads="1"/>
          </p:cNvSpPr>
          <p:nvPr>
            <p:ph type="title"/>
          </p:nvPr>
        </p:nvSpPr>
        <p:spPr>
          <a:xfrm>
            <a:off x="534670" y="969033"/>
            <a:ext cx="9624060" cy="723366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pPr algn="ctr">
              <a:buClr>
                <a:srgbClr val="FFFF00"/>
              </a:buClr>
              <a:tabLst>
                <a:tab pos="0" algn="l"/>
                <a:tab pos="1043056" algn="l"/>
                <a:tab pos="2086112" algn="l"/>
                <a:tab pos="3129168" algn="l"/>
                <a:tab pos="4172224" algn="l"/>
                <a:tab pos="5215280" algn="l"/>
                <a:tab pos="6258336" algn="l"/>
                <a:tab pos="7301393" algn="l"/>
                <a:tab pos="8344449" algn="l"/>
                <a:tab pos="9387505" algn="l"/>
                <a:tab pos="10430561" algn="l"/>
                <a:tab pos="11473617" algn="l"/>
              </a:tabLst>
            </a:pPr>
            <a:r>
              <a:rPr lang="en-GB" altLang="en-US" dirty="0" smtClean="0">
                <a:solidFill>
                  <a:schemeClr val="tx2"/>
                </a:solidFill>
              </a:rPr>
              <a:t>Steps to create a bind variable</a:t>
            </a:r>
          </a:p>
        </p:txBody>
      </p:sp>
      <p:sp>
        <p:nvSpPr>
          <p:cNvPr id="35844" name="Rectangle 2"/>
          <p:cNvSpPr>
            <a:spLocks noChangeArrowheads="1"/>
          </p:cNvSpPr>
          <p:nvPr>
            <p:ph type="body" idx="1"/>
          </p:nvPr>
        </p:nvSpPr>
        <p:spPr>
          <a:xfrm>
            <a:off x="0" y="1764295"/>
            <a:ext cx="10693400" cy="5801679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pPr marL="606639" indent="-606639">
              <a:spcBef>
                <a:spcPct val="0"/>
              </a:spcBef>
              <a:buClr>
                <a:srgbClr val="000000"/>
              </a:buClr>
              <a:buFont typeface="Arial" charset="0"/>
              <a:buAutoNum type="arabicPeriod"/>
              <a:tabLst>
                <a:tab pos="1256738" algn="l"/>
                <a:tab pos="2299794" algn="l"/>
                <a:tab pos="3342850" algn="l"/>
                <a:tab pos="4385906" algn="l"/>
                <a:tab pos="5428962" algn="l"/>
                <a:tab pos="6472018" algn="l"/>
                <a:tab pos="7515074" algn="l"/>
                <a:tab pos="8558130" algn="l"/>
                <a:tab pos="9601186" algn="l"/>
                <a:tab pos="10644242" algn="l"/>
                <a:tab pos="11687299" algn="l"/>
              </a:tabLst>
            </a:pPr>
            <a:r>
              <a:rPr lang="en-GB" altLang="en-US" sz="3700"/>
              <a:t>We declare a bind variable as   follows:</a:t>
            </a:r>
            <a:br>
              <a:rPr lang="en-GB" altLang="en-US" sz="3700"/>
            </a:br>
            <a:r>
              <a:rPr lang="en-GB" altLang="en-US" sz="3700" b="1">
                <a:solidFill>
                  <a:srgbClr val="00FFFF"/>
                </a:solidFill>
                <a:latin typeface="Courier New" pitchFamily="49" charset="0"/>
              </a:rPr>
              <a:t>VARIABLE</a:t>
            </a:r>
            <a:r>
              <a:rPr lang="en-GB" altLang="en-US" sz="3700">
                <a:solidFill>
                  <a:srgbClr val="00FFFF"/>
                </a:solidFill>
                <a:latin typeface="Courier New" pitchFamily="49" charset="0"/>
              </a:rPr>
              <a:t> &lt;name&gt; &lt;type&gt;</a:t>
            </a:r>
            <a:r>
              <a:rPr lang="en-GB" altLang="en-US" sz="3700">
                <a:solidFill>
                  <a:srgbClr val="FF0000"/>
                </a:solidFill>
                <a:latin typeface="Courier New" pitchFamily="49" charset="0"/>
              </a:rPr>
              <a:t/>
            </a:r>
            <a:br>
              <a:rPr lang="en-GB" altLang="en-US" sz="3700">
                <a:solidFill>
                  <a:srgbClr val="FF0000"/>
                </a:solidFill>
                <a:latin typeface="Courier New" pitchFamily="49" charset="0"/>
              </a:rPr>
            </a:br>
            <a:r>
              <a:rPr lang="en-GB" altLang="en-US" sz="3700"/>
              <a:t>where the type can be only one of three things: NUMBER, CHAR, or CHAR(</a:t>
            </a:r>
            <a:r>
              <a:rPr lang="en-GB" altLang="en-US" sz="3700" i="1"/>
              <a:t>n</a:t>
            </a:r>
            <a:r>
              <a:rPr lang="en-GB" altLang="en-US" sz="3700"/>
              <a:t>). </a:t>
            </a:r>
          </a:p>
          <a:p>
            <a:pPr marL="606639" indent="-606639">
              <a:spcBef>
                <a:spcPct val="0"/>
              </a:spcBef>
              <a:buClr>
                <a:srgbClr val="000000"/>
              </a:buClr>
              <a:buFont typeface="Arial" charset="0"/>
              <a:buAutoNum type="arabicPeriod"/>
              <a:tabLst>
                <a:tab pos="1256738" algn="l"/>
                <a:tab pos="2299794" algn="l"/>
                <a:tab pos="3342850" algn="l"/>
                <a:tab pos="4385906" algn="l"/>
                <a:tab pos="5428962" algn="l"/>
                <a:tab pos="6472018" algn="l"/>
                <a:tab pos="7515074" algn="l"/>
                <a:tab pos="8558130" algn="l"/>
                <a:tab pos="9601186" algn="l"/>
                <a:tab pos="10644242" algn="l"/>
                <a:tab pos="11687299" algn="l"/>
              </a:tabLst>
            </a:pPr>
            <a:r>
              <a:rPr lang="en-GB" altLang="en-US" sz="3700"/>
              <a:t>We may then assign to the variable in a following PL/SQL statement, but we must prefix it with a colon. </a:t>
            </a:r>
          </a:p>
          <a:p>
            <a:pPr marL="606639" indent="-606639">
              <a:spcBef>
                <a:spcPct val="0"/>
              </a:spcBef>
              <a:buClr>
                <a:srgbClr val="000000"/>
              </a:buClr>
              <a:buFont typeface="Arial" charset="0"/>
              <a:buAutoNum type="arabicPeriod"/>
              <a:tabLst>
                <a:tab pos="1256738" algn="l"/>
                <a:tab pos="2299794" algn="l"/>
                <a:tab pos="3342850" algn="l"/>
                <a:tab pos="4385906" algn="l"/>
                <a:tab pos="5428962" algn="l"/>
                <a:tab pos="6472018" algn="l"/>
                <a:tab pos="7515074" algn="l"/>
                <a:tab pos="8558130" algn="l"/>
                <a:tab pos="9601186" algn="l"/>
                <a:tab pos="10644242" algn="l"/>
                <a:tab pos="11687299" algn="l"/>
              </a:tabLst>
            </a:pPr>
            <a:r>
              <a:rPr lang="en-GB" altLang="en-US" sz="3700"/>
              <a:t>Finally, we can execute a statement :</a:t>
            </a:r>
          </a:p>
          <a:p>
            <a:pPr marL="606639" indent="-606639">
              <a:spcBef>
                <a:spcPct val="0"/>
              </a:spcBef>
              <a:buClr>
                <a:srgbClr val="000000"/>
              </a:buClr>
              <a:buNone/>
              <a:tabLst>
                <a:tab pos="1256738" algn="l"/>
                <a:tab pos="2299794" algn="l"/>
                <a:tab pos="3342850" algn="l"/>
                <a:tab pos="4385906" algn="l"/>
                <a:tab pos="5428962" algn="l"/>
                <a:tab pos="6472018" algn="l"/>
                <a:tab pos="7515074" algn="l"/>
                <a:tab pos="8558130" algn="l"/>
                <a:tab pos="9601186" algn="l"/>
                <a:tab pos="10644242" algn="l"/>
                <a:tab pos="11687299" algn="l"/>
              </a:tabLst>
            </a:pPr>
            <a:r>
              <a:rPr lang="en-GB" altLang="en-US" sz="3700"/>
              <a:t>    </a:t>
            </a:r>
            <a:r>
              <a:rPr lang="en-GB" altLang="en-US" sz="3700" b="1">
                <a:solidFill>
                  <a:srgbClr val="00FFFF"/>
                </a:solidFill>
                <a:latin typeface="Courier New" pitchFamily="49" charset="0"/>
              </a:rPr>
              <a:t>PRINT</a:t>
            </a:r>
            <a:r>
              <a:rPr lang="en-GB" altLang="en-US" sz="3700">
                <a:solidFill>
                  <a:srgbClr val="00FFFF"/>
                </a:solidFill>
                <a:latin typeface="Courier New" pitchFamily="49" charset="0"/>
              </a:rPr>
              <a:t> :&lt;name&gt;;</a:t>
            </a:r>
          </a:p>
          <a:p>
            <a:pPr marL="606639" indent="-606639">
              <a:spcBef>
                <a:spcPct val="0"/>
              </a:spcBef>
              <a:buClr>
                <a:srgbClr val="000000"/>
              </a:buClr>
              <a:buNone/>
              <a:tabLst>
                <a:tab pos="1256738" algn="l"/>
                <a:tab pos="2299794" algn="l"/>
                <a:tab pos="3342850" algn="l"/>
                <a:tab pos="4385906" algn="l"/>
                <a:tab pos="5428962" algn="l"/>
                <a:tab pos="6472018" algn="l"/>
                <a:tab pos="7515074" algn="l"/>
                <a:tab pos="8558130" algn="l"/>
                <a:tab pos="9601186" algn="l"/>
                <a:tab pos="10644242" algn="l"/>
                <a:tab pos="11687299" algn="l"/>
              </a:tabLst>
            </a:pPr>
            <a:r>
              <a:rPr lang="en-GB" altLang="en-US" sz="3700"/>
              <a:t>     outside the PL/SQL statement </a:t>
            </a:r>
          </a:p>
        </p:txBody>
      </p:sp>
    </p:spTree>
    <p:extLst>
      <p:ext uri="{BB962C8B-B14F-4D97-AF65-F5344CB8AC3E}">
        <p14:creationId xmlns:p14="http://schemas.microsoft.com/office/powerpoint/2010/main" val="3628984624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0F78-1A7C-439D-9529-360E7FD7599B}" type="slidenum">
              <a:rPr lang="en-ZA" smtClean="0"/>
              <a:pPr/>
              <a:t>2</a:t>
            </a:fld>
            <a:endParaRPr lang="en-ZA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10561" y="970350"/>
            <a:ext cx="9472836" cy="938074"/>
          </a:xfrm>
        </p:spPr>
        <p:txBody>
          <a:bodyPr/>
          <a:lstStyle/>
          <a:p>
            <a:pPr algn="ctr"/>
            <a:r>
              <a:rPr lang="en-ZA" sz="2800" dirty="0" err="1"/>
              <a:t>Personalia</a:t>
            </a:r>
            <a:endParaRPr lang="en-ZA" sz="2800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698400" y="2052439"/>
            <a:ext cx="9462036" cy="4270663"/>
          </a:xfrm>
        </p:spPr>
        <p:txBody>
          <a:bodyPr/>
          <a:lstStyle/>
          <a:p>
            <a:pPr algn="just"/>
            <a:endParaRPr lang="en-ZA" dirty="0"/>
          </a:p>
          <a:p>
            <a:pPr marL="0" indent="0" algn="just">
              <a:buNone/>
            </a:pPr>
            <a:endParaRPr lang="en-Z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555334"/>
              </p:ext>
            </p:extLst>
          </p:nvPr>
        </p:nvGraphicFramePr>
        <p:xfrm>
          <a:off x="698400" y="2060279"/>
          <a:ext cx="9460012" cy="2944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006">
                  <a:extLst>
                    <a:ext uri="{9D8B030D-6E8A-4147-A177-3AD203B41FA5}">
                      <a16:colId xmlns:a16="http://schemas.microsoft.com/office/drawing/2014/main" xmlns="" val="1758459934"/>
                    </a:ext>
                  </a:extLst>
                </a:gridCol>
                <a:gridCol w="4730006">
                  <a:extLst>
                    <a:ext uri="{9D8B030D-6E8A-4147-A177-3AD203B41FA5}">
                      <a16:colId xmlns:a16="http://schemas.microsoft.com/office/drawing/2014/main" xmlns="" val="2426361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270" marR="0" lvl="1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E8637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Lecturer </a:t>
                      </a:r>
                      <a:endParaRPr kumimoji="0" lang="en-US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4" marR="91434" marT="45732" marB="45732"/>
                </a:tc>
                <a:tc>
                  <a:txBody>
                    <a:bodyPr/>
                    <a:lstStyle/>
                    <a:p>
                      <a:pPr marL="1270" marR="0" lvl="1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E8637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Emmanuel Ramafalo</a:t>
                      </a:r>
                      <a:endParaRPr kumimoji="0" lang="en-US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4" marR="91434" marT="45732" marB="45732"/>
                </a:tc>
                <a:extLst>
                  <a:ext uri="{0D108BD9-81ED-4DB2-BD59-A6C34878D82A}">
                    <a16:rowId xmlns:a16="http://schemas.microsoft.com/office/drawing/2014/main" xmlns="" val="753342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65760" marR="0" lvl="1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FE8637"/>
                        </a:buClr>
                        <a:buSzPct val="80000"/>
                        <a:buFont typeface="Wingdings 2" panose="05020102010507070707" pitchFamily="18" charset="2"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Company</a:t>
                      </a:r>
                      <a:endParaRPr kumimoji="0" lang="en-US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4" marR="91434" marT="45732" marB="45732"/>
                </a:tc>
                <a:tc>
                  <a:txBody>
                    <a:bodyPr/>
                    <a:lstStyle/>
                    <a:p>
                      <a:pPr marL="365760" marR="0" lvl="1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FE8637"/>
                        </a:buClr>
                        <a:buSzPct val="80000"/>
                        <a:buFont typeface="Wingdings 2" panose="05020102010507070707" pitchFamily="18" charset="2"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Eskom</a:t>
                      </a:r>
                      <a:endParaRPr kumimoji="0" lang="en-US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4" marR="91434" marT="45732" marB="45732"/>
                </a:tc>
                <a:extLst>
                  <a:ext uri="{0D108BD9-81ED-4DB2-BD59-A6C34878D82A}">
                    <a16:rowId xmlns:a16="http://schemas.microsoft.com/office/drawing/2014/main" xmlns="" val="1462357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65760" marR="0" lvl="1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FE8637"/>
                        </a:buClr>
                        <a:buSzPct val="80000"/>
                        <a:buFont typeface="Wingdings 2" panose="05020102010507070707" pitchFamily="18" charset="2"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Current position</a:t>
                      </a:r>
                      <a:endParaRPr kumimoji="0" lang="en-US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4" marR="91434" marT="45732" marB="45732"/>
                </a:tc>
                <a:tc>
                  <a:txBody>
                    <a:bodyPr/>
                    <a:lstStyle/>
                    <a:p>
                      <a:pPr marL="365760" marR="0" lvl="1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FE8637"/>
                        </a:buClr>
                        <a:buSzPct val="80000"/>
                        <a:buFont typeface="Wingdings 2" panose="05020102010507070707" pitchFamily="18" charset="2"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Manager: Information Systems</a:t>
                      </a:r>
                      <a:endParaRPr kumimoji="0" lang="en-US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4" marR="91434" marT="45732" marB="45732"/>
                </a:tc>
                <a:extLst>
                  <a:ext uri="{0D108BD9-81ED-4DB2-BD59-A6C34878D82A}">
                    <a16:rowId xmlns:a16="http://schemas.microsoft.com/office/drawing/2014/main" xmlns="" val="260334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65760" marR="0" lvl="1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FE8637"/>
                        </a:buClr>
                        <a:buSzPct val="80000"/>
                        <a:buFont typeface="Wingdings 2" panose="05020102010507070707" pitchFamily="18" charset="2"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WhatsApp</a:t>
                      </a:r>
                      <a:endParaRPr kumimoji="0" lang="en-US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4" marR="91434" marT="45732" marB="45732"/>
                </a:tc>
                <a:tc>
                  <a:txBody>
                    <a:bodyPr/>
                    <a:lstStyle/>
                    <a:p>
                      <a:pPr marL="365760" marR="0" lvl="1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FE8637"/>
                        </a:buClr>
                        <a:buSzPct val="80000"/>
                        <a:buFont typeface="Wingdings 2" panose="05020102010507070707" pitchFamily="18" charset="2"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083 330 8467 </a:t>
                      </a:r>
                      <a:endParaRPr kumimoji="0" lang="en-US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4" marR="91434" marT="45732" marB="45732"/>
                </a:tc>
                <a:extLst>
                  <a:ext uri="{0D108BD9-81ED-4DB2-BD59-A6C34878D82A}">
                    <a16:rowId xmlns:a16="http://schemas.microsoft.com/office/drawing/2014/main" xmlns="" val="3361848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65760" marR="0" lvl="1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FE8637"/>
                        </a:buClr>
                        <a:buSzPct val="80000"/>
                        <a:buFont typeface="Wingdings 2" panose="05020102010507070707" pitchFamily="18" charset="2"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Email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4" marR="91434" marT="45732" marB="45732"/>
                </a:tc>
                <a:tc>
                  <a:txBody>
                    <a:bodyPr/>
                    <a:lstStyle/>
                    <a:p>
                      <a:pPr marL="365760" marR="0" lvl="1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FE8637"/>
                        </a:buClr>
                        <a:buSzPct val="80000"/>
                        <a:buFont typeface="Wingdings 2" panose="05020102010507070707" pitchFamily="18" charset="2"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hlinkClick r:id="rId2"/>
                        </a:rPr>
                        <a:t>ramafalome1@gmail.com</a:t>
                      </a:r>
                      <a:r>
                        <a:rPr kumimoji="0" lang="en-US" sz="24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4" marR="91434" marT="45732" marB="45732"/>
                </a:tc>
                <a:extLst>
                  <a:ext uri="{0D108BD9-81ED-4DB2-BD59-A6C34878D82A}">
                    <a16:rowId xmlns:a16="http://schemas.microsoft.com/office/drawing/2014/main" xmlns="" val="3700435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03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46E7718-876D-4342-B0BD-E210976CB685}" type="datetimeFigureOut">
              <a:rPr lang="en-US"/>
              <a:pPr>
                <a:defRPr/>
              </a:pPr>
              <a:t>21/02/2019</a:t>
            </a:fld>
            <a:endParaRPr lang="en-US"/>
          </a:p>
        </p:txBody>
      </p:sp>
      <p:sp>
        <p:nvSpPr>
          <p:cNvPr id="37891" name="Rectangle 1"/>
          <p:cNvSpPr>
            <a:spLocks noChangeArrowheads="1"/>
          </p:cNvSpPr>
          <p:nvPr>
            <p:ph type="title"/>
          </p:nvPr>
        </p:nvSpPr>
        <p:spPr>
          <a:xfrm>
            <a:off x="534670" y="825017"/>
            <a:ext cx="9624060" cy="723366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pPr algn="ctr">
              <a:buClr>
                <a:srgbClr val="FFFF00"/>
              </a:buClr>
              <a:tabLst>
                <a:tab pos="0" algn="l"/>
                <a:tab pos="1043056" algn="l"/>
                <a:tab pos="2086112" algn="l"/>
                <a:tab pos="3129168" algn="l"/>
                <a:tab pos="4172224" algn="l"/>
                <a:tab pos="5215280" algn="l"/>
                <a:tab pos="6258336" algn="l"/>
                <a:tab pos="7301393" algn="l"/>
                <a:tab pos="8344449" algn="l"/>
                <a:tab pos="9387505" algn="l"/>
                <a:tab pos="10430561" algn="l"/>
                <a:tab pos="11473617" algn="l"/>
              </a:tabLst>
            </a:pPr>
            <a:r>
              <a:rPr lang="en-GB" altLang="en-US" dirty="0" smtClean="0">
                <a:solidFill>
                  <a:schemeClr val="tx2"/>
                </a:solidFill>
              </a:rPr>
              <a:t>Example</a:t>
            </a:r>
          </a:p>
        </p:txBody>
      </p:sp>
      <p:sp>
        <p:nvSpPr>
          <p:cNvPr id="37892" name="Rectangle 2"/>
          <p:cNvSpPr>
            <a:spLocks noChangeArrowheads="1"/>
          </p:cNvSpPr>
          <p:nvPr>
            <p:ph type="body" idx="1"/>
          </p:nvPr>
        </p:nvSpPr>
        <p:spPr>
          <a:xfrm>
            <a:off x="534670" y="1764295"/>
            <a:ext cx="9624060" cy="5381051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pPr marL="391146" indent="-391146">
              <a:spcBef>
                <a:spcPts val="798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3700" b="1">
                <a:solidFill>
                  <a:srgbClr val="00FFFF"/>
                </a:solidFill>
                <a:latin typeface="Courier New" pitchFamily="49" charset="0"/>
              </a:rPr>
              <a:t>VARIABLE</a:t>
            </a:r>
            <a:r>
              <a:rPr lang="en-GB" altLang="en-US" sz="3700">
                <a:solidFill>
                  <a:srgbClr val="00FFFF"/>
                </a:solidFill>
                <a:latin typeface="Courier New" pitchFamily="49" charset="0"/>
              </a:rPr>
              <a:t> </a:t>
            </a:r>
          </a:p>
          <a:p>
            <a:pPr marL="391146" indent="-391146">
              <a:spcBef>
                <a:spcPts val="798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3700">
                <a:solidFill>
                  <a:srgbClr val="00FFFF"/>
                </a:solidFill>
                <a:latin typeface="Courier New" pitchFamily="49" charset="0"/>
              </a:rPr>
              <a:t>	x </a:t>
            </a:r>
            <a:r>
              <a:rPr lang="en-GB" altLang="en-US" sz="3700" b="1">
                <a:solidFill>
                  <a:srgbClr val="00FFFF"/>
                </a:solidFill>
                <a:latin typeface="Courier New" pitchFamily="49" charset="0"/>
              </a:rPr>
              <a:t>NUMBER</a:t>
            </a:r>
            <a:r>
              <a:rPr lang="en-GB" altLang="en-US" sz="3700">
                <a:solidFill>
                  <a:srgbClr val="00FFFF"/>
                </a:solidFill>
                <a:latin typeface="Courier New" pitchFamily="49" charset="0"/>
              </a:rPr>
              <a:t>      </a:t>
            </a:r>
          </a:p>
          <a:p>
            <a:pPr marL="391146" indent="-391146">
              <a:spcBef>
                <a:spcPts val="798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3700" b="1">
                <a:solidFill>
                  <a:srgbClr val="00FFFF"/>
                </a:solidFill>
                <a:latin typeface="Courier New" pitchFamily="49" charset="0"/>
              </a:rPr>
              <a:t>BEGIN</a:t>
            </a:r>
            <a:r>
              <a:rPr lang="en-GB" altLang="en-US" sz="3700">
                <a:solidFill>
                  <a:srgbClr val="00FFFF"/>
                </a:solidFill>
                <a:latin typeface="Courier New" pitchFamily="49" charset="0"/>
              </a:rPr>
              <a:t>        </a:t>
            </a:r>
          </a:p>
          <a:p>
            <a:pPr marL="391146" indent="-391146">
              <a:spcBef>
                <a:spcPts val="798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3700">
                <a:solidFill>
                  <a:srgbClr val="00FFFF"/>
                </a:solidFill>
                <a:latin typeface="Courier New" pitchFamily="49" charset="0"/>
              </a:rPr>
              <a:t>   :x := 1;      </a:t>
            </a:r>
          </a:p>
          <a:p>
            <a:pPr marL="391146" indent="-391146">
              <a:spcBef>
                <a:spcPts val="798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3700" b="1">
                <a:solidFill>
                  <a:srgbClr val="00FFFF"/>
                </a:solidFill>
                <a:latin typeface="Courier New" pitchFamily="49" charset="0"/>
              </a:rPr>
              <a:t>END</a:t>
            </a:r>
            <a:r>
              <a:rPr lang="en-GB" altLang="en-US" sz="3700">
                <a:solidFill>
                  <a:srgbClr val="00FFFF"/>
                </a:solidFill>
                <a:latin typeface="Courier New" pitchFamily="49" charset="0"/>
              </a:rPr>
              <a:t>;    </a:t>
            </a:r>
          </a:p>
          <a:p>
            <a:pPr marL="391146" indent="-391146">
              <a:spcBef>
                <a:spcPts val="798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3700">
                <a:solidFill>
                  <a:srgbClr val="00FFFF"/>
                </a:solidFill>
                <a:latin typeface="Courier New" pitchFamily="49" charset="0"/>
              </a:rPr>
              <a:t>.</a:t>
            </a:r>
          </a:p>
          <a:p>
            <a:pPr marL="391146" indent="-391146">
              <a:spcBef>
                <a:spcPts val="798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3700" b="1">
                <a:solidFill>
                  <a:srgbClr val="00FFFF"/>
                </a:solidFill>
                <a:latin typeface="Courier New" pitchFamily="49" charset="0"/>
              </a:rPr>
              <a:t>run;    </a:t>
            </a:r>
          </a:p>
          <a:p>
            <a:pPr marL="391146" indent="-391146">
              <a:spcBef>
                <a:spcPts val="798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3700" b="1">
                <a:solidFill>
                  <a:srgbClr val="00FFFF"/>
                </a:solidFill>
                <a:latin typeface="Courier New" pitchFamily="49" charset="0"/>
              </a:rPr>
              <a:t>PRINT</a:t>
            </a:r>
            <a:r>
              <a:rPr lang="en-GB" altLang="en-US" sz="3700">
                <a:solidFill>
                  <a:srgbClr val="00FFFF"/>
                </a:solidFill>
                <a:latin typeface="Courier New" pitchFamily="49" charset="0"/>
              </a:rPr>
              <a:t> :x; </a:t>
            </a:r>
          </a:p>
        </p:txBody>
      </p:sp>
    </p:spTree>
    <p:extLst>
      <p:ext uri="{BB962C8B-B14F-4D97-AF65-F5344CB8AC3E}">
        <p14:creationId xmlns:p14="http://schemas.microsoft.com/office/powerpoint/2010/main" val="1911510639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46E7718-876D-4342-B0BD-E210976CB685}" type="datetimeFigureOut">
              <a:rPr lang="en-US"/>
              <a:pPr>
                <a:defRPr/>
              </a:pPr>
              <a:t>21/02/2019</a:t>
            </a:fld>
            <a:endParaRPr lang="en-US"/>
          </a:p>
        </p:txBody>
      </p:sp>
      <p:sp>
        <p:nvSpPr>
          <p:cNvPr id="39939" name="Rectangle 1"/>
          <p:cNvSpPr>
            <a:spLocks noChangeArrowheads="1"/>
          </p:cNvSpPr>
          <p:nvPr>
            <p:ph type="title"/>
          </p:nvPr>
        </p:nvSpPr>
        <p:spPr>
          <a:xfrm>
            <a:off x="0" y="816305"/>
            <a:ext cx="10531276" cy="1092698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02663" tIns="53385" rIns="102663" bIns="53385">
            <a:spAutoFit/>
          </a:bodyPr>
          <a:lstStyle/>
          <a:p>
            <a:pPr algn="ctr">
              <a:buClr>
                <a:srgbClr val="FFFF00"/>
              </a:buClr>
              <a:tabLst>
                <a:tab pos="0" algn="l"/>
                <a:tab pos="1043056" algn="l"/>
                <a:tab pos="2086112" algn="l"/>
                <a:tab pos="3129168" algn="l"/>
                <a:tab pos="4172224" algn="l"/>
                <a:tab pos="5215280" algn="l"/>
                <a:tab pos="6258336" algn="l"/>
                <a:tab pos="7301393" algn="l"/>
                <a:tab pos="8344449" algn="l"/>
                <a:tab pos="9387505" algn="l"/>
                <a:tab pos="10430561" algn="l"/>
                <a:tab pos="11473617" algn="l"/>
              </a:tabLst>
            </a:pPr>
            <a:r>
              <a:rPr lang="en-GB" altLang="en-US" sz="3200" dirty="0">
                <a:solidFill>
                  <a:schemeClr val="tx2"/>
                </a:solidFill>
              </a:rPr>
              <a:t>DBMS_OUTPUT.PUT_LINE</a:t>
            </a:r>
            <a:br>
              <a:rPr lang="en-GB" altLang="en-US" sz="3200" dirty="0">
                <a:solidFill>
                  <a:schemeClr val="tx2"/>
                </a:solidFill>
              </a:rPr>
            </a:br>
            <a:r>
              <a:rPr lang="en-GB" altLang="en-US" sz="3200" dirty="0">
                <a:solidFill>
                  <a:schemeClr val="tx2"/>
                </a:solidFill>
              </a:rPr>
              <a:t>package</a:t>
            </a:r>
          </a:p>
        </p:txBody>
      </p:sp>
      <p:sp>
        <p:nvSpPr>
          <p:cNvPr id="39940" name="Rectangle 2"/>
          <p:cNvSpPr>
            <a:spLocks noChangeArrowheads="1"/>
          </p:cNvSpPr>
          <p:nvPr>
            <p:ph type="body" idx="1"/>
          </p:nvPr>
        </p:nvSpPr>
        <p:spPr>
          <a:xfrm>
            <a:off x="0" y="2021588"/>
            <a:ext cx="10693400" cy="228276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pPr marL="391146" indent="-391146">
              <a:spcBef>
                <a:spcPts val="684"/>
              </a:spcBef>
              <a:buClr>
                <a:srgbClr val="99FF99"/>
              </a:buClr>
              <a:buSzPct val="80000"/>
              <a:buFont typeface="Wingdings" charset="2"/>
              <a:buChar char=""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/>
              <a:t>An </a:t>
            </a:r>
            <a:r>
              <a:rPr lang="en-GB" altLang="en-US" sz="2700">
                <a:solidFill>
                  <a:srgbClr val="00FFFF"/>
                </a:solidFill>
              </a:rPr>
              <a:t>Oracle-supplied packaged procedure</a:t>
            </a:r>
          </a:p>
          <a:p>
            <a:pPr marL="391146" indent="-391146">
              <a:spcBef>
                <a:spcPts val="684"/>
              </a:spcBef>
              <a:buClr>
                <a:srgbClr val="99FF99"/>
              </a:buClr>
              <a:buSzPct val="80000"/>
              <a:buFont typeface="Wingdings" charset="2"/>
              <a:buChar char=""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/>
              <a:t>An alternative for displaying data from a PL/SQL block</a:t>
            </a:r>
          </a:p>
          <a:p>
            <a:pPr marL="391146" indent="-391146">
              <a:spcBef>
                <a:spcPts val="513"/>
              </a:spcBef>
              <a:buClr>
                <a:srgbClr val="99FF99"/>
              </a:buClr>
              <a:buSzPct val="80000"/>
              <a:buFont typeface="Wingdings" charset="2"/>
              <a:buChar char=""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/>
              <a:t>Must be enabled in SQL*Plus </a:t>
            </a:r>
            <a:r>
              <a:rPr lang="en-GB" altLang="en-US" sz="2100"/>
              <a:t>with: </a:t>
            </a:r>
            <a:r>
              <a:rPr lang="en-GB" altLang="en-US" sz="2100" b="1">
                <a:latin typeface="Courier New" pitchFamily="49" charset="0"/>
              </a:rPr>
              <a:t>SET SERVEROUTPUT ON</a:t>
            </a:r>
          </a:p>
          <a:p>
            <a:pPr marL="391146" indent="-391146">
              <a:spcBef>
                <a:spcPts val="513"/>
              </a:spcBef>
              <a:buClr>
                <a:srgbClr val="00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endParaRPr lang="en-GB" altLang="en-US" sz="2100">
              <a:latin typeface="Courier New" pitchFamily="49" charset="0"/>
            </a:endParaRPr>
          </a:p>
          <a:p>
            <a:pPr marL="391146" indent="-391146">
              <a:spcBef>
                <a:spcPts val="513"/>
              </a:spcBef>
              <a:buClr>
                <a:srgbClr val="00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endParaRPr lang="en-GB" altLang="en-US" sz="2100">
              <a:latin typeface="Courier New" pitchFamily="49" charset="0"/>
            </a:endParaRPr>
          </a:p>
        </p:txBody>
      </p:sp>
      <p:pic>
        <p:nvPicPr>
          <p:cNvPr id="3994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691" y="4160445"/>
            <a:ext cx="9041121" cy="2952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0474696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46E7718-876D-4342-B0BD-E210976CB685}" type="datetimeFigureOut">
              <a:rPr lang="en-US"/>
              <a:pPr>
                <a:defRPr/>
              </a:pPr>
              <a:t>21/02/2019</a:t>
            </a:fld>
            <a:endParaRPr lang="en-US"/>
          </a:p>
        </p:txBody>
      </p:sp>
      <p:sp>
        <p:nvSpPr>
          <p:cNvPr id="41987" name="Rectangle 1"/>
          <p:cNvSpPr>
            <a:spLocks noChangeArrowheads="1"/>
          </p:cNvSpPr>
          <p:nvPr>
            <p:ph type="title"/>
          </p:nvPr>
        </p:nvSpPr>
        <p:spPr>
          <a:xfrm>
            <a:off x="534670" y="1153699"/>
            <a:ext cx="9624060" cy="5387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pPr algn="ctr">
              <a:buClr>
                <a:srgbClr val="FFFF00"/>
              </a:buClr>
              <a:tabLst>
                <a:tab pos="0" algn="l"/>
                <a:tab pos="1043056" algn="l"/>
                <a:tab pos="2086112" algn="l"/>
                <a:tab pos="3129168" algn="l"/>
                <a:tab pos="4172224" algn="l"/>
                <a:tab pos="5215280" algn="l"/>
                <a:tab pos="6258336" algn="l"/>
                <a:tab pos="7301393" algn="l"/>
                <a:tab pos="8344449" algn="l"/>
                <a:tab pos="9387505" algn="l"/>
                <a:tab pos="10430561" algn="l"/>
                <a:tab pos="11473617" algn="l"/>
              </a:tabLst>
            </a:pPr>
            <a:r>
              <a:rPr lang="en-GB" altLang="en-US" sz="2800" dirty="0">
                <a:solidFill>
                  <a:schemeClr val="tx2"/>
                </a:solidFill>
              </a:rPr>
              <a:t>Simple programs accessing the database</a:t>
            </a:r>
          </a:p>
        </p:txBody>
      </p:sp>
      <p:sp>
        <p:nvSpPr>
          <p:cNvPr id="41988" name="Rectangle 2"/>
          <p:cNvSpPr>
            <a:spLocks noChangeArrowheads="1"/>
          </p:cNvSpPr>
          <p:nvPr>
            <p:ph type="body" idx="1"/>
          </p:nvPr>
        </p:nvSpPr>
        <p:spPr>
          <a:xfrm>
            <a:off x="0" y="2370572"/>
            <a:ext cx="10158730" cy="3570299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pPr marL="391146" indent="-391146">
              <a:spcBef>
                <a:spcPct val="0"/>
              </a:spcBef>
              <a:buClr>
                <a:srgbClr val="99FF99"/>
              </a:buClr>
              <a:buSzPct val="80000"/>
              <a:buFont typeface="Wingdings" charset="2"/>
              <a:buChar char=""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dirty="0" smtClean="0"/>
              <a:t>The simplest form of program has some declarations followed by an </a:t>
            </a:r>
            <a:r>
              <a:rPr lang="en-GB" altLang="en-US" dirty="0" smtClean="0">
                <a:solidFill>
                  <a:srgbClr val="00FFFF"/>
                </a:solidFill>
              </a:rPr>
              <a:t>executable section</a:t>
            </a:r>
            <a:r>
              <a:rPr lang="en-GB" altLang="en-US" dirty="0" smtClean="0"/>
              <a:t> consisting of one or more of the SQL statements with which we are familiar. </a:t>
            </a:r>
          </a:p>
          <a:p>
            <a:pPr marL="391146" indent="-391146">
              <a:spcBef>
                <a:spcPct val="0"/>
              </a:spcBef>
              <a:buClr>
                <a:srgbClr val="99FF99"/>
              </a:buClr>
              <a:buSzPct val="80000"/>
              <a:buFont typeface="Wingdings" charset="2"/>
              <a:buChar char=""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dirty="0" smtClean="0"/>
              <a:t>After the SELECT clause, we must have an </a:t>
            </a:r>
            <a:r>
              <a:rPr lang="en-GB" altLang="en-US" dirty="0" smtClean="0">
                <a:solidFill>
                  <a:srgbClr val="00FFFF"/>
                </a:solidFill>
              </a:rPr>
              <a:t>INTO clause</a:t>
            </a:r>
            <a:r>
              <a:rPr lang="en-GB" altLang="en-US" dirty="0" smtClean="0"/>
              <a:t> listing variables, one for each attribute in the SELECT clause, into which the components of the retrieved tuple must be placed. </a:t>
            </a:r>
          </a:p>
          <a:p>
            <a:pPr marL="391146" indent="-391146">
              <a:spcBef>
                <a:spcPct val="0"/>
              </a:spcBef>
              <a:buClr>
                <a:srgbClr val="99FF99"/>
              </a:buClr>
              <a:buSzPct val="80000"/>
              <a:buFont typeface="Wingdings" charset="2"/>
              <a:buChar char=""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dirty="0" smtClean="0"/>
              <a:t>The SELECT statement in PL/SQL only works if the </a:t>
            </a:r>
            <a:r>
              <a:rPr lang="en-GB" altLang="en-US" dirty="0" smtClean="0">
                <a:solidFill>
                  <a:srgbClr val="00FFFF"/>
                </a:solidFill>
              </a:rPr>
              <a:t>result of the query contains a single tuple</a:t>
            </a:r>
            <a:r>
              <a:rPr lang="en-GB" altLang="en-US" dirty="0" smtClean="0"/>
              <a:t>. If the query returns more than one tuple, you need to use a cursor</a:t>
            </a:r>
          </a:p>
        </p:txBody>
      </p:sp>
    </p:spTree>
    <p:extLst>
      <p:ext uri="{BB962C8B-B14F-4D97-AF65-F5344CB8AC3E}">
        <p14:creationId xmlns:p14="http://schemas.microsoft.com/office/powerpoint/2010/main" val="727562542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46E7718-876D-4342-B0BD-E210976CB685}" type="datetimeFigureOut">
              <a:rPr lang="en-US"/>
              <a:pPr>
                <a:defRPr/>
              </a:pPr>
              <a:t>21/02/2019</a:t>
            </a:fld>
            <a:endParaRPr lang="en-US"/>
          </a:p>
        </p:txBody>
      </p:sp>
      <p:sp>
        <p:nvSpPr>
          <p:cNvPr id="44035" name="Rectangle 1"/>
          <p:cNvSpPr>
            <a:spLocks noChangeArrowheads="1"/>
          </p:cNvSpPr>
          <p:nvPr>
            <p:ph type="title"/>
          </p:nvPr>
        </p:nvSpPr>
        <p:spPr>
          <a:xfrm>
            <a:off x="534670" y="571223"/>
            <a:ext cx="9624060" cy="723366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pPr algn="ctr">
              <a:buClr>
                <a:srgbClr val="FFFF00"/>
              </a:buClr>
              <a:tabLst>
                <a:tab pos="0" algn="l"/>
                <a:tab pos="1043056" algn="l"/>
                <a:tab pos="2086112" algn="l"/>
                <a:tab pos="3129168" algn="l"/>
                <a:tab pos="4172224" algn="l"/>
                <a:tab pos="5215280" algn="l"/>
                <a:tab pos="6258336" algn="l"/>
                <a:tab pos="7301393" algn="l"/>
                <a:tab pos="8344449" algn="l"/>
                <a:tab pos="9387505" algn="l"/>
                <a:tab pos="10430561" algn="l"/>
                <a:tab pos="11473617" algn="l"/>
              </a:tabLst>
            </a:pPr>
            <a:r>
              <a:rPr lang="en-GB" altLang="en-US" smtClean="0">
                <a:solidFill>
                  <a:schemeClr val="tx2"/>
                </a:solidFill>
              </a:rPr>
              <a:t>Example (SQL)</a:t>
            </a:r>
          </a:p>
        </p:txBody>
      </p:sp>
      <p:sp>
        <p:nvSpPr>
          <p:cNvPr id="44036" name="Rectangle 2"/>
          <p:cNvSpPr>
            <a:spLocks noChangeArrowheads="1"/>
          </p:cNvSpPr>
          <p:nvPr>
            <p:ph type="body" idx="1"/>
          </p:nvPr>
        </p:nvSpPr>
        <p:spPr>
          <a:xfrm>
            <a:off x="534670" y="1764295"/>
            <a:ext cx="9624060" cy="406017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pPr marL="391146" indent="-391146">
              <a:spcBef>
                <a:spcPts val="684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 b="1" dirty="0">
                <a:latin typeface="Courier New" pitchFamily="49" charset="0"/>
              </a:rPr>
              <a:t>CREATE TABLE</a:t>
            </a:r>
            <a:r>
              <a:rPr lang="en-GB" altLang="en-US" sz="2700" dirty="0">
                <a:latin typeface="Courier New" pitchFamily="49" charset="0"/>
              </a:rPr>
              <a:t> T1(    </a:t>
            </a:r>
          </a:p>
          <a:p>
            <a:pPr marL="391146" indent="-391146">
              <a:spcBef>
                <a:spcPts val="684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 dirty="0">
                <a:latin typeface="Courier New" pitchFamily="49" charset="0"/>
              </a:rPr>
              <a:t>		e </a:t>
            </a:r>
            <a:r>
              <a:rPr lang="en-GB" altLang="en-US" sz="2700" b="1" dirty="0">
                <a:latin typeface="Courier New" pitchFamily="49" charset="0"/>
              </a:rPr>
              <a:t>INTEGER</a:t>
            </a:r>
            <a:r>
              <a:rPr lang="en-GB" altLang="en-US" sz="2700" dirty="0">
                <a:latin typeface="Courier New" pitchFamily="49" charset="0"/>
              </a:rPr>
              <a:t>,     </a:t>
            </a:r>
          </a:p>
          <a:p>
            <a:pPr marL="391146" indent="-391146">
              <a:spcBef>
                <a:spcPts val="684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 dirty="0">
                <a:latin typeface="Courier New" pitchFamily="49" charset="0"/>
              </a:rPr>
              <a:t>		f </a:t>
            </a:r>
            <a:r>
              <a:rPr lang="en-GB" altLang="en-US" sz="2700" b="1" dirty="0">
                <a:latin typeface="Courier New" pitchFamily="49" charset="0"/>
              </a:rPr>
              <a:t>INTEGER</a:t>
            </a:r>
            <a:r>
              <a:rPr lang="en-GB" altLang="en-US" sz="2700" dirty="0">
                <a:latin typeface="Courier New" pitchFamily="49" charset="0"/>
              </a:rPr>
              <a:t> ); </a:t>
            </a:r>
          </a:p>
          <a:p>
            <a:pPr marL="391146" indent="-391146">
              <a:spcBef>
                <a:spcPts val="684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endParaRPr lang="en-GB" altLang="en-US" sz="2700" dirty="0">
              <a:latin typeface="Courier New" pitchFamily="49" charset="0"/>
            </a:endParaRPr>
          </a:p>
          <a:p>
            <a:pPr marL="391146" indent="-391146">
              <a:spcBef>
                <a:spcPts val="684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 b="1" dirty="0">
                <a:latin typeface="Courier New" pitchFamily="49" charset="0"/>
              </a:rPr>
              <a:t>DELETE FROM</a:t>
            </a:r>
            <a:r>
              <a:rPr lang="en-GB" altLang="en-US" sz="2700" dirty="0">
                <a:latin typeface="Courier New" pitchFamily="49" charset="0"/>
              </a:rPr>
              <a:t> T1; </a:t>
            </a:r>
          </a:p>
          <a:p>
            <a:pPr marL="391146" indent="-391146">
              <a:spcBef>
                <a:spcPts val="684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endParaRPr lang="en-GB" altLang="en-US" sz="2700" dirty="0">
              <a:latin typeface="Courier New" pitchFamily="49" charset="0"/>
            </a:endParaRPr>
          </a:p>
          <a:p>
            <a:pPr marL="391146" indent="-391146">
              <a:spcBef>
                <a:spcPts val="684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 b="1" dirty="0">
                <a:latin typeface="Courier New" pitchFamily="49" charset="0"/>
              </a:rPr>
              <a:t>INSERT INTO</a:t>
            </a:r>
            <a:r>
              <a:rPr lang="en-GB" altLang="en-US" sz="2700" dirty="0">
                <a:latin typeface="Courier New" pitchFamily="49" charset="0"/>
              </a:rPr>
              <a:t> T1 </a:t>
            </a:r>
            <a:r>
              <a:rPr lang="en-GB" altLang="en-US" sz="2700" b="1" dirty="0">
                <a:latin typeface="Courier New" pitchFamily="49" charset="0"/>
              </a:rPr>
              <a:t>VALUES</a:t>
            </a:r>
            <a:r>
              <a:rPr lang="en-GB" altLang="en-US" sz="2700" dirty="0">
                <a:latin typeface="Courier New" pitchFamily="49" charset="0"/>
              </a:rPr>
              <a:t>(1, 3); </a:t>
            </a:r>
          </a:p>
          <a:p>
            <a:pPr marL="391146" indent="-391146">
              <a:spcBef>
                <a:spcPts val="684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 b="1" dirty="0">
                <a:latin typeface="Courier New" pitchFamily="49" charset="0"/>
              </a:rPr>
              <a:t>INSERT INTO</a:t>
            </a:r>
            <a:r>
              <a:rPr lang="en-GB" altLang="en-US" sz="2700" dirty="0">
                <a:latin typeface="Courier New" pitchFamily="49" charset="0"/>
              </a:rPr>
              <a:t> T1 </a:t>
            </a:r>
            <a:r>
              <a:rPr lang="en-GB" altLang="en-US" sz="2700" b="1" dirty="0">
                <a:latin typeface="Courier New" pitchFamily="49" charset="0"/>
              </a:rPr>
              <a:t>VALUES(2</a:t>
            </a:r>
            <a:r>
              <a:rPr lang="en-GB" altLang="en-US" sz="2700" dirty="0">
                <a:latin typeface="Courier New" pitchFamily="49" charset="0"/>
              </a:rPr>
              <a:t>, 4); </a:t>
            </a:r>
          </a:p>
        </p:txBody>
      </p:sp>
    </p:spTree>
    <p:extLst>
      <p:ext uri="{BB962C8B-B14F-4D97-AF65-F5344CB8AC3E}">
        <p14:creationId xmlns:p14="http://schemas.microsoft.com/office/powerpoint/2010/main" val="782709363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46E7718-876D-4342-B0BD-E210976CB685}" type="datetimeFigureOut">
              <a:rPr lang="en-US"/>
              <a:pPr>
                <a:defRPr/>
              </a:pPr>
              <a:t>21/02/2019</a:t>
            </a:fld>
            <a:endParaRPr lang="en-US"/>
          </a:p>
        </p:txBody>
      </p:sp>
      <p:sp>
        <p:nvSpPr>
          <p:cNvPr id="46083" name="Rectangle 1"/>
          <p:cNvSpPr>
            <a:spLocks noChangeArrowheads="1"/>
          </p:cNvSpPr>
          <p:nvPr>
            <p:ph type="title"/>
          </p:nvPr>
        </p:nvSpPr>
        <p:spPr>
          <a:xfrm>
            <a:off x="534670" y="571223"/>
            <a:ext cx="9624060" cy="723366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pPr algn="ctr">
              <a:buClr>
                <a:srgbClr val="FFFF00"/>
              </a:buClr>
              <a:tabLst>
                <a:tab pos="0" algn="l"/>
                <a:tab pos="1043056" algn="l"/>
                <a:tab pos="2086112" algn="l"/>
                <a:tab pos="3129168" algn="l"/>
                <a:tab pos="4172224" algn="l"/>
                <a:tab pos="5215280" algn="l"/>
                <a:tab pos="6258336" algn="l"/>
                <a:tab pos="7301393" algn="l"/>
                <a:tab pos="8344449" algn="l"/>
                <a:tab pos="9387505" algn="l"/>
                <a:tab pos="10430561" algn="l"/>
                <a:tab pos="11473617" algn="l"/>
              </a:tabLst>
            </a:pPr>
            <a:r>
              <a:rPr lang="en-GB" altLang="en-US" smtClean="0">
                <a:solidFill>
                  <a:schemeClr val="tx2"/>
                </a:solidFill>
              </a:rPr>
              <a:t>Example (PL/SQL)</a:t>
            </a:r>
          </a:p>
        </p:txBody>
      </p:sp>
      <p:sp>
        <p:nvSpPr>
          <p:cNvPr id="46084" name="Rectangle 2"/>
          <p:cNvSpPr>
            <a:spLocks noChangeArrowheads="1"/>
          </p:cNvSpPr>
          <p:nvPr>
            <p:ph type="body" idx="1"/>
          </p:nvPr>
        </p:nvSpPr>
        <p:spPr>
          <a:xfrm>
            <a:off x="534670" y="1764295"/>
            <a:ext cx="9624060" cy="456544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pPr marL="391146" indent="-391146">
              <a:spcBef>
                <a:spcPts val="684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 b="1" dirty="0">
                <a:latin typeface="Courier New" pitchFamily="49" charset="0"/>
              </a:rPr>
              <a:t>DECLARE</a:t>
            </a:r>
            <a:r>
              <a:rPr lang="en-GB" altLang="en-US" sz="2700" dirty="0">
                <a:latin typeface="Courier New" pitchFamily="49" charset="0"/>
              </a:rPr>
              <a:t>    </a:t>
            </a:r>
          </a:p>
          <a:p>
            <a:pPr marL="391146" indent="-391146">
              <a:spcBef>
                <a:spcPts val="684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 dirty="0">
                <a:latin typeface="Courier New" pitchFamily="49" charset="0"/>
              </a:rPr>
              <a:t>	  a </a:t>
            </a:r>
            <a:r>
              <a:rPr lang="en-GB" altLang="en-US" sz="2700" b="1" dirty="0">
                <a:latin typeface="Courier New" pitchFamily="49" charset="0"/>
              </a:rPr>
              <a:t>NUMBER</a:t>
            </a:r>
            <a:r>
              <a:rPr lang="en-GB" altLang="en-US" sz="2700" dirty="0">
                <a:latin typeface="Courier New" pitchFamily="49" charset="0"/>
              </a:rPr>
              <a:t>;   </a:t>
            </a:r>
          </a:p>
          <a:p>
            <a:pPr marL="391146" indent="-391146">
              <a:spcBef>
                <a:spcPts val="684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 dirty="0">
                <a:latin typeface="Courier New" pitchFamily="49" charset="0"/>
              </a:rPr>
              <a:t>    b </a:t>
            </a:r>
            <a:r>
              <a:rPr lang="en-GB" altLang="en-US" sz="2700" b="1" dirty="0">
                <a:latin typeface="Courier New" pitchFamily="49" charset="0"/>
              </a:rPr>
              <a:t>NUMBER</a:t>
            </a:r>
            <a:r>
              <a:rPr lang="en-GB" altLang="en-US" sz="2700" dirty="0">
                <a:latin typeface="Courier New" pitchFamily="49" charset="0"/>
              </a:rPr>
              <a:t>;</a:t>
            </a:r>
          </a:p>
          <a:p>
            <a:pPr marL="391146" indent="-391146">
              <a:spcBef>
                <a:spcPts val="684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 b="1" dirty="0">
                <a:latin typeface="Courier New" pitchFamily="49" charset="0"/>
              </a:rPr>
              <a:t>BEGIN</a:t>
            </a:r>
            <a:r>
              <a:rPr lang="en-GB" altLang="en-US" sz="2700" dirty="0">
                <a:latin typeface="Courier New" pitchFamily="49" charset="0"/>
              </a:rPr>
              <a:t>     </a:t>
            </a:r>
          </a:p>
          <a:p>
            <a:pPr marL="391146" indent="-391146">
              <a:spcBef>
                <a:spcPts val="684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 dirty="0">
                <a:latin typeface="Courier New" pitchFamily="49" charset="0"/>
              </a:rPr>
              <a:t>	</a:t>
            </a:r>
            <a:r>
              <a:rPr lang="en-GB" altLang="en-US" sz="2700" b="1" dirty="0">
                <a:latin typeface="Courier New" pitchFamily="49" charset="0"/>
              </a:rPr>
              <a:t>SELECT</a:t>
            </a:r>
            <a:r>
              <a:rPr lang="en-GB" altLang="en-US" sz="2700" dirty="0">
                <a:latin typeface="Courier New" pitchFamily="49" charset="0"/>
              </a:rPr>
              <a:t> </a:t>
            </a:r>
            <a:r>
              <a:rPr lang="en-GB" altLang="en-US" sz="2700" dirty="0" err="1">
                <a:latin typeface="Courier New" pitchFamily="49" charset="0"/>
              </a:rPr>
              <a:t>e,f</a:t>
            </a:r>
            <a:r>
              <a:rPr lang="en-GB" altLang="en-US" sz="2700" dirty="0">
                <a:latin typeface="Courier New" pitchFamily="49" charset="0"/>
              </a:rPr>
              <a:t> </a:t>
            </a:r>
            <a:r>
              <a:rPr lang="en-GB" altLang="en-US" sz="2700" b="1" dirty="0">
                <a:latin typeface="Courier New" pitchFamily="49" charset="0"/>
              </a:rPr>
              <a:t>INTO</a:t>
            </a:r>
            <a:r>
              <a:rPr lang="en-GB" altLang="en-US" sz="2700" dirty="0">
                <a:latin typeface="Courier New" pitchFamily="49" charset="0"/>
              </a:rPr>
              <a:t> </a:t>
            </a:r>
            <a:r>
              <a:rPr lang="en-GB" altLang="en-US" sz="2700" dirty="0" err="1">
                <a:latin typeface="Courier New" pitchFamily="49" charset="0"/>
              </a:rPr>
              <a:t>a,b</a:t>
            </a:r>
            <a:r>
              <a:rPr lang="en-GB" altLang="en-US" sz="2700" dirty="0">
                <a:latin typeface="Courier New" pitchFamily="49" charset="0"/>
              </a:rPr>
              <a:t> </a:t>
            </a:r>
            <a:r>
              <a:rPr lang="en-GB" altLang="en-US" sz="2700" b="1" dirty="0">
                <a:latin typeface="Courier New" pitchFamily="49" charset="0"/>
              </a:rPr>
              <a:t>FROM</a:t>
            </a:r>
            <a:r>
              <a:rPr lang="en-GB" altLang="en-US" sz="2700" dirty="0">
                <a:latin typeface="Courier New" pitchFamily="49" charset="0"/>
              </a:rPr>
              <a:t> T1 </a:t>
            </a:r>
            <a:r>
              <a:rPr lang="en-GB" altLang="en-US" sz="2700" b="1" dirty="0">
                <a:latin typeface="Courier New" pitchFamily="49" charset="0"/>
              </a:rPr>
              <a:t>WHERE</a:t>
            </a:r>
            <a:r>
              <a:rPr lang="en-GB" altLang="en-US" sz="2700" dirty="0">
                <a:latin typeface="Courier New" pitchFamily="49" charset="0"/>
              </a:rPr>
              <a:t> e&gt;1;     </a:t>
            </a:r>
          </a:p>
          <a:p>
            <a:pPr marL="391146" indent="-391146">
              <a:spcBef>
                <a:spcPts val="684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 dirty="0">
                <a:latin typeface="Courier New" pitchFamily="49" charset="0"/>
              </a:rPr>
              <a:t>	</a:t>
            </a:r>
            <a:r>
              <a:rPr lang="en-GB" altLang="en-US" sz="2700" b="1" dirty="0">
                <a:latin typeface="Courier New" pitchFamily="49" charset="0"/>
              </a:rPr>
              <a:t>INSERT INTO</a:t>
            </a:r>
            <a:r>
              <a:rPr lang="en-GB" altLang="en-US" sz="2700" dirty="0">
                <a:latin typeface="Courier New" pitchFamily="49" charset="0"/>
              </a:rPr>
              <a:t> T1 </a:t>
            </a:r>
            <a:r>
              <a:rPr lang="en-GB" altLang="en-US" sz="2700" b="1" dirty="0">
                <a:latin typeface="Courier New" pitchFamily="49" charset="0"/>
              </a:rPr>
              <a:t>VALUES</a:t>
            </a:r>
            <a:r>
              <a:rPr lang="en-GB" altLang="en-US" sz="2700" dirty="0">
                <a:latin typeface="Courier New" pitchFamily="49" charset="0"/>
              </a:rPr>
              <a:t>(</a:t>
            </a:r>
            <a:r>
              <a:rPr lang="en-GB" altLang="en-US" sz="2700" dirty="0" err="1">
                <a:latin typeface="Courier New" pitchFamily="49" charset="0"/>
              </a:rPr>
              <a:t>b,a</a:t>
            </a:r>
            <a:r>
              <a:rPr lang="en-GB" altLang="en-US" sz="2700" dirty="0">
                <a:latin typeface="Courier New" pitchFamily="49" charset="0"/>
              </a:rPr>
              <a:t>); </a:t>
            </a:r>
          </a:p>
          <a:p>
            <a:pPr marL="391146" indent="-391146">
              <a:spcBef>
                <a:spcPts val="684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 b="1" dirty="0">
                <a:latin typeface="Courier New" pitchFamily="49" charset="0"/>
              </a:rPr>
              <a:t>END</a:t>
            </a:r>
            <a:r>
              <a:rPr lang="en-GB" altLang="en-US" sz="2700" dirty="0">
                <a:latin typeface="Courier New" pitchFamily="49" charset="0"/>
              </a:rPr>
              <a:t>;</a:t>
            </a:r>
          </a:p>
          <a:p>
            <a:pPr marL="391146" indent="-391146">
              <a:spcBef>
                <a:spcPts val="684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 dirty="0">
                <a:latin typeface="Courier New" pitchFamily="49" charset="0"/>
              </a:rPr>
              <a:t> .</a:t>
            </a:r>
          </a:p>
          <a:p>
            <a:pPr marL="391146" indent="-391146">
              <a:spcBef>
                <a:spcPts val="684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 b="1" dirty="0">
                <a:latin typeface="Courier New" pitchFamily="49" charset="0"/>
              </a:rPr>
              <a:t>run</a:t>
            </a:r>
            <a:r>
              <a:rPr lang="en-GB" altLang="en-US" sz="2700" dirty="0">
                <a:latin typeface="Courier New" pitchFamily="49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3152496987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46E7718-876D-4342-B0BD-E210976CB685}" type="datetimeFigureOut">
              <a:rPr lang="en-US"/>
              <a:pPr>
                <a:defRPr/>
              </a:pPr>
              <a:t>21/02/2019</a:t>
            </a:fld>
            <a:endParaRPr lang="en-US"/>
          </a:p>
        </p:txBody>
      </p:sp>
      <p:sp>
        <p:nvSpPr>
          <p:cNvPr id="48131" name="Rectangle 1"/>
          <p:cNvSpPr>
            <a:spLocks noChangeArrowheads="1"/>
          </p:cNvSpPr>
          <p:nvPr>
            <p:ph type="title"/>
          </p:nvPr>
        </p:nvSpPr>
        <p:spPr>
          <a:xfrm>
            <a:off x="534670" y="571223"/>
            <a:ext cx="9624060" cy="723366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pPr algn="ctr">
              <a:buClr>
                <a:srgbClr val="FFFF00"/>
              </a:buClr>
              <a:tabLst>
                <a:tab pos="0" algn="l"/>
                <a:tab pos="1043056" algn="l"/>
                <a:tab pos="2086112" algn="l"/>
                <a:tab pos="3129168" algn="l"/>
                <a:tab pos="4172224" algn="l"/>
                <a:tab pos="5215280" algn="l"/>
                <a:tab pos="6258336" algn="l"/>
                <a:tab pos="7301393" algn="l"/>
                <a:tab pos="8344449" algn="l"/>
                <a:tab pos="9387505" algn="l"/>
                <a:tab pos="10430561" algn="l"/>
                <a:tab pos="11473617" algn="l"/>
              </a:tabLst>
            </a:pPr>
            <a:r>
              <a:rPr lang="en-GB" altLang="en-US" smtClean="0">
                <a:solidFill>
                  <a:schemeClr val="tx2"/>
                </a:solidFill>
              </a:rPr>
              <a:t>Control flow</a:t>
            </a:r>
          </a:p>
        </p:txBody>
      </p:sp>
      <p:sp>
        <p:nvSpPr>
          <p:cNvPr id="48132" name="Rectangle 2"/>
          <p:cNvSpPr>
            <a:spLocks noChangeArrowheads="1"/>
          </p:cNvSpPr>
          <p:nvPr>
            <p:ph type="body" idx="1"/>
          </p:nvPr>
        </p:nvSpPr>
        <p:spPr>
          <a:xfrm>
            <a:off x="499397" y="1524505"/>
            <a:ext cx="9659333" cy="543747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pPr marL="391146" indent="-391146">
              <a:spcBef>
                <a:spcPts val="684"/>
              </a:spcBef>
              <a:buClr>
                <a:srgbClr val="99FF99"/>
              </a:buClr>
              <a:buSzPct val="80000"/>
              <a:buFont typeface="Wingdings" charset="2"/>
              <a:buChar char=""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400" dirty="0"/>
              <a:t>PL/SQL allows you to branch and create loops in a fairly familiar way. </a:t>
            </a:r>
          </a:p>
          <a:p>
            <a:pPr marL="391146" indent="-391146">
              <a:spcBef>
                <a:spcPts val="684"/>
              </a:spcBef>
              <a:buClr>
                <a:srgbClr val="99FF99"/>
              </a:buClr>
              <a:buSzPct val="80000"/>
              <a:buFont typeface="Wingdings" charset="2"/>
              <a:buChar char=""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400" dirty="0"/>
              <a:t>An </a:t>
            </a:r>
            <a:r>
              <a:rPr lang="en-GB" altLang="en-US" sz="2400" dirty="0">
                <a:solidFill>
                  <a:srgbClr val="00FFFF"/>
                </a:solidFill>
              </a:rPr>
              <a:t>IF statement</a:t>
            </a:r>
            <a:r>
              <a:rPr lang="en-GB" altLang="en-US" sz="2400" dirty="0"/>
              <a:t> looks like: </a:t>
            </a:r>
          </a:p>
          <a:p>
            <a:pPr marL="391146" indent="-391146">
              <a:spcBef>
                <a:spcPts val="684"/>
              </a:spcBef>
              <a:buClr>
                <a:srgbClr val="00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400" b="1" dirty="0">
                <a:latin typeface="Courier New" pitchFamily="49" charset="0"/>
              </a:rPr>
              <a:t>		</a:t>
            </a:r>
            <a:r>
              <a:rPr lang="en-GB" altLang="en-US" sz="2400" b="1" dirty="0">
                <a:solidFill>
                  <a:srgbClr val="00FFFF"/>
                </a:solidFill>
                <a:latin typeface="Courier New" pitchFamily="49" charset="0"/>
              </a:rPr>
              <a:t>IF</a:t>
            </a:r>
            <a:r>
              <a:rPr lang="en-GB" altLang="en-US" sz="2400" dirty="0">
                <a:solidFill>
                  <a:srgbClr val="00FFFF"/>
                </a:solidFill>
                <a:latin typeface="Courier New" pitchFamily="49" charset="0"/>
              </a:rPr>
              <a:t> &lt;condition&gt; </a:t>
            </a:r>
            <a:r>
              <a:rPr lang="en-GB" altLang="en-US" sz="2400" b="1" dirty="0">
                <a:solidFill>
                  <a:srgbClr val="00FFFF"/>
                </a:solidFill>
                <a:latin typeface="Courier New" pitchFamily="49" charset="0"/>
              </a:rPr>
              <a:t>THEN</a:t>
            </a:r>
            <a:r>
              <a:rPr lang="en-GB" altLang="en-US" sz="2400" dirty="0">
                <a:solidFill>
                  <a:srgbClr val="00FFFF"/>
                </a:solidFill>
                <a:latin typeface="Courier New" pitchFamily="49" charset="0"/>
              </a:rPr>
              <a:t> &lt;</a:t>
            </a:r>
            <a:r>
              <a:rPr lang="en-GB" altLang="en-US" sz="2400" dirty="0" err="1">
                <a:solidFill>
                  <a:srgbClr val="00FFFF"/>
                </a:solidFill>
                <a:latin typeface="Courier New" pitchFamily="49" charset="0"/>
              </a:rPr>
              <a:t>statement_list</a:t>
            </a:r>
            <a:r>
              <a:rPr lang="en-GB" altLang="en-US" sz="2400" dirty="0">
                <a:solidFill>
                  <a:srgbClr val="00FFFF"/>
                </a:solidFill>
                <a:latin typeface="Courier New" pitchFamily="49" charset="0"/>
              </a:rPr>
              <a:t>&gt;</a:t>
            </a:r>
          </a:p>
          <a:p>
            <a:pPr marL="391146" indent="-391146">
              <a:spcBef>
                <a:spcPts val="684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400" b="1" dirty="0">
                <a:solidFill>
                  <a:srgbClr val="00FFFF"/>
                </a:solidFill>
                <a:latin typeface="Courier New" pitchFamily="49" charset="0"/>
              </a:rPr>
              <a:t>		ELSE</a:t>
            </a:r>
            <a:r>
              <a:rPr lang="en-GB" altLang="en-US" sz="2400" dirty="0">
                <a:solidFill>
                  <a:srgbClr val="00FFFF"/>
                </a:solidFill>
                <a:latin typeface="Courier New" pitchFamily="49" charset="0"/>
              </a:rPr>
              <a:t> &lt;</a:t>
            </a:r>
            <a:r>
              <a:rPr lang="en-GB" altLang="en-US" sz="2400" dirty="0" err="1">
                <a:solidFill>
                  <a:srgbClr val="00FFFF"/>
                </a:solidFill>
                <a:latin typeface="Courier New" pitchFamily="49" charset="0"/>
              </a:rPr>
              <a:t>statement_list</a:t>
            </a:r>
            <a:r>
              <a:rPr lang="en-GB" altLang="en-US" sz="2400" dirty="0">
                <a:solidFill>
                  <a:srgbClr val="00FFFF"/>
                </a:solidFill>
                <a:latin typeface="Courier New" pitchFamily="49" charset="0"/>
              </a:rPr>
              <a:t>&gt;</a:t>
            </a:r>
          </a:p>
          <a:p>
            <a:pPr marL="391146" indent="-391146">
              <a:spcBef>
                <a:spcPts val="684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400" b="1" dirty="0">
                <a:solidFill>
                  <a:srgbClr val="00FFFF"/>
                </a:solidFill>
                <a:latin typeface="Courier New" pitchFamily="49" charset="0"/>
              </a:rPr>
              <a:t>		END IF</a:t>
            </a:r>
            <a:r>
              <a:rPr lang="en-GB" altLang="en-US" sz="2400" dirty="0">
                <a:solidFill>
                  <a:srgbClr val="00FFFF"/>
                </a:solidFill>
                <a:latin typeface="Courier New" pitchFamily="49" charset="0"/>
              </a:rPr>
              <a:t>;</a:t>
            </a:r>
            <a:r>
              <a:rPr lang="en-GB" altLang="en-US" sz="2400" dirty="0">
                <a:solidFill>
                  <a:srgbClr val="00FFFF"/>
                </a:solidFill>
              </a:rPr>
              <a:t> </a:t>
            </a:r>
          </a:p>
          <a:p>
            <a:pPr marL="391146" indent="-391146">
              <a:spcBef>
                <a:spcPts val="684"/>
              </a:spcBef>
              <a:buClr>
                <a:srgbClr val="99FF99"/>
              </a:buClr>
              <a:buSzPct val="80000"/>
              <a:buFont typeface="Wingdings" charset="2"/>
              <a:buChar char=""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400" dirty="0"/>
              <a:t>The </a:t>
            </a:r>
            <a:r>
              <a:rPr lang="en-GB" altLang="en-US" sz="2400" dirty="0">
                <a:solidFill>
                  <a:srgbClr val="00FFFF"/>
                </a:solidFill>
              </a:rPr>
              <a:t>ELSE</a:t>
            </a:r>
            <a:r>
              <a:rPr lang="en-GB" altLang="en-US" sz="2400" dirty="0"/>
              <a:t> part is optional. If you want a multiway branch, use:</a:t>
            </a:r>
          </a:p>
          <a:p>
            <a:pPr marL="391146" indent="-391146">
              <a:spcBef>
                <a:spcPts val="684"/>
              </a:spcBef>
              <a:buClr>
                <a:srgbClr val="00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400" b="1" dirty="0">
                <a:latin typeface="Courier New" pitchFamily="49" charset="0"/>
              </a:rPr>
              <a:t>		</a:t>
            </a:r>
            <a:r>
              <a:rPr lang="en-GB" altLang="en-US" sz="2400" b="1" dirty="0">
                <a:solidFill>
                  <a:srgbClr val="00FFFF"/>
                </a:solidFill>
                <a:latin typeface="Courier New" pitchFamily="49" charset="0"/>
              </a:rPr>
              <a:t>IF</a:t>
            </a:r>
            <a:r>
              <a:rPr lang="en-GB" altLang="en-US" sz="2400" dirty="0">
                <a:solidFill>
                  <a:srgbClr val="00FFFF"/>
                </a:solidFill>
                <a:latin typeface="Courier New" pitchFamily="49" charset="0"/>
              </a:rPr>
              <a:t> &lt;condition_1&gt; </a:t>
            </a:r>
            <a:r>
              <a:rPr lang="en-GB" altLang="en-US" sz="2400" b="1" dirty="0">
                <a:solidFill>
                  <a:srgbClr val="00FFFF"/>
                </a:solidFill>
                <a:latin typeface="Courier New" pitchFamily="49" charset="0"/>
              </a:rPr>
              <a:t>THEN</a:t>
            </a:r>
            <a:r>
              <a:rPr lang="en-GB" altLang="en-US" sz="2400" dirty="0">
                <a:solidFill>
                  <a:srgbClr val="00FFFF"/>
                </a:solidFill>
                <a:latin typeface="Courier New" pitchFamily="49" charset="0"/>
              </a:rPr>
              <a:t> ... </a:t>
            </a:r>
          </a:p>
          <a:p>
            <a:pPr marL="391146" indent="-391146">
              <a:spcBef>
                <a:spcPts val="684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400" b="1" dirty="0">
                <a:solidFill>
                  <a:srgbClr val="00FFFF"/>
                </a:solidFill>
                <a:latin typeface="Courier New" pitchFamily="49" charset="0"/>
              </a:rPr>
              <a:t>		ELSIF</a:t>
            </a:r>
            <a:r>
              <a:rPr lang="en-GB" altLang="en-US" sz="2400" dirty="0">
                <a:solidFill>
                  <a:srgbClr val="00FFFF"/>
                </a:solidFill>
                <a:latin typeface="Courier New" pitchFamily="49" charset="0"/>
              </a:rPr>
              <a:t> &lt;condition_2&gt; </a:t>
            </a:r>
            <a:r>
              <a:rPr lang="en-GB" altLang="en-US" sz="2400" b="1" dirty="0">
                <a:solidFill>
                  <a:srgbClr val="00FFFF"/>
                </a:solidFill>
                <a:latin typeface="Courier New" pitchFamily="49" charset="0"/>
              </a:rPr>
              <a:t>THEN</a:t>
            </a:r>
            <a:r>
              <a:rPr lang="en-GB" altLang="en-US" sz="2400" dirty="0">
                <a:solidFill>
                  <a:srgbClr val="00FFFF"/>
                </a:solidFill>
                <a:latin typeface="Courier New" pitchFamily="49" charset="0"/>
              </a:rPr>
              <a:t> ... ... ...</a:t>
            </a:r>
          </a:p>
          <a:p>
            <a:pPr marL="391146" indent="-391146">
              <a:spcBef>
                <a:spcPts val="684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400" b="1" dirty="0">
                <a:solidFill>
                  <a:srgbClr val="00FFFF"/>
                </a:solidFill>
                <a:latin typeface="Courier New" pitchFamily="49" charset="0"/>
              </a:rPr>
              <a:t>		ELSIF</a:t>
            </a:r>
            <a:r>
              <a:rPr lang="en-GB" altLang="en-US" sz="2400" dirty="0">
                <a:solidFill>
                  <a:srgbClr val="00FFFF"/>
                </a:solidFill>
                <a:latin typeface="Courier New" pitchFamily="49" charset="0"/>
              </a:rPr>
              <a:t> &lt;</a:t>
            </a:r>
            <a:r>
              <a:rPr lang="en-GB" altLang="en-US" sz="2400" dirty="0" err="1">
                <a:solidFill>
                  <a:srgbClr val="00FFFF"/>
                </a:solidFill>
                <a:latin typeface="Courier New" pitchFamily="49" charset="0"/>
              </a:rPr>
              <a:t>condition_n</a:t>
            </a:r>
            <a:r>
              <a:rPr lang="en-GB" altLang="en-US" sz="2400" dirty="0">
                <a:solidFill>
                  <a:srgbClr val="00FFFF"/>
                </a:solidFill>
                <a:latin typeface="Courier New" pitchFamily="49" charset="0"/>
              </a:rPr>
              <a:t>&gt; </a:t>
            </a:r>
            <a:r>
              <a:rPr lang="en-GB" altLang="en-US" sz="2400" b="1" dirty="0">
                <a:solidFill>
                  <a:srgbClr val="00FFFF"/>
                </a:solidFill>
                <a:latin typeface="Courier New" pitchFamily="49" charset="0"/>
              </a:rPr>
              <a:t>THEN</a:t>
            </a:r>
            <a:r>
              <a:rPr lang="en-GB" altLang="en-US" sz="2400" dirty="0">
                <a:solidFill>
                  <a:srgbClr val="00FFFF"/>
                </a:solidFill>
                <a:latin typeface="Courier New" pitchFamily="49" charset="0"/>
              </a:rPr>
              <a:t> ... </a:t>
            </a:r>
          </a:p>
          <a:p>
            <a:pPr marL="391146" indent="-391146">
              <a:spcBef>
                <a:spcPts val="684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400" b="1" dirty="0">
                <a:solidFill>
                  <a:srgbClr val="00FFFF"/>
                </a:solidFill>
                <a:latin typeface="Courier New" pitchFamily="49" charset="0"/>
              </a:rPr>
              <a:t>		ELSE</a:t>
            </a:r>
            <a:r>
              <a:rPr lang="en-GB" altLang="en-US" sz="2400" dirty="0">
                <a:solidFill>
                  <a:srgbClr val="00FFFF"/>
                </a:solidFill>
                <a:latin typeface="Courier New" pitchFamily="49" charset="0"/>
              </a:rPr>
              <a:t> ... </a:t>
            </a:r>
          </a:p>
          <a:p>
            <a:pPr marL="391146" indent="-391146">
              <a:spcBef>
                <a:spcPts val="684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400" b="1" dirty="0">
                <a:solidFill>
                  <a:srgbClr val="00FFFF"/>
                </a:solidFill>
                <a:latin typeface="Courier New" pitchFamily="49" charset="0"/>
              </a:rPr>
              <a:t>		END IF</a:t>
            </a:r>
            <a:r>
              <a:rPr lang="en-GB" altLang="en-US" sz="2400" dirty="0">
                <a:solidFill>
                  <a:srgbClr val="00FFFF"/>
                </a:solidFill>
                <a:latin typeface="Courier New" pitchFamily="49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2083523644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46E7718-876D-4342-B0BD-E210976CB685}" type="datetimeFigureOut">
              <a:rPr lang="en-US"/>
              <a:pPr>
                <a:defRPr/>
              </a:pPr>
              <a:t>21/02/2019</a:t>
            </a:fld>
            <a:endParaRPr lang="en-US"/>
          </a:p>
        </p:txBody>
      </p:sp>
      <p:sp>
        <p:nvSpPr>
          <p:cNvPr id="50179" name="Rectangle 1"/>
          <p:cNvSpPr>
            <a:spLocks noChangeArrowheads="1"/>
          </p:cNvSpPr>
          <p:nvPr>
            <p:ph type="title"/>
          </p:nvPr>
        </p:nvSpPr>
        <p:spPr>
          <a:xfrm>
            <a:off x="534670" y="571223"/>
            <a:ext cx="9624060" cy="723366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pPr algn="ctr">
              <a:buClr>
                <a:srgbClr val="FFFF00"/>
              </a:buClr>
              <a:tabLst>
                <a:tab pos="0" algn="l"/>
                <a:tab pos="1043056" algn="l"/>
                <a:tab pos="2086112" algn="l"/>
                <a:tab pos="3129168" algn="l"/>
                <a:tab pos="4172224" algn="l"/>
                <a:tab pos="5215280" algn="l"/>
                <a:tab pos="6258336" algn="l"/>
                <a:tab pos="7301393" algn="l"/>
                <a:tab pos="8344449" algn="l"/>
                <a:tab pos="9387505" algn="l"/>
                <a:tab pos="10430561" algn="l"/>
                <a:tab pos="11473617" algn="l"/>
              </a:tabLst>
            </a:pPr>
            <a:r>
              <a:rPr lang="en-GB" altLang="en-US" smtClean="0">
                <a:solidFill>
                  <a:schemeClr val="tx2"/>
                </a:solidFill>
              </a:rPr>
              <a:t>Example</a:t>
            </a:r>
          </a:p>
        </p:txBody>
      </p:sp>
      <p:sp>
        <p:nvSpPr>
          <p:cNvPr id="50180" name="Rectangle 2"/>
          <p:cNvSpPr>
            <a:spLocks noChangeArrowheads="1"/>
          </p:cNvSpPr>
          <p:nvPr>
            <p:ph type="body" idx="1"/>
          </p:nvPr>
        </p:nvSpPr>
        <p:spPr>
          <a:xfrm>
            <a:off x="211641" y="1764295"/>
            <a:ext cx="10481760" cy="563240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pPr marL="693560" indent="-693560">
              <a:spcBef>
                <a:spcPts val="570"/>
              </a:spcBef>
              <a:buClr>
                <a:srgbClr val="FF0000"/>
              </a:buClr>
              <a:buNone/>
              <a:tabLst>
                <a:tab pos="1343659" algn="l"/>
                <a:tab pos="2386715" algn="l"/>
                <a:tab pos="3429771" algn="l"/>
                <a:tab pos="4472827" algn="l"/>
                <a:tab pos="5515883" algn="l"/>
                <a:tab pos="6558939" algn="l"/>
                <a:tab pos="7601996" algn="l"/>
                <a:tab pos="8645052" algn="l"/>
                <a:tab pos="9688108" algn="l"/>
                <a:tab pos="10731164" algn="l"/>
                <a:tab pos="11774220" algn="l"/>
              </a:tabLst>
            </a:pPr>
            <a:r>
              <a:rPr lang="en-GB" altLang="en-US" sz="2300" b="1" dirty="0">
                <a:latin typeface="Courier New" pitchFamily="49" charset="0"/>
              </a:rPr>
              <a:t>DECLARE</a:t>
            </a:r>
            <a:r>
              <a:rPr lang="en-GB" altLang="en-US" sz="2300" dirty="0">
                <a:latin typeface="Courier New" pitchFamily="49" charset="0"/>
              </a:rPr>
              <a:t>    </a:t>
            </a:r>
          </a:p>
          <a:p>
            <a:pPr marL="693560" indent="-693560">
              <a:spcBef>
                <a:spcPts val="570"/>
              </a:spcBef>
              <a:buClr>
                <a:srgbClr val="FF0000"/>
              </a:buClr>
              <a:buNone/>
              <a:tabLst>
                <a:tab pos="1343659" algn="l"/>
                <a:tab pos="2386715" algn="l"/>
                <a:tab pos="3429771" algn="l"/>
                <a:tab pos="4472827" algn="l"/>
                <a:tab pos="5515883" algn="l"/>
                <a:tab pos="6558939" algn="l"/>
                <a:tab pos="7601996" algn="l"/>
                <a:tab pos="8645052" algn="l"/>
                <a:tab pos="9688108" algn="l"/>
                <a:tab pos="10731164" algn="l"/>
                <a:tab pos="11774220" algn="l"/>
              </a:tabLst>
            </a:pPr>
            <a:r>
              <a:rPr lang="en-GB" altLang="en-US" sz="2300" dirty="0">
                <a:latin typeface="Courier New" pitchFamily="49" charset="0"/>
              </a:rPr>
              <a:t> a </a:t>
            </a:r>
            <a:r>
              <a:rPr lang="en-GB" altLang="en-US" sz="2300" b="1" dirty="0">
                <a:latin typeface="Courier New" pitchFamily="49" charset="0"/>
              </a:rPr>
              <a:t>NUMBER</a:t>
            </a:r>
            <a:r>
              <a:rPr lang="en-GB" altLang="en-US" sz="2300" dirty="0">
                <a:latin typeface="Courier New" pitchFamily="49" charset="0"/>
              </a:rPr>
              <a:t>; </a:t>
            </a:r>
          </a:p>
          <a:p>
            <a:pPr marL="693560" indent="-693560">
              <a:spcBef>
                <a:spcPts val="570"/>
              </a:spcBef>
              <a:buClr>
                <a:srgbClr val="FF0000"/>
              </a:buClr>
              <a:buNone/>
              <a:tabLst>
                <a:tab pos="1343659" algn="l"/>
                <a:tab pos="2386715" algn="l"/>
                <a:tab pos="3429771" algn="l"/>
                <a:tab pos="4472827" algn="l"/>
                <a:tab pos="5515883" algn="l"/>
                <a:tab pos="6558939" algn="l"/>
                <a:tab pos="7601996" algn="l"/>
                <a:tab pos="8645052" algn="l"/>
                <a:tab pos="9688108" algn="l"/>
                <a:tab pos="10731164" algn="l"/>
                <a:tab pos="11774220" algn="l"/>
              </a:tabLst>
            </a:pPr>
            <a:r>
              <a:rPr lang="en-GB" altLang="en-US" sz="2300" dirty="0">
                <a:latin typeface="Courier New" pitchFamily="49" charset="0"/>
              </a:rPr>
              <a:t> b </a:t>
            </a:r>
            <a:r>
              <a:rPr lang="en-GB" altLang="en-US" sz="2300" b="1" dirty="0">
                <a:latin typeface="Courier New" pitchFamily="49" charset="0"/>
              </a:rPr>
              <a:t>NUMBER</a:t>
            </a:r>
            <a:r>
              <a:rPr lang="en-GB" altLang="en-US" sz="2300" dirty="0">
                <a:latin typeface="Courier New" pitchFamily="49" charset="0"/>
              </a:rPr>
              <a:t>; </a:t>
            </a:r>
          </a:p>
          <a:p>
            <a:pPr marL="693560" indent="-693560">
              <a:spcBef>
                <a:spcPts val="570"/>
              </a:spcBef>
              <a:buClr>
                <a:srgbClr val="FF0000"/>
              </a:buClr>
              <a:buNone/>
              <a:tabLst>
                <a:tab pos="1343659" algn="l"/>
                <a:tab pos="2386715" algn="l"/>
                <a:tab pos="3429771" algn="l"/>
                <a:tab pos="4472827" algn="l"/>
                <a:tab pos="5515883" algn="l"/>
                <a:tab pos="6558939" algn="l"/>
                <a:tab pos="7601996" algn="l"/>
                <a:tab pos="8645052" algn="l"/>
                <a:tab pos="9688108" algn="l"/>
                <a:tab pos="10731164" algn="l"/>
                <a:tab pos="11774220" algn="l"/>
              </a:tabLst>
            </a:pPr>
            <a:r>
              <a:rPr lang="en-GB" altLang="en-US" sz="2300" b="1" dirty="0">
                <a:latin typeface="Courier New" pitchFamily="49" charset="0"/>
              </a:rPr>
              <a:t>BEGIN</a:t>
            </a:r>
            <a:r>
              <a:rPr lang="en-GB" altLang="en-US" sz="2300" dirty="0">
                <a:latin typeface="Courier New" pitchFamily="49" charset="0"/>
              </a:rPr>
              <a:t>     </a:t>
            </a:r>
          </a:p>
          <a:p>
            <a:pPr marL="693560" indent="-693560">
              <a:spcBef>
                <a:spcPts val="570"/>
              </a:spcBef>
              <a:buClr>
                <a:srgbClr val="FF0000"/>
              </a:buClr>
              <a:buNone/>
              <a:tabLst>
                <a:tab pos="1343659" algn="l"/>
                <a:tab pos="2386715" algn="l"/>
                <a:tab pos="3429771" algn="l"/>
                <a:tab pos="4472827" algn="l"/>
                <a:tab pos="5515883" algn="l"/>
                <a:tab pos="6558939" algn="l"/>
                <a:tab pos="7601996" algn="l"/>
                <a:tab pos="8645052" algn="l"/>
                <a:tab pos="9688108" algn="l"/>
                <a:tab pos="10731164" algn="l"/>
                <a:tab pos="11774220" algn="l"/>
              </a:tabLst>
            </a:pPr>
            <a:r>
              <a:rPr lang="en-GB" altLang="en-US" sz="2300" dirty="0">
                <a:latin typeface="Courier New" pitchFamily="49" charset="0"/>
              </a:rPr>
              <a:t>	</a:t>
            </a:r>
            <a:r>
              <a:rPr lang="en-GB" altLang="en-US" sz="2300" b="1" dirty="0">
                <a:latin typeface="Courier New" pitchFamily="49" charset="0"/>
              </a:rPr>
              <a:t>SELECT</a:t>
            </a:r>
            <a:r>
              <a:rPr lang="en-GB" altLang="en-US" sz="2300" dirty="0">
                <a:latin typeface="Courier New" pitchFamily="49" charset="0"/>
              </a:rPr>
              <a:t> </a:t>
            </a:r>
            <a:r>
              <a:rPr lang="en-GB" altLang="en-US" sz="2300" dirty="0" err="1">
                <a:latin typeface="Courier New" pitchFamily="49" charset="0"/>
              </a:rPr>
              <a:t>e,f</a:t>
            </a:r>
            <a:r>
              <a:rPr lang="en-GB" altLang="en-US" sz="2300" dirty="0">
                <a:latin typeface="Courier New" pitchFamily="49" charset="0"/>
              </a:rPr>
              <a:t> </a:t>
            </a:r>
            <a:r>
              <a:rPr lang="en-GB" altLang="en-US" sz="2300" b="1" dirty="0">
                <a:latin typeface="Courier New" pitchFamily="49" charset="0"/>
              </a:rPr>
              <a:t>INTO</a:t>
            </a:r>
            <a:r>
              <a:rPr lang="en-GB" altLang="en-US" sz="2300" dirty="0">
                <a:latin typeface="Courier New" pitchFamily="49" charset="0"/>
              </a:rPr>
              <a:t> </a:t>
            </a:r>
            <a:r>
              <a:rPr lang="en-GB" altLang="en-US" sz="2300" dirty="0" err="1">
                <a:latin typeface="Courier New" pitchFamily="49" charset="0"/>
              </a:rPr>
              <a:t>a,b</a:t>
            </a:r>
            <a:r>
              <a:rPr lang="en-GB" altLang="en-US" sz="2300" dirty="0">
                <a:latin typeface="Courier New" pitchFamily="49" charset="0"/>
              </a:rPr>
              <a:t> </a:t>
            </a:r>
            <a:r>
              <a:rPr lang="en-GB" altLang="en-US" sz="2300" b="1" dirty="0">
                <a:latin typeface="Courier New" pitchFamily="49" charset="0"/>
              </a:rPr>
              <a:t>FROM</a:t>
            </a:r>
            <a:r>
              <a:rPr lang="en-GB" altLang="en-US" sz="2300" dirty="0">
                <a:latin typeface="Courier New" pitchFamily="49" charset="0"/>
              </a:rPr>
              <a:t> T1 </a:t>
            </a:r>
            <a:r>
              <a:rPr lang="en-GB" altLang="en-US" sz="2300" b="1" dirty="0">
                <a:latin typeface="Courier New" pitchFamily="49" charset="0"/>
              </a:rPr>
              <a:t>WHERE</a:t>
            </a:r>
            <a:r>
              <a:rPr lang="en-GB" altLang="en-US" sz="2300" dirty="0">
                <a:latin typeface="Courier New" pitchFamily="49" charset="0"/>
              </a:rPr>
              <a:t> e&gt;1;     </a:t>
            </a:r>
          </a:p>
          <a:p>
            <a:pPr marL="693560" indent="-693560">
              <a:spcBef>
                <a:spcPts val="570"/>
              </a:spcBef>
              <a:buClr>
                <a:srgbClr val="FF0000"/>
              </a:buClr>
              <a:buNone/>
              <a:tabLst>
                <a:tab pos="1343659" algn="l"/>
                <a:tab pos="2386715" algn="l"/>
                <a:tab pos="3429771" algn="l"/>
                <a:tab pos="4472827" algn="l"/>
                <a:tab pos="5515883" algn="l"/>
                <a:tab pos="6558939" algn="l"/>
                <a:tab pos="7601996" algn="l"/>
                <a:tab pos="8645052" algn="l"/>
                <a:tab pos="9688108" algn="l"/>
                <a:tab pos="10731164" algn="l"/>
                <a:tab pos="11774220" algn="l"/>
              </a:tabLst>
            </a:pPr>
            <a:r>
              <a:rPr lang="en-GB" altLang="en-US" sz="2300" dirty="0">
                <a:latin typeface="Courier New" pitchFamily="49" charset="0"/>
              </a:rPr>
              <a:t>	</a:t>
            </a:r>
            <a:r>
              <a:rPr lang="en-GB" altLang="en-US" sz="2300" b="1" dirty="0">
                <a:latin typeface="Courier New" pitchFamily="49" charset="0"/>
              </a:rPr>
              <a:t>IF</a:t>
            </a:r>
            <a:r>
              <a:rPr lang="en-GB" altLang="en-US" sz="2300" dirty="0">
                <a:latin typeface="Courier New" pitchFamily="49" charset="0"/>
              </a:rPr>
              <a:t> b=1 </a:t>
            </a:r>
            <a:r>
              <a:rPr lang="en-GB" altLang="en-US" sz="2300" b="1" dirty="0">
                <a:latin typeface="Courier New" pitchFamily="49" charset="0"/>
              </a:rPr>
              <a:t>THEN</a:t>
            </a:r>
            <a:r>
              <a:rPr lang="en-GB" altLang="en-US" sz="2300" dirty="0">
                <a:latin typeface="Courier New" pitchFamily="49" charset="0"/>
              </a:rPr>
              <a:t>   </a:t>
            </a:r>
          </a:p>
          <a:p>
            <a:pPr marL="693560" indent="-693560">
              <a:spcBef>
                <a:spcPts val="570"/>
              </a:spcBef>
              <a:buClr>
                <a:srgbClr val="FF0000"/>
              </a:buClr>
              <a:buNone/>
              <a:tabLst>
                <a:tab pos="1343659" algn="l"/>
                <a:tab pos="2386715" algn="l"/>
                <a:tab pos="3429771" algn="l"/>
                <a:tab pos="4472827" algn="l"/>
                <a:tab pos="5515883" algn="l"/>
                <a:tab pos="6558939" algn="l"/>
                <a:tab pos="7601996" algn="l"/>
                <a:tab pos="8645052" algn="l"/>
                <a:tab pos="9688108" algn="l"/>
                <a:tab pos="10731164" algn="l"/>
                <a:tab pos="11774220" algn="l"/>
              </a:tabLst>
            </a:pPr>
            <a:r>
              <a:rPr lang="en-GB" altLang="en-US" sz="2300" dirty="0">
                <a:latin typeface="Courier New" pitchFamily="49" charset="0"/>
              </a:rPr>
              <a:t>    	</a:t>
            </a:r>
            <a:r>
              <a:rPr lang="en-GB" altLang="en-US" sz="2300" b="1" dirty="0">
                <a:latin typeface="Courier New" pitchFamily="49" charset="0"/>
              </a:rPr>
              <a:t>INSERT INTO</a:t>
            </a:r>
            <a:r>
              <a:rPr lang="en-GB" altLang="en-US" sz="2300" dirty="0">
                <a:latin typeface="Courier New" pitchFamily="49" charset="0"/>
              </a:rPr>
              <a:t> T1 </a:t>
            </a:r>
            <a:r>
              <a:rPr lang="en-GB" altLang="en-US" sz="2300" b="1" dirty="0">
                <a:latin typeface="Courier New" pitchFamily="49" charset="0"/>
              </a:rPr>
              <a:t>VALUES </a:t>
            </a:r>
            <a:r>
              <a:rPr lang="en-GB" altLang="en-US" sz="2300" dirty="0">
                <a:latin typeface="Courier New" pitchFamily="49" charset="0"/>
              </a:rPr>
              <a:t>(</a:t>
            </a:r>
            <a:r>
              <a:rPr lang="en-GB" altLang="en-US" sz="2300" dirty="0" err="1">
                <a:latin typeface="Courier New" pitchFamily="49" charset="0"/>
              </a:rPr>
              <a:t>b,a</a:t>
            </a:r>
            <a:r>
              <a:rPr lang="en-GB" altLang="en-US" sz="2300" dirty="0">
                <a:latin typeface="Courier New" pitchFamily="49" charset="0"/>
              </a:rPr>
              <a:t>);  </a:t>
            </a:r>
          </a:p>
          <a:p>
            <a:pPr marL="693560" indent="-693560">
              <a:spcBef>
                <a:spcPts val="570"/>
              </a:spcBef>
              <a:buClr>
                <a:srgbClr val="FF0000"/>
              </a:buClr>
              <a:buNone/>
              <a:tabLst>
                <a:tab pos="1343659" algn="l"/>
                <a:tab pos="2386715" algn="l"/>
                <a:tab pos="3429771" algn="l"/>
                <a:tab pos="4472827" algn="l"/>
                <a:tab pos="5515883" algn="l"/>
                <a:tab pos="6558939" algn="l"/>
                <a:tab pos="7601996" algn="l"/>
                <a:tab pos="8645052" algn="l"/>
                <a:tab pos="9688108" algn="l"/>
                <a:tab pos="10731164" algn="l"/>
                <a:tab pos="11774220" algn="l"/>
              </a:tabLst>
            </a:pPr>
            <a:r>
              <a:rPr lang="en-GB" altLang="en-US" sz="2300" dirty="0">
                <a:latin typeface="Courier New" pitchFamily="49" charset="0"/>
              </a:rPr>
              <a:t>    </a:t>
            </a:r>
            <a:r>
              <a:rPr lang="en-GB" altLang="en-US" sz="2300" b="1" dirty="0">
                <a:latin typeface="Courier New" pitchFamily="49" charset="0"/>
              </a:rPr>
              <a:t>ELSE</a:t>
            </a:r>
            <a:r>
              <a:rPr lang="en-GB" altLang="en-US" sz="2300" dirty="0">
                <a:latin typeface="Courier New" pitchFamily="49" charset="0"/>
              </a:rPr>
              <a:t>         </a:t>
            </a:r>
          </a:p>
          <a:p>
            <a:pPr marL="693560" indent="-693560">
              <a:spcBef>
                <a:spcPts val="570"/>
              </a:spcBef>
              <a:buClr>
                <a:srgbClr val="FF0000"/>
              </a:buClr>
              <a:buNone/>
              <a:tabLst>
                <a:tab pos="1343659" algn="l"/>
                <a:tab pos="2386715" algn="l"/>
                <a:tab pos="3429771" algn="l"/>
                <a:tab pos="4472827" algn="l"/>
                <a:tab pos="5515883" algn="l"/>
                <a:tab pos="6558939" algn="l"/>
                <a:tab pos="7601996" algn="l"/>
                <a:tab pos="8645052" algn="l"/>
                <a:tab pos="9688108" algn="l"/>
                <a:tab pos="10731164" algn="l"/>
                <a:tab pos="11774220" algn="l"/>
              </a:tabLst>
            </a:pPr>
            <a:r>
              <a:rPr lang="en-GB" altLang="en-US" sz="2300" dirty="0">
                <a:latin typeface="Courier New" pitchFamily="49" charset="0"/>
              </a:rPr>
              <a:t>		</a:t>
            </a:r>
            <a:r>
              <a:rPr lang="en-GB" altLang="en-US" sz="2300" b="1" dirty="0">
                <a:latin typeface="Courier New" pitchFamily="49" charset="0"/>
              </a:rPr>
              <a:t>INSERT INTO</a:t>
            </a:r>
            <a:r>
              <a:rPr lang="en-GB" altLang="en-US" sz="2300" dirty="0">
                <a:latin typeface="Courier New" pitchFamily="49" charset="0"/>
              </a:rPr>
              <a:t> T1 </a:t>
            </a:r>
            <a:r>
              <a:rPr lang="en-GB" altLang="en-US" sz="2300" b="1" dirty="0">
                <a:latin typeface="Courier New" pitchFamily="49" charset="0"/>
              </a:rPr>
              <a:t>VALUES</a:t>
            </a:r>
            <a:r>
              <a:rPr lang="en-GB" altLang="en-US" sz="2300" dirty="0">
                <a:latin typeface="Courier New" pitchFamily="49" charset="0"/>
              </a:rPr>
              <a:t> (b+10,a+10);   </a:t>
            </a:r>
          </a:p>
          <a:p>
            <a:pPr marL="693560" indent="-693560">
              <a:spcBef>
                <a:spcPts val="570"/>
              </a:spcBef>
              <a:buClr>
                <a:srgbClr val="FF0000"/>
              </a:buClr>
              <a:buNone/>
              <a:tabLst>
                <a:tab pos="1343659" algn="l"/>
                <a:tab pos="2386715" algn="l"/>
                <a:tab pos="3429771" algn="l"/>
                <a:tab pos="4472827" algn="l"/>
                <a:tab pos="5515883" algn="l"/>
                <a:tab pos="6558939" algn="l"/>
                <a:tab pos="7601996" algn="l"/>
                <a:tab pos="8645052" algn="l"/>
                <a:tab pos="9688108" algn="l"/>
                <a:tab pos="10731164" algn="l"/>
                <a:tab pos="11774220" algn="l"/>
              </a:tabLst>
            </a:pPr>
            <a:r>
              <a:rPr lang="en-GB" altLang="en-US" sz="2300" dirty="0">
                <a:latin typeface="Courier New" pitchFamily="49" charset="0"/>
              </a:rPr>
              <a:t>    </a:t>
            </a:r>
            <a:r>
              <a:rPr lang="en-GB" altLang="en-US" sz="2300" b="1" dirty="0">
                <a:latin typeface="Courier New" pitchFamily="49" charset="0"/>
              </a:rPr>
              <a:t>END IF</a:t>
            </a:r>
            <a:r>
              <a:rPr lang="en-GB" altLang="en-US" sz="2300" dirty="0">
                <a:latin typeface="Courier New" pitchFamily="49" charset="0"/>
              </a:rPr>
              <a:t>; </a:t>
            </a:r>
          </a:p>
          <a:p>
            <a:pPr marL="693560" indent="-693560">
              <a:spcBef>
                <a:spcPts val="570"/>
              </a:spcBef>
              <a:buClr>
                <a:srgbClr val="FF0000"/>
              </a:buClr>
              <a:buNone/>
              <a:tabLst>
                <a:tab pos="1343659" algn="l"/>
                <a:tab pos="2386715" algn="l"/>
                <a:tab pos="3429771" algn="l"/>
                <a:tab pos="4472827" algn="l"/>
                <a:tab pos="5515883" algn="l"/>
                <a:tab pos="6558939" algn="l"/>
                <a:tab pos="7601996" algn="l"/>
                <a:tab pos="8645052" algn="l"/>
                <a:tab pos="9688108" algn="l"/>
                <a:tab pos="10731164" algn="l"/>
                <a:tab pos="11774220" algn="l"/>
              </a:tabLst>
            </a:pPr>
            <a:r>
              <a:rPr lang="en-GB" altLang="en-US" sz="2300" b="1" dirty="0">
                <a:latin typeface="Courier New" pitchFamily="49" charset="0"/>
              </a:rPr>
              <a:t>END</a:t>
            </a:r>
            <a:r>
              <a:rPr lang="en-GB" altLang="en-US" sz="2300" dirty="0">
                <a:latin typeface="Courier New" pitchFamily="49" charset="0"/>
              </a:rPr>
              <a:t>; </a:t>
            </a:r>
          </a:p>
          <a:p>
            <a:pPr marL="693560" indent="-693560">
              <a:spcBef>
                <a:spcPts val="570"/>
              </a:spcBef>
              <a:buClr>
                <a:srgbClr val="FF0000"/>
              </a:buClr>
              <a:buNone/>
              <a:tabLst>
                <a:tab pos="1343659" algn="l"/>
                <a:tab pos="2386715" algn="l"/>
                <a:tab pos="3429771" algn="l"/>
                <a:tab pos="4472827" algn="l"/>
                <a:tab pos="5515883" algn="l"/>
                <a:tab pos="6558939" algn="l"/>
                <a:tab pos="7601996" algn="l"/>
                <a:tab pos="8645052" algn="l"/>
                <a:tab pos="9688108" algn="l"/>
                <a:tab pos="10731164" algn="l"/>
                <a:tab pos="11774220" algn="l"/>
              </a:tabLst>
            </a:pPr>
            <a:r>
              <a:rPr lang="en-GB" altLang="en-US" sz="2300" dirty="0">
                <a:latin typeface="Courier New" pitchFamily="49" charset="0"/>
              </a:rPr>
              <a:t>.</a:t>
            </a:r>
          </a:p>
          <a:p>
            <a:pPr marL="693560" indent="-693560">
              <a:spcBef>
                <a:spcPts val="570"/>
              </a:spcBef>
              <a:buClr>
                <a:srgbClr val="FF0000"/>
              </a:buClr>
              <a:buNone/>
              <a:tabLst>
                <a:tab pos="1343659" algn="l"/>
                <a:tab pos="2386715" algn="l"/>
                <a:tab pos="3429771" algn="l"/>
                <a:tab pos="4472827" algn="l"/>
                <a:tab pos="5515883" algn="l"/>
                <a:tab pos="6558939" algn="l"/>
                <a:tab pos="7601996" algn="l"/>
                <a:tab pos="8645052" algn="l"/>
                <a:tab pos="9688108" algn="l"/>
                <a:tab pos="10731164" algn="l"/>
                <a:tab pos="11774220" algn="l"/>
              </a:tabLst>
            </a:pPr>
            <a:r>
              <a:rPr lang="en-GB" altLang="en-US" sz="2300" b="1" dirty="0">
                <a:latin typeface="Courier New" pitchFamily="49" charset="0"/>
              </a:rPr>
              <a:t>run</a:t>
            </a:r>
            <a:r>
              <a:rPr lang="en-GB" altLang="en-US" sz="2300" dirty="0">
                <a:latin typeface="Courier New" pitchFamily="49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2175299164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46E7718-876D-4342-B0BD-E210976CB685}" type="datetimeFigureOut">
              <a:rPr lang="en-US"/>
              <a:pPr>
                <a:defRPr/>
              </a:pPr>
              <a:t>21/02/2019</a:t>
            </a:fld>
            <a:endParaRPr lang="en-US"/>
          </a:p>
        </p:txBody>
      </p:sp>
      <p:sp>
        <p:nvSpPr>
          <p:cNvPr id="52227" name="Rectangle 1"/>
          <p:cNvSpPr>
            <a:spLocks noChangeArrowheads="1"/>
          </p:cNvSpPr>
          <p:nvPr>
            <p:ph type="title"/>
          </p:nvPr>
        </p:nvSpPr>
        <p:spPr>
          <a:xfrm>
            <a:off x="534670" y="571223"/>
            <a:ext cx="9624060" cy="723366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pPr algn="ctr">
              <a:buClr>
                <a:srgbClr val="FFFF00"/>
              </a:buClr>
              <a:tabLst>
                <a:tab pos="0" algn="l"/>
                <a:tab pos="1043056" algn="l"/>
                <a:tab pos="2086112" algn="l"/>
                <a:tab pos="3129168" algn="l"/>
                <a:tab pos="4172224" algn="l"/>
                <a:tab pos="5215280" algn="l"/>
                <a:tab pos="6258336" algn="l"/>
                <a:tab pos="7301393" algn="l"/>
                <a:tab pos="8344449" algn="l"/>
                <a:tab pos="9387505" algn="l"/>
                <a:tab pos="10430561" algn="l"/>
                <a:tab pos="11473617" algn="l"/>
              </a:tabLst>
            </a:pPr>
            <a:r>
              <a:rPr lang="en-GB" altLang="en-US" smtClean="0">
                <a:solidFill>
                  <a:schemeClr val="tx2"/>
                </a:solidFill>
              </a:rPr>
              <a:t>Loops</a:t>
            </a:r>
          </a:p>
        </p:txBody>
      </p:sp>
      <p:sp>
        <p:nvSpPr>
          <p:cNvPr id="52228" name="Rectangle 2"/>
          <p:cNvSpPr>
            <a:spLocks noChangeArrowheads="1"/>
          </p:cNvSpPr>
          <p:nvPr>
            <p:ph type="body" idx="1"/>
          </p:nvPr>
        </p:nvSpPr>
        <p:spPr>
          <a:xfrm>
            <a:off x="534670" y="1764295"/>
            <a:ext cx="9624060" cy="441668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pPr marL="391146" indent="-391146">
              <a:spcBef>
                <a:spcPct val="0"/>
              </a:spcBef>
              <a:buClr>
                <a:srgbClr val="99FF99"/>
              </a:buClr>
              <a:buSzPct val="80000"/>
              <a:buFont typeface="Wingdings" charset="2"/>
              <a:buChar char=""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800" dirty="0"/>
              <a:t>Loops are created with the following: </a:t>
            </a:r>
          </a:p>
          <a:p>
            <a:pPr marL="391146" indent="-391146">
              <a:spcBef>
                <a:spcPct val="0"/>
              </a:spcBef>
              <a:buClr>
                <a:srgbClr val="00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800" dirty="0">
                <a:latin typeface="Courier New" pitchFamily="49" charset="0"/>
              </a:rPr>
              <a:t>	</a:t>
            </a:r>
            <a:r>
              <a:rPr lang="en-GB" altLang="en-US" sz="2800" b="1" dirty="0">
                <a:solidFill>
                  <a:srgbClr val="00FFFF"/>
                </a:solidFill>
                <a:latin typeface="Courier New" pitchFamily="49" charset="0"/>
              </a:rPr>
              <a:t>LOOP</a:t>
            </a:r>
            <a:r>
              <a:rPr lang="en-GB" altLang="en-US" sz="2800" dirty="0">
                <a:solidFill>
                  <a:srgbClr val="00FFFF"/>
                </a:solidFill>
                <a:latin typeface="Courier New" pitchFamily="49" charset="0"/>
              </a:rPr>
              <a:t>    </a:t>
            </a:r>
          </a:p>
          <a:p>
            <a:pPr marL="847483" lvl="1" indent="-325955">
              <a:spcBef>
                <a:spcPct val="0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800" dirty="0">
                <a:solidFill>
                  <a:srgbClr val="00FFFF"/>
                </a:solidFill>
                <a:latin typeface="Courier New" pitchFamily="49" charset="0"/>
              </a:rPr>
              <a:t> &lt;</a:t>
            </a:r>
            <a:r>
              <a:rPr lang="en-GB" altLang="en-US" sz="2800" dirty="0" err="1">
                <a:solidFill>
                  <a:srgbClr val="00FFFF"/>
                </a:solidFill>
                <a:latin typeface="Courier New" pitchFamily="49" charset="0"/>
              </a:rPr>
              <a:t>loop_body</a:t>
            </a:r>
            <a:r>
              <a:rPr lang="en-GB" altLang="en-US" sz="2800" dirty="0">
                <a:solidFill>
                  <a:srgbClr val="00FFFF"/>
                </a:solidFill>
                <a:latin typeface="Courier New" pitchFamily="49" charset="0"/>
              </a:rPr>
              <a:t>&gt; /* A list of statements. */ </a:t>
            </a:r>
          </a:p>
          <a:p>
            <a:pPr marL="847483" lvl="1" indent="-325955">
              <a:spcBef>
                <a:spcPct val="0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800" b="1" dirty="0">
                <a:solidFill>
                  <a:srgbClr val="00FFFF"/>
                </a:solidFill>
                <a:latin typeface="Courier New" pitchFamily="49" charset="0"/>
              </a:rPr>
              <a:t>END LOOP;</a:t>
            </a:r>
            <a:r>
              <a:rPr lang="en-GB" altLang="en-US" sz="2800" b="1" dirty="0">
                <a:solidFill>
                  <a:srgbClr val="FF0000"/>
                </a:solidFill>
              </a:rPr>
              <a:t> </a:t>
            </a:r>
          </a:p>
          <a:p>
            <a:pPr marL="847483" lvl="1" indent="-325955">
              <a:spcBef>
                <a:spcPct val="0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endParaRPr lang="en-GB" altLang="en-US" sz="2800" b="1" dirty="0">
              <a:solidFill>
                <a:srgbClr val="FF0000"/>
              </a:solidFill>
            </a:endParaRPr>
          </a:p>
          <a:p>
            <a:pPr marL="391146" indent="-391146">
              <a:spcBef>
                <a:spcPct val="0"/>
              </a:spcBef>
              <a:buClr>
                <a:srgbClr val="99FF99"/>
              </a:buClr>
              <a:buSzPct val="80000"/>
              <a:buFont typeface="Wingdings" charset="2"/>
              <a:buChar char=""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800" dirty="0"/>
              <a:t>At least one of the statements in &lt;</a:t>
            </a:r>
            <a:r>
              <a:rPr lang="en-GB" altLang="en-US" sz="2800" dirty="0" err="1"/>
              <a:t>loop_body</a:t>
            </a:r>
            <a:r>
              <a:rPr lang="en-GB" altLang="en-US" sz="2800" dirty="0"/>
              <a:t>&gt; should be an EXIT statement of the form</a:t>
            </a:r>
          </a:p>
          <a:p>
            <a:pPr marL="391146" indent="-391146">
              <a:spcBef>
                <a:spcPct val="0"/>
              </a:spcBef>
              <a:buClr>
                <a:srgbClr val="00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800" dirty="0"/>
              <a:t>  </a:t>
            </a:r>
            <a:r>
              <a:rPr lang="en-GB" altLang="en-US" sz="2800" dirty="0">
                <a:solidFill>
                  <a:srgbClr val="00FFFF"/>
                </a:solidFill>
              </a:rPr>
              <a:t> </a:t>
            </a:r>
            <a:r>
              <a:rPr lang="en-GB" altLang="en-US" sz="2800" b="1" dirty="0">
                <a:solidFill>
                  <a:srgbClr val="00FFFF"/>
                </a:solidFill>
                <a:latin typeface="Courier New" pitchFamily="49" charset="0"/>
              </a:rPr>
              <a:t>EXIT WHEN</a:t>
            </a:r>
            <a:r>
              <a:rPr lang="en-GB" altLang="en-US" sz="2800" dirty="0">
                <a:solidFill>
                  <a:srgbClr val="00FFFF"/>
                </a:solidFill>
                <a:latin typeface="Courier New" pitchFamily="49" charset="0"/>
              </a:rPr>
              <a:t> &lt;condition&gt;;</a:t>
            </a:r>
          </a:p>
          <a:p>
            <a:pPr marL="391146" indent="-391146">
              <a:spcBef>
                <a:spcPct val="0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endParaRPr lang="en-GB" altLang="en-US" sz="2800" dirty="0">
              <a:solidFill>
                <a:srgbClr val="FF0000"/>
              </a:solidFill>
              <a:latin typeface="Courier New" pitchFamily="49" charset="0"/>
            </a:endParaRPr>
          </a:p>
          <a:p>
            <a:pPr marL="391146" indent="-391146">
              <a:spcBef>
                <a:spcPct val="0"/>
              </a:spcBef>
              <a:buClr>
                <a:srgbClr val="99FF99"/>
              </a:buClr>
              <a:buSzPct val="80000"/>
              <a:buFont typeface="Wingdings" charset="2"/>
              <a:buChar char=""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800" dirty="0"/>
              <a:t>The loop breaks if &lt;condition&gt; is true. </a:t>
            </a:r>
          </a:p>
        </p:txBody>
      </p:sp>
    </p:spTree>
    <p:extLst>
      <p:ext uri="{BB962C8B-B14F-4D97-AF65-F5344CB8AC3E}">
        <p14:creationId xmlns:p14="http://schemas.microsoft.com/office/powerpoint/2010/main" val="843559646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46E7718-876D-4342-B0BD-E210976CB685}" type="datetimeFigureOut">
              <a:rPr lang="en-US"/>
              <a:pPr>
                <a:defRPr/>
              </a:pPr>
              <a:t>21/02/2019</a:t>
            </a:fld>
            <a:endParaRPr lang="en-US"/>
          </a:p>
        </p:txBody>
      </p:sp>
      <p:sp>
        <p:nvSpPr>
          <p:cNvPr id="54275" name="Rectangle 1"/>
          <p:cNvSpPr>
            <a:spLocks noChangeArrowheads="1"/>
          </p:cNvSpPr>
          <p:nvPr>
            <p:ph type="title"/>
          </p:nvPr>
        </p:nvSpPr>
        <p:spPr>
          <a:xfrm>
            <a:off x="534670" y="571223"/>
            <a:ext cx="9624060" cy="723366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pPr algn="ctr">
              <a:buClr>
                <a:srgbClr val="FFFF00"/>
              </a:buClr>
              <a:tabLst>
                <a:tab pos="0" algn="l"/>
                <a:tab pos="1043056" algn="l"/>
                <a:tab pos="2086112" algn="l"/>
                <a:tab pos="3129168" algn="l"/>
                <a:tab pos="4172224" algn="l"/>
                <a:tab pos="5215280" algn="l"/>
                <a:tab pos="6258336" algn="l"/>
                <a:tab pos="7301393" algn="l"/>
                <a:tab pos="8344449" algn="l"/>
                <a:tab pos="9387505" algn="l"/>
                <a:tab pos="10430561" algn="l"/>
                <a:tab pos="11473617" algn="l"/>
              </a:tabLst>
            </a:pPr>
            <a:r>
              <a:rPr lang="en-GB" altLang="en-US" smtClean="0">
                <a:solidFill>
                  <a:schemeClr val="tx2"/>
                </a:solidFill>
              </a:rPr>
              <a:t>Example</a:t>
            </a:r>
          </a:p>
        </p:txBody>
      </p:sp>
      <p:sp>
        <p:nvSpPr>
          <p:cNvPr id="54276" name="Rectangle 2"/>
          <p:cNvSpPr>
            <a:spLocks noChangeArrowheads="1"/>
          </p:cNvSpPr>
          <p:nvPr>
            <p:ph type="body" idx="1"/>
          </p:nvPr>
        </p:nvSpPr>
        <p:spPr>
          <a:xfrm>
            <a:off x="534670" y="1764295"/>
            <a:ext cx="9624060" cy="5575976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pPr marL="391146" indent="-391146">
              <a:spcBef>
                <a:spcPts val="684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 b="1" dirty="0">
                <a:latin typeface="Courier New" pitchFamily="49" charset="0"/>
              </a:rPr>
              <a:t>DECLARE</a:t>
            </a:r>
            <a:r>
              <a:rPr lang="en-GB" altLang="en-US" sz="2700" dirty="0">
                <a:latin typeface="Courier New" pitchFamily="49" charset="0"/>
              </a:rPr>
              <a:t>   </a:t>
            </a:r>
          </a:p>
          <a:p>
            <a:pPr marL="391146" indent="-391146">
              <a:spcBef>
                <a:spcPts val="684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 dirty="0">
                <a:latin typeface="Courier New" pitchFamily="49" charset="0"/>
              </a:rPr>
              <a:t>  i </a:t>
            </a:r>
            <a:r>
              <a:rPr lang="en-GB" altLang="en-US" sz="2700" b="1" dirty="0">
                <a:latin typeface="Courier New" pitchFamily="49" charset="0"/>
              </a:rPr>
              <a:t>NUMBER</a:t>
            </a:r>
            <a:r>
              <a:rPr lang="en-GB" altLang="en-US" sz="2700" dirty="0">
                <a:latin typeface="Courier New" pitchFamily="49" charset="0"/>
              </a:rPr>
              <a:t> := 1;</a:t>
            </a:r>
          </a:p>
          <a:p>
            <a:pPr marL="391146" indent="-391146">
              <a:spcBef>
                <a:spcPts val="684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 b="1" dirty="0">
                <a:latin typeface="Courier New" pitchFamily="49" charset="0"/>
              </a:rPr>
              <a:t>BEGIN </a:t>
            </a:r>
          </a:p>
          <a:p>
            <a:pPr marL="391146" indent="-391146">
              <a:spcBef>
                <a:spcPts val="684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 b="1" dirty="0">
                <a:latin typeface="Courier New" pitchFamily="49" charset="0"/>
              </a:rPr>
              <a:t>   LOOP        </a:t>
            </a:r>
          </a:p>
          <a:p>
            <a:pPr marL="391146" indent="-391146">
              <a:spcBef>
                <a:spcPts val="684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 b="1" dirty="0">
                <a:latin typeface="Courier New" pitchFamily="49" charset="0"/>
              </a:rPr>
              <a:t>		 INSERT INTO</a:t>
            </a:r>
            <a:r>
              <a:rPr lang="en-GB" altLang="en-US" sz="2700" dirty="0">
                <a:latin typeface="Courier New" pitchFamily="49" charset="0"/>
              </a:rPr>
              <a:t> T1 </a:t>
            </a:r>
            <a:r>
              <a:rPr lang="en-GB" altLang="en-US" sz="2700" b="1" dirty="0">
                <a:latin typeface="Courier New" pitchFamily="49" charset="0"/>
              </a:rPr>
              <a:t>VALUES</a:t>
            </a:r>
            <a:r>
              <a:rPr lang="en-GB" altLang="en-US" sz="2700" dirty="0">
                <a:latin typeface="Courier New" pitchFamily="49" charset="0"/>
              </a:rPr>
              <a:t> (</a:t>
            </a:r>
            <a:r>
              <a:rPr lang="en-GB" altLang="en-US" sz="2700" dirty="0" err="1">
                <a:latin typeface="Courier New" pitchFamily="49" charset="0"/>
              </a:rPr>
              <a:t>i,i</a:t>
            </a:r>
            <a:r>
              <a:rPr lang="en-GB" altLang="en-US" sz="2700" dirty="0">
                <a:latin typeface="Courier New" pitchFamily="49" charset="0"/>
              </a:rPr>
              <a:t>);  </a:t>
            </a:r>
          </a:p>
          <a:p>
            <a:pPr marL="391146" indent="-391146">
              <a:spcBef>
                <a:spcPts val="684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 dirty="0">
                <a:latin typeface="Courier New" pitchFamily="49" charset="0"/>
              </a:rPr>
              <a:t>   		 i := i+1;        </a:t>
            </a:r>
          </a:p>
          <a:p>
            <a:pPr marL="391146" indent="-391146">
              <a:spcBef>
                <a:spcPts val="684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 dirty="0">
                <a:latin typeface="Courier New" pitchFamily="49" charset="0"/>
              </a:rPr>
              <a:t>    	 </a:t>
            </a:r>
            <a:r>
              <a:rPr lang="en-GB" altLang="en-US" sz="2700" b="1" dirty="0">
                <a:latin typeface="Courier New" pitchFamily="49" charset="0"/>
              </a:rPr>
              <a:t>EXIT WHEN</a:t>
            </a:r>
            <a:r>
              <a:rPr lang="en-GB" altLang="en-US" sz="2700" dirty="0">
                <a:latin typeface="Courier New" pitchFamily="49" charset="0"/>
              </a:rPr>
              <a:t> i&gt;100;    </a:t>
            </a:r>
          </a:p>
          <a:p>
            <a:pPr marL="391146" indent="-391146">
              <a:spcBef>
                <a:spcPts val="684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 dirty="0">
                <a:latin typeface="Courier New" pitchFamily="49" charset="0"/>
              </a:rPr>
              <a:t>   </a:t>
            </a:r>
            <a:r>
              <a:rPr lang="en-GB" altLang="en-US" sz="2700" b="1" dirty="0">
                <a:latin typeface="Courier New" pitchFamily="49" charset="0"/>
              </a:rPr>
              <a:t>END LOOP; </a:t>
            </a:r>
          </a:p>
          <a:p>
            <a:pPr marL="391146" indent="-391146">
              <a:spcBef>
                <a:spcPts val="684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 b="1" dirty="0">
                <a:latin typeface="Courier New" pitchFamily="49" charset="0"/>
              </a:rPr>
              <a:t>END;</a:t>
            </a:r>
          </a:p>
          <a:p>
            <a:pPr marL="391146" indent="-391146">
              <a:spcBef>
                <a:spcPts val="684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 b="1" dirty="0">
                <a:latin typeface="Courier New" pitchFamily="49" charset="0"/>
              </a:rPr>
              <a:t> .</a:t>
            </a:r>
          </a:p>
          <a:p>
            <a:pPr marL="391146" indent="-391146">
              <a:spcBef>
                <a:spcPts val="684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 b="1" dirty="0">
                <a:latin typeface="Courier New" pitchFamily="49" charset="0"/>
              </a:rPr>
              <a:t>run;</a:t>
            </a:r>
            <a:r>
              <a:rPr lang="en-GB" altLang="en-US" sz="2700" dirty="0">
                <a:latin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1391517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46E7718-876D-4342-B0BD-E210976CB685}" type="datetimeFigureOut">
              <a:rPr lang="en-US"/>
              <a:pPr>
                <a:defRPr/>
              </a:pPr>
              <a:t>21/02/2019</a:t>
            </a:fld>
            <a:endParaRPr lang="en-US"/>
          </a:p>
        </p:txBody>
      </p:sp>
      <p:sp>
        <p:nvSpPr>
          <p:cNvPr id="56323" name="Rectangle 1"/>
          <p:cNvSpPr>
            <a:spLocks noChangeArrowheads="1"/>
          </p:cNvSpPr>
          <p:nvPr>
            <p:ph type="title"/>
          </p:nvPr>
        </p:nvSpPr>
        <p:spPr>
          <a:xfrm>
            <a:off x="534670" y="1020136"/>
            <a:ext cx="9624060" cy="60025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pPr algn="ctr">
              <a:buClr>
                <a:srgbClr val="FFFF00"/>
              </a:buClr>
              <a:tabLst>
                <a:tab pos="0" algn="l"/>
                <a:tab pos="1043056" algn="l"/>
                <a:tab pos="2086112" algn="l"/>
                <a:tab pos="3129168" algn="l"/>
                <a:tab pos="4172224" algn="l"/>
                <a:tab pos="5215280" algn="l"/>
                <a:tab pos="6258336" algn="l"/>
                <a:tab pos="7301393" algn="l"/>
                <a:tab pos="8344449" algn="l"/>
                <a:tab pos="9387505" algn="l"/>
                <a:tab pos="10430561" algn="l"/>
                <a:tab pos="11473617" algn="l"/>
              </a:tabLst>
            </a:pPr>
            <a:r>
              <a:rPr lang="en-GB" altLang="en-US" sz="3200" dirty="0">
                <a:solidFill>
                  <a:schemeClr val="tx2"/>
                </a:solidFill>
              </a:rPr>
              <a:t>Other useful loop-forming statements </a:t>
            </a:r>
          </a:p>
        </p:txBody>
      </p:sp>
      <p:sp>
        <p:nvSpPr>
          <p:cNvPr id="56324" name="Rectangle 2"/>
          <p:cNvSpPr>
            <a:spLocks noChangeArrowheads="1"/>
          </p:cNvSpPr>
          <p:nvPr>
            <p:ph type="body" idx="1"/>
          </p:nvPr>
        </p:nvSpPr>
        <p:spPr>
          <a:xfrm>
            <a:off x="391721" y="1966831"/>
            <a:ext cx="10301679" cy="5486208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pPr marL="391146" indent="-391146">
              <a:spcBef>
                <a:spcPts val="684"/>
              </a:spcBef>
              <a:buClr>
                <a:srgbClr val="99FF99"/>
              </a:buClr>
              <a:buSzPct val="80000"/>
              <a:buFont typeface="Wingdings" charset="2"/>
              <a:buChar char=""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 dirty="0"/>
              <a:t>A WHILE loop can be formed with:  </a:t>
            </a:r>
          </a:p>
          <a:p>
            <a:pPr marL="391146" indent="-391146">
              <a:spcBef>
                <a:spcPts val="684"/>
              </a:spcBef>
              <a:buClr>
                <a:srgbClr val="00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 dirty="0"/>
              <a:t>	  </a:t>
            </a:r>
            <a:r>
              <a:rPr lang="en-GB" altLang="en-US" sz="2700" b="1" dirty="0">
                <a:solidFill>
                  <a:srgbClr val="00FFFF"/>
                </a:solidFill>
                <a:latin typeface="Courier New" pitchFamily="49" charset="0"/>
              </a:rPr>
              <a:t>WHILE</a:t>
            </a:r>
            <a:r>
              <a:rPr lang="en-GB" altLang="en-US" sz="2700" dirty="0">
                <a:solidFill>
                  <a:srgbClr val="00FFFF"/>
                </a:solidFill>
                <a:latin typeface="Courier New" pitchFamily="49" charset="0"/>
              </a:rPr>
              <a:t> &lt;condition&gt; </a:t>
            </a:r>
            <a:r>
              <a:rPr lang="en-GB" altLang="en-US" sz="2700" b="1" dirty="0">
                <a:solidFill>
                  <a:srgbClr val="00FFFF"/>
                </a:solidFill>
                <a:latin typeface="Courier New" pitchFamily="49" charset="0"/>
              </a:rPr>
              <a:t>LOOP</a:t>
            </a:r>
            <a:r>
              <a:rPr lang="en-GB" altLang="en-US" sz="2700" dirty="0">
                <a:solidFill>
                  <a:srgbClr val="00FFFF"/>
                </a:solidFill>
                <a:latin typeface="Courier New" pitchFamily="49" charset="0"/>
              </a:rPr>
              <a:t>         </a:t>
            </a:r>
          </a:p>
          <a:p>
            <a:pPr marL="391146" indent="-391146">
              <a:spcBef>
                <a:spcPts val="684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 dirty="0">
                <a:solidFill>
                  <a:srgbClr val="00FFFF"/>
                </a:solidFill>
                <a:latin typeface="Courier New" pitchFamily="49" charset="0"/>
              </a:rPr>
              <a:t>		&lt;</a:t>
            </a:r>
            <a:r>
              <a:rPr lang="en-GB" altLang="en-US" sz="2700" dirty="0" err="1">
                <a:solidFill>
                  <a:srgbClr val="00FFFF"/>
                </a:solidFill>
                <a:latin typeface="Courier New" pitchFamily="49" charset="0"/>
              </a:rPr>
              <a:t>loop_body</a:t>
            </a:r>
            <a:r>
              <a:rPr lang="en-GB" altLang="en-US" sz="2700" dirty="0">
                <a:solidFill>
                  <a:srgbClr val="00FFFF"/>
                </a:solidFill>
                <a:latin typeface="Courier New" pitchFamily="49" charset="0"/>
              </a:rPr>
              <a:t>&gt;     </a:t>
            </a:r>
          </a:p>
          <a:p>
            <a:pPr marL="391146" indent="-391146">
              <a:spcBef>
                <a:spcPts val="684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 dirty="0">
                <a:solidFill>
                  <a:srgbClr val="00FFFF"/>
                </a:solidFill>
                <a:latin typeface="Courier New" pitchFamily="49" charset="0"/>
              </a:rPr>
              <a:t>	 </a:t>
            </a:r>
            <a:r>
              <a:rPr lang="en-GB" altLang="en-US" sz="2700" b="1" dirty="0">
                <a:solidFill>
                  <a:srgbClr val="00FFFF"/>
                </a:solidFill>
                <a:latin typeface="Courier New" pitchFamily="49" charset="0"/>
              </a:rPr>
              <a:t>END LOOP;</a:t>
            </a:r>
            <a:r>
              <a:rPr lang="en-GB" altLang="en-US" sz="2700" dirty="0">
                <a:solidFill>
                  <a:srgbClr val="00FFFF"/>
                </a:solidFill>
                <a:latin typeface="Courier New" pitchFamily="49" charset="0"/>
              </a:rPr>
              <a:t> </a:t>
            </a:r>
          </a:p>
          <a:p>
            <a:pPr marL="391146" indent="-391146">
              <a:spcBef>
                <a:spcPts val="684"/>
              </a:spcBef>
              <a:buClr>
                <a:srgbClr val="99FF99"/>
              </a:buClr>
              <a:buSzPct val="80000"/>
              <a:buFont typeface="Wingdings" charset="2"/>
              <a:buChar char=""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 dirty="0"/>
              <a:t>A simple FOR loop can be formed with:  </a:t>
            </a:r>
          </a:p>
          <a:p>
            <a:pPr marL="391146" indent="-391146">
              <a:spcBef>
                <a:spcPts val="684"/>
              </a:spcBef>
              <a:buClr>
                <a:srgbClr val="00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 dirty="0"/>
              <a:t>   </a:t>
            </a:r>
            <a:r>
              <a:rPr lang="en-GB" altLang="en-US" sz="2700" b="1" dirty="0">
                <a:solidFill>
                  <a:srgbClr val="00FFFF"/>
                </a:solidFill>
                <a:latin typeface="Courier New" pitchFamily="49" charset="0"/>
              </a:rPr>
              <a:t>FOR</a:t>
            </a:r>
            <a:r>
              <a:rPr lang="en-GB" altLang="en-US" sz="2700" dirty="0">
                <a:solidFill>
                  <a:srgbClr val="00FFFF"/>
                </a:solidFill>
                <a:latin typeface="Courier New" pitchFamily="49" charset="0"/>
              </a:rPr>
              <a:t> &lt;</a:t>
            </a:r>
            <a:r>
              <a:rPr lang="en-GB" altLang="en-US" sz="2700" dirty="0" err="1">
                <a:solidFill>
                  <a:srgbClr val="00FFFF"/>
                </a:solidFill>
                <a:latin typeface="Courier New" pitchFamily="49" charset="0"/>
              </a:rPr>
              <a:t>var</a:t>
            </a:r>
            <a:r>
              <a:rPr lang="en-GB" altLang="en-US" sz="2700" dirty="0">
                <a:solidFill>
                  <a:srgbClr val="00FFFF"/>
                </a:solidFill>
                <a:latin typeface="Courier New" pitchFamily="49" charset="0"/>
              </a:rPr>
              <a:t>&gt; </a:t>
            </a:r>
            <a:r>
              <a:rPr lang="en-GB" altLang="en-US" sz="2700" b="1" dirty="0">
                <a:solidFill>
                  <a:srgbClr val="00FFFF"/>
                </a:solidFill>
                <a:latin typeface="Courier New" pitchFamily="49" charset="0"/>
              </a:rPr>
              <a:t>IN</a:t>
            </a:r>
            <a:r>
              <a:rPr lang="en-GB" altLang="en-US" sz="2700" dirty="0">
                <a:solidFill>
                  <a:srgbClr val="00FFFF"/>
                </a:solidFill>
                <a:latin typeface="Courier New" pitchFamily="49" charset="0"/>
              </a:rPr>
              <a:t> &lt;start&gt;..&lt;finish&gt; </a:t>
            </a:r>
            <a:r>
              <a:rPr lang="en-GB" altLang="en-US" sz="2700" b="1" dirty="0">
                <a:solidFill>
                  <a:srgbClr val="00FFFF"/>
                </a:solidFill>
                <a:latin typeface="Courier New" pitchFamily="49" charset="0"/>
              </a:rPr>
              <a:t>LOOP</a:t>
            </a:r>
            <a:r>
              <a:rPr lang="en-GB" altLang="en-US" sz="2700" dirty="0">
                <a:solidFill>
                  <a:srgbClr val="00FFFF"/>
                </a:solidFill>
                <a:latin typeface="Courier New" pitchFamily="49" charset="0"/>
              </a:rPr>
              <a:t>        </a:t>
            </a:r>
          </a:p>
          <a:p>
            <a:pPr marL="391146" indent="-391146">
              <a:spcBef>
                <a:spcPts val="684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 dirty="0">
                <a:solidFill>
                  <a:srgbClr val="00FFFF"/>
                </a:solidFill>
                <a:latin typeface="Courier New" pitchFamily="49" charset="0"/>
              </a:rPr>
              <a:t>	 &lt;</a:t>
            </a:r>
            <a:r>
              <a:rPr lang="en-GB" altLang="en-US" sz="2700" dirty="0" err="1">
                <a:solidFill>
                  <a:srgbClr val="00FFFF"/>
                </a:solidFill>
                <a:latin typeface="Courier New" pitchFamily="49" charset="0"/>
              </a:rPr>
              <a:t>loop_body</a:t>
            </a:r>
            <a:r>
              <a:rPr lang="en-GB" altLang="en-US" sz="2700" dirty="0">
                <a:solidFill>
                  <a:srgbClr val="00FFFF"/>
                </a:solidFill>
                <a:latin typeface="Courier New" pitchFamily="49" charset="0"/>
              </a:rPr>
              <a:t>&gt;     </a:t>
            </a:r>
          </a:p>
          <a:p>
            <a:pPr marL="391146" indent="-391146">
              <a:spcBef>
                <a:spcPts val="684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 dirty="0">
                <a:solidFill>
                  <a:srgbClr val="00FFFF"/>
                </a:solidFill>
                <a:latin typeface="Courier New" pitchFamily="49" charset="0"/>
              </a:rPr>
              <a:t>  </a:t>
            </a:r>
            <a:r>
              <a:rPr lang="en-GB" altLang="en-US" sz="2700" b="1" dirty="0">
                <a:solidFill>
                  <a:srgbClr val="00FFFF"/>
                </a:solidFill>
                <a:latin typeface="Courier New" pitchFamily="49" charset="0"/>
              </a:rPr>
              <a:t>END LOOP;</a:t>
            </a:r>
            <a:r>
              <a:rPr lang="en-GB" altLang="en-US" sz="2700" dirty="0">
                <a:solidFill>
                  <a:srgbClr val="00FFFF"/>
                </a:solidFill>
              </a:rPr>
              <a:t> </a:t>
            </a:r>
          </a:p>
          <a:p>
            <a:pPr marL="391146" indent="-391146">
              <a:spcBef>
                <a:spcPts val="684"/>
              </a:spcBef>
              <a:buClr>
                <a:srgbClr val="99FF99"/>
              </a:buClr>
              <a:buSzPct val="80000"/>
              <a:buFont typeface="Wingdings" charset="2"/>
              <a:buChar char=""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 dirty="0"/>
              <a:t>Here, &lt;</a:t>
            </a:r>
            <a:r>
              <a:rPr lang="en-GB" altLang="en-US" sz="2700" dirty="0" err="1"/>
              <a:t>var</a:t>
            </a:r>
            <a:r>
              <a:rPr lang="en-GB" altLang="en-US" sz="2700" dirty="0"/>
              <a:t>&gt; can be any variable; it is local to the for-loop and need not be declared. Also, &lt;start&gt; and &lt;finish&gt; are constants.</a:t>
            </a:r>
          </a:p>
          <a:p>
            <a:pPr marL="391146" indent="-391146">
              <a:spcBef>
                <a:spcPts val="684"/>
              </a:spcBef>
              <a:buClr>
                <a:srgbClr val="99FF99"/>
              </a:buClr>
              <a:buSzPct val="80000"/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endParaRPr lang="en-GB" altLang="en-US" sz="2700" dirty="0"/>
          </a:p>
        </p:txBody>
      </p:sp>
    </p:spTree>
    <p:extLst>
      <p:ext uri="{BB962C8B-B14F-4D97-AF65-F5344CB8AC3E}">
        <p14:creationId xmlns:p14="http://schemas.microsoft.com/office/powerpoint/2010/main" val="3230195920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46E7718-876D-4342-B0BD-E210976CB685}" type="datetimeFigureOut">
              <a:rPr lang="en-US"/>
              <a:pPr>
                <a:defRPr/>
              </a:pPr>
              <a:t>21/02/2019</a:t>
            </a:fld>
            <a:endParaRPr lang="en-US"/>
          </a:p>
        </p:txBody>
      </p:sp>
      <p:sp>
        <p:nvSpPr>
          <p:cNvPr id="3075" name="Rectangle 1"/>
          <p:cNvSpPr>
            <a:spLocks noChangeArrowheads="1"/>
          </p:cNvSpPr>
          <p:nvPr>
            <p:ph type="title"/>
          </p:nvPr>
        </p:nvSpPr>
        <p:spPr>
          <a:xfrm>
            <a:off x="534670" y="571223"/>
            <a:ext cx="9624060" cy="723366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pPr algn="ctr">
              <a:buClr>
                <a:srgbClr val="FFFF00"/>
              </a:buClr>
              <a:tabLst>
                <a:tab pos="0" algn="l"/>
                <a:tab pos="1043056" algn="l"/>
                <a:tab pos="2086112" algn="l"/>
                <a:tab pos="3129168" algn="l"/>
                <a:tab pos="4172224" algn="l"/>
                <a:tab pos="5215280" algn="l"/>
                <a:tab pos="6258336" algn="l"/>
                <a:tab pos="7301393" algn="l"/>
                <a:tab pos="8344449" algn="l"/>
                <a:tab pos="9387505" algn="l"/>
                <a:tab pos="10430561" algn="l"/>
                <a:tab pos="11473617" algn="l"/>
              </a:tabLst>
            </a:pPr>
            <a:r>
              <a:rPr lang="en-GB" altLang="en-US" smtClean="0">
                <a:solidFill>
                  <a:schemeClr val="tx2"/>
                </a:solidFill>
              </a:rPr>
              <a:t>PL/SQL</a:t>
            </a:r>
          </a:p>
        </p:txBody>
      </p:sp>
      <p:sp>
        <p:nvSpPr>
          <p:cNvPr id="3076" name="Rectangle 2"/>
          <p:cNvSpPr>
            <a:spLocks noChangeArrowheads="1"/>
          </p:cNvSpPr>
          <p:nvPr>
            <p:ph type="body" idx="1"/>
          </p:nvPr>
        </p:nvSpPr>
        <p:spPr>
          <a:xfrm>
            <a:off x="738188" y="1476375"/>
            <a:ext cx="8619697" cy="5381051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pPr marL="391146" indent="-391146">
              <a:spcBef>
                <a:spcPts val="798"/>
              </a:spcBef>
              <a:buClr>
                <a:srgbClr val="99FF99"/>
              </a:buClr>
              <a:buSzPct val="80000"/>
              <a:buFont typeface="Wingdings" charset="2"/>
              <a:buChar char=""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3700" dirty="0"/>
              <a:t>Introduction</a:t>
            </a:r>
          </a:p>
          <a:p>
            <a:pPr marL="391146" indent="-391146">
              <a:spcBef>
                <a:spcPts val="798"/>
              </a:spcBef>
              <a:buClr>
                <a:srgbClr val="99FF99"/>
              </a:buClr>
              <a:buSzPct val="80000"/>
              <a:buFont typeface="Wingdings" charset="2"/>
              <a:buChar char=""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3700" dirty="0"/>
              <a:t>Structure of a block</a:t>
            </a:r>
          </a:p>
          <a:p>
            <a:pPr marL="391146" indent="-391146">
              <a:spcBef>
                <a:spcPts val="798"/>
              </a:spcBef>
              <a:buClr>
                <a:srgbClr val="99FF99"/>
              </a:buClr>
              <a:buSzPct val="80000"/>
              <a:buFont typeface="Wingdings" charset="2"/>
              <a:buChar char=""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3700" dirty="0"/>
              <a:t>Variables and types</a:t>
            </a:r>
          </a:p>
          <a:p>
            <a:pPr marL="391146" indent="-391146">
              <a:spcBef>
                <a:spcPts val="798"/>
              </a:spcBef>
              <a:buClr>
                <a:srgbClr val="99FF99"/>
              </a:buClr>
              <a:buSzPct val="80000"/>
              <a:buFont typeface="Wingdings" charset="2"/>
              <a:buChar char=""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3700" dirty="0"/>
              <a:t>Accessing the database</a:t>
            </a:r>
          </a:p>
          <a:p>
            <a:pPr marL="391146" indent="-391146">
              <a:spcBef>
                <a:spcPts val="798"/>
              </a:spcBef>
              <a:buClr>
                <a:srgbClr val="99FF99"/>
              </a:buClr>
              <a:buSzPct val="80000"/>
              <a:buFont typeface="Wingdings" charset="2"/>
              <a:buChar char=""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3700" dirty="0"/>
              <a:t>Control flow</a:t>
            </a:r>
          </a:p>
          <a:p>
            <a:pPr marL="391146" indent="-391146">
              <a:spcBef>
                <a:spcPts val="798"/>
              </a:spcBef>
              <a:buClr>
                <a:srgbClr val="99FF99"/>
              </a:buClr>
              <a:buSzPct val="80000"/>
              <a:buFont typeface="Wingdings" charset="2"/>
              <a:buChar char=""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3700" dirty="0"/>
              <a:t>Cursors</a:t>
            </a:r>
          </a:p>
          <a:p>
            <a:pPr marL="391146" indent="-391146">
              <a:spcBef>
                <a:spcPts val="798"/>
              </a:spcBef>
              <a:buClr>
                <a:srgbClr val="99FF99"/>
              </a:buClr>
              <a:buSzPct val="80000"/>
              <a:buFont typeface="Wingdings" charset="2"/>
              <a:buChar char=""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3700" dirty="0"/>
              <a:t>Exceptions</a:t>
            </a:r>
          </a:p>
          <a:p>
            <a:pPr marL="391146" indent="-391146">
              <a:spcBef>
                <a:spcPts val="798"/>
              </a:spcBef>
              <a:buClr>
                <a:srgbClr val="99FF99"/>
              </a:buClr>
              <a:buSzPct val="80000"/>
              <a:buFont typeface="Wingdings" charset="2"/>
              <a:buChar char=""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3700" dirty="0"/>
              <a:t>Procedures and functions</a:t>
            </a:r>
          </a:p>
        </p:txBody>
      </p:sp>
    </p:spTree>
    <p:extLst>
      <p:ext uri="{BB962C8B-B14F-4D97-AF65-F5344CB8AC3E}">
        <p14:creationId xmlns:p14="http://schemas.microsoft.com/office/powerpoint/2010/main" val="3361183516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46E7718-876D-4342-B0BD-E210976CB685}" type="datetimeFigureOut">
              <a:rPr lang="en-US"/>
              <a:pPr>
                <a:defRPr/>
              </a:pPr>
              <a:t>21/02/2019</a:t>
            </a:fld>
            <a:endParaRPr lang="en-US"/>
          </a:p>
        </p:txBody>
      </p:sp>
      <p:sp>
        <p:nvSpPr>
          <p:cNvPr id="58371" name="Rectangle 1"/>
          <p:cNvSpPr>
            <a:spLocks noChangeArrowheads="1"/>
          </p:cNvSpPr>
          <p:nvPr>
            <p:ph type="title"/>
          </p:nvPr>
        </p:nvSpPr>
        <p:spPr>
          <a:xfrm>
            <a:off x="480832" y="845342"/>
            <a:ext cx="9624060" cy="5387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pPr algn="ctr">
              <a:buClr>
                <a:srgbClr val="FFFF00"/>
              </a:buClr>
              <a:tabLst>
                <a:tab pos="0" algn="l"/>
                <a:tab pos="1043056" algn="l"/>
                <a:tab pos="2086112" algn="l"/>
                <a:tab pos="3129168" algn="l"/>
                <a:tab pos="4172224" algn="l"/>
                <a:tab pos="5215280" algn="l"/>
                <a:tab pos="6258336" algn="l"/>
                <a:tab pos="7301393" algn="l"/>
                <a:tab pos="8344449" algn="l"/>
                <a:tab pos="9387505" algn="l"/>
                <a:tab pos="10430561" algn="l"/>
                <a:tab pos="11473617" algn="l"/>
              </a:tabLst>
            </a:pPr>
            <a:r>
              <a:rPr lang="en-GB" altLang="en-US" sz="2800" dirty="0" smtClean="0">
                <a:solidFill>
                  <a:schemeClr val="tx2"/>
                </a:solidFill>
              </a:rPr>
              <a:t>Cursors</a:t>
            </a:r>
          </a:p>
        </p:txBody>
      </p:sp>
      <p:sp>
        <p:nvSpPr>
          <p:cNvPr id="58372" name="Rectangle 2"/>
          <p:cNvSpPr>
            <a:spLocks noChangeArrowheads="1"/>
          </p:cNvSpPr>
          <p:nvPr>
            <p:ph type="body" idx="1"/>
          </p:nvPr>
        </p:nvSpPr>
        <p:spPr>
          <a:xfrm>
            <a:off x="631208" y="1461495"/>
            <a:ext cx="9624060" cy="453979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pPr marL="391146" indent="-391146">
              <a:spcBef>
                <a:spcPct val="0"/>
              </a:spcBef>
              <a:buClr>
                <a:srgbClr val="99FF99"/>
              </a:buClr>
              <a:buSzPct val="80000"/>
              <a:buFont typeface="Wingdings" charset="2"/>
              <a:buChar char=""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3200" dirty="0"/>
              <a:t>A </a:t>
            </a:r>
            <a:r>
              <a:rPr lang="en-GB" altLang="en-US" sz="3200" dirty="0">
                <a:solidFill>
                  <a:srgbClr val="00FFFF"/>
                </a:solidFill>
              </a:rPr>
              <a:t>cursor</a:t>
            </a:r>
            <a:r>
              <a:rPr lang="en-GB" altLang="en-US" sz="3200" dirty="0"/>
              <a:t> is a variable that runs through the tuples of some relation. </a:t>
            </a:r>
          </a:p>
          <a:p>
            <a:pPr marL="847483" lvl="1" indent="-325955">
              <a:spcBef>
                <a:spcPct val="0"/>
              </a:spcBef>
              <a:buClr>
                <a:srgbClr val="CCECFF"/>
              </a:buClr>
              <a:buSzPct val="50000"/>
              <a:buFont typeface="Wingdings" charset="2"/>
              <a:buChar char=""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3200" dirty="0"/>
              <a:t>Can be a stored table or the answer to some query. </a:t>
            </a:r>
          </a:p>
          <a:p>
            <a:pPr marL="391146" indent="-391146">
              <a:spcBef>
                <a:spcPct val="0"/>
              </a:spcBef>
              <a:buClr>
                <a:srgbClr val="99FF99"/>
              </a:buClr>
              <a:buSzPct val="80000"/>
              <a:buFont typeface="Wingdings" charset="2"/>
              <a:buChar char=""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3200" dirty="0"/>
              <a:t>By </a:t>
            </a:r>
            <a:r>
              <a:rPr lang="en-GB" altLang="en-US" sz="3200" dirty="0">
                <a:solidFill>
                  <a:srgbClr val="00FFFF"/>
                </a:solidFill>
              </a:rPr>
              <a:t>fetching</a:t>
            </a:r>
            <a:r>
              <a:rPr lang="en-GB" altLang="en-US" sz="3200" dirty="0"/>
              <a:t> into the cursor each tuple of the relation, we can write a program to read and process the value of each such tuple.</a:t>
            </a:r>
          </a:p>
          <a:p>
            <a:pPr marL="391146" indent="-391146">
              <a:spcBef>
                <a:spcPct val="0"/>
              </a:spcBef>
              <a:buClr>
                <a:srgbClr val="99FF99"/>
              </a:buClr>
              <a:buSzPct val="80000"/>
              <a:buFont typeface="Wingdings" charset="2"/>
              <a:buChar char=""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3200" dirty="0"/>
              <a:t> If the relation is stored, we can also </a:t>
            </a:r>
            <a:r>
              <a:rPr lang="en-GB" altLang="en-US" sz="3200" dirty="0">
                <a:solidFill>
                  <a:srgbClr val="00FFFF"/>
                </a:solidFill>
              </a:rPr>
              <a:t>update or delete</a:t>
            </a:r>
            <a:r>
              <a:rPr lang="en-GB" altLang="en-US" sz="3200" dirty="0"/>
              <a:t> the tuple at the current cursor position. </a:t>
            </a:r>
          </a:p>
        </p:txBody>
      </p:sp>
    </p:spTree>
    <p:extLst>
      <p:ext uri="{BB962C8B-B14F-4D97-AF65-F5344CB8AC3E}">
        <p14:creationId xmlns:p14="http://schemas.microsoft.com/office/powerpoint/2010/main" val="3611553133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46E7718-876D-4342-B0BD-E210976CB685}" type="datetimeFigureOut">
              <a:rPr lang="en-US"/>
              <a:pPr>
                <a:defRPr/>
              </a:pPr>
              <a:t>21/02/2019</a:t>
            </a:fld>
            <a:endParaRPr lang="en-US"/>
          </a:p>
        </p:txBody>
      </p:sp>
      <p:sp>
        <p:nvSpPr>
          <p:cNvPr id="60419" name="Rectangle 1"/>
          <p:cNvSpPr>
            <a:spLocks noChangeArrowheads="1"/>
          </p:cNvSpPr>
          <p:nvPr>
            <p:ph type="title"/>
          </p:nvPr>
        </p:nvSpPr>
        <p:spPr>
          <a:xfrm>
            <a:off x="534670" y="1041041"/>
            <a:ext cx="9624060" cy="723366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pPr algn="ctr">
              <a:buClr>
                <a:srgbClr val="FFFF00"/>
              </a:buClr>
              <a:tabLst>
                <a:tab pos="0" algn="l"/>
                <a:tab pos="1043056" algn="l"/>
                <a:tab pos="2086112" algn="l"/>
                <a:tab pos="3129168" algn="l"/>
                <a:tab pos="4172224" algn="l"/>
                <a:tab pos="5215280" algn="l"/>
                <a:tab pos="6258336" algn="l"/>
                <a:tab pos="7301393" algn="l"/>
                <a:tab pos="8344449" algn="l"/>
                <a:tab pos="9387505" algn="l"/>
                <a:tab pos="10430561" algn="l"/>
                <a:tab pos="11473617" algn="l"/>
              </a:tabLst>
            </a:pPr>
            <a:r>
              <a:rPr lang="en-GB" altLang="en-US" dirty="0" smtClean="0">
                <a:solidFill>
                  <a:schemeClr val="tx2"/>
                </a:solidFill>
              </a:rPr>
              <a:t>Example (1)</a:t>
            </a:r>
          </a:p>
        </p:txBody>
      </p:sp>
      <p:sp>
        <p:nvSpPr>
          <p:cNvPr id="60420" name="Rectangle 2"/>
          <p:cNvSpPr>
            <a:spLocks noChangeArrowheads="1"/>
          </p:cNvSpPr>
          <p:nvPr>
            <p:ph type="body" idx="1"/>
          </p:nvPr>
        </p:nvSpPr>
        <p:spPr>
          <a:xfrm>
            <a:off x="534670" y="2091445"/>
            <a:ext cx="9624060" cy="3057338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pPr marL="391146" indent="-391146">
              <a:spcBef>
                <a:spcPts val="798"/>
              </a:spcBef>
              <a:buClr>
                <a:srgbClr val="000000"/>
              </a:buClr>
              <a:buNone/>
              <a:tabLst>
                <a:tab pos="389336" algn="l"/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3700" dirty="0"/>
              <a:t>	Uses T1(</a:t>
            </a:r>
            <a:r>
              <a:rPr lang="en-GB" altLang="en-US" sz="3700" dirty="0" err="1"/>
              <a:t>e,f</a:t>
            </a:r>
            <a:r>
              <a:rPr lang="en-GB" altLang="en-US" sz="3700" dirty="0"/>
              <a:t>) whose tuples are pairs of integers.</a:t>
            </a:r>
          </a:p>
          <a:p>
            <a:pPr marL="391146" indent="-391146">
              <a:spcBef>
                <a:spcPts val="798"/>
              </a:spcBef>
              <a:buClr>
                <a:srgbClr val="000000"/>
              </a:buClr>
              <a:buNone/>
              <a:tabLst>
                <a:tab pos="389336" algn="l"/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3700" dirty="0"/>
              <a:t>	The program will delete every tuple whose first component is less than the second, and insert the reverse tuple into T1. </a:t>
            </a:r>
          </a:p>
        </p:txBody>
      </p:sp>
    </p:spTree>
    <p:extLst>
      <p:ext uri="{BB962C8B-B14F-4D97-AF65-F5344CB8AC3E}">
        <p14:creationId xmlns:p14="http://schemas.microsoft.com/office/powerpoint/2010/main" val="2659695837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46E7718-876D-4342-B0BD-E210976CB685}" type="datetimeFigureOut">
              <a:rPr lang="en-US"/>
              <a:pPr>
                <a:defRPr/>
              </a:pPr>
              <a:t>21/02/2019</a:t>
            </a:fld>
            <a:endParaRPr lang="en-US"/>
          </a:p>
        </p:txBody>
      </p:sp>
      <p:sp>
        <p:nvSpPr>
          <p:cNvPr id="62467" name="Rectangle 1"/>
          <p:cNvSpPr>
            <a:spLocks noChangeArrowheads="1"/>
          </p:cNvSpPr>
          <p:nvPr>
            <p:ph type="title"/>
          </p:nvPr>
        </p:nvSpPr>
        <p:spPr>
          <a:xfrm>
            <a:off x="484545" y="681001"/>
            <a:ext cx="9624060" cy="723366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pPr algn="ctr">
              <a:buClr>
                <a:srgbClr val="FFFF00"/>
              </a:buClr>
              <a:tabLst>
                <a:tab pos="0" algn="l"/>
                <a:tab pos="1043056" algn="l"/>
                <a:tab pos="2086112" algn="l"/>
                <a:tab pos="3129168" algn="l"/>
                <a:tab pos="4172224" algn="l"/>
                <a:tab pos="5215280" algn="l"/>
                <a:tab pos="6258336" algn="l"/>
                <a:tab pos="7301393" algn="l"/>
                <a:tab pos="8344449" algn="l"/>
                <a:tab pos="9387505" algn="l"/>
                <a:tab pos="10430561" algn="l"/>
                <a:tab pos="11473617" algn="l"/>
              </a:tabLst>
            </a:pPr>
            <a:r>
              <a:rPr lang="en-GB" altLang="en-US" smtClean="0">
                <a:solidFill>
                  <a:schemeClr val="tx2"/>
                </a:solidFill>
              </a:rPr>
              <a:t>Example (2)</a:t>
            </a:r>
          </a:p>
        </p:txBody>
      </p:sp>
      <p:sp>
        <p:nvSpPr>
          <p:cNvPr id="62468" name="Rectangle 2"/>
          <p:cNvSpPr>
            <a:spLocks noChangeArrowheads="1"/>
          </p:cNvSpPr>
          <p:nvPr>
            <p:ph type="body" idx="1"/>
          </p:nvPr>
        </p:nvSpPr>
        <p:spPr>
          <a:xfrm>
            <a:off x="269924" y="1332359"/>
            <a:ext cx="10693400" cy="5984806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pPr marL="391146" indent="-391146">
              <a:lnSpc>
                <a:spcPct val="80000"/>
              </a:lnSpc>
              <a:spcBef>
                <a:spcPts val="513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1600" b="1" dirty="0">
                <a:latin typeface="Courier New" pitchFamily="49" charset="0"/>
              </a:rPr>
              <a:t>DECLARE</a:t>
            </a:r>
            <a:r>
              <a:rPr lang="en-GB" altLang="en-US" sz="1600" dirty="0">
                <a:latin typeface="Courier New" pitchFamily="49" charset="0"/>
              </a:rPr>
              <a:t>         </a:t>
            </a:r>
          </a:p>
          <a:p>
            <a:pPr marL="391146" indent="-391146">
              <a:lnSpc>
                <a:spcPct val="80000"/>
              </a:lnSpc>
              <a:spcBef>
                <a:spcPts val="513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1600" dirty="0">
                <a:latin typeface="Courier New" pitchFamily="49" charset="0"/>
              </a:rPr>
              <a:t>	  /* Output variables to hold the result of the query: */  </a:t>
            </a:r>
          </a:p>
          <a:p>
            <a:pPr marL="391146" indent="-391146">
              <a:lnSpc>
                <a:spcPct val="80000"/>
              </a:lnSpc>
              <a:spcBef>
                <a:spcPts val="513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1600" dirty="0">
                <a:latin typeface="Courier New" pitchFamily="49" charset="0"/>
              </a:rPr>
              <a:t>     a T1.e</a:t>
            </a:r>
            <a:r>
              <a:rPr lang="en-GB" altLang="en-US" sz="1600" b="1" dirty="0">
                <a:latin typeface="Courier New" pitchFamily="49" charset="0"/>
              </a:rPr>
              <a:t>%TYPE</a:t>
            </a:r>
            <a:r>
              <a:rPr lang="en-GB" altLang="en-US" sz="1600" dirty="0">
                <a:latin typeface="Courier New" pitchFamily="49" charset="0"/>
              </a:rPr>
              <a:t>;  </a:t>
            </a:r>
          </a:p>
          <a:p>
            <a:pPr marL="391146" indent="-391146">
              <a:lnSpc>
                <a:spcPct val="80000"/>
              </a:lnSpc>
              <a:spcBef>
                <a:spcPts val="513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1600" dirty="0">
                <a:latin typeface="Courier New" pitchFamily="49" charset="0"/>
              </a:rPr>
              <a:t>     b T1.f</a:t>
            </a:r>
            <a:r>
              <a:rPr lang="en-GB" altLang="en-US" sz="1600" b="1" dirty="0">
                <a:latin typeface="Courier New" pitchFamily="49" charset="0"/>
              </a:rPr>
              <a:t>%TYPE</a:t>
            </a:r>
            <a:r>
              <a:rPr lang="en-GB" altLang="en-US" sz="1600" dirty="0">
                <a:latin typeface="Courier New" pitchFamily="49" charset="0"/>
              </a:rPr>
              <a:t>;         </a:t>
            </a:r>
          </a:p>
          <a:p>
            <a:pPr marL="391146" indent="-391146">
              <a:lnSpc>
                <a:spcPct val="80000"/>
              </a:lnSpc>
              <a:spcBef>
                <a:spcPts val="513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1600" dirty="0">
                <a:latin typeface="Courier New" pitchFamily="49" charset="0"/>
              </a:rPr>
              <a:t>	 /* Cursor declaration: */  </a:t>
            </a:r>
          </a:p>
          <a:p>
            <a:pPr marL="391146" indent="-391146">
              <a:lnSpc>
                <a:spcPct val="80000"/>
              </a:lnSpc>
              <a:spcBef>
                <a:spcPts val="513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1600" dirty="0">
                <a:latin typeface="Courier New" pitchFamily="49" charset="0"/>
              </a:rPr>
              <a:t>     </a:t>
            </a:r>
            <a:r>
              <a:rPr lang="en-GB" altLang="en-US" sz="1600" b="1" dirty="0">
                <a:latin typeface="Courier New" pitchFamily="49" charset="0"/>
              </a:rPr>
              <a:t>CURSOR</a:t>
            </a:r>
            <a:r>
              <a:rPr lang="en-GB" altLang="en-US" sz="1600" dirty="0">
                <a:latin typeface="Courier New" pitchFamily="49" charset="0"/>
              </a:rPr>
              <a:t> T1Cursor </a:t>
            </a:r>
            <a:r>
              <a:rPr lang="en-GB" altLang="en-US" sz="1600" b="1" dirty="0">
                <a:latin typeface="Courier New" pitchFamily="49" charset="0"/>
              </a:rPr>
              <a:t>IS  </a:t>
            </a:r>
          </a:p>
          <a:p>
            <a:pPr marL="391146" indent="-391146">
              <a:lnSpc>
                <a:spcPct val="80000"/>
              </a:lnSpc>
              <a:spcBef>
                <a:spcPts val="513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1600" dirty="0">
                <a:latin typeface="Courier New" pitchFamily="49" charset="0"/>
              </a:rPr>
              <a:t>         </a:t>
            </a:r>
            <a:r>
              <a:rPr lang="en-GB" altLang="en-US" sz="1600" b="1" dirty="0">
                <a:latin typeface="Courier New" pitchFamily="49" charset="0"/>
              </a:rPr>
              <a:t>SELECT</a:t>
            </a:r>
            <a:r>
              <a:rPr lang="en-GB" altLang="en-US" sz="1600" dirty="0">
                <a:latin typeface="Courier New" pitchFamily="49" charset="0"/>
              </a:rPr>
              <a:t> e, f </a:t>
            </a:r>
            <a:r>
              <a:rPr lang="en-GB" altLang="en-US" sz="1600" b="1" dirty="0">
                <a:latin typeface="Courier New" pitchFamily="49" charset="0"/>
              </a:rPr>
              <a:t>FROM</a:t>
            </a:r>
            <a:r>
              <a:rPr lang="en-GB" altLang="en-US" sz="1600" dirty="0">
                <a:latin typeface="Courier New" pitchFamily="49" charset="0"/>
              </a:rPr>
              <a:t> T1 </a:t>
            </a:r>
            <a:r>
              <a:rPr lang="en-GB" altLang="en-US" sz="1600" b="1" dirty="0">
                <a:latin typeface="Courier New" pitchFamily="49" charset="0"/>
              </a:rPr>
              <a:t>WHERE</a:t>
            </a:r>
            <a:r>
              <a:rPr lang="en-GB" altLang="en-US" sz="1600" dirty="0">
                <a:latin typeface="Courier New" pitchFamily="49" charset="0"/>
              </a:rPr>
              <a:t> e &lt; f  </a:t>
            </a:r>
          </a:p>
          <a:p>
            <a:pPr marL="391146" indent="-391146">
              <a:lnSpc>
                <a:spcPct val="80000"/>
              </a:lnSpc>
              <a:spcBef>
                <a:spcPts val="513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1600" dirty="0">
                <a:latin typeface="Courier New" pitchFamily="49" charset="0"/>
              </a:rPr>
              <a:t>     </a:t>
            </a:r>
            <a:r>
              <a:rPr lang="en-GB" altLang="en-US" sz="1600" b="1" dirty="0">
                <a:latin typeface="Courier New" pitchFamily="49" charset="0"/>
              </a:rPr>
              <a:t>FOR UPDATE</a:t>
            </a:r>
            <a:r>
              <a:rPr lang="en-GB" altLang="en-US" sz="1600" dirty="0">
                <a:latin typeface="Courier New" pitchFamily="49" charset="0"/>
              </a:rPr>
              <a:t>;  </a:t>
            </a:r>
          </a:p>
          <a:p>
            <a:pPr marL="391146" indent="-391146">
              <a:lnSpc>
                <a:spcPct val="80000"/>
              </a:lnSpc>
              <a:spcBef>
                <a:spcPts val="513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1600" b="1" dirty="0">
                <a:latin typeface="Courier New" pitchFamily="49" charset="0"/>
              </a:rPr>
              <a:t>BEGIN </a:t>
            </a:r>
          </a:p>
          <a:p>
            <a:pPr marL="391146" indent="-391146">
              <a:lnSpc>
                <a:spcPct val="80000"/>
              </a:lnSpc>
              <a:spcBef>
                <a:spcPts val="513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1600" b="1" dirty="0">
                <a:latin typeface="Courier New" pitchFamily="49" charset="0"/>
              </a:rPr>
              <a:t>    OPEN</a:t>
            </a:r>
            <a:r>
              <a:rPr lang="en-GB" altLang="en-US" sz="1600" dirty="0">
                <a:latin typeface="Courier New" pitchFamily="49" charset="0"/>
              </a:rPr>
              <a:t> T1Cursor; </a:t>
            </a:r>
          </a:p>
          <a:p>
            <a:pPr marL="391146" indent="-391146">
              <a:lnSpc>
                <a:spcPct val="80000"/>
              </a:lnSpc>
              <a:spcBef>
                <a:spcPts val="513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1600" dirty="0">
                <a:latin typeface="Courier New" pitchFamily="49" charset="0"/>
              </a:rPr>
              <a:t>    </a:t>
            </a:r>
            <a:r>
              <a:rPr lang="en-GB" altLang="en-US" sz="1600" b="1" dirty="0">
                <a:latin typeface="Courier New" pitchFamily="49" charset="0"/>
              </a:rPr>
              <a:t>LOOP</a:t>
            </a:r>
            <a:r>
              <a:rPr lang="en-GB" altLang="en-US" sz="1600" dirty="0">
                <a:latin typeface="Courier New" pitchFamily="49" charset="0"/>
              </a:rPr>
              <a:t>  /* Retrieve each row of the result of the above query  into PL/SQL variables: */ </a:t>
            </a:r>
          </a:p>
          <a:p>
            <a:pPr marL="391146" indent="-391146">
              <a:lnSpc>
                <a:spcPct val="80000"/>
              </a:lnSpc>
              <a:spcBef>
                <a:spcPts val="513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1600" dirty="0">
                <a:latin typeface="Courier New" pitchFamily="49" charset="0"/>
              </a:rPr>
              <a:t>        </a:t>
            </a:r>
            <a:r>
              <a:rPr lang="en-GB" altLang="en-US" sz="1600" b="1" dirty="0">
                <a:latin typeface="Courier New" pitchFamily="49" charset="0"/>
              </a:rPr>
              <a:t>FETCH</a:t>
            </a:r>
            <a:r>
              <a:rPr lang="en-GB" altLang="en-US" sz="1600" dirty="0">
                <a:latin typeface="Courier New" pitchFamily="49" charset="0"/>
              </a:rPr>
              <a:t> T1Cursor </a:t>
            </a:r>
            <a:r>
              <a:rPr lang="en-GB" altLang="en-US" sz="1600" b="1" dirty="0">
                <a:latin typeface="Courier New" pitchFamily="49" charset="0"/>
              </a:rPr>
              <a:t>INTO</a:t>
            </a:r>
            <a:r>
              <a:rPr lang="en-GB" altLang="en-US" sz="1600" dirty="0">
                <a:latin typeface="Courier New" pitchFamily="49" charset="0"/>
              </a:rPr>
              <a:t> a, b;          </a:t>
            </a:r>
          </a:p>
          <a:p>
            <a:pPr marL="391146" indent="-391146">
              <a:lnSpc>
                <a:spcPct val="80000"/>
              </a:lnSpc>
              <a:spcBef>
                <a:spcPts val="513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1600" dirty="0">
                <a:latin typeface="Courier New" pitchFamily="49" charset="0"/>
              </a:rPr>
              <a:t>	     /* If there are no more rows to fetch, exit the loop: */</a:t>
            </a:r>
          </a:p>
          <a:p>
            <a:pPr marL="391146" indent="-391146">
              <a:lnSpc>
                <a:spcPct val="80000"/>
              </a:lnSpc>
              <a:spcBef>
                <a:spcPts val="513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1600" dirty="0">
                <a:latin typeface="Courier New" pitchFamily="49" charset="0"/>
              </a:rPr>
              <a:t>        </a:t>
            </a:r>
            <a:r>
              <a:rPr lang="en-GB" altLang="en-US" sz="1600" b="1" dirty="0">
                <a:latin typeface="Courier New" pitchFamily="49" charset="0"/>
              </a:rPr>
              <a:t>EXIT WHEN</a:t>
            </a:r>
            <a:r>
              <a:rPr lang="en-GB" altLang="en-US" sz="1600" dirty="0">
                <a:latin typeface="Courier New" pitchFamily="49" charset="0"/>
              </a:rPr>
              <a:t> T1Cursor</a:t>
            </a:r>
            <a:r>
              <a:rPr lang="en-GB" altLang="en-US" sz="1600" b="1" dirty="0">
                <a:latin typeface="Courier New" pitchFamily="49" charset="0"/>
              </a:rPr>
              <a:t>%NOTFOUND</a:t>
            </a:r>
            <a:r>
              <a:rPr lang="en-GB" altLang="en-US" sz="1600" dirty="0">
                <a:latin typeface="Courier New" pitchFamily="49" charset="0"/>
              </a:rPr>
              <a:t>;           </a:t>
            </a:r>
          </a:p>
          <a:p>
            <a:pPr marL="391146" indent="-391146">
              <a:lnSpc>
                <a:spcPct val="80000"/>
              </a:lnSpc>
              <a:spcBef>
                <a:spcPts val="513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1600" dirty="0">
                <a:latin typeface="Courier New" pitchFamily="49" charset="0"/>
              </a:rPr>
              <a:t>        /* Delete the current tuple: */</a:t>
            </a:r>
          </a:p>
          <a:p>
            <a:pPr marL="391146" indent="-391146">
              <a:lnSpc>
                <a:spcPct val="80000"/>
              </a:lnSpc>
              <a:spcBef>
                <a:spcPts val="513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1600" dirty="0">
                <a:latin typeface="Courier New" pitchFamily="49" charset="0"/>
              </a:rPr>
              <a:t>        </a:t>
            </a:r>
            <a:r>
              <a:rPr lang="en-GB" altLang="en-US" sz="1600" b="1" dirty="0">
                <a:latin typeface="Courier New" pitchFamily="49" charset="0"/>
              </a:rPr>
              <a:t>DELETE FROM</a:t>
            </a:r>
            <a:r>
              <a:rPr lang="en-GB" altLang="en-US" sz="1600" dirty="0">
                <a:latin typeface="Courier New" pitchFamily="49" charset="0"/>
              </a:rPr>
              <a:t> T1 </a:t>
            </a:r>
            <a:r>
              <a:rPr lang="en-GB" altLang="en-US" sz="1600" b="1" dirty="0">
                <a:latin typeface="Courier New" pitchFamily="49" charset="0"/>
              </a:rPr>
              <a:t>WHERE CURRENT OF</a:t>
            </a:r>
            <a:r>
              <a:rPr lang="en-GB" altLang="en-US" sz="1600" dirty="0">
                <a:latin typeface="Courier New" pitchFamily="49" charset="0"/>
              </a:rPr>
              <a:t> T1Cursor;           </a:t>
            </a:r>
          </a:p>
          <a:p>
            <a:pPr marL="391146" indent="-391146">
              <a:lnSpc>
                <a:spcPct val="80000"/>
              </a:lnSpc>
              <a:spcBef>
                <a:spcPts val="513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1600" dirty="0">
                <a:latin typeface="Courier New" pitchFamily="49" charset="0"/>
              </a:rPr>
              <a:t>        /* Insert the reverse tuple: */ </a:t>
            </a:r>
          </a:p>
          <a:p>
            <a:pPr marL="391146" indent="-391146">
              <a:lnSpc>
                <a:spcPct val="80000"/>
              </a:lnSpc>
              <a:spcBef>
                <a:spcPts val="513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1600" dirty="0">
                <a:latin typeface="Courier New" pitchFamily="49" charset="0"/>
              </a:rPr>
              <a:t>        </a:t>
            </a:r>
            <a:r>
              <a:rPr lang="en-GB" altLang="en-US" sz="1600" b="1" dirty="0">
                <a:latin typeface="Courier New" pitchFamily="49" charset="0"/>
              </a:rPr>
              <a:t>INSERT INTO</a:t>
            </a:r>
            <a:r>
              <a:rPr lang="en-GB" altLang="en-US" sz="1600" dirty="0">
                <a:latin typeface="Courier New" pitchFamily="49" charset="0"/>
              </a:rPr>
              <a:t> T1 </a:t>
            </a:r>
            <a:r>
              <a:rPr lang="en-GB" altLang="en-US" sz="1600" b="1" dirty="0">
                <a:latin typeface="Courier New" pitchFamily="49" charset="0"/>
              </a:rPr>
              <a:t>VALUES</a:t>
            </a:r>
            <a:r>
              <a:rPr lang="en-GB" altLang="en-US" sz="1600" dirty="0">
                <a:latin typeface="Courier New" pitchFamily="49" charset="0"/>
              </a:rPr>
              <a:t>(b, a);</a:t>
            </a:r>
          </a:p>
          <a:p>
            <a:pPr marL="391146" indent="-391146">
              <a:lnSpc>
                <a:spcPct val="80000"/>
              </a:lnSpc>
              <a:spcBef>
                <a:spcPts val="513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1600" dirty="0">
                <a:latin typeface="Courier New" pitchFamily="49" charset="0"/>
              </a:rPr>
              <a:t>     </a:t>
            </a:r>
            <a:r>
              <a:rPr lang="en-GB" altLang="en-US" sz="1600" b="1" dirty="0">
                <a:latin typeface="Courier New" pitchFamily="49" charset="0"/>
              </a:rPr>
              <a:t>END LOOP;</a:t>
            </a:r>
            <a:r>
              <a:rPr lang="en-GB" altLang="en-US" sz="1600" dirty="0">
                <a:latin typeface="Courier New" pitchFamily="49" charset="0"/>
              </a:rPr>
              <a:t>      </a:t>
            </a:r>
          </a:p>
          <a:p>
            <a:pPr marL="391146" indent="-391146">
              <a:lnSpc>
                <a:spcPct val="80000"/>
              </a:lnSpc>
              <a:spcBef>
                <a:spcPts val="513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1600" dirty="0">
                <a:latin typeface="Courier New" pitchFamily="49" charset="0"/>
              </a:rPr>
              <a:t>     /* Free cursor used by the query. */</a:t>
            </a:r>
          </a:p>
          <a:p>
            <a:pPr marL="391146" indent="-391146">
              <a:lnSpc>
                <a:spcPct val="80000"/>
              </a:lnSpc>
              <a:spcBef>
                <a:spcPts val="513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1600" dirty="0">
                <a:latin typeface="Courier New" pitchFamily="49" charset="0"/>
              </a:rPr>
              <a:t>    </a:t>
            </a:r>
            <a:r>
              <a:rPr lang="en-GB" altLang="en-US" sz="1600" b="1" dirty="0">
                <a:latin typeface="Courier New" pitchFamily="49" charset="0"/>
              </a:rPr>
              <a:t>CLOSE</a:t>
            </a:r>
            <a:r>
              <a:rPr lang="en-GB" altLang="en-US" sz="1600" dirty="0">
                <a:latin typeface="Courier New" pitchFamily="49" charset="0"/>
              </a:rPr>
              <a:t> T1Cursor; </a:t>
            </a:r>
          </a:p>
          <a:p>
            <a:pPr marL="391146" indent="-391146">
              <a:lnSpc>
                <a:spcPct val="80000"/>
              </a:lnSpc>
              <a:spcBef>
                <a:spcPts val="513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1600" b="1" dirty="0">
                <a:latin typeface="Courier New" pitchFamily="49" charset="0"/>
              </a:rPr>
              <a:t>END; </a:t>
            </a:r>
          </a:p>
        </p:txBody>
      </p:sp>
    </p:spTree>
    <p:extLst>
      <p:ext uri="{BB962C8B-B14F-4D97-AF65-F5344CB8AC3E}">
        <p14:creationId xmlns:p14="http://schemas.microsoft.com/office/powerpoint/2010/main" val="1864604279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46E7718-876D-4342-B0BD-E210976CB685}" type="datetimeFigureOut">
              <a:rPr lang="en-US"/>
              <a:pPr>
                <a:defRPr/>
              </a:pPr>
              <a:t>21/02/2019</a:t>
            </a:fld>
            <a:endParaRPr lang="en-US"/>
          </a:p>
        </p:txBody>
      </p:sp>
      <p:sp>
        <p:nvSpPr>
          <p:cNvPr id="64515" name="Rectangle 1"/>
          <p:cNvSpPr>
            <a:spLocks noChangeArrowheads="1"/>
          </p:cNvSpPr>
          <p:nvPr>
            <p:ph type="title"/>
          </p:nvPr>
        </p:nvSpPr>
        <p:spPr>
          <a:xfrm>
            <a:off x="306140" y="814564"/>
            <a:ext cx="9624060" cy="60025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pPr algn="ctr">
              <a:buClr>
                <a:srgbClr val="FFFF00"/>
              </a:buClr>
              <a:tabLst>
                <a:tab pos="0" algn="l"/>
                <a:tab pos="1043056" algn="l"/>
                <a:tab pos="2086112" algn="l"/>
                <a:tab pos="3129168" algn="l"/>
                <a:tab pos="4172224" algn="l"/>
                <a:tab pos="5215280" algn="l"/>
                <a:tab pos="6258336" algn="l"/>
                <a:tab pos="7301393" algn="l"/>
                <a:tab pos="8344449" algn="l"/>
                <a:tab pos="9387505" algn="l"/>
                <a:tab pos="10430561" algn="l"/>
                <a:tab pos="11473617" algn="l"/>
              </a:tabLst>
            </a:pPr>
            <a:r>
              <a:rPr lang="en-GB" altLang="en-US" sz="3200" dirty="0" smtClean="0">
                <a:solidFill>
                  <a:schemeClr val="tx2"/>
                </a:solidFill>
              </a:rPr>
              <a:t>Exceptions</a:t>
            </a:r>
          </a:p>
        </p:txBody>
      </p:sp>
      <p:sp>
        <p:nvSpPr>
          <p:cNvPr id="64516" name="Rectangle 2"/>
          <p:cNvSpPr>
            <a:spLocks noChangeArrowheads="1"/>
          </p:cNvSpPr>
          <p:nvPr>
            <p:ph type="body" idx="1"/>
          </p:nvPr>
        </p:nvSpPr>
        <p:spPr>
          <a:xfrm>
            <a:off x="534670" y="1764295"/>
            <a:ext cx="9624060" cy="470394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pPr marL="391146" indent="-391146">
              <a:spcBef>
                <a:spcPts val="798"/>
              </a:spcBef>
              <a:buClr>
                <a:srgbClr val="99FF99"/>
              </a:buClr>
              <a:buSzPct val="80000"/>
              <a:buFont typeface="Wingdings" charset="2"/>
              <a:buChar char=""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800" dirty="0"/>
              <a:t>An </a:t>
            </a:r>
            <a:r>
              <a:rPr lang="en-GB" altLang="en-US" sz="2800" dirty="0">
                <a:solidFill>
                  <a:srgbClr val="00FFFF"/>
                </a:solidFill>
              </a:rPr>
              <a:t>exception</a:t>
            </a:r>
            <a:r>
              <a:rPr lang="en-GB" altLang="en-US" sz="2800" dirty="0"/>
              <a:t> is an identifier in PL/SQL that is raised during execution.</a:t>
            </a:r>
          </a:p>
          <a:p>
            <a:pPr marL="391146" indent="-391146">
              <a:spcBef>
                <a:spcPts val="798"/>
              </a:spcBef>
              <a:buClr>
                <a:srgbClr val="00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800" dirty="0"/>
              <a:t>• How is it </a:t>
            </a:r>
            <a:r>
              <a:rPr lang="en-GB" altLang="en-US" sz="2800" dirty="0">
                <a:solidFill>
                  <a:srgbClr val="00FFFF"/>
                </a:solidFill>
              </a:rPr>
              <a:t>raised</a:t>
            </a:r>
            <a:r>
              <a:rPr lang="en-GB" altLang="en-US" sz="2800" dirty="0"/>
              <a:t>?</a:t>
            </a:r>
          </a:p>
          <a:p>
            <a:pPr marL="391146" indent="-391146">
              <a:spcBef>
                <a:spcPts val="798"/>
              </a:spcBef>
              <a:buClr>
                <a:srgbClr val="00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800" dirty="0"/>
              <a:t>	– An Oracle error occurs.</a:t>
            </a:r>
          </a:p>
          <a:p>
            <a:pPr marL="391146" indent="-391146">
              <a:spcBef>
                <a:spcPts val="798"/>
              </a:spcBef>
              <a:buClr>
                <a:srgbClr val="00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800" dirty="0"/>
              <a:t>	– You raise it explicitly.</a:t>
            </a:r>
          </a:p>
          <a:p>
            <a:pPr marL="391146" indent="-391146">
              <a:spcBef>
                <a:spcPts val="798"/>
              </a:spcBef>
              <a:buClr>
                <a:srgbClr val="00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800" dirty="0"/>
              <a:t>• How do you </a:t>
            </a:r>
            <a:r>
              <a:rPr lang="en-GB" altLang="en-US" sz="2800" dirty="0">
                <a:solidFill>
                  <a:srgbClr val="00FFFF"/>
                </a:solidFill>
              </a:rPr>
              <a:t>handle</a:t>
            </a:r>
            <a:r>
              <a:rPr lang="en-GB" altLang="en-US" sz="2800" dirty="0"/>
              <a:t> it?</a:t>
            </a:r>
          </a:p>
          <a:p>
            <a:pPr marL="391146" indent="-391146">
              <a:spcBef>
                <a:spcPts val="798"/>
              </a:spcBef>
              <a:buClr>
                <a:srgbClr val="00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800" dirty="0"/>
              <a:t>	– Trap it with a handler.</a:t>
            </a:r>
          </a:p>
          <a:p>
            <a:pPr marL="391146" indent="-391146">
              <a:spcBef>
                <a:spcPts val="798"/>
              </a:spcBef>
              <a:buClr>
                <a:srgbClr val="00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800" dirty="0"/>
              <a:t>	– Propagate it to the calling environment.</a:t>
            </a:r>
          </a:p>
          <a:p>
            <a:pPr marL="391146" indent="-391146">
              <a:spcBef>
                <a:spcPts val="798"/>
              </a:spcBef>
              <a:buClr>
                <a:srgbClr val="99FF99"/>
              </a:buClr>
              <a:buSzPct val="80000"/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endParaRPr lang="en-GB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67325986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46E7718-876D-4342-B0BD-E210976CB685}" type="datetimeFigureOut">
              <a:rPr lang="en-US"/>
              <a:pPr>
                <a:defRPr/>
              </a:pPr>
              <a:t>21/02/2019</a:t>
            </a:fld>
            <a:endParaRPr lang="en-US"/>
          </a:p>
        </p:txBody>
      </p:sp>
      <p:sp>
        <p:nvSpPr>
          <p:cNvPr id="66563" name="Rectangle 1"/>
          <p:cNvSpPr>
            <a:spLocks noChangeArrowheads="1"/>
          </p:cNvSpPr>
          <p:nvPr>
            <p:ph type="title"/>
          </p:nvPr>
        </p:nvSpPr>
        <p:spPr>
          <a:xfrm>
            <a:off x="534670" y="937675"/>
            <a:ext cx="9624060" cy="5387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pPr algn="ctr">
              <a:buClr>
                <a:srgbClr val="FFFF00"/>
              </a:buClr>
              <a:tabLst>
                <a:tab pos="0" algn="l"/>
                <a:tab pos="1043056" algn="l"/>
                <a:tab pos="2086112" algn="l"/>
                <a:tab pos="3129168" algn="l"/>
                <a:tab pos="4172224" algn="l"/>
                <a:tab pos="5215280" algn="l"/>
                <a:tab pos="6258336" algn="l"/>
                <a:tab pos="7301393" algn="l"/>
                <a:tab pos="8344449" algn="l"/>
                <a:tab pos="9387505" algn="l"/>
                <a:tab pos="10430561" algn="l"/>
                <a:tab pos="11473617" algn="l"/>
              </a:tabLst>
            </a:pPr>
            <a:r>
              <a:rPr lang="en-GB" altLang="en-US" sz="2800" dirty="0" smtClean="0">
                <a:solidFill>
                  <a:schemeClr val="tx2"/>
                </a:solidFill>
              </a:rPr>
              <a:t>Handling exceptions</a:t>
            </a:r>
          </a:p>
        </p:txBody>
      </p:sp>
      <p:pic>
        <p:nvPicPr>
          <p:cNvPr id="6656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02" y="1729289"/>
            <a:ext cx="8493455" cy="4662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1563841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46E7718-876D-4342-B0BD-E210976CB685}" type="datetimeFigureOut">
              <a:rPr lang="en-US"/>
              <a:pPr>
                <a:defRPr/>
              </a:pPr>
              <a:t>21/02/2019</a:t>
            </a:fld>
            <a:endParaRPr lang="en-US"/>
          </a:p>
        </p:txBody>
      </p:sp>
      <p:sp>
        <p:nvSpPr>
          <p:cNvPr id="68611" name="Rectangle 1"/>
          <p:cNvSpPr>
            <a:spLocks noChangeArrowheads="1"/>
          </p:cNvSpPr>
          <p:nvPr>
            <p:ph type="title"/>
          </p:nvPr>
        </p:nvSpPr>
        <p:spPr>
          <a:xfrm>
            <a:off x="534670" y="571223"/>
            <a:ext cx="9624060" cy="723366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pPr algn="ctr">
              <a:buClr>
                <a:srgbClr val="FFFF00"/>
              </a:buClr>
              <a:tabLst>
                <a:tab pos="0" algn="l"/>
                <a:tab pos="1043056" algn="l"/>
                <a:tab pos="2086112" algn="l"/>
                <a:tab pos="3129168" algn="l"/>
                <a:tab pos="4172224" algn="l"/>
                <a:tab pos="5215280" algn="l"/>
                <a:tab pos="6258336" algn="l"/>
                <a:tab pos="7301393" algn="l"/>
                <a:tab pos="8344449" algn="l"/>
                <a:tab pos="9387505" algn="l"/>
                <a:tab pos="10430561" algn="l"/>
                <a:tab pos="11473617" algn="l"/>
              </a:tabLst>
            </a:pPr>
            <a:r>
              <a:rPr lang="en-GB" altLang="en-US" smtClean="0">
                <a:solidFill>
                  <a:schemeClr val="tx2"/>
                </a:solidFill>
              </a:rPr>
              <a:t>Exception types </a:t>
            </a:r>
          </a:p>
        </p:txBody>
      </p:sp>
      <p:pic>
        <p:nvPicPr>
          <p:cNvPr id="686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70" y="1764295"/>
            <a:ext cx="7349857" cy="266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861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47" y="4135942"/>
            <a:ext cx="8473034" cy="3425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026271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46E7718-876D-4342-B0BD-E210976CB685}" type="datetimeFigureOut">
              <a:rPr lang="en-US"/>
              <a:pPr>
                <a:defRPr/>
              </a:pPr>
              <a:t>21/02/2019</a:t>
            </a:fld>
            <a:endParaRPr lang="en-US"/>
          </a:p>
        </p:txBody>
      </p:sp>
      <p:sp>
        <p:nvSpPr>
          <p:cNvPr id="70659" name="Rectangle 1"/>
          <p:cNvSpPr>
            <a:spLocks noChangeArrowheads="1"/>
          </p:cNvSpPr>
          <p:nvPr>
            <p:ph type="title"/>
          </p:nvPr>
        </p:nvSpPr>
        <p:spPr>
          <a:xfrm>
            <a:off x="480832" y="396194"/>
            <a:ext cx="9624060" cy="723366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pPr algn="ctr">
              <a:buClr>
                <a:srgbClr val="FFFF00"/>
              </a:buClr>
              <a:tabLst>
                <a:tab pos="0" algn="l"/>
                <a:tab pos="1043056" algn="l"/>
                <a:tab pos="2086112" algn="l"/>
                <a:tab pos="3129168" algn="l"/>
                <a:tab pos="4172224" algn="l"/>
                <a:tab pos="5215280" algn="l"/>
                <a:tab pos="6258336" algn="l"/>
                <a:tab pos="7301393" algn="l"/>
                <a:tab pos="8344449" algn="l"/>
                <a:tab pos="9387505" algn="l"/>
                <a:tab pos="10430561" algn="l"/>
                <a:tab pos="11473617" algn="l"/>
              </a:tabLst>
            </a:pPr>
            <a:r>
              <a:rPr lang="en-GB" altLang="en-US" smtClean="0">
                <a:solidFill>
                  <a:schemeClr val="tx2"/>
                </a:solidFill>
              </a:rPr>
              <a:t>Trapping exceptions</a:t>
            </a:r>
          </a:p>
        </p:txBody>
      </p:sp>
      <p:sp>
        <p:nvSpPr>
          <p:cNvPr id="70660" name="Rectangle 2"/>
          <p:cNvSpPr>
            <a:spLocks noChangeArrowheads="1"/>
          </p:cNvSpPr>
          <p:nvPr>
            <p:ph type="body" idx="1"/>
          </p:nvPr>
        </p:nvSpPr>
        <p:spPr>
          <a:xfrm>
            <a:off x="421425" y="1389732"/>
            <a:ext cx="9930381" cy="619512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pPr marL="391146" indent="-391146">
              <a:lnSpc>
                <a:spcPct val="80000"/>
              </a:lnSpc>
              <a:spcBef>
                <a:spcPts val="257"/>
              </a:spcBef>
              <a:buClr>
                <a:srgbClr val="00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/>
              <a:t>Syntax:</a:t>
            </a:r>
          </a:p>
          <a:p>
            <a:pPr marL="847483" lvl="1" indent="-325955">
              <a:lnSpc>
                <a:spcPct val="80000"/>
              </a:lnSpc>
              <a:spcBef>
                <a:spcPts val="186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b="1">
                <a:solidFill>
                  <a:srgbClr val="00FFFF"/>
                </a:solidFill>
                <a:latin typeface="Courier New" pitchFamily="49" charset="0"/>
              </a:rPr>
              <a:t>EXCEPTION</a:t>
            </a:r>
          </a:p>
          <a:p>
            <a:pPr marL="847483" lvl="1" indent="-325955">
              <a:lnSpc>
                <a:spcPct val="80000"/>
              </a:lnSpc>
              <a:spcBef>
                <a:spcPts val="186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b="1">
                <a:solidFill>
                  <a:srgbClr val="00FFFF"/>
                </a:solidFill>
                <a:latin typeface="Courier New" pitchFamily="49" charset="0"/>
              </a:rPr>
              <a:t>WHEN</a:t>
            </a:r>
            <a:r>
              <a:rPr lang="en-GB" altLang="en-US">
                <a:solidFill>
                  <a:srgbClr val="00FFFF"/>
                </a:solidFill>
                <a:latin typeface="Courier New" pitchFamily="49" charset="0"/>
              </a:rPr>
              <a:t> </a:t>
            </a:r>
            <a:r>
              <a:rPr lang="en-GB" altLang="en-US" i="1">
                <a:solidFill>
                  <a:srgbClr val="00FFFF"/>
                </a:solidFill>
                <a:latin typeface="Courier New" pitchFamily="49" charset="0"/>
              </a:rPr>
              <a:t>exception1 </a:t>
            </a:r>
            <a:r>
              <a:rPr lang="en-GB" altLang="en-US">
                <a:solidFill>
                  <a:srgbClr val="00FFFF"/>
                </a:solidFill>
                <a:latin typeface="Courier New" pitchFamily="49" charset="0"/>
              </a:rPr>
              <a:t>[</a:t>
            </a:r>
            <a:r>
              <a:rPr lang="en-GB" altLang="en-US" b="1">
                <a:solidFill>
                  <a:srgbClr val="00FFFF"/>
                </a:solidFill>
                <a:latin typeface="Courier New" pitchFamily="49" charset="0"/>
              </a:rPr>
              <a:t>OR</a:t>
            </a:r>
            <a:r>
              <a:rPr lang="en-GB" altLang="en-US">
                <a:solidFill>
                  <a:srgbClr val="00FFFF"/>
                </a:solidFill>
                <a:latin typeface="Courier New" pitchFamily="49" charset="0"/>
              </a:rPr>
              <a:t> </a:t>
            </a:r>
            <a:r>
              <a:rPr lang="en-GB" altLang="en-US" i="1">
                <a:solidFill>
                  <a:srgbClr val="00FFFF"/>
                </a:solidFill>
                <a:latin typeface="Courier New" pitchFamily="49" charset="0"/>
              </a:rPr>
              <a:t>exception2 </a:t>
            </a:r>
            <a:r>
              <a:rPr lang="en-GB" altLang="en-US">
                <a:solidFill>
                  <a:srgbClr val="00FFFF"/>
                </a:solidFill>
                <a:latin typeface="Courier New" pitchFamily="49" charset="0"/>
              </a:rPr>
              <a:t>. . .] </a:t>
            </a:r>
            <a:r>
              <a:rPr lang="en-GB" altLang="en-US" b="1">
                <a:solidFill>
                  <a:srgbClr val="00FFFF"/>
                </a:solidFill>
                <a:latin typeface="Courier New" pitchFamily="49" charset="0"/>
              </a:rPr>
              <a:t>THEN</a:t>
            </a:r>
          </a:p>
          <a:p>
            <a:pPr marL="847483" lvl="1" indent="-325955">
              <a:lnSpc>
                <a:spcPct val="80000"/>
              </a:lnSpc>
              <a:spcBef>
                <a:spcPts val="186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i="1">
                <a:solidFill>
                  <a:srgbClr val="00FFFF"/>
                </a:solidFill>
                <a:latin typeface="Courier New" pitchFamily="49" charset="0"/>
              </a:rPr>
              <a:t>		statement1</a:t>
            </a:r>
            <a:r>
              <a:rPr lang="en-GB" altLang="en-US">
                <a:solidFill>
                  <a:srgbClr val="00FFFF"/>
                </a:solidFill>
                <a:latin typeface="Courier New" pitchFamily="49" charset="0"/>
              </a:rPr>
              <a:t>; /* one or more PL/SQL or SQL statements */</a:t>
            </a:r>
          </a:p>
          <a:p>
            <a:pPr marL="847483" lvl="1" indent="-325955">
              <a:lnSpc>
                <a:spcPct val="80000"/>
              </a:lnSpc>
              <a:spcBef>
                <a:spcPts val="186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i="1">
                <a:solidFill>
                  <a:srgbClr val="00FFFF"/>
                </a:solidFill>
                <a:latin typeface="Courier New" pitchFamily="49" charset="0"/>
              </a:rPr>
              <a:t>		statement2</a:t>
            </a:r>
            <a:r>
              <a:rPr lang="en-GB" altLang="en-US">
                <a:solidFill>
                  <a:srgbClr val="00FFFF"/>
                </a:solidFill>
                <a:latin typeface="Courier New" pitchFamily="49" charset="0"/>
              </a:rPr>
              <a:t>;</a:t>
            </a:r>
          </a:p>
          <a:p>
            <a:pPr marL="847483" lvl="1" indent="-325955">
              <a:lnSpc>
                <a:spcPct val="80000"/>
              </a:lnSpc>
              <a:spcBef>
                <a:spcPts val="186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>
                <a:solidFill>
                  <a:srgbClr val="00FFFF"/>
                </a:solidFill>
                <a:latin typeface="Courier New" pitchFamily="49" charset="0"/>
              </a:rPr>
              <a:t>		. . .</a:t>
            </a:r>
          </a:p>
          <a:p>
            <a:pPr marL="847483" lvl="1" indent="-325955">
              <a:lnSpc>
                <a:spcPct val="80000"/>
              </a:lnSpc>
              <a:spcBef>
                <a:spcPts val="186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>
                <a:solidFill>
                  <a:srgbClr val="00FFFF"/>
                </a:solidFill>
                <a:latin typeface="Courier New" pitchFamily="49" charset="0"/>
              </a:rPr>
              <a:t>[</a:t>
            </a:r>
            <a:r>
              <a:rPr lang="en-GB" altLang="en-US" b="1">
                <a:solidFill>
                  <a:srgbClr val="00FFFF"/>
                </a:solidFill>
                <a:latin typeface="Courier New" pitchFamily="49" charset="0"/>
              </a:rPr>
              <a:t>WHEN</a:t>
            </a:r>
            <a:r>
              <a:rPr lang="en-GB" altLang="en-US">
                <a:solidFill>
                  <a:srgbClr val="00FFFF"/>
                </a:solidFill>
                <a:latin typeface="Courier New" pitchFamily="49" charset="0"/>
              </a:rPr>
              <a:t> </a:t>
            </a:r>
            <a:r>
              <a:rPr lang="en-GB" altLang="en-US" i="1">
                <a:solidFill>
                  <a:srgbClr val="00FFFF"/>
                </a:solidFill>
                <a:latin typeface="Courier New" pitchFamily="49" charset="0"/>
              </a:rPr>
              <a:t>exception3 </a:t>
            </a:r>
            <a:r>
              <a:rPr lang="en-GB" altLang="en-US">
                <a:solidFill>
                  <a:srgbClr val="00FFFF"/>
                </a:solidFill>
                <a:latin typeface="Courier New" pitchFamily="49" charset="0"/>
              </a:rPr>
              <a:t>[</a:t>
            </a:r>
            <a:r>
              <a:rPr lang="en-GB" altLang="en-US" b="1">
                <a:solidFill>
                  <a:srgbClr val="00FFFF"/>
                </a:solidFill>
                <a:latin typeface="Courier New" pitchFamily="49" charset="0"/>
              </a:rPr>
              <a:t>OR</a:t>
            </a:r>
            <a:r>
              <a:rPr lang="en-GB" altLang="en-US">
                <a:solidFill>
                  <a:srgbClr val="00FFFF"/>
                </a:solidFill>
                <a:latin typeface="Courier New" pitchFamily="49" charset="0"/>
              </a:rPr>
              <a:t> </a:t>
            </a:r>
            <a:r>
              <a:rPr lang="en-GB" altLang="en-US" i="1">
                <a:solidFill>
                  <a:srgbClr val="00FFFF"/>
                </a:solidFill>
                <a:latin typeface="Courier New" pitchFamily="49" charset="0"/>
              </a:rPr>
              <a:t>exception4 </a:t>
            </a:r>
            <a:r>
              <a:rPr lang="en-GB" altLang="en-US">
                <a:solidFill>
                  <a:srgbClr val="00FFFF"/>
                </a:solidFill>
                <a:latin typeface="Courier New" pitchFamily="49" charset="0"/>
              </a:rPr>
              <a:t>. . .] </a:t>
            </a:r>
            <a:r>
              <a:rPr lang="en-GB" altLang="en-US" b="1">
                <a:solidFill>
                  <a:srgbClr val="00FFFF"/>
                </a:solidFill>
                <a:latin typeface="Courier New" pitchFamily="49" charset="0"/>
              </a:rPr>
              <a:t>THEN</a:t>
            </a:r>
          </a:p>
          <a:p>
            <a:pPr marL="847483" lvl="1" indent="-325955">
              <a:lnSpc>
                <a:spcPct val="80000"/>
              </a:lnSpc>
              <a:spcBef>
                <a:spcPts val="186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i="1">
                <a:solidFill>
                  <a:srgbClr val="00FFFF"/>
                </a:solidFill>
                <a:latin typeface="Courier New" pitchFamily="49" charset="0"/>
              </a:rPr>
              <a:t>		statement1</a:t>
            </a:r>
            <a:r>
              <a:rPr lang="en-GB" altLang="en-US">
                <a:solidFill>
                  <a:srgbClr val="00FFFF"/>
                </a:solidFill>
                <a:latin typeface="Courier New" pitchFamily="49" charset="0"/>
              </a:rPr>
              <a:t>;</a:t>
            </a:r>
          </a:p>
          <a:p>
            <a:pPr marL="847483" lvl="1" indent="-325955">
              <a:lnSpc>
                <a:spcPct val="80000"/>
              </a:lnSpc>
              <a:spcBef>
                <a:spcPts val="186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i="1">
                <a:solidFill>
                  <a:srgbClr val="00FFFF"/>
                </a:solidFill>
                <a:latin typeface="Courier New" pitchFamily="49" charset="0"/>
              </a:rPr>
              <a:t>		statement2</a:t>
            </a:r>
            <a:r>
              <a:rPr lang="en-GB" altLang="en-US">
                <a:solidFill>
                  <a:srgbClr val="00FFFF"/>
                </a:solidFill>
                <a:latin typeface="Courier New" pitchFamily="49" charset="0"/>
              </a:rPr>
              <a:t>;</a:t>
            </a:r>
          </a:p>
          <a:p>
            <a:pPr marL="847483" lvl="1" indent="-325955">
              <a:lnSpc>
                <a:spcPct val="80000"/>
              </a:lnSpc>
              <a:spcBef>
                <a:spcPts val="186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>
                <a:solidFill>
                  <a:srgbClr val="00FFFF"/>
                </a:solidFill>
                <a:latin typeface="Courier New" pitchFamily="49" charset="0"/>
              </a:rPr>
              <a:t>		. . .]</a:t>
            </a:r>
          </a:p>
          <a:p>
            <a:pPr marL="847483" lvl="1" indent="-325955">
              <a:lnSpc>
                <a:spcPct val="80000"/>
              </a:lnSpc>
              <a:spcBef>
                <a:spcPts val="186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>
                <a:solidFill>
                  <a:srgbClr val="00FFFF"/>
                </a:solidFill>
                <a:latin typeface="Courier New" pitchFamily="49" charset="0"/>
              </a:rPr>
              <a:t>[</a:t>
            </a:r>
            <a:r>
              <a:rPr lang="en-GB" altLang="en-US" b="1">
                <a:solidFill>
                  <a:srgbClr val="00FFFF"/>
                </a:solidFill>
                <a:latin typeface="Courier New" pitchFamily="49" charset="0"/>
              </a:rPr>
              <a:t>WHEN OTHERS THEN</a:t>
            </a:r>
          </a:p>
          <a:p>
            <a:pPr marL="847483" lvl="1" indent="-325955">
              <a:lnSpc>
                <a:spcPct val="80000"/>
              </a:lnSpc>
              <a:spcBef>
                <a:spcPts val="186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i="1">
                <a:solidFill>
                  <a:srgbClr val="00FFFF"/>
                </a:solidFill>
                <a:latin typeface="Courier New" pitchFamily="49" charset="0"/>
              </a:rPr>
              <a:t>		statement1</a:t>
            </a:r>
            <a:r>
              <a:rPr lang="en-GB" altLang="en-US">
                <a:solidFill>
                  <a:srgbClr val="00FFFF"/>
                </a:solidFill>
                <a:latin typeface="Courier New" pitchFamily="49" charset="0"/>
              </a:rPr>
              <a:t>;</a:t>
            </a:r>
          </a:p>
          <a:p>
            <a:pPr marL="847483" lvl="1" indent="-325955">
              <a:lnSpc>
                <a:spcPct val="80000"/>
              </a:lnSpc>
              <a:spcBef>
                <a:spcPts val="186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i="1">
                <a:solidFill>
                  <a:srgbClr val="00FFFF"/>
                </a:solidFill>
                <a:latin typeface="Courier New" pitchFamily="49" charset="0"/>
              </a:rPr>
              <a:t>		statement2</a:t>
            </a:r>
            <a:r>
              <a:rPr lang="en-GB" altLang="en-US">
                <a:solidFill>
                  <a:srgbClr val="00FFFF"/>
                </a:solidFill>
                <a:latin typeface="Courier New" pitchFamily="49" charset="0"/>
              </a:rPr>
              <a:t>;</a:t>
            </a:r>
          </a:p>
          <a:p>
            <a:pPr marL="847483" lvl="1" indent="-325955">
              <a:lnSpc>
                <a:spcPct val="80000"/>
              </a:lnSpc>
              <a:spcBef>
                <a:spcPts val="186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>
                <a:solidFill>
                  <a:srgbClr val="00FFFF"/>
                </a:solidFill>
                <a:latin typeface="Courier New" pitchFamily="49" charset="0"/>
              </a:rPr>
              <a:t>		. . .]</a:t>
            </a:r>
          </a:p>
          <a:p>
            <a:pPr marL="391146" indent="-391146">
              <a:lnSpc>
                <a:spcPct val="80000"/>
              </a:lnSpc>
              <a:spcBef>
                <a:spcPts val="257"/>
              </a:spcBef>
              <a:buClr>
                <a:srgbClr val="99FF99"/>
              </a:buClr>
              <a:buSzPct val="80000"/>
              <a:buFont typeface="Wingdings" charset="2"/>
              <a:buChar char=""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/>
              <a:t>Only one handler is processed</a:t>
            </a:r>
          </a:p>
          <a:p>
            <a:pPr marL="391146" indent="-391146">
              <a:lnSpc>
                <a:spcPct val="80000"/>
              </a:lnSpc>
              <a:spcBef>
                <a:spcPts val="257"/>
              </a:spcBef>
              <a:buClr>
                <a:srgbClr val="99FF99"/>
              </a:buClr>
              <a:buSzPct val="80000"/>
              <a:buFont typeface="Wingdings" charset="2"/>
              <a:buChar char=""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/>
              <a:t>WHEN OTHERS is unique and must be the last handler</a:t>
            </a:r>
          </a:p>
          <a:p>
            <a:pPr marL="391146" indent="-391146">
              <a:lnSpc>
                <a:spcPct val="80000"/>
              </a:lnSpc>
              <a:spcBef>
                <a:spcPts val="257"/>
              </a:spcBef>
              <a:buClr>
                <a:srgbClr val="00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endParaRPr lang="en-GB" altLang="en-US" sz="2700"/>
          </a:p>
        </p:txBody>
      </p:sp>
    </p:spTree>
    <p:extLst>
      <p:ext uri="{BB962C8B-B14F-4D97-AF65-F5344CB8AC3E}">
        <p14:creationId xmlns:p14="http://schemas.microsoft.com/office/powerpoint/2010/main" val="3108128197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46E7718-876D-4342-B0BD-E210976CB685}" type="datetimeFigureOut">
              <a:rPr lang="en-US"/>
              <a:pPr>
                <a:defRPr/>
              </a:pPr>
              <a:t>21/02/2019</a:t>
            </a:fld>
            <a:endParaRPr lang="en-US"/>
          </a:p>
        </p:txBody>
      </p:sp>
      <p:sp>
        <p:nvSpPr>
          <p:cNvPr id="72707" name="Rectangle 1"/>
          <p:cNvSpPr>
            <a:spLocks noChangeArrowheads="1"/>
          </p:cNvSpPr>
          <p:nvPr>
            <p:ph type="title"/>
          </p:nvPr>
        </p:nvSpPr>
        <p:spPr>
          <a:xfrm>
            <a:off x="534670" y="1009683"/>
            <a:ext cx="9624060" cy="5387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pPr algn="ctr">
              <a:buClr>
                <a:srgbClr val="FFFF00"/>
              </a:buClr>
              <a:tabLst>
                <a:tab pos="0" algn="l"/>
                <a:tab pos="1043056" algn="l"/>
                <a:tab pos="2086112" algn="l"/>
                <a:tab pos="3129168" algn="l"/>
                <a:tab pos="4172224" algn="l"/>
                <a:tab pos="5215280" algn="l"/>
                <a:tab pos="6258336" algn="l"/>
                <a:tab pos="7301393" algn="l"/>
                <a:tab pos="8344449" algn="l"/>
                <a:tab pos="9387505" algn="l"/>
                <a:tab pos="10430561" algn="l"/>
                <a:tab pos="11473617" algn="l"/>
              </a:tabLst>
            </a:pPr>
            <a:r>
              <a:rPr lang="en-GB" altLang="en-US" sz="2800" dirty="0">
                <a:solidFill>
                  <a:schemeClr val="tx2"/>
                </a:solidFill>
              </a:rPr>
              <a:t>Trapping pre-defined Oracle server errors</a:t>
            </a:r>
          </a:p>
        </p:txBody>
      </p:sp>
      <p:sp>
        <p:nvSpPr>
          <p:cNvPr id="72708" name="Rectangle 2"/>
          <p:cNvSpPr>
            <a:spLocks noChangeArrowheads="1"/>
          </p:cNvSpPr>
          <p:nvPr>
            <p:ph type="body" idx="1"/>
          </p:nvPr>
        </p:nvSpPr>
        <p:spPr>
          <a:xfrm>
            <a:off x="534670" y="1764295"/>
            <a:ext cx="9624060" cy="5950438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pPr marL="391146" indent="-391146">
              <a:spcBef>
                <a:spcPts val="798"/>
              </a:spcBef>
              <a:buClr>
                <a:srgbClr val="99FF99"/>
              </a:buClr>
              <a:buSzPct val="80000"/>
              <a:buFont typeface="Wingdings" charset="2"/>
              <a:buChar char=""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3700" b="1"/>
              <a:t>Reference the standard name in the exception handling routine.</a:t>
            </a:r>
          </a:p>
          <a:p>
            <a:pPr marL="391146" indent="-391146">
              <a:spcBef>
                <a:spcPts val="798"/>
              </a:spcBef>
              <a:buClr>
                <a:srgbClr val="00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3700"/>
              <a:t>• </a:t>
            </a:r>
            <a:r>
              <a:rPr lang="en-GB" altLang="en-US" sz="3700" b="1"/>
              <a:t>Sample predefined exceptions:</a:t>
            </a:r>
          </a:p>
          <a:p>
            <a:pPr marL="391146" indent="-391146">
              <a:spcBef>
                <a:spcPts val="798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3700">
                <a:solidFill>
                  <a:srgbClr val="FF0000"/>
                </a:solidFill>
              </a:rPr>
              <a:t>	</a:t>
            </a:r>
            <a:r>
              <a:rPr lang="en-GB" altLang="en-US" sz="3700">
                <a:solidFill>
                  <a:srgbClr val="00FFFF"/>
                </a:solidFill>
              </a:rPr>
              <a:t>– </a:t>
            </a:r>
            <a:r>
              <a:rPr lang="en-GB" altLang="en-US" sz="3700" b="1">
                <a:solidFill>
                  <a:srgbClr val="00FFFF"/>
                </a:solidFill>
              </a:rPr>
              <a:t>NO_DATA_FOUND</a:t>
            </a:r>
          </a:p>
          <a:p>
            <a:pPr marL="391146" indent="-391146">
              <a:spcBef>
                <a:spcPts val="798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3700">
                <a:solidFill>
                  <a:srgbClr val="00FFFF"/>
                </a:solidFill>
              </a:rPr>
              <a:t>	– </a:t>
            </a:r>
            <a:r>
              <a:rPr lang="en-GB" altLang="en-US" sz="3700" b="1">
                <a:solidFill>
                  <a:srgbClr val="00FFFF"/>
                </a:solidFill>
              </a:rPr>
              <a:t>TOO_MANY_ROWS</a:t>
            </a:r>
          </a:p>
          <a:p>
            <a:pPr marL="391146" indent="-391146">
              <a:spcBef>
                <a:spcPts val="798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3700">
                <a:solidFill>
                  <a:srgbClr val="00FFFF"/>
                </a:solidFill>
              </a:rPr>
              <a:t>	– </a:t>
            </a:r>
            <a:r>
              <a:rPr lang="en-GB" altLang="en-US" sz="3700" b="1">
                <a:solidFill>
                  <a:srgbClr val="00FFFF"/>
                </a:solidFill>
              </a:rPr>
              <a:t>INVALID_CURSOR</a:t>
            </a:r>
          </a:p>
          <a:p>
            <a:pPr marL="391146" indent="-391146">
              <a:spcBef>
                <a:spcPts val="798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3700">
                <a:solidFill>
                  <a:srgbClr val="00FFFF"/>
                </a:solidFill>
              </a:rPr>
              <a:t>	– </a:t>
            </a:r>
            <a:r>
              <a:rPr lang="en-GB" altLang="en-US" sz="3700" b="1">
                <a:solidFill>
                  <a:srgbClr val="00FFFF"/>
                </a:solidFill>
              </a:rPr>
              <a:t>ZERO_DIVIDE</a:t>
            </a:r>
          </a:p>
          <a:p>
            <a:pPr marL="391146" indent="-391146">
              <a:spcBef>
                <a:spcPts val="798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3700">
                <a:solidFill>
                  <a:srgbClr val="00FFFF"/>
                </a:solidFill>
              </a:rPr>
              <a:t>	– </a:t>
            </a:r>
            <a:r>
              <a:rPr lang="en-GB" altLang="en-US" sz="3700" b="1">
                <a:solidFill>
                  <a:srgbClr val="00FFFF"/>
                </a:solidFill>
              </a:rPr>
              <a:t>DUP_VAL_ON_INDEX</a:t>
            </a:r>
          </a:p>
          <a:p>
            <a:pPr marL="391146" indent="-391146">
              <a:spcBef>
                <a:spcPts val="798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endParaRPr lang="en-GB" altLang="en-US" sz="3700" b="1">
              <a:solidFill>
                <a:srgbClr val="00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782889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46E7718-876D-4342-B0BD-E210976CB685}" type="datetimeFigureOut">
              <a:rPr lang="en-US"/>
              <a:pPr>
                <a:defRPr/>
              </a:pPr>
              <a:t>21/02/2019</a:t>
            </a:fld>
            <a:endParaRPr lang="en-US"/>
          </a:p>
        </p:txBody>
      </p:sp>
      <p:sp>
        <p:nvSpPr>
          <p:cNvPr id="74755" name="Rectangle 1"/>
          <p:cNvSpPr>
            <a:spLocks noChangeArrowheads="1"/>
          </p:cNvSpPr>
          <p:nvPr>
            <p:ph type="title"/>
          </p:nvPr>
        </p:nvSpPr>
        <p:spPr>
          <a:xfrm>
            <a:off x="534670" y="937675"/>
            <a:ext cx="9624060" cy="5387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pPr algn="ctr">
              <a:buClr>
                <a:srgbClr val="FFFF00"/>
              </a:buClr>
              <a:tabLst>
                <a:tab pos="0" algn="l"/>
                <a:tab pos="1043056" algn="l"/>
                <a:tab pos="2086112" algn="l"/>
                <a:tab pos="3129168" algn="l"/>
                <a:tab pos="4172224" algn="l"/>
                <a:tab pos="5215280" algn="l"/>
                <a:tab pos="6258336" algn="l"/>
                <a:tab pos="7301393" algn="l"/>
                <a:tab pos="8344449" algn="l"/>
                <a:tab pos="9387505" algn="l"/>
                <a:tab pos="10430561" algn="l"/>
                <a:tab pos="11473617" algn="l"/>
              </a:tabLst>
            </a:pPr>
            <a:r>
              <a:rPr lang="en-GB" altLang="en-US" sz="2800" dirty="0">
                <a:solidFill>
                  <a:schemeClr val="tx2"/>
                </a:solidFill>
              </a:rPr>
              <a:t>Functions for Trapping Exceptions</a:t>
            </a:r>
          </a:p>
        </p:txBody>
      </p:sp>
      <p:sp>
        <p:nvSpPr>
          <p:cNvPr id="74756" name="Rectangle 2"/>
          <p:cNvSpPr>
            <a:spLocks noChangeArrowheads="1"/>
          </p:cNvSpPr>
          <p:nvPr>
            <p:ph type="body" idx="1"/>
          </p:nvPr>
        </p:nvSpPr>
        <p:spPr>
          <a:xfrm>
            <a:off x="534670" y="1764295"/>
            <a:ext cx="10158730" cy="595274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pPr marL="391146" indent="-391146">
              <a:spcBef>
                <a:spcPts val="684"/>
              </a:spcBef>
              <a:buClr>
                <a:srgbClr val="99FF99"/>
              </a:buClr>
              <a:buSzPct val="80000"/>
              <a:buFont typeface="Wingdings" charset="2"/>
              <a:buChar char=""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/>
              <a:t>When an exception occurs, you can identify the associated </a:t>
            </a:r>
            <a:r>
              <a:rPr lang="en-GB" altLang="en-US" sz="2700">
                <a:solidFill>
                  <a:srgbClr val="00FFFF"/>
                </a:solidFill>
              </a:rPr>
              <a:t>error code or error message</a:t>
            </a:r>
            <a:r>
              <a:rPr lang="en-GB" altLang="en-US" sz="2700"/>
              <a:t> by using two functions. </a:t>
            </a:r>
          </a:p>
          <a:p>
            <a:pPr marL="391146" indent="-391146">
              <a:spcBef>
                <a:spcPts val="684"/>
              </a:spcBef>
              <a:buClr>
                <a:srgbClr val="99FF99"/>
              </a:buClr>
              <a:buSzPct val="80000"/>
              <a:buFont typeface="Wingdings" charset="2"/>
              <a:buChar char=""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/>
              <a:t>Based on the values of the code or message, you can decide which subsequent action to take based on the error.</a:t>
            </a:r>
          </a:p>
          <a:p>
            <a:pPr marL="847483" lvl="1" indent="-325955">
              <a:buClr>
                <a:srgbClr val="FF0000"/>
              </a:buClr>
              <a:buFontTx/>
              <a:buChar char="–"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mtClean="0">
                <a:solidFill>
                  <a:srgbClr val="00FFFF"/>
                </a:solidFill>
              </a:rPr>
              <a:t>SQLCODE</a:t>
            </a:r>
            <a:r>
              <a:rPr lang="en-GB" altLang="en-US" smtClean="0"/>
              <a:t>: Returns the numeric value for the error code</a:t>
            </a:r>
          </a:p>
          <a:p>
            <a:pPr marL="847483" lvl="1" indent="-325955">
              <a:buClr>
                <a:srgbClr val="FF0000"/>
              </a:buClr>
              <a:buFontTx/>
              <a:buChar char="–"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mtClean="0">
                <a:solidFill>
                  <a:srgbClr val="00FFFF"/>
                </a:solidFill>
              </a:rPr>
              <a:t>SQLERRM</a:t>
            </a:r>
            <a:r>
              <a:rPr lang="en-GB" altLang="en-US" smtClean="0"/>
              <a:t>: Returns the message associated with the error number</a:t>
            </a:r>
          </a:p>
          <a:p>
            <a:pPr marL="391146" indent="-391146">
              <a:spcBef>
                <a:spcPts val="570"/>
              </a:spcBef>
              <a:buClr>
                <a:srgbClr val="99FF99"/>
              </a:buClr>
              <a:buSzPct val="80000"/>
              <a:buFont typeface="Wingdings" charset="2"/>
              <a:buChar char=""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/>
              <a:t>Examples of SQLCODE values:</a:t>
            </a:r>
          </a:p>
          <a:p>
            <a:pPr marL="847483" lvl="1" indent="-325955">
              <a:spcBef>
                <a:spcPts val="513"/>
              </a:spcBef>
              <a:buClr>
                <a:srgbClr val="CCECFF"/>
              </a:buClr>
              <a:buSzPct val="50000"/>
              <a:buFont typeface="Wingdings" charset="2"/>
              <a:buChar char=""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mtClean="0"/>
              <a:t>0: no exception encountered</a:t>
            </a:r>
          </a:p>
          <a:p>
            <a:pPr marL="847483" lvl="1" indent="-325955">
              <a:spcBef>
                <a:spcPts val="513"/>
              </a:spcBef>
              <a:buClr>
                <a:srgbClr val="CCECFF"/>
              </a:buClr>
              <a:buSzPct val="50000"/>
              <a:buFont typeface="Wingdings" charset="2"/>
              <a:buChar char=""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mtClean="0"/>
              <a:t>1: user-defined exception</a:t>
            </a:r>
          </a:p>
          <a:p>
            <a:pPr marL="847483" lvl="1" indent="-325955">
              <a:spcBef>
                <a:spcPts val="513"/>
              </a:spcBef>
              <a:buClr>
                <a:srgbClr val="CCECFF"/>
              </a:buClr>
              <a:buSzPct val="50000"/>
              <a:buFont typeface="Wingdings" charset="2"/>
              <a:buChar char=""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mtClean="0"/>
              <a:t>+100: NO_DATA_FOUND_EXCEPTION</a:t>
            </a:r>
          </a:p>
          <a:p>
            <a:pPr marL="847483" lvl="1" indent="-325955">
              <a:spcBef>
                <a:spcPts val="513"/>
              </a:spcBef>
              <a:buClr>
                <a:srgbClr val="CCECFF"/>
              </a:buClr>
              <a:buSzPct val="50000"/>
              <a:buFont typeface="Wingdings" charset="2"/>
              <a:buChar char=""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mtClean="0"/>
              <a:t>Negative number: another Oracle server error number</a:t>
            </a:r>
          </a:p>
          <a:p>
            <a:pPr marL="847483" lvl="1" indent="-325955">
              <a:spcBef>
                <a:spcPts val="513"/>
              </a:spcBef>
              <a:buClr>
                <a:srgbClr val="CCECFF"/>
              </a:buClr>
              <a:buSzPct val="50000"/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4034732299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46E7718-876D-4342-B0BD-E210976CB685}" type="datetimeFigureOut">
              <a:rPr lang="en-US"/>
              <a:pPr>
                <a:defRPr/>
              </a:pPr>
              <a:t>21/02/2019</a:t>
            </a:fld>
            <a:endParaRPr lang="en-US"/>
          </a:p>
        </p:txBody>
      </p:sp>
      <p:sp>
        <p:nvSpPr>
          <p:cNvPr id="76803" name="Rectangle 1"/>
          <p:cNvSpPr>
            <a:spLocks noChangeArrowheads="1"/>
          </p:cNvSpPr>
          <p:nvPr>
            <p:ph type="title"/>
          </p:nvPr>
        </p:nvSpPr>
        <p:spPr>
          <a:xfrm>
            <a:off x="534670" y="571223"/>
            <a:ext cx="9624060" cy="723366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pPr algn="ctr">
              <a:buClr>
                <a:srgbClr val="FFFF00"/>
              </a:buClr>
              <a:tabLst>
                <a:tab pos="0" algn="l"/>
                <a:tab pos="1043056" algn="l"/>
                <a:tab pos="2086112" algn="l"/>
                <a:tab pos="3129168" algn="l"/>
                <a:tab pos="4172224" algn="l"/>
                <a:tab pos="5215280" algn="l"/>
                <a:tab pos="6258336" algn="l"/>
                <a:tab pos="7301393" algn="l"/>
                <a:tab pos="8344449" algn="l"/>
                <a:tab pos="9387505" algn="l"/>
                <a:tab pos="10430561" algn="l"/>
                <a:tab pos="11473617" algn="l"/>
              </a:tabLst>
            </a:pPr>
            <a:r>
              <a:rPr lang="en-GB" altLang="en-US" smtClean="0">
                <a:solidFill>
                  <a:schemeClr val="tx2"/>
                </a:solidFill>
              </a:rPr>
              <a:t>Example</a:t>
            </a:r>
          </a:p>
        </p:txBody>
      </p:sp>
      <p:pic>
        <p:nvPicPr>
          <p:cNvPr id="7680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37" y="2331390"/>
            <a:ext cx="8155573" cy="4162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22312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46E7718-876D-4342-B0BD-E210976CB685}" type="datetimeFigureOut">
              <a:rPr lang="en-US"/>
              <a:pPr>
                <a:defRPr/>
              </a:pPr>
              <a:t>21/02/2019</a:t>
            </a:fld>
            <a:endParaRPr lang="en-US"/>
          </a:p>
        </p:txBody>
      </p:sp>
      <p:sp>
        <p:nvSpPr>
          <p:cNvPr id="5123" name="Rectangle 1"/>
          <p:cNvSpPr>
            <a:spLocks noChangeArrowheads="1"/>
          </p:cNvSpPr>
          <p:nvPr>
            <p:ph type="title"/>
          </p:nvPr>
        </p:nvSpPr>
        <p:spPr>
          <a:xfrm>
            <a:off x="306140" y="900311"/>
            <a:ext cx="9624060" cy="723366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pPr algn="ctr">
              <a:buClr>
                <a:srgbClr val="FFFF00"/>
              </a:buClr>
              <a:tabLst>
                <a:tab pos="0" algn="l"/>
                <a:tab pos="1043056" algn="l"/>
                <a:tab pos="2086112" algn="l"/>
                <a:tab pos="3129168" algn="l"/>
                <a:tab pos="4172224" algn="l"/>
                <a:tab pos="5215280" algn="l"/>
                <a:tab pos="6258336" algn="l"/>
                <a:tab pos="7301393" algn="l"/>
                <a:tab pos="8344449" algn="l"/>
                <a:tab pos="9387505" algn="l"/>
                <a:tab pos="10430561" algn="l"/>
                <a:tab pos="11473617" algn="l"/>
              </a:tabLst>
            </a:pPr>
            <a:r>
              <a:rPr lang="en-GB" altLang="en-US" dirty="0" smtClean="0">
                <a:solidFill>
                  <a:schemeClr val="tx2"/>
                </a:solidFill>
              </a:rPr>
              <a:t>Introduction</a:t>
            </a:r>
          </a:p>
        </p:txBody>
      </p:sp>
      <p:sp>
        <p:nvSpPr>
          <p:cNvPr id="5124" name="Rectangle 2"/>
          <p:cNvSpPr>
            <a:spLocks noChangeArrowheads="1"/>
          </p:cNvSpPr>
          <p:nvPr>
            <p:ph type="body" idx="1"/>
          </p:nvPr>
        </p:nvSpPr>
        <p:spPr>
          <a:xfrm>
            <a:off x="534670" y="1764295"/>
            <a:ext cx="9624060" cy="4621869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pPr marL="391146" indent="-391146">
              <a:spcBef>
                <a:spcPts val="684"/>
              </a:spcBef>
              <a:buClr>
                <a:srgbClr val="99FF99"/>
              </a:buClr>
              <a:buSzPct val="80000"/>
              <a:buFont typeface="Wingdings" charset="2"/>
              <a:buChar char=""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/>
              <a:t>PL/SQL stands for </a:t>
            </a:r>
            <a:r>
              <a:rPr lang="en-GB" altLang="en-US" sz="2700">
                <a:solidFill>
                  <a:srgbClr val="00FFFF"/>
                </a:solidFill>
              </a:rPr>
              <a:t>Procedural Language/SQL</a:t>
            </a:r>
            <a:r>
              <a:rPr lang="en-GB" altLang="en-US" sz="2700"/>
              <a:t>. </a:t>
            </a:r>
          </a:p>
          <a:p>
            <a:pPr marL="391146" indent="-391146">
              <a:spcBef>
                <a:spcPts val="684"/>
              </a:spcBef>
              <a:buClr>
                <a:srgbClr val="99FF99"/>
              </a:buClr>
              <a:buSzPct val="80000"/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endParaRPr lang="en-GB" altLang="en-US" sz="2700"/>
          </a:p>
          <a:p>
            <a:pPr marL="391146" indent="-391146">
              <a:spcBef>
                <a:spcPts val="684"/>
              </a:spcBef>
              <a:buClr>
                <a:srgbClr val="99FF99"/>
              </a:buClr>
              <a:buSzPct val="80000"/>
              <a:buFont typeface="Wingdings" charset="2"/>
              <a:buChar char=""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/>
              <a:t>PL/SQL</a:t>
            </a:r>
            <a:r>
              <a:rPr lang="en-GB" altLang="en-US" sz="2700">
                <a:solidFill>
                  <a:srgbClr val="00FFFF"/>
                </a:solidFill>
              </a:rPr>
              <a:t> extends SQL</a:t>
            </a:r>
            <a:r>
              <a:rPr lang="en-GB" altLang="en-US" sz="2700"/>
              <a:t> by adding constructs found in procedural languages, resulting in a structural language that is more powerful than SQL. </a:t>
            </a:r>
          </a:p>
          <a:p>
            <a:pPr marL="391146" indent="-391146">
              <a:spcBef>
                <a:spcPts val="684"/>
              </a:spcBef>
              <a:buClr>
                <a:srgbClr val="99FF99"/>
              </a:buClr>
              <a:buSzPct val="80000"/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endParaRPr lang="en-GB" altLang="en-US" sz="2700"/>
          </a:p>
          <a:p>
            <a:pPr marL="391146" indent="-391146">
              <a:spcBef>
                <a:spcPts val="684"/>
              </a:spcBef>
              <a:buClr>
                <a:srgbClr val="99FF99"/>
              </a:buClr>
              <a:buSzPct val="80000"/>
              <a:buFont typeface="Wingdings" charset="2"/>
              <a:buChar char=""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/>
              <a:t>The basic unit in PL/SQL is a</a:t>
            </a:r>
            <a:r>
              <a:rPr lang="en-GB" altLang="en-US" sz="2700">
                <a:solidFill>
                  <a:srgbClr val="00FFFF"/>
                </a:solidFill>
              </a:rPr>
              <a:t> block</a:t>
            </a:r>
            <a:r>
              <a:rPr lang="en-GB" altLang="en-US" sz="2700"/>
              <a:t>. All PL/SQL programs are made up of blocks, which can be nested within each other. Typically, each block performs a logical action in the program. </a:t>
            </a:r>
          </a:p>
        </p:txBody>
      </p:sp>
    </p:spTree>
    <p:extLst>
      <p:ext uri="{BB962C8B-B14F-4D97-AF65-F5344CB8AC3E}">
        <p14:creationId xmlns:p14="http://schemas.microsoft.com/office/powerpoint/2010/main" val="1343252832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46E7718-876D-4342-B0BD-E210976CB685}" type="datetimeFigureOut">
              <a:rPr lang="en-US"/>
              <a:pPr>
                <a:defRPr/>
              </a:pPr>
              <a:t>21/02/2019</a:t>
            </a:fld>
            <a:endParaRPr lang="en-US"/>
          </a:p>
        </p:txBody>
      </p:sp>
      <p:sp>
        <p:nvSpPr>
          <p:cNvPr id="78851" name="Rectangle 1"/>
          <p:cNvSpPr>
            <a:spLocks noChangeArrowheads="1"/>
          </p:cNvSpPr>
          <p:nvPr>
            <p:ph type="title"/>
          </p:nvPr>
        </p:nvSpPr>
        <p:spPr>
          <a:xfrm>
            <a:off x="484545" y="980647"/>
            <a:ext cx="9624060" cy="1215808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pPr algn="ctr">
              <a:buClr>
                <a:srgbClr val="FFFF00"/>
              </a:buClr>
              <a:tabLst>
                <a:tab pos="0" algn="l"/>
                <a:tab pos="1043056" algn="l"/>
                <a:tab pos="2086112" algn="l"/>
                <a:tab pos="3129168" algn="l"/>
                <a:tab pos="4172224" algn="l"/>
                <a:tab pos="5215280" algn="l"/>
                <a:tab pos="6258336" algn="l"/>
                <a:tab pos="7301393" algn="l"/>
                <a:tab pos="8344449" algn="l"/>
                <a:tab pos="9387505" algn="l"/>
                <a:tab pos="10430561" algn="l"/>
                <a:tab pos="11473617" algn="l"/>
              </a:tabLst>
            </a:pPr>
            <a:r>
              <a:rPr lang="en-GB" altLang="en-US" sz="2400" dirty="0">
                <a:solidFill>
                  <a:schemeClr val="tx2"/>
                </a:solidFill>
              </a:rPr>
              <a:t>Trapping </a:t>
            </a:r>
            <a:r>
              <a:rPr lang="en-GB" altLang="en-US" sz="2400" dirty="0" err="1">
                <a:solidFill>
                  <a:schemeClr val="tx2"/>
                </a:solidFill>
              </a:rPr>
              <a:t>Nonpredefined</a:t>
            </a:r>
            <a:r>
              <a:rPr lang="en-GB" altLang="en-US" sz="2400" dirty="0">
                <a:solidFill>
                  <a:schemeClr val="tx2"/>
                </a:solidFill>
              </a:rPr>
              <a:t> Oracle</a:t>
            </a:r>
            <a:br>
              <a:rPr lang="en-GB" altLang="en-US" sz="2400" dirty="0">
                <a:solidFill>
                  <a:schemeClr val="tx2"/>
                </a:solidFill>
              </a:rPr>
            </a:br>
            <a:r>
              <a:rPr lang="en-GB" altLang="en-US" sz="2400" dirty="0">
                <a:solidFill>
                  <a:schemeClr val="tx2"/>
                </a:solidFill>
              </a:rPr>
              <a:t>Server Errors</a:t>
            </a:r>
            <a:br>
              <a:rPr lang="en-GB" altLang="en-US" sz="2400" dirty="0">
                <a:solidFill>
                  <a:schemeClr val="tx2"/>
                </a:solidFill>
              </a:rPr>
            </a:br>
            <a:endParaRPr lang="en-GB" altLang="en-US" sz="2400" dirty="0">
              <a:solidFill>
                <a:schemeClr val="tx2"/>
              </a:solidFill>
            </a:endParaRPr>
          </a:p>
        </p:txBody>
      </p:sp>
      <p:pic>
        <p:nvPicPr>
          <p:cNvPr id="788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421" y="2373397"/>
            <a:ext cx="8482316" cy="366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9626800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46E7718-876D-4342-B0BD-E210976CB685}" type="datetimeFigureOut">
              <a:rPr lang="en-US"/>
              <a:pPr>
                <a:defRPr/>
              </a:pPr>
              <a:t>21/02/2019</a:t>
            </a:fld>
            <a:endParaRPr lang="en-US"/>
          </a:p>
        </p:txBody>
      </p:sp>
      <p:sp>
        <p:nvSpPr>
          <p:cNvPr id="80899" name="Rectangle 1"/>
          <p:cNvSpPr>
            <a:spLocks noChangeArrowheads="1"/>
          </p:cNvSpPr>
          <p:nvPr>
            <p:ph type="title"/>
          </p:nvPr>
        </p:nvSpPr>
        <p:spPr>
          <a:xfrm>
            <a:off x="534670" y="571223"/>
            <a:ext cx="9624060" cy="723366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pPr algn="ctr">
              <a:buClr>
                <a:srgbClr val="FFFF00"/>
              </a:buClr>
              <a:tabLst>
                <a:tab pos="0" algn="l"/>
                <a:tab pos="1043056" algn="l"/>
                <a:tab pos="2086112" algn="l"/>
                <a:tab pos="3129168" algn="l"/>
                <a:tab pos="4172224" algn="l"/>
                <a:tab pos="5215280" algn="l"/>
                <a:tab pos="6258336" algn="l"/>
                <a:tab pos="7301393" algn="l"/>
                <a:tab pos="8344449" algn="l"/>
                <a:tab pos="9387505" algn="l"/>
                <a:tab pos="10430561" algn="l"/>
                <a:tab pos="11473617" algn="l"/>
              </a:tabLst>
            </a:pPr>
            <a:r>
              <a:rPr lang="en-GB" altLang="en-US" smtClean="0">
                <a:solidFill>
                  <a:schemeClr val="tx2"/>
                </a:solidFill>
              </a:rPr>
              <a:t>Example</a:t>
            </a:r>
          </a:p>
        </p:txBody>
      </p:sp>
      <p:pic>
        <p:nvPicPr>
          <p:cNvPr id="8090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97" y="1717038"/>
            <a:ext cx="9644482" cy="5245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9022562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46E7718-876D-4342-B0BD-E210976CB685}" type="datetimeFigureOut">
              <a:rPr lang="en-US"/>
              <a:pPr>
                <a:defRPr/>
              </a:pPr>
              <a:t>21/02/2019</a:t>
            </a:fld>
            <a:endParaRPr lang="en-US"/>
          </a:p>
        </p:txBody>
      </p:sp>
      <p:sp>
        <p:nvSpPr>
          <p:cNvPr id="82947" name="Rectangle 1"/>
          <p:cNvSpPr>
            <a:spLocks noChangeArrowheads="1"/>
          </p:cNvSpPr>
          <p:nvPr>
            <p:ph type="title"/>
          </p:nvPr>
        </p:nvSpPr>
        <p:spPr>
          <a:xfrm>
            <a:off x="534670" y="1009683"/>
            <a:ext cx="9624060" cy="5387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pPr algn="ctr">
              <a:buClr>
                <a:srgbClr val="FFFF00"/>
              </a:buClr>
              <a:tabLst>
                <a:tab pos="0" algn="l"/>
                <a:tab pos="1043056" algn="l"/>
                <a:tab pos="2086112" algn="l"/>
                <a:tab pos="3129168" algn="l"/>
                <a:tab pos="4172224" algn="l"/>
                <a:tab pos="5215280" algn="l"/>
                <a:tab pos="6258336" algn="l"/>
                <a:tab pos="7301393" algn="l"/>
                <a:tab pos="8344449" algn="l"/>
                <a:tab pos="9387505" algn="l"/>
                <a:tab pos="10430561" algn="l"/>
                <a:tab pos="11473617" algn="l"/>
              </a:tabLst>
            </a:pPr>
            <a:r>
              <a:rPr lang="en-GB" altLang="en-US" sz="2800" dirty="0">
                <a:solidFill>
                  <a:schemeClr val="tx2"/>
                </a:solidFill>
              </a:rPr>
              <a:t>Trapping User-Defined Exceptions</a:t>
            </a:r>
          </a:p>
        </p:txBody>
      </p:sp>
      <p:pic>
        <p:nvPicPr>
          <p:cNvPr id="8294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116" y="2294634"/>
            <a:ext cx="8558433" cy="413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0702912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46E7718-876D-4342-B0BD-E210976CB685}" type="datetimeFigureOut">
              <a:rPr lang="en-US"/>
              <a:pPr>
                <a:defRPr/>
              </a:pPr>
              <a:t>21/02/2019</a:t>
            </a:fld>
            <a:endParaRPr lang="en-US"/>
          </a:p>
        </p:txBody>
      </p:sp>
      <p:sp>
        <p:nvSpPr>
          <p:cNvPr id="84995" name="Rectangle 1"/>
          <p:cNvSpPr>
            <a:spLocks noChangeArrowheads="1"/>
          </p:cNvSpPr>
          <p:nvPr>
            <p:ph type="title"/>
          </p:nvPr>
        </p:nvSpPr>
        <p:spPr>
          <a:xfrm>
            <a:off x="534670" y="571223"/>
            <a:ext cx="9624060" cy="723366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pPr algn="ctr">
              <a:buClr>
                <a:srgbClr val="FFFF00"/>
              </a:buClr>
              <a:tabLst>
                <a:tab pos="0" algn="l"/>
                <a:tab pos="1043056" algn="l"/>
                <a:tab pos="2086112" algn="l"/>
                <a:tab pos="3129168" algn="l"/>
                <a:tab pos="4172224" algn="l"/>
                <a:tab pos="5215280" algn="l"/>
                <a:tab pos="6258336" algn="l"/>
                <a:tab pos="7301393" algn="l"/>
                <a:tab pos="8344449" algn="l"/>
                <a:tab pos="9387505" algn="l"/>
                <a:tab pos="10430561" algn="l"/>
                <a:tab pos="11473617" algn="l"/>
              </a:tabLst>
            </a:pPr>
            <a:r>
              <a:rPr lang="en-GB" altLang="en-US" smtClean="0">
                <a:solidFill>
                  <a:schemeClr val="tx2"/>
                </a:solidFill>
              </a:rPr>
              <a:t>Example</a:t>
            </a:r>
          </a:p>
        </p:txBody>
      </p:sp>
      <p:pic>
        <p:nvPicPr>
          <p:cNvPr id="8499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605" y="2210620"/>
            <a:ext cx="8584424" cy="4627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2133867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46E7718-876D-4342-B0BD-E210976CB685}" type="datetimeFigureOut">
              <a:rPr lang="en-US"/>
              <a:pPr>
                <a:defRPr/>
              </a:pPr>
              <a:t>21/02/2019</a:t>
            </a:fld>
            <a:endParaRPr lang="en-US"/>
          </a:p>
        </p:txBody>
      </p:sp>
      <p:sp>
        <p:nvSpPr>
          <p:cNvPr id="87043" name="Rectangle 1"/>
          <p:cNvSpPr>
            <a:spLocks noChangeArrowheads="1"/>
          </p:cNvSpPr>
          <p:nvPr>
            <p:ph type="title"/>
          </p:nvPr>
        </p:nvSpPr>
        <p:spPr>
          <a:xfrm>
            <a:off x="534670" y="948128"/>
            <a:ext cx="9624060" cy="60025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pPr algn="ctr">
              <a:buClr>
                <a:srgbClr val="FFFF00"/>
              </a:buClr>
              <a:tabLst>
                <a:tab pos="0" algn="l"/>
                <a:tab pos="1043056" algn="l"/>
                <a:tab pos="2086112" algn="l"/>
                <a:tab pos="3129168" algn="l"/>
                <a:tab pos="4172224" algn="l"/>
                <a:tab pos="5215280" algn="l"/>
                <a:tab pos="6258336" algn="l"/>
                <a:tab pos="7301393" algn="l"/>
                <a:tab pos="8344449" algn="l"/>
                <a:tab pos="9387505" algn="l"/>
                <a:tab pos="10430561" algn="l"/>
                <a:tab pos="11473617" algn="l"/>
              </a:tabLst>
            </a:pPr>
            <a:r>
              <a:rPr lang="en-GB" altLang="en-US" sz="3200" dirty="0" smtClean="0">
                <a:solidFill>
                  <a:schemeClr val="tx2"/>
                </a:solidFill>
              </a:rPr>
              <a:t>Propagating exceptions</a:t>
            </a:r>
          </a:p>
        </p:txBody>
      </p:sp>
      <p:pic>
        <p:nvPicPr>
          <p:cNvPr id="870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85" y="2147609"/>
            <a:ext cx="8773786" cy="4450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2157340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46E7718-876D-4342-B0BD-E210976CB685}" type="datetimeFigureOut">
              <a:rPr lang="en-US"/>
              <a:pPr>
                <a:defRPr/>
              </a:pPr>
              <a:t>21/02/2019</a:t>
            </a:fld>
            <a:endParaRPr lang="en-US"/>
          </a:p>
        </p:txBody>
      </p:sp>
      <p:sp>
        <p:nvSpPr>
          <p:cNvPr id="89091" name="Rectangle 1"/>
          <p:cNvSpPr>
            <a:spLocks noChangeArrowheads="1"/>
          </p:cNvSpPr>
          <p:nvPr>
            <p:ph type="title"/>
          </p:nvPr>
        </p:nvSpPr>
        <p:spPr>
          <a:xfrm>
            <a:off x="162124" y="900311"/>
            <a:ext cx="10369152" cy="47714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02663" tIns="53385" rIns="102663" bIns="53385">
            <a:spAutoFit/>
          </a:bodyPr>
          <a:lstStyle/>
          <a:p>
            <a:pPr algn="ctr">
              <a:buClr>
                <a:srgbClr val="FFFF00"/>
              </a:buClr>
              <a:tabLst>
                <a:tab pos="0" algn="l"/>
                <a:tab pos="1043056" algn="l"/>
                <a:tab pos="2086112" algn="l"/>
                <a:tab pos="3129168" algn="l"/>
                <a:tab pos="4172224" algn="l"/>
                <a:tab pos="5215280" algn="l"/>
                <a:tab pos="6258336" algn="l"/>
                <a:tab pos="7301393" algn="l"/>
                <a:tab pos="8344449" algn="l"/>
                <a:tab pos="9387505" algn="l"/>
                <a:tab pos="10430561" algn="l"/>
                <a:tab pos="11473617" algn="l"/>
              </a:tabLst>
            </a:pPr>
            <a:r>
              <a:rPr lang="en-GB" altLang="en-US" sz="2400" dirty="0" smtClean="0">
                <a:solidFill>
                  <a:schemeClr val="tx2"/>
                </a:solidFill>
              </a:rPr>
              <a:t>RAISE_APPLICATION_ERROR  Procedure</a:t>
            </a:r>
            <a:endParaRPr lang="en-GB" altLang="en-US" sz="2400" dirty="0">
              <a:solidFill>
                <a:schemeClr val="tx2"/>
              </a:solidFill>
            </a:endParaRPr>
          </a:p>
        </p:txBody>
      </p:sp>
      <p:sp>
        <p:nvSpPr>
          <p:cNvPr id="89092" name="Rectangle 2"/>
          <p:cNvSpPr>
            <a:spLocks noChangeArrowheads="1"/>
          </p:cNvSpPr>
          <p:nvPr>
            <p:ph type="body" idx="1"/>
          </p:nvPr>
        </p:nvSpPr>
        <p:spPr>
          <a:xfrm>
            <a:off x="534670" y="1279220"/>
            <a:ext cx="9624060" cy="703791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pPr marL="391146" indent="-391146">
              <a:spcBef>
                <a:spcPts val="684"/>
              </a:spcBef>
              <a:buClr>
                <a:srgbClr val="99FF99"/>
              </a:buClr>
              <a:buSzPct val="80000"/>
              <a:buFont typeface="Wingdings" charset="2"/>
              <a:buChar char=""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800" b="1" dirty="0"/>
              <a:t>Syntax:</a:t>
            </a:r>
          </a:p>
          <a:p>
            <a:pPr marL="391146" indent="-391146">
              <a:spcBef>
                <a:spcPts val="684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800" b="1" dirty="0" err="1">
                <a:solidFill>
                  <a:srgbClr val="00FFFF"/>
                </a:solidFill>
                <a:latin typeface="Courier New" pitchFamily="49" charset="0"/>
              </a:rPr>
              <a:t>raise_application_error</a:t>
            </a:r>
            <a:r>
              <a:rPr lang="en-GB" altLang="en-US" sz="2800" b="1" dirty="0">
                <a:solidFill>
                  <a:srgbClr val="00FFFF"/>
                </a:solidFill>
                <a:latin typeface="Courier New" pitchFamily="49" charset="0"/>
              </a:rPr>
              <a:t> </a:t>
            </a:r>
            <a:r>
              <a:rPr lang="en-GB" altLang="en-US" sz="2800" dirty="0">
                <a:solidFill>
                  <a:srgbClr val="00FFFF"/>
                </a:solidFill>
                <a:latin typeface="Courier New" pitchFamily="49" charset="0"/>
              </a:rPr>
              <a:t>(</a:t>
            </a:r>
            <a:r>
              <a:rPr lang="en-GB" altLang="en-US" sz="2800" i="1" dirty="0" err="1">
                <a:solidFill>
                  <a:srgbClr val="00FFFF"/>
                </a:solidFill>
                <a:latin typeface="Courier New" pitchFamily="49" charset="0"/>
              </a:rPr>
              <a:t>error_number</a:t>
            </a:r>
            <a:r>
              <a:rPr lang="en-GB" altLang="en-US" sz="2800" i="1" dirty="0">
                <a:solidFill>
                  <a:srgbClr val="00FFFF"/>
                </a:solidFill>
                <a:latin typeface="Courier New" pitchFamily="49" charset="0"/>
              </a:rPr>
              <a:t>,</a:t>
            </a:r>
          </a:p>
          <a:p>
            <a:pPr marL="391146" indent="-391146">
              <a:spcBef>
                <a:spcPts val="684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800" i="1" dirty="0">
                <a:solidFill>
                  <a:srgbClr val="00FFFF"/>
                </a:solidFill>
                <a:latin typeface="Courier New" pitchFamily="49" charset="0"/>
              </a:rPr>
              <a:t>message</a:t>
            </a:r>
            <a:r>
              <a:rPr lang="en-GB" altLang="en-US" sz="2800" dirty="0">
                <a:solidFill>
                  <a:srgbClr val="00FFFF"/>
                </a:solidFill>
                <a:latin typeface="Courier New" pitchFamily="49" charset="0"/>
              </a:rPr>
              <a:t>[, {TRUE | FALSE}]);</a:t>
            </a:r>
          </a:p>
          <a:p>
            <a:pPr marL="391146" indent="-391146">
              <a:spcBef>
                <a:spcPts val="684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endParaRPr lang="en-GB" altLang="en-US" sz="2800" b="1" dirty="0">
              <a:solidFill>
                <a:srgbClr val="FF0000"/>
              </a:solidFill>
              <a:latin typeface="Courier New" pitchFamily="49" charset="0"/>
            </a:endParaRPr>
          </a:p>
          <a:p>
            <a:pPr marL="391146" indent="-391146">
              <a:spcBef>
                <a:spcPts val="684"/>
              </a:spcBef>
              <a:buClr>
                <a:srgbClr val="00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800" dirty="0"/>
              <a:t>• </a:t>
            </a:r>
            <a:r>
              <a:rPr lang="en-GB" altLang="en-US" sz="2800" b="1" dirty="0"/>
              <a:t>You can use this procedure to issue user-error messages from stored subprograms.</a:t>
            </a:r>
          </a:p>
          <a:p>
            <a:pPr marL="391146" indent="-391146">
              <a:spcBef>
                <a:spcPts val="684"/>
              </a:spcBef>
              <a:buClr>
                <a:srgbClr val="00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800" dirty="0"/>
              <a:t>• </a:t>
            </a:r>
            <a:r>
              <a:rPr lang="en-GB" altLang="en-US" sz="2800" b="1" dirty="0"/>
              <a:t>You can report errors to your application and avoid returning unhandled exceptions.</a:t>
            </a:r>
          </a:p>
          <a:p>
            <a:pPr marL="391146" indent="-391146">
              <a:spcBef>
                <a:spcPts val="684"/>
              </a:spcBef>
              <a:buClr>
                <a:srgbClr val="99FF99"/>
              </a:buClr>
              <a:buSzPct val="80000"/>
              <a:buFont typeface="Wingdings" charset="2"/>
              <a:buChar char=""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800" b="1" dirty="0"/>
              <a:t>Used in two different places:</a:t>
            </a:r>
          </a:p>
          <a:p>
            <a:pPr marL="391146" indent="-391146">
              <a:spcBef>
                <a:spcPts val="684"/>
              </a:spcBef>
              <a:buClr>
                <a:srgbClr val="00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800" dirty="0"/>
              <a:t>	– </a:t>
            </a:r>
            <a:r>
              <a:rPr lang="en-GB" altLang="en-US" sz="2800" b="1" dirty="0"/>
              <a:t>Executable section</a:t>
            </a:r>
          </a:p>
          <a:p>
            <a:pPr marL="391146" indent="-391146">
              <a:spcBef>
                <a:spcPts val="684"/>
              </a:spcBef>
              <a:buClr>
                <a:srgbClr val="00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800" dirty="0"/>
              <a:t>	– </a:t>
            </a:r>
            <a:r>
              <a:rPr lang="en-GB" altLang="en-US" sz="2800" b="1" dirty="0"/>
              <a:t>Exception section</a:t>
            </a:r>
          </a:p>
          <a:p>
            <a:pPr marL="391146" indent="-391146">
              <a:spcBef>
                <a:spcPts val="684"/>
              </a:spcBef>
              <a:buClr>
                <a:srgbClr val="00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800" dirty="0"/>
              <a:t>• </a:t>
            </a:r>
            <a:r>
              <a:rPr lang="en-GB" altLang="en-US" sz="2800" b="1" dirty="0"/>
              <a:t>Returns error conditions to the user in a manner consistent with other Oracle server errors</a:t>
            </a:r>
          </a:p>
          <a:p>
            <a:pPr marL="391146" indent="-391146">
              <a:spcBef>
                <a:spcPts val="684"/>
              </a:spcBef>
              <a:buClr>
                <a:srgbClr val="00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endParaRPr lang="en-GB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20602484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46E7718-876D-4342-B0BD-E210976CB685}" type="datetimeFigureOut">
              <a:rPr lang="en-US"/>
              <a:pPr>
                <a:defRPr/>
              </a:pPr>
              <a:t>21/02/2019</a:t>
            </a:fld>
            <a:endParaRPr lang="en-US"/>
          </a:p>
        </p:txBody>
      </p:sp>
      <p:sp>
        <p:nvSpPr>
          <p:cNvPr id="91139" name="Rectangle 1"/>
          <p:cNvSpPr>
            <a:spLocks noChangeArrowheads="1"/>
          </p:cNvSpPr>
          <p:nvPr>
            <p:ph type="title"/>
          </p:nvPr>
        </p:nvSpPr>
        <p:spPr>
          <a:xfrm>
            <a:off x="534670" y="571223"/>
            <a:ext cx="9624060" cy="723366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pPr algn="ctr">
              <a:buClr>
                <a:srgbClr val="FFFF00"/>
              </a:buClr>
              <a:tabLst>
                <a:tab pos="0" algn="l"/>
                <a:tab pos="1043056" algn="l"/>
                <a:tab pos="2086112" algn="l"/>
                <a:tab pos="3129168" algn="l"/>
                <a:tab pos="4172224" algn="l"/>
                <a:tab pos="5215280" algn="l"/>
                <a:tab pos="6258336" algn="l"/>
                <a:tab pos="7301393" algn="l"/>
                <a:tab pos="8344449" algn="l"/>
                <a:tab pos="9387505" algn="l"/>
                <a:tab pos="10430561" algn="l"/>
                <a:tab pos="11473617" algn="l"/>
              </a:tabLst>
            </a:pPr>
            <a:r>
              <a:rPr lang="en-GB" altLang="en-US" smtClean="0">
                <a:solidFill>
                  <a:schemeClr val="tx2"/>
                </a:solidFill>
              </a:rPr>
              <a:t>Example</a:t>
            </a:r>
          </a:p>
        </p:txBody>
      </p:sp>
      <p:pic>
        <p:nvPicPr>
          <p:cNvPr id="911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50" y="1848309"/>
            <a:ext cx="9850552" cy="5193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4734356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46E7718-876D-4342-B0BD-E210976CB685}" type="datetimeFigureOut">
              <a:rPr lang="en-US"/>
              <a:pPr>
                <a:defRPr/>
              </a:pPr>
              <a:t>21/02/2019</a:t>
            </a:fld>
            <a:endParaRPr lang="en-US"/>
          </a:p>
        </p:txBody>
      </p:sp>
      <p:sp>
        <p:nvSpPr>
          <p:cNvPr id="93187" name="Rectangle 1"/>
          <p:cNvSpPr>
            <a:spLocks noChangeArrowheads="1"/>
          </p:cNvSpPr>
          <p:nvPr>
            <p:ph type="title"/>
          </p:nvPr>
        </p:nvSpPr>
        <p:spPr>
          <a:xfrm>
            <a:off x="584796" y="989358"/>
            <a:ext cx="9624060" cy="5387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pPr algn="ctr">
              <a:buClr>
                <a:srgbClr val="FFFF00"/>
              </a:buClr>
              <a:tabLst>
                <a:tab pos="0" algn="l"/>
                <a:tab pos="1043056" algn="l"/>
                <a:tab pos="2086112" algn="l"/>
                <a:tab pos="3129168" algn="l"/>
                <a:tab pos="4172224" algn="l"/>
                <a:tab pos="5215280" algn="l"/>
                <a:tab pos="6258336" algn="l"/>
                <a:tab pos="7301393" algn="l"/>
                <a:tab pos="8344449" algn="l"/>
                <a:tab pos="9387505" algn="l"/>
                <a:tab pos="10430561" algn="l"/>
                <a:tab pos="11473617" algn="l"/>
              </a:tabLst>
            </a:pPr>
            <a:r>
              <a:rPr lang="en-GB" altLang="en-US" sz="2800" dirty="0" smtClean="0">
                <a:solidFill>
                  <a:schemeClr val="tx2"/>
                </a:solidFill>
              </a:rPr>
              <a:t>Procedures (1)</a:t>
            </a:r>
          </a:p>
        </p:txBody>
      </p:sp>
      <p:sp>
        <p:nvSpPr>
          <p:cNvPr id="93188" name="Rectangle 2"/>
          <p:cNvSpPr>
            <a:spLocks noChangeArrowheads="1"/>
          </p:cNvSpPr>
          <p:nvPr>
            <p:ph type="body" idx="1"/>
          </p:nvPr>
        </p:nvSpPr>
        <p:spPr>
          <a:xfrm>
            <a:off x="246914" y="2192970"/>
            <a:ext cx="9911816" cy="4467981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pPr marL="391146" indent="-391146">
              <a:spcBef>
                <a:spcPts val="157"/>
              </a:spcBef>
              <a:buClr>
                <a:srgbClr val="99FF99"/>
              </a:buClr>
              <a:buSzPct val="80000"/>
              <a:buFont typeface="Wingdings" charset="2"/>
              <a:buChar char=""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800" dirty="0"/>
              <a:t>Behave very much like procedures in other programming language </a:t>
            </a:r>
          </a:p>
          <a:p>
            <a:pPr marL="391146" indent="-391146">
              <a:spcBef>
                <a:spcPts val="157"/>
              </a:spcBef>
              <a:buClr>
                <a:srgbClr val="99FF99"/>
              </a:buClr>
              <a:buSzPct val="80000"/>
              <a:buFont typeface="Wingdings" charset="2"/>
              <a:buChar char=""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800" dirty="0"/>
              <a:t>A procedure is introduced by the keywords </a:t>
            </a:r>
            <a:r>
              <a:rPr lang="en-GB" altLang="en-US" sz="2800" dirty="0">
                <a:solidFill>
                  <a:srgbClr val="00FFFF"/>
                </a:solidFill>
              </a:rPr>
              <a:t>CREATE PROCEDURE</a:t>
            </a:r>
            <a:r>
              <a:rPr lang="en-GB" altLang="en-US" sz="2800" dirty="0"/>
              <a:t> followed by the procedure name and its parameters. </a:t>
            </a:r>
          </a:p>
          <a:p>
            <a:pPr marL="391146" indent="-391146">
              <a:spcBef>
                <a:spcPts val="157"/>
              </a:spcBef>
              <a:buClr>
                <a:srgbClr val="99FF99"/>
              </a:buClr>
              <a:buSzPct val="80000"/>
              <a:buFont typeface="Wingdings" charset="2"/>
              <a:buChar char=""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800" dirty="0"/>
              <a:t>CREATE may be followed by </a:t>
            </a:r>
            <a:r>
              <a:rPr lang="en-GB" altLang="en-US" sz="2800" dirty="0">
                <a:solidFill>
                  <a:srgbClr val="00FFFF"/>
                </a:solidFill>
              </a:rPr>
              <a:t>OR REPLACE</a:t>
            </a:r>
            <a:r>
              <a:rPr lang="en-GB" altLang="en-US" sz="2800" dirty="0"/>
              <a:t>. </a:t>
            </a:r>
          </a:p>
          <a:p>
            <a:pPr marL="847483" lvl="1" indent="-325955">
              <a:spcBef>
                <a:spcPts val="43"/>
              </a:spcBef>
              <a:buClr>
                <a:srgbClr val="CCECFF"/>
              </a:buClr>
              <a:buSzPct val="50000"/>
              <a:buFont typeface="Wingdings" charset="2"/>
              <a:buChar char=""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800" dirty="0"/>
              <a:t>If the procedure is already created, we will not get an error</a:t>
            </a:r>
          </a:p>
          <a:p>
            <a:pPr marL="847483" lvl="1" indent="-325955">
              <a:spcBef>
                <a:spcPts val="43"/>
              </a:spcBef>
              <a:buClr>
                <a:srgbClr val="CCECFF"/>
              </a:buClr>
              <a:buSzPct val="50000"/>
              <a:buFont typeface="Wingdings" charset="2"/>
              <a:buChar char=""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800" dirty="0"/>
              <a:t>If the previous definition is a different procedure with the same name, the old procedure will be lost. </a:t>
            </a:r>
          </a:p>
        </p:txBody>
      </p:sp>
    </p:spTree>
    <p:extLst>
      <p:ext uri="{BB962C8B-B14F-4D97-AF65-F5344CB8AC3E}">
        <p14:creationId xmlns:p14="http://schemas.microsoft.com/office/powerpoint/2010/main" val="2066294333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46E7718-876D-4342-B0BD-E210976CB685}" type="datetimeFigureOut">
              <a:rPr lang="en-US"/>
              <a:pPr>
                <a:defRPr/>
              </a:pPr>
              <a:t>21/02/2019</a:t>
            </a:fld>
            <a:endParaRPr lang="en-US"/>
          </a:p>
        </p:txBody>
      </p:sp>
      <p:sp>
        <p:nvSpPr>
          <p:cNvPr id="95235" name="Rectangle 1"/>
          <p:cNvSpPr>
            <a:spLocks noChangeArrowheads="1"/>
          </p:cNvSpPr>
          <p:nvPr>
            <p:ph type="title"/>
          </p:nvPr>
        </p:nvSpPr>
        <p:spPr>
          <a:xfrm>
            <a:off x="306140" y="721651"/>
            <a:ext cx="9624060" cy="5387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pPr algn="ctr">
              <a:buClr>
                <a:srgbClr val="FFFF00"/>
              </a:buClr>
              <a:tabLst>
                <a:tab pos="0" algn="l"/>
                <a:tab pos="1043056" algn="l"/>
                <a:tab pos="2086112" algn="l"/>
                <a:tab pos="3129168" algn="l"/>
                <a:tab pos="4172224" algn="l"/>
                <a:tab pos="5215280" algn="l"/>
                <a:tab pos="6258336" algn="l"/>
                <a:tab pos="7301393" algn="l"/>
                <a:tab pos="8344449" algn="l"/>
                <a:tab pos="9387505" algn="l"/>
                <a:tab pos="10430561" algn="l"/>
                <a:tab pos="11473617" algn="l"/>
              </a:tabLst>
            </a:pPr>
            <a:r>
              <a:rPr lang="en-GB" altLang="en-US" sz="2800" dirty="0" smtClean="0">
                <a:solidFill>
                  <a:schemeClr val="tx2"/>
                </a:solidFill>
              </a:rPr>
              <a:t>Procedures(2)</a:t>
            </a:r>
          </a:p>
        </p:txBody>
      </p:sp>
      <p:sp>
        <p:nvSpPr>
          <p:cNvPr id="95236" name="Rectangle 2"/>
          <p:cNvSpPr>
            <a:spLocks noChangeArrowheads="1"/>
          </p:cNvSpPr>
          <p:nvPr>
            <p:ph type="body" idx="1"/>
          </p:nvPr>
        </p:nvSpPr>
        <p:spPr>
          <a:xfrm>
            <a:off x="246914" y="1118210"/>
            <a:ext cx="9911816" cy="6694869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pPr marL="391146" indent="-391146">
              <a:lnSpc>
                <a:spcPct val="80000"/>
              </a:lnSpc>
              <a:spcBef>
                <a:spcPts val="684"/>
              </a:spcBef>
              <a:buClr>
                <a:srgbClr val="99FF99"/>
              </a:buClr>
              <a:buSzPct val="80000"/>
              <a:buFont typeface="Wingdings" charset="2"/>
              <a:buChar char=""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 dirty="0"/>
              <a:t>Can have any number of parameters, each followed by a </a:t>
            </a:r>
            <a:r>
              <a:rPr lang="en-GB" altLang="en-US" sz="2700" i="1" dirty="0"/>
              <a:t>mode</a:t>
            </a:r>
            <a:r>
              <a:rPr lang="en-GB" altLang="en-US" sz="2700" dirty="0"/>
              <a:t> and a type. The possible modes are:</a:t>
            </a:r>
          </a:p>
          <a:p>
            <a:pPr marL="847483" lvl="1" indent="-325955">
              <a:lnSpc>
                <a:spcPct val="80000"/>
              </a:lnSpc>
              <a:buClr>
                <a:srgbClr val="CCECFF"/>
              </a:buClr>
              <a:buSzPct val="50000"/>
              <a:buFont typeface="Wingdings" charset="2"/>
              <a:buChar char=""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300" dirty="0"/>
              <a:t> </a:t>
            </a:r>
            <a:r>
              <a:rPr lang="en-GB" altLang="en-US" sz="2300" dirty="0">
                <a:solidFill>
                  <a:srgbClr val="00FFFF"/>
                </a:solidFill>
              </a:rPr>
              <a:t>I</a:t>
            </a:r>
            <a:r>
              <a:rPr lang="en-GB" altLang="en-US" dirty="0">
                <a:solidFill>
                  <a:srgbClr val="00FFFF"/>
                </a:solidFill>
              </a:rPr>
              <a:t>N</a:t>
            </a:r>
            <a:r>
              <a:rPr lang="en-GB" altLang="en-US" dirty="0"/>
              <a:t> (read-only), </a:t>
            </a:r>
            <a:r>
              <a:rPr lang="en-GB" altLang="en-US" dirty="0">
                <a:solidFill>
                  <a:srgbClr val="00FFFF"/>
                </a:solidFill>
              </a:rPr>
              <a:t>OUT</a:t>
            </a:r>
            <a:r>
              <a:rPr lang="en-GB" altLang="en-US" dirty="0"/>
              <a:t> (write-only), and </a:t>
            </a:r>
            <a:r>
              <a:rPr lang="en-GB" altLang="en-US" dirty="0">
                <a:solidFill>
                  <a:srgbClr val="00FFFF"/>
                </a:solidFill>
              </a:rPr>
              <a:t>INOUT</a:t>
            </a:r>
            <a:r>
              <a:rPr lang="en-GB" altLang="en-US" dirty="0"/>
              <a:t> (</a:t>
            </a:r>
            <a:r>
              <a:rPr lang="en-GB" altLang="en-US" dirty="0" err="1"/>
              <a:t>read+write</a:t>
            </a:r>
            <a:r>
              <a:rPr lang="en-GB" altLang="en-US" dirty="0"/>
              <a:t>). </a:t>
            </a:r>
          </a:p>
          <a:p>
            <a:pPr marL="847483" lvl="1" indent="-325955">
              <a:lnSpc>
                <a:spcPct val="80000"/>
              </a:lnSpc>
              <a:buClr>
                <a:srgbClr val="CCECFF"/>
              </a:buClr>
              <a:buSzPct val="50000"/>
              <a:buFont typeface="Wingdings" charset="2"/>
              <a:buChar char=""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dirty="0"/>
              <a:t>The type specifier in a parameter declaration must be unconstrained</a:t>
            </a:r>
          </a:p>
          <a:p>
            <a:pPr lvl="2">
              <a:lnSpc>
                <a:spcPct val="80000"/>
              </a:lnSpc>
              <a:spcBef>
                <a:spcPts val="513"/>
              </a:spcBef>
              <a:buClr>
                <a:srgbClr val="0088E4"/>
              </a:buClr>
              <a:buFontTx/>
              <a:buChar char="•"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dirty="0"/>
              <a:t> </a:t>
            </a:r>
            <a:r>
              <a:rPr lang="en-GB" altLang="en-US" sz="2400" dirty="0"/>
              <a:t>CHAR(10</a:t>
            </a:r>
            <a:r>
              <a:rPr lang="en-GB" altLang="en-US" dirty="0"/>
              <a:t>) and VARCHAR(20) are illegal; </a:t>
            </a:r>
            <a:r>
              <a:rPr lang="en-GB" altLang="en-US" dirty="0">
                <a:solidFill>
                  <a:srgbClr val="00FFFF"/>
                </a:solidFill>
              </a:rPr>
              <a:t>CHAR</a:t>
            </a:r>
            <a:r>
              <a:rPr lang="en-GB" altLang="en-US" dirty="0"/>
              <a:t> or </a:t>
            </a:r>
            <a:r>
              <a:rPr lang="en-GB" altLang="en-US" dirty="0">
                <a:solidFill>
                  <a:srgbClr val="00FFFF"/>
                </a:solidFill>
              </a:rPr>
              <a:t>VARCHAR</a:t>
            </a:r>
            <a:r>
              <a:rPr lang="en-GB" altLang="en-US" dirty="0"/>
              <a:t> should be used instead. The actual length of a parameter depends on the corresponding argument that is passed in when the procedure is invoked. </a:t>
            </a:r>
          </a:p>
          <a:p>
            <a:pPr marL="391146" indent="-391146">
              <a:lnSpc>
                <a:spcPct val="80000"/>
              </a:lnSpc>
              <a:spcBef>
                <a:spcPts val="684"/>
              </a:spcBef>
              <a:buClr>
                <a:srgbClr val="99FF99"/>
              </a:buClr>
              <a:buSzPct val="80000"/>
              <a:buFont typeface="Wingdings" charset="2"/>
              <a:buChar char=""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 dirty="0"/>
              <a:t>Following the arguments is the keyword </a:t>
            </a:r>
            <a:r>
              <a:rPr lang="en-GB" altLang="en-US" sz="2700" dirty="0">
                <a:solidFill>
                  <a:srgbClr val="00FFFF"/>
                </a:solidFill>
              </a:rPr>
              <a:t>AS</a:t>
            </a:r>
            <a:r>
              <a:rPr lang="en-GB" altLang="en-US" sz="2700" dirty="0"/>
              <a:t> (IS </a:t>
            </a:r>
            <a:r>
              <a:rPr lang="en-GB" altLang="en-US" sz="2700" dirty="0" err="1"/>
              <a:t>is</a:t>
            </a:r>
            <a:r>
              <a:rPr lang="en-GB" altLang="en-US" sz="2700" dirty="0"/>
              <a:t> a synonym). Then comes the body, which is essentially a PL/SQL block. </a:t>
            </a:r>
          </a:p>
          <a:p>
            <a:pPr marL="391146" indent="-391146">
              <a:lnSpc>
                <a:spcPct val="80000"/>
              </a:lnSpc>
              <a:spcBef>
                <a:spcPts val="684"/>
              </a:spcBef>
              <a:buClr>
                <a:srgbClr val="99FF99"/>
              </a:buClr>
              <a:buSzPct val="80000"/>
              <a:buFont typeface="Wingdings" charset="2"/>
              <a:buChar char=""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 dirty="0"/>
              <a:t>The DECLARE section should </a:t>
            </a:r>
            <a:r>
              <a:rPr lang="en-GB" altLang="en-US" sz="2700" dirty="0">
                <a:solidFill>
                  <a:srgbClr val="00FFFF"/>
                </a:solidFill>
              </a:rPr>
              <a:t>not start</a:t>
            </a:r>
            <a:r>
              <a:rPr lang="en-GB" altLang="en-US" sz="2700" dirty="0"/>
              <a:t> with the keyword </a:t>
            </a:r>
            <a:r>
              <a:rPr lang="en-GB" altLang="en-US" sz="2700" dirty="0">
                <a:solidFill>
                  <a:srgbClr val="00FFFF"/>
                </a:solidFill>
              </a:rPr>
              <a:t>DECLARE</a:t>
            </a:r>
            <a:r>
              <a:rPr lang="en-GB" altLang="en-US" sz="2700" dirty="0"/>
              <a:t>. Rather, following AS we have: </a:t>
            </a:r>
          </a:p>
          <a:p>
            <a:pPr lvl="2">
              <a:spcBef>
                <a:spcPts val="684"/>
              </a:spcBef>
              <a:buClr>
                <a:srgbClr val="00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 dirty="0">
                <a:solidFill>
                  <a:srgbClr val="00FFFF"/>
                </a:solidFill>
                <a:latin typeface="Courier New" pitchFamily="49" charset="0"/>
              </a:rPr>
              <a:t>... AS &lt;</a:t>
            </a:r>
            <a:r>
              <a:rPr lang="en-GB" altLang="en-US" sz="2700" dirty="0" err="1">
                <a:solidFill>
                  <a:srgbClr val="00FFFF"/>
                </a:solidFill>
                <a:latin typeface="Courier New" pitchFamily="49" charset="0"/>
              </a:rPr>
              <a:t>local_var_declarations</a:t>
            </a:r>
            <a:r>
              <a:rPr lang="en-GB" altLang="en-US" sz="2700" dirty="0">
                <a:solidFill>
                  <a:srgbClr val="00FFFF"/>
                </a:solidFill>
                <a:latin typeface="Courier New" pitchFamily="49" charset="0"/>
              </a:rPr>
              <a:t>&gt;</a:t>
            </a:r>
            <a:br>
              <a:rPr lang="en-GB" altLang="en-US" sz="2700" dirty="0">
                <a:solidFill>
                  <a:srgbClr val="00FFFF"/>
                </a:solidFill>
                <a:latin typeface="Courier New" pitchFamily="49" charset="0"/>
              </a:rPr>
            </a:br>
            <a:r>
              <a:rPr lang="en-GB" altLang="en-US" sz="2700" dirty="0">
                <a:solidFill>
                  <a:srgbClr val="00FFFF"/>
                </a:solidFill>
                <a:latin typeface="Courier New" pitchFamily="49" charset="0"/>
              </a:rPr>
              <a:t>BEGIN</a:t>
            </a:r>
            <a:br>
              <a:rPr lang="en-GB" altLang="en-US" sz="2700" dirty="0">
                <a:solidFill>
                  <a:srgbClr val="00FFFF"/>
                </a:solidFill>
                <a:latin typeface="Courier New" pitchFamily="49" charset="0"/>
              </a:rPr>
            </a:br>
            <a:r>
              <a:rPr lang="en-GB" altLang="en-US" sz="2700" dirty="0">
                <a:solidFill>
                  <a:srgbClr val="00FFFF"/>
                </a:solidFill>
                <a:latin typeface="Courier New" pitchFamily="49" charset="0"/>
              </a:rPr>
              <a:t>	&lt;</a:t>
            </a:r>
            <a:r>
              <a:rPr lang="en-GB" altLang="en-US" sz="2700" dirty="0" err="1">
                <a:solidFill>
                  <a:srgbClr val="00FFFF"/>
                </a:solidFill>
                <a:latin typeface="Courier New" pitchFamily="49" charset="0"/>
              </a:rPr>
              <a:t>procedure_body</a:t>
            </a:r>
            <a:r>
              <a:rPr lang="en-GB" altLang="en-US" sz="2700" dirty="0">
                <a:solidFill>
                  <a:srgbClr val="00FFFF"/>
                </a:solidFill>
                <a:latin typeface="Courier New" pitchFamily="49" charset="0"/>
              </a:rPr>
              <a:t>&gt;</a:t>
            </a:r>
            <a:br>
              <a:rPr lang="en-GB" altLang="en-US" sz="2700" dirty="0">
                <a:solidFill>
                  <a:srgbClr val="00FFFF"/>
                </a:solidFill>
                <a:latin typeface="Courier New" pitchFamily="49" charset="0"/>
              </a:rPr>
            </a:br>
            <a:r>
              <a:rPr lang="en-GB" altLang="en-US" sz="2700" dirty="0">
                <a:solidFill>
                  <a:srgbClr val="00FFFF"/>
                </a:solidFill>
                <a:latin typeface="Courier New" pitchFamily="49" charset="0"/>
              </a:rPr>
              <a:t>END; /</a:t>
            </a:r>
          </a:p>
        </p:txBody>
      </p:sp>
    </p:spTree>
    <p:extLst>
      <p:ext uri="{BB962C8B-B14F-4D97-AF65-F5344CB8AC3E}">
        <p14:creationId xmlns:p14="http://schemas.microsoft.com/office/powerpoint/2010/main" val="522036312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46E7718-876D-4342-B0BD-E210976CB685}" type="datetimeFigureOut">
              <a:rPr lang="en-US"/>
              <a:pPr>
                <a:defRPr/>
              </a:pPr>
              <a:t>21/02/2019</a:t>
            </a:fld>
            <a:endParaRPr lang="en-US"/>
          </a:p>
        </p:txBody>
      </p:sp>
      <p:sp>
        <p:nvSpPr>
          <p:cNvPr id="97283" name="Rectangle 1"/>
          <p:cNvSpPr>
            <a:spLocks noChangeArrowheads="1"/>
          </p:cNvSpPr>
          <p:nvPr>
            <p:ph type="title"/>
          </p:nvPr>
        </p:nvSpPr>
        <p:spPr>
          <a:xfrm>
            <a:off x="534670" y="571223"/>
            <a:ext cx="9624060" cy="723366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pPr algn="ctr">
              <a:buClr>
                <a:srgbClr val="FFFF00"/>
              </a:buClr>
              <a:tabLst>
                <a:tab pos="0" algn="l"/>
                <a:tab pos="1043056" algn="l"/>
                <a:tab pos="2086112" algn="l"/>
                <a:tab pos="3129168" algn="l"/>
                <a:tab pos="4172224" algn="l"/>
                <a:tab pos="5215280" algn="l"/>
                <a:tab pos="6258336" algn="l"/>
                <a:tab pos="7301393" algn="l"/>
                <a:tab pos="8344449" algn="l"/>
                <a:tab pos="9387505" algn="l"/>
                <a:tab pos="10430561" algn="l"/>
                <a:tab pos="11473617" algn="l"/>
              </a:tabLst>
            </a:pPr>
            <a:r>
              <a:rPr lang="en-GB" altLang="en-US" smtClean="0">
                <a:solidFill>
                  <a:schemeClr val="tx2"/>
                </a:solidFill>
              </a:rPr>
              <a:t>Example</a:t>
            </a:r>
          </a:p>
        </p:txBody>
      </p:sp>
      <p:sp>
        <p:nvSpPr>
          <p:cNvPr id="97284" name="Rectangle 2"/>
          <p:cNvSpPr>
            <a:spLocks noChangeArrowheads="1"/>
          </p:cNvSpPr>
          <p:nvPr>
            <p:ph type="body" idx="1"/>
          </p:nvPr>
        </p:nvSpPr>
        <p:spPr>
          <a:xfrm>
            <a:off x="534670" y="1764295"/>
            <a:ext cx="10158730" cy="5486208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pPr marL="391146" indent="-391146">
              <a:spcBef>
                <a:spcPts val="684"/>
              </a:spcBef>
              <a:buClr>
                <a:srgbClr val="00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/>
              <a:t>Addtuple1:</a:t>
            </a:r>
            <a:r>
              <a:rPr lang="en-GB" altLang="en-US" sz="2700">
                <a:solidFill>
                  <a:srgbClr val="FF0000"/>
                </a:solidFill>
              </a:rPr>
              <a:t> </a:t>
            </a:r>
            <a:r>
              <a:rPr lang="en-GB" altLang="en-US" sz="2700"/>
              <a:t>given an integer i, inserts the tuple (i, 'xxx') into the following example relation: </a:t>
            </a:r>
          </a:p>
          <a:p>
            <a:pPr marL="391146" indent="-391146">
              <a:spcBef>
                <a:spcPts val="684"/>
              </a:spcBef>
              <a:buClr>
                <a:srgbClr val="00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endParaRPr lang="en-GB" altLang="en-US" sz="2700"/>
          </a:p>
          <a:p>
            <a:pPr marL="391146" indent="-391146">
              <a:spcBef>
                <a:spcPts val="684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 b="1">
                <a:solidFill>
                  <a:srgbClr val="FFFFFF"/>
                </a:solidFill>
                <a:latin typeface="Courier New" pitchFamily="49" charset="0"/>
              </a:rPr>
              <a:t>CREATE TABLE</a:t>
            </a:r>
            <a:r>
              <a:rPr lang="en-GB" altLang="en-US" sz="2700">
                <a:solidFill>
                  <a:srgbClr val="FFFFFF"/>
                </a:solidFill>
                <a:latin typeface="Courier New" pitchFamily="49" charset="0"/>
              </a:rPr>
              <a:t> T2 (a </a:t>
            </a:r>
            <a:r>
              <a:rPr lang="en-GB" altLang="en-US" sz="2700" b="1">
                <a:solidFill>
                  <a:srgbClr val="FFFFFF"/>
                </a:solidFill>
                <a:latin typeface="Courier New" pitchFamily="49" charset="0"/>
              </a:rPr>
              <a:t>INTEGER</a:t>
            </a:r>
            <a:r>
              <a:rPr lang="en-GB" altLang="en-US" sz="2700">
                <a:solidFill>
                  <a:srgbClr val="FFFFFF"/>
                </a:solidFill>
                <a:latin typeface="Courier New" pitchFamily="49" charset="0"/>
              </a:rPr>
              <a:t>,     b </a:t>
            </a:r>
            <a:r>
              <a:rPr lang="en-GB" altLang="en-US" sz="2700" b="1">
                <a:solidFill>
                  <a:srgbClr val="FFFFFF"/>
                </a:solidFill>
                <a:latin typeface="Courier New" pitchFamily="49" charset="0"/>
              </a:rPr>
              <a:t>CHAR(10)</a:t>
            </a:r>
            <a:r>
              <a:rPr lang="en-GB" altLang="en-US" sz="2700">
                <a:solidFill>
                  <a:srgbClr val="FFFFFF"/>
                </a:solidFill>
                <a:latin typeface="Courier New" pitchFamily="49" charset="0"/>
              </a:rPr>
              <a:t> ); </a:t>
            </a:r>
          </a:p>
          <a:p>
            <a:pPr marL="391146" indent="-391146">
              <a:spcBef>
                <a:spcPts val="684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endParaRPr lang="en-GB" altLang="en-US" sz="2700">
              <a:solidFill>
                <a:srgbClr val="FFFFFF"/>
              </a:solidFill>
              <a:latin typeface="Courier New" pitchFamily="49" charset="0"/>
            </a:endParaRPr>
          </a:p>
          <a:p>
            <a:pPr marL="391146" indent="-391146">
              <a:spcBef>
                <a:spcPts val="684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 b="1">
                <a:solidFill>
                  <a:srgbClr val="FFFFFF"/>
                </a:solidFill>
                <a:latin typeface="Courier New" pitchFamily="49" charset="0"/>
              </a:rPr>
              <a:t>CREATE PROCEDURE</a:t>
            </a:r>
            <a:r>
              <a:rPr lang="en-GB" altLang="en-US" sz="2700">
                <a:solidFill>
                  <a:srgbClr val="FFFFFF"/>
                </a:solidFill>
                <a:latin typeface="Courier New" pitchFamily="49" charset="0"/>
              </a:rPr>
              <a:t> addtuple1(i </a:t>
            </a:r>
            <a:r>
              <a:rPr lang="en-GB" altLang="en-US" sz="2700" b="1">
                <a:solidFill>
                  <a:srgbClr val="FFFFFF"/>
                </a:solidFill>
                <a:latin typeface="Courier New" pitchFamily="49" charset="0"/>
              </a:rPr>
              <a:t>IN NUMBER</a:t>
            </a:r>
            <a:r>
              <a:rPr lang="en-GB" altLang="en-US" sz="2700">
                <a:solidFill>
                  <a:srgbClr val="FFFFFF"/>
                </a:solidFill>
                <a:latin typeface="Courier New" pitchFamily="49" charset="0"/>
              </a:rPr>
              <a:t>) </a:t>
            </a:r>
            <a:r>
              <a:rPr lang="en-GB" altLang="en-US" sz="2700" b="1">
                <a:solidFill>
                  <a:srgbClr val="FFFFFF"/>
                </a:solidFill>
                <a:latin typeface="Courier New" pitchFamily="49" charset="0"/>
              </a:rPr>
              <a:t>AS</a:t>
            </a:r>
          </a:p>
          <a:p>
            <a:pPr marL="391146" indent="-391146">
              <a:spcBef>
                <a:spcPts val="684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 b="1">
                <a:solidFill>
                  <a:srgbClr val="FFFFFF"/>
                </a:solidFill>
                <a:latin typeface="Courier New" pitchFamily="49" charset="0"/>
              </a:rPr>
              <a:t>	 BEGIN     </a:t>
            </a:r>
          </a:p>
          <a:p>
            <a:pPr marL="391146" indent="-391146">
              <a:spcBef>
                <a:spcPts val="684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 b="1">
                <a:solidFill>
                  <a:srgbClr val="FFFFFF"/>
                </a:solidFill>
                <a:latin typeface="Courier New" pitchFamily="49" charset="0"/>
              </a:rPr>
              <a:t>		INSERT INTO</a:t>
            </a:r>
            <a:r>
              <a:rPr lang="en-GB" altLang="en-US" sz="2700">
                <a:solidFill>
                  <a:srgbClr val="FFFFFF"/>
                </a:solidFill>
                <a:latin typeface="Courier New" pitchFamily="49" charset="0"/>
              </a:rPr>
              <a:t> T2 </a:t>
            </a:r>
            <a:r>
              <a:rPr lang="en-GB" altLang="en-US" sz="2700" b="1">
                <a:solidFill>
                  <a:srgbClr val="FFFFFF"/>
                </a:solidFill>
                <a:latin typeface="Courier New" pitchFamily="49" charset="0"/>
              </a:rPr>
              <a:t>VALUES</a:t>
            </a:r>
            <a:r>
              <a:rPr lang="en-GB" altLang="en-US" sz="2700">
                <a:solidFill>
                  <a:srgbClr val="FFFFFF"/>
                </a:solidFill>
                <a:latin typeface="Courier New" pitchFamily="49" charset="0"/>
              </a:rPr>
              <a:t>(i, 'xxx'); </a:t>
            </a:r>
          </a:p>
          <a:p>
            <a:pPr marL="391146" indent="-391146">
              <a:spcBef>
                <a:spcPts val="684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>
                <a:solidFill>
                  <a:srgbClr val="FFFFFF"/>
                </a:solidFill>
                <a:latin typeface="Courier New" pitchFamily="49" charset="0"/>
              </a:rPr>
              <a:t>	 </a:t>
            </a:r>
            <a:r>
              <a:rPr lang="en-GB" altLang="en-US" sz="2700" b="1">
                <a:solidFill>
                  <a:srgbClr val="FFFFFF"/>
                </a:solidFill>
                <a:latin typeface="Courier New" pitchFamily="49" charset="0"/>
              </a:rPr>
              <a:t>END; </a:t>
            </a:r>
          </a:p>
          <a:p>
            <a:pPr marL="391146" indent="-391146">
              <a:spcBef>
                <a:spcPts val="684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 b="1">
                <a:solidFill>
                  <a:srgbClr val="FFFFFF"/>
                </a:solidFill>
                <a:latin typeface="Courier New" pitchFamily="49" charset="0"/>
              </a:rPr>
              <a:t>. </a:t>
            </a:r>
          </a:p>
          <a:p>
            <a:pPr marL="391146" indent="-391146">
              <a:spcBef>
                <a:spcPts val="684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 b="1">
                <a:solidFill>
                  <a:srgbClr val="FFFFFF"/>
                </a:solidFill>
                <a:latin typeface="Courier New" pitchFamily="49" charset="0"/>
              </a:rPr>
              <a:t>run; </a:t>
            </a:r>
          </a:p>
        </p:txBody>
      </p:sp>
    </p:spTree>
    <p:extLst>
      <p:ext uri="{BB962C8B-B14F-4D97-AF65-F5344CB8AC3E}">
        <p14:creationId xmlns:p14="http://schemas.microsoft.com/office/powerpoint/2010/main" val="2444417954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46E7718-876D-4342-B0BD-E210976CB685}" type="datetimeFigureOut">
              <a:rPr lang="en-US"/>
              <a:pPr>
                <a:defRPr/>
              </a:pPr>
              <a:t>21/02/2019</a:t>
            </a:fld>
            <a:endParaRPr lang="en-US"/>
          </a:p>
        </p:txBody>
      </p:sp>
      <p:sp>
        <p:nvSpPr>
          <p:cNvPr id="7171" name="Rectangle 1"/>
          <p:cNvSpPr>
            <a:spLocks noChangeArrowheads="1"/>
          </p:cNvSpPr>
          <p:nvPr>
            <p:ph type="title"/>
          </p:nvPr>
        </p:nvSpPr>
        <p:spPr>
          <a:xfrm>
            <a:off x="534670" y="571223"/>
            <a:ext cx="9624060" cy="723366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pPr algn="ctr">
              <a:buClr>
                <a:srgbClr val="FFFF00"/>
              </a:buClr>
              <a:tabLst>
                <a:tab pos="0" algn="l"/>
                <a:tab pos="1043056" algn="l"/>
                <a:tab pos="2086112" algn="l"/>
                <a:tab pos="3129168" algn="l"/>
                <a:tab pos="4172224" algn="l"/>
                <a:tab pos="5215280" algn="l"/>
                <a:tab pos="6258336" algn="l"/>
                <a:tab pos="7301393" algn="l"/>
                <a:tab pos="8344449" algn="l"/>
                <a:tab pos="9387505" algn="l"/>
                <a:tab pos="10430561" algn="l"/>
                <a:tab pos="11473617" algn="l"/>
              </a:tabLst>
            </a:pPr>
            <a:r>
              <a:rPr lang="en-GB" altLang="en-US" smtClean="0">
                <a:solidFill>
                  <a:schemeClr val="tx2"/>
                </a:solidFill>
              </a:rPr>
              <a:t>PL/SQL Environment</a:t>
            </a:r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76" y="2173864"/>
            <a:ext cx="8692100" cy="4478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3934147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46E7718-876D-4342-B0BD-E210976CB685}" type="datetimeFigureOut">
              <a:rPr lang="en-US"/>
              <a:pPr>
                <a:defRPr/>
              </a:pPr>
              <a:t>21/02/2019</a:t>
            </a:fld>
            <a:endParaRPr lang="en-US"/>
          </a:p>
        </p:txBody>
      </p:sp>
      <p:sp>
        <p:nvSpPr>
          <p:cNvPr id="99331" name="Rectangle 1"/>
          <p:cNvSpPr>
            <a:spLocks noChangeArrowheads="1"/>
          </p:cNvSpPr>
          <p:nvPr>
            <p:ph type="title"/>
          </p:nvPr>
        </p:nvSpPr>
        <p:spPr>
          <a:xfrm>
            <a:off x="534670" y="1153699"/>
            <a:ext cx="9624060" cy="5387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pPr algn="ctr">
              <a:buClr>
                <a:srgbClr val="FFFF00"/>
              </a:buClr>
              <a:tabLst>
                <a:tab pos="0" algn="l"/>
                <a:tab pos="1043056" algn="l"/>
                <a:tab pos="2086112" algn="l"/>
                <a:tab pos="3129168" algn="l"/>
                <a:tab pos="4172224" algn="l"/>
                <a:tab pos="5215280" algn="l"/>
                <a:tab pos="6258336" algn="l"/>
                <a:tab pos="7301393" algn="l"/>
                <a:tab pos="8344449" algn="l"/>
                <a:tab pos="9387505" algn="l"/>
                <a:tab pos="10430561" algn="l"/>
                <a:tab pos="11473617" algn="l"/>
              </a:tabLst>
            </a:pPr>
            <a:r>
              <a:rPr lang="en-GB" altLang="en-US" sz="2800" dirty="0" smtClean="0">
                <a:solidFill>
                  <a:schemeClr val="tx2"/>
                </a:solidFill>
              </a:rPr>
              <a:t>Executing procedures</a:t>
            </a:r>
          </a:p>
        </p:txBody>
      </p:sp>
      <p:sp>
        <p:nvSpPr>
          <p:cNvPr id="99332" name="Rectangle 2"/>
          <p:cNvSpPr>
            <a:spLocks noChangeArrowheads="1"/>
          </p:cNvSpPr>
          <p:nvPr>
            <p:ph type="body" idx="1"/>
          </p:nvPr>
        </p:nvSpPr>
        <p:spPr>
          <a:xfrm>
            <a:off x="534670" y="1908423"/>
            <a:ext cx="9624060" cy="5236909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pPr marL="391146" indent="-391146">
              <a:lnSpc>
                <a:spcPct val="80000"/>
              </a:lnSpc>
              <a:spcBef>
                <a:spcPts val="684"/>
              </a:spcBef>
              <a:buClr>
                <a:srgbClr val="99FF99"/>
              </a:buClr>
              <a:buSzPct val="80000"/>
              <a:buFont typeface="Wingdings" charset="2"/>
              <a:buChar char=""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 dirty="0"/>
              <a:t>The “</a:t>
            </a:r>
            <a:r>
              <a:rPr lang="en-GB" altLang="en-US" sz="2700" dirty="0">
                <a:solidFill>
                  <a:srgbClr val="00FFFF"/>
                </a:solidFill>
              </a:rPr>
              <a:t>run</a:t>
            </a:r>
            <a:r>
              <a:rPr lang="en-GB" altLang="en-US" sz="2700" dirty="0">
                <a:solidFill>
                  <a:srgbClr val="FFFFFF"/>
                </a:solidFill>
              </a:rPr>
              <a:t>”</a:t>
            </a:r>
            <a:r>
              <a:rPr lang="en-GB" altLang="en-US" sz="2700" dirty="0"/>
              <a:t> at the end runs the statement that </a:t>
            </a:r>
            <a:r>
              <a:rPr lang="en-GB" altLang="en-US" sz="2700" i="1" dirty="0"/>
              <a:t>creates</a:t>
            </a:r>
            <a:r>
              <a:rPr lang="en-GB" altLang="en-US" sz="2700" dirty="0"/>
              <a:t> the procedure; it does not execute the procedure. </a:t>
            </a:r>
          </a:p>
          <a:p>
            <a:pPr marL="391146" indent="-391146">
              <a:lnSpc>
                <a:spcPct val="80000"/>
              </a:lnSpc>
              <a:spcBef>
                <a:spcPts val="684"/>
              </a:spcBef>
              <a:buClr>
                <a:srgbClr val="99FF99"/>
              </a:buClr>
              <a:buSzPct val="80000"/>
              <a:buFont typeface="Wingdings" charset="2"/>
              <a:buChar char=""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 dirty="0"/>
              <a:t>To execute the procedure, use another PL/SQL statement, in which the procedure is invoked as an executable statement. </a:t>
            </a:r>
          </a:p>
          <a:p>
            <a:pPr marL="391146" indent="-391146">
              <a:lnSpc>
                <a:spcPct val="80000"/>
              </a:lnSpc>
              <a:spcBef>
                <a:spcPts val="684"/>
              </a:spcBef>
              <a:buClr>
                <a:srgbClr val="00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 dirty="0"/>
              <a:t>Ex: </a:t>
            </a:r>
          </a:p>
          <a:p>
            <a:pPr marL="391146" indent="-391146">
              <a:lnSpc>
                <a:spcPct val="80000"/>
              </a:lnSpc>
              <a:spcBef>
                <a:spcPts val="684"/>
              </a:spcBef>
              <a:buClr>
                <a:srgbClr val="00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 dirty="0"/>
              <a:t>	</a:t>
            </a:r>
            <a:r>
              <a:rPr lang="en-GB" altLang="en-US" sz="2700" b="1" dirty="0">
                <a:solidFill>
                  <a:srgbClr val="00FFFF"/>
                </a:solidFill>
                <a:latin typeface="Courier New" pitchFamily="49" charset="0"/>
              </a:rPr>
              <a:t>BEGIN</a:t>
            </a:r>
            <a:r>
              <a:rPr lang="en-GB" altLang="en-US" sz="2700" dirty="0">
                <a:solidFill>
                  <a:srgbClr val="00FFFF"/>
                </a:solidFill>
                <a:latin typeface="Courier New" pitchFamily="49" charset="0"/>
              </a:rPr>
              <a:t> </a:t>
            </a:r>
          </a:p>
          <a:p>
            <a:pPr marL="391146" indent="-391146">
              <a:lnSpc>
                <a:spcPct val="80000"/>
              </a:lnSpc>
              <a:spcBef>
                <a:spcPts val="684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 dirty="0">
                <a:solidFill>
                  <a:srgbClr val="00FFFF"/>
                </a:solidFill>
                <a:latin typeface="Courier New" pitchFamily="49" charset="0"/>
              </a:rPr>
              <a:t>		addtuple1(99); </a:t>
            </a:r>
          </a:p>
          <a:p>
            <a:pPr marL="391146" indent="-391146">
              <a:lnSpc>
                <a:spcPct val="80000"/>
              </a:lnSpc>
              <a:spcBef>
                <a:spcPts val="684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 dirty="0">
                <a:solidFill>
                  <a:srgbClr val="00FFFF"/>
                </a:solidFill>
                <a:latin typeface="Courier New" pitchFamily="49" charset="0"/>
              </a:rPr>
              <a:t>	</a:t>
            </a:r>
            <a:r>
              <a:rPr lang="en-GB" altLang="en-US" sz="2700" b="1" dirty="0">
                <a:solidFill>
                  <a:srgbClr val="00FFFF"/>
                </a:solidFill>
                <a:latin typeface="Courier New" pitchFamily="49" charset="0"/>
              </a:rPr>
              <a:t>END</a:t>
            </a:r>
            <a:r>
              <a:rPr lang="en-GB" altLang="en-US" sz="2700" dirty="0">
                <a:solidFill>
                  <a:srgbClr val="00FFFF"/>
                </a:solidFill>
                <a:latin typeface="Courier New" pitchFamily="49" charset="0"/>
              </a:rPr>
              <a:t>; /</a:t>
            </a:r>
          </a:p>
          <a:p>
            <a:pPr marL="391146" indent="-391146">
              <a:lnSpc>
                <a:spcPct val="80000"/>
              </a:lnSpc>
              <a:spcBef>
                <a:spcPts val="684"/>
              </a:spcBef>
              <a:buClr>
                <a:srgbClr val="99FF99"/>
              </a:buClr>
              <a:buSzPct val="80000"/>
              <a:buFont typeface="Wingdings" charset="2"/>
              <a:buChar char=""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 dirty="0"/>
              <a:t>Or invoke the “execute” command</a:t>
            </a:r>
          </a:p>
          <a:p>
            <a:pPr marL="391146" indent="-391146">
              <a:lnSpc>
                <a:spcPct val="80000"/>
              </a:lnSpc>
              <a:spcBef>
                <a:spcPts val="684"/>
              </a:spcBef>
              <a:buClr>
                <a:srgbClr val="00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 dirty="0"/>
              <a:t>Ex: </a:t>
            </a:r>
          </a:p>
          <a:p>
            <a:pPr marL="391146" indent="-391146">
              <a:lnSpc>
                <a:spcPct val="80000"/>
              </a:lnSpc>
              <a:spcBef>
                <a:spcPts val="684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GB" altLang="en-US" sz="2700" b="1" dirty="0">
                <a:solidFill>
                  <a:srgbClr val="00FFFF"/>
                </a:solidFill>
                <a:latin typeface="Courier New" pitchFamily="49" charset="0"/>
              </a:rPr>
              <a:t>EXECUTE </a:t>
            </a:r>
            <a:r>
              <a:rPr lang="en-GB" altLang="en-US" sz="2700" dirty="0">
                <a:solidFill>
                  <a:srgbClr val="00FFFF"/>
                </a:solidFill>
                <a:latin typeface="Courier New" pitchFamily="49" charset="0"/>
              </a:rPr>
              <a:t>addtuple1(99); </a:t>
            </a:r>
          </a:p>
          <a:p>
            <a:pPr marL="391146" indent="-391146">
              <a:lnSpc>
                <a:spcPct val="80000"/>
              </a:lnSpc>
              <a:spcBef>
                <a:spcPts val="684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endParaRPr lang="en-GB" altLang="en-US" sz="2700" dirty="0">
              <a:solidFill>
                <a:srgbClr val="FF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93090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46E7718-876D-4342-B0BD-E210976CB685}" type="datetimeFigureOut">
              <a:rPr lang="en-US"/>
              <a:pPr>
                <a:defRPr/>
              </a:pPr>
              <a:t>21/02/2019</a:t>
            </a:fld>
            <a:endParaRPr lang="en-US"/>
          </a:p>
        </p:txBody>
      </p:sp>
      <p:sp>
        <p:nvSpPr>
          <p:cNvPr id="101379" name="Rectangle 1"/>
          <p:cNvSpPr>
            <a:spLocks noChangeArrowheads="1"/>
          </p:cNvSpPr>
          <p:nvPr>
            <p:ph type="title"/>
          </p:nvPr>
        </p:nvSpPr>
        <p:spPr>
          <a:xfrm>
            <a:off x="534670" y="969033"/>
            <a:ext cx="9624060" cy="723366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pPr algn="ctr">
              <a:buClr>
                <a:srgbClr val="FFFF00"/>
              </a:buClr>
              <a:tabLst>
                <a:tab pos="0" algn="l"/>
                <a:tab pos="1043056" algn="l"/>
                <a:tab pos="2086112" algn="l"/>
                <a:tab pos="3129168" algn="l"/>
                <a:tab pos="4172224" algn="l"/>
                <a:tab pos="5215280" algn="l"/>
                <a:tab pos="6258336" algn="l"/>
                <a:tab pos="7301393" algn="l"/>
                <a:tab pos="8344449" algn="l"/>
                <a:tab pos="9387505" algn="l"/>
                <a:tab pos="10430561" algn="l"/>
                <a:tab pos="11473617" algn="l"/>
              </a:tabLst>
            </a:pPr>
            <a:r>
              <a:rPr lang="en-GB" altLang="en-US" dirty="0" smtClean="0">
                <a:solidFill>
                  <a:schemeClr val="tx2"/>
                </a:solidFill>
              </a:rPr>
              <a:t>Another example</a:t>
            </a:r>
          </a:p>
        </p:txBody>
      </p:sp>
      <p:sp>
        <p:nvSpPr>
          <p:cNvPr id="101380" name="Rectangle 2"/>
          <p:cNvSpPr>
            <a:spLocks noChangeArrowheads="1"/>
          </p:cNvSpPr>
          <p:nvPr>
            <p:ph type="body" idx="1"/>
          </p:nvPr>
        </p:nvSpPr>
        <p:spPr>
          <a:xfrm>
            <a:off x="534670" y="1764295"/>
            <a:ext cx="9624060" cy="5486208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pPr marL="391146" indent="-391146">
              <a:spcBef>
                <a:spcPts val="684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 b="1">
                <a:solidFill>
                  <a:srgbClr val="FFFFFF"/>
                </a:solidFill>
                <a:latin typeface="Courier New" pitchFamily="49" charset="0"/>
              </a:rPr>
              <a:t>CREATE PROCEDURE</a:t>
            </a:r>
            <a:r>
              <a:rPr lang="en-GB" altLang="en-US" sz="2700">
                <a:solidFill>
                  <a:srgbClr val="FFFFFF"/>
                </a:solidFill>
                <a:latin typeface="Courier New" pitchFamily="49" charset="0"/>
              </a:rPr>
              <a:t> addtuple2( x T2.a</a:t>
            </a:r>
            <a:r>
              <a:rPr lang="en-GB" altLang="en-US" sz="2700" b="1">
                <a:solidFill>
                  <a:srgbClr val="FFFFFF"/>
                </a:solidFill>
                <a:latin typeface="Courier New" pitchFamily="49" charset="0"/>
              </a:rPr>
              <a:t>%TYPE</a:t>
            </a:r>
            <a:r>
              <a:rPr lang="en-GB" altLang="en-US" sz="2700">
                <a:solidFill>
                  <a:srgbClr val="FFFFFF"/>
                </a:solidFill>
                <a:latin typeface="Courier New" pitchFamily="49" charset="0"/>
              </a:rPr>
              <a:t>, y T2.b</a:t>
            </a:r>
            <a:r>
              <a:rPr lang="en-GB" altLang="en-US" sz="2700" b="1">
                <a:solidFill>
                  <a:srgbClr val="FFFFFF"/>
                </a:solidFill>
                <a:latin typeface="Courier New" pitchFamily="49" charset="0"/>
              </a:rPr>
              <a:t>%TYPE</a:t>
            </a:r>
            <a:r>
              <a:rPr lang="en-GB" altLang="en-US" sz="2700">
                <a:solidFill>
                  <a:srgbClr val="FFFFFF"/>
                </a:solidFill>
                <a:latin typeface="Courier New" pitchFamily="49" charset="0"/>
              </a:rPr>
              <a:t>) </a:t>
            </a:r>
            <a:r>
              <a:rPr lang="en-GB" altLang="en-US" sz="2700" b="1">
                <a:solidFill>
                  <a:srgbClr val="FFFFFF"/>
                </a:solidFill>
                <a:latin typeface="Courier New" pitchFamily="49" charset="0"/>
              </a:rPr>
              <a:t>AS </a:t>
            </a:r>
          </a:p>
          <a:p>
            <a:pPr marL="391146" indent="-391146">
              <a:spcBef>
                <a:spcPts val="684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 b="1">
                <a:solidFill>
                  <a:srgbClr val="FFFFFF"/>
                </a:solidFill>
                <a:latin typeface="Courier New" pitchFamily="49" charset="0"/>
              </a:rPr>
              <a:t>BEGIN     </a:t>
            </a:r>
          </a:p>
          <a:p>
            <a:pPr marL="391146" indent="-391146">
              <a:spcBef>
                <a:spcPts val="684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 b="1">
                <a:solidFill>
                  <a:srgbClr val="FFFFFF"/>
                </a:solidFill>
                <a:latin typeface="Courier New" pitchFamily="49" charset="0"/>
              </a:rPr>
              <a:t>		INSERT INTO</a:t>
            </a:r>
            <a:r>
              <a:rPr lang="en-GB" altLang="en-US" sz="2700">
                <a:solidFill>
                  <a:srgbClr val="FFFFFF"/>
                </a:solidFill>
                <a:latin typeface="Courier New" pitchFamily="49" charset="0"/>
              </a:rPr>
              <a:t> T2(a, b) </a:t>
            </a:r>
            <a:r>
              <a:rPr lang="en-GB" altLang="en-US" sz="2700" b="1">
                <a:solidFill>
                  <a:srgbClr val="FFFFFF"/>
                </a:solidFill>
                <a:latin typeface="Courier New" pitchFamily="49" charset="0"/>
              </a:rPr>
              <a:t>VALUES</a:t>
            </a:r>
            <a:r>
              <a:rPr lang="en-GB" altLang="en-US" sz="2700">
                <a:solidFill>
                  <a:srgbClr val="FFFFFF"/>
                </a:solidFill>
                <a:latin typeface="Courier New" pitchFamily="49" charset="0"/>
              </a:rPr>
              <a:t>(x, y); </a:t>
            </a:r>
          </a:p>
          <a:p>
            <a:pPr marL="391146" indent="-391146">
              <a:spcBef>
                <a:spcPts val="684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 b="1">
                <a:solidFill>
                  <a:srgbClr val="FFFFFF"/>
                </a:solidFill>
                <a:latin typeface="Courier New" pitchFamily="49" charset="0"/>
              </a:rPr>
              <a:t>END; </a:t>
            </a:r>
          </a:p>
          <a:p>
            <a:pPr marL="391146" indent="-391146">
              <a:spcBef>
                <a:spcPts val="684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 b="1">
                <a:solidFill>
                  <a:srgbClr val="FFFFFF"/>
                </a:solidFill>
                <a:latin typeface="Courier New" pitchFamily="49" charset="0"/>
              </a:rPr>
              <a:t>. </a:t>
            </a:r>
          </a:p>
          <a:p>
            <a:pPr marL="391146" indent="-391146">
              <a:spcBef>
                <a:spcPts val="684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 b="1">
                <a:solidFill>
                  <a:srgbClr val="FFFFFF"/>
                </a:solidFill>
                <a:latin typeface="Courier New" pitchFamily="49" charset="0"/>
              </a:rPr>
              <a:t>run;</a:t>
            </a:r>
            <a:r>
              <a:rPr lang="en-GB" altLang="en-US" sz="2700">
                <a:solidFill>
                  <a:srgbClr val="FFFFFF"/>
                </a:solidFill>
                <a:latin typeface="Courier New" pitchFamily="49" charset="0"/>
              </a:rPr>
              <a:t> </a:t>
            </a:r>
          </a:p>
          <a:p>
            <a:pPr marL="391146" indent="-391146">
              <a:spcBef>
                <a:spcPts val="684"/>
              </a:spcBef>
              <a:buClr>
                <a:srgbClr val="00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>
                <a:latin typeface="Courier New" pitchFamily="49" charset="0"/>
              </a:rPr>
              <a:t>/* to add a tuple (10, 'abc') to T2 */</a:t>
            </a:r>
          </a:p>
          <a:p>
            <a:pPr marL="391146" indent="-391146">
              <a:spcBef>
                <a:spcPts val="684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 b="1">
                <a:solidFill>
                  <a:srgbClr val="FFFFFF"/>
                </a:solidFill>
                <a:latin typeface="Courier New" pitchFamily="49" charset="0"/>
              </a:rPr>
              <a:t>BEGIN </a:t>
            </a:r>
            <a:r>
              <a:rPr lang="en-GB" altLang="en-US" sz="2700">
                <a:solidFill>
                  <a:srgbClr val="FFFFFF"/>
                </a:solidFill>
                <a:latin typeface="Courier New" pitchFamily="49" charset="0"/>
              </a:rPr>
              <a:t>    </a:t>
            </a:r>
          </a:p>
          <a:p>
            <a:pPr marL="391146" indent="-391146">
              <a:spcBef>
                <a:spcPts val="684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>
                <a:solidFill>
                  <a:srgbClr val="FFFFFF"/>
                </a:solidFill>
                <a:latin typeface="Courier New" pitchFamily="49" charset="0"/>
              </a:rPr>
              <a:t>	addtuple2(10, 'abc'); </a:t>
            </a:r>
          </a:p>
          <a:p>
            <a:pPr marL="391146" indent="-391146">
              <a:spcBef>
                <a:spcPts val="684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 b="1">
                <a:solidFill>
                  <a:srgbClr val="FFFFFF"/>
                </a:solidFill>
                <a:latin typeface="Courier New" pitchFamily="49" charset="0"/>
              </a:rPr>
              <a:t>END; . run;</a:t>
            </a:r>
            <a:r>
              <a:rPr lang="en-GB" altLang="en-US" sz="2700">
                <a:solidFill>
                  <a:srgbClr val="FFFFFF"/>
                </a:solidFill>
                <a:latin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82360622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46E7718-876D-4342-B0BD-E210976CB685}" type="datetimeFigureOut">
              <a:rPr lang="en-US"/>
              <a:pPr>
                <a:defRPr/>
              </a:pPr>
              <a:t>21/02/2019</a:t>
            </a:fld>
            <a:endParaRPr lang="en-US"/>
          </a:p>
        </p:txBody>
      </p:sp>
      <p:sp>
        <p:nvSpPr>
          <p:cNvPr id="103427" name="Rectangle 1"/>
          <p:cNvSpPr>
            <a:spLocks noChangeArrowheads="1"/>
          </p:cNvSpPr>
          <p:nvPr>
            <p:ph type="title"/>
          </p:nvPr>
        </p:nvSpPr>
        <p:spPr>
          <a:xfrm>
            <a:off x="534670" y="1061366"/>
            <a:ext cx="9624060" cy="5387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pPr algn="ctr">
              <a:buClr>
                <a:srgbClr val="FFFF00"/>
              </a:buClr>
              <a:tabLst>
                <a:tab pos="0" algn="l"/>
                <a:tab pos="1043056" algn="l"/>
                <a:tab pos="2086112" algn="l"/>
                <a:tab pos="3129168" algn="l"/>
                <a:tab pos="4172224" algn="l"/>
                <a:tab pos="5215280" algn="l"/>
                <a:tab pos="6258336" algn="l"/>
                <a:tab pos="7301393" algn="l"/>
                <a:tab pos="8344449" algn="l"/>
                <a:tab pos="9387505" algn="l"/>
                <a:tab pos="10430561" algn="l"/>
                <a:tab pos="11473617" algn="l"/>
              </a:tabLst>
            </a:pPr>
            <a:r>
              <a:rPr lang="en-GB" altLang="en-US" sz="2800" dirty="0" smtClean="0">
                <a:solidFill>
                  <a:schemeClr val="tx2"/>
                </a:solidFill>
              </a:rPr>
              <a:t>OUT and INOUT parameters</a:t>
            </a:r>
          </a:p>
        </p:txBody>
      </p:sp>
      <p:sp>
        <p:nvSpPr>
          <p:cNvPr id="103428" name="Rectangle 2"/>
          <p:cNvSpPr>
            <a:spLocks noChangeArrowheads="1"/>
          </p:cNvSpPr>
          <p:nvPr>
            <p:ph type="body" idx="1"/>
          </p:nvPr>
        </p:nvSpPr>
        <p:spPr>
          <a:xfrm>
            <a:off x="534670" y="2539656"/>
            <a:ext cx="9624060" cy="332920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pPr marL="391146" indent="-391146">
              <a:spcBef>
                <a:spcPts val="798"/>
              </a:spcBef>
              <a:buClr>
                <a:srgbClr val="99FF99"/>
              </a:buClr>
              <a:buSzPct val="80000"/>
              <a:buFont typeface="Wingdings" charset="2"/>
              <a:buChar char=""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800" dirty="0"/>
              <a:t>Assigning values to parameters declared as </a:t>
            </a:r>
            <a:r>
              <a:rPr lang="en-GB" altLang="en-US" sz="2800" dirty="0">
                <a:solidFill>
                  <a:srgbClr val="00FFFF"/>
                </a:solidFill>
              </a:rPr>
              <a:t>OUT or INOUT</a:t>
            </a:r>
            <a:r>
              <a:rPr lang="en-GB" altLang="en-US" sz="2800" dirty="0"/>
              <a:t> causes the corresponding input arguments to be written. </a:t>
            </a:r>
          </a:p>
          <a:p>
            <a:pPr marL="391146" indent="-391146">
              <a:spcBef>
                <a:spcPts val="798"/>
              </a:spcBef>
              <a:buClr>
                <a:srgbClr val="99FF99"/>
              </a:buClr>
              <a:buSzPct val="80000"/>
              <a:buFont typeface="Wingdings" charset="2"/>
              <a:buChar char=""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800" dirty="0"/>
              <a:t>Because of this, the input argument for an OUT or INOUT parameter should be something with an "</a:t>
            </a:r>
            <a:r>
              <a:rPr lang="en-GB" altLang="en-US" sz="2800" dirty="0" err="1"/>
              <a:t>lvalue</a:t>
            </a:r>
            <a:r>
              <a:rPr lang="en-GB" altLang="en-US" sz="2800" dirty="0"/>
              <a:t>”.</a:t>
            </a:r>
          </a:p>
          <a:p>
            <a:pPr marL="391146" indent="-391146">
              <a:spcBef>
                <a:spcPts val="798"/>
              </a:spcBef>
              <a:buClr>
                <a:srgbClr val="99FF99"/>
              </a:buClr>
              <a:buSzPct val="80000"/>
              <a:buFont typeface="Wingdings" charset="2"/>
              <a:buChar char=""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800" dirty="0"/>
              <a:t> A </a:t>
            </a:r>
            <a:r>
              <a:rPr lang="en-GB" altLang="en-US" sz="2800" dirty="0">
                <a:solidFill>
                  <a:srgbClr val="00FFFF"/>
                </a:solidFill>
              </a:rPr>
              <a:t>constant or a literal argument</a:t>
            </a:r>
            <a:r>
              <a:rPr lang="en-GB" altLang="en-US" sz="2800" dirty="0"/>
              <a:t> should not be passed in for an OUT/INOUT parameter. </a:t>
            </a:r>
          </a:p>
        </p:txBody>
      </p:sp>
    </p:spTree>
    <p:extLst>
      <p:ext uri="{BB962C8B-B14F-4D97-AF65-F5344CB8AC3E}">
        <p14:creationId xmlns:p14="http://schemas.microsoft.com/office/powerpoint/2010/main" val="2772545853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46E7718-876D-4342-B0BD-E210976CB685}" type="datetimeFigureOut">
              <a:rPr lang="en-US"/>
              <a:pPr>
                <a:defRPr/>
              </a:pPr>
              <a:t>21/02/2019</a:t>
            </a:fld>
            <a:endParaRPr lang="en-US"/>
          </a:p>
        </p:txBody>
      </p:sp>
      <p:sp>
        <p:nvSpPr>
          <p:cNvPr id="105475" name="Rectangle 1"/>
          <p:cNvSpPr>
            <a:spLocks noChangeArrowheads="1"/>
          </p:cNvSpPr>
          <p:nvPr>
            <p:ph type="title"/>
          </p:nvPr>
        </p:nvSpPr>
        <p:spPr>
          <a:xfrm>
            <a:off x="517962" y="608993"/>
            <a:ext cx="9624060" cy="723366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pPr algn="ctr">
              <a:buClr>
                <a:srgbClr val="FFFF00"/>
              </a:buClr>
              <a:tabLst>
                <a:tab pos="0" algn="l"/>
                <a:tab pos="1043056" algn="l"/>
                <a:tab pos="2086112" algn="l"/>
                <a:tab pos="3129168" algn="l"/>
                <a:tab pos="4172224" algn="l"/>
                <a:tab pos="5215280" algn="l"/>
                <a:tab pos="6258336" algn="l"/>
                <a:tab pos="7301393" algn="l"/>
                <a:tab pos="8344449" algn="l"/>
                <a:tab pos="9387505" algn="l"/>
                <a:tab pos="10430561" algn="l"/>
                <a:tab pos="11473617" algn="l"/>
              </a:tabLst>
            </a:pPr>
            <a:r>
              <a:rPr lang="en-GB" altLang="en-US" dirty="0" smtClean="0">
                <a:solidFill>
                  <a:schemeClr val="tx2"/>
                </a:solidFill>
              </a:rPr>
              <a:t>Example</a:t>
            </a:r>
          </a:p>
        </p:txBody>
      </p:sp>
      <p:sp>
        <p:nvSpPr>
          <p:cNvPr id="105476" name="Rectangle 2"/>
          <p:cNvSpPr>
            <a:spLocks noChangeArrowheads="1"/>
          </p:cNvSpPr>
          <p:nvPr>
            <p:ph type="body" idx="1"/>
          </p:nvPr>
        </p:nvSpPr>
        <p:spPr>
          <a:xfrm>
            <a:off x="482688" y="1316001"/>
            <a:ext cx="9624060" cy="5416958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pPr marL="391146" indent="-391146">
              <a:spcBef>
                <a:spcPts val="570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000" b="1" dirty="0">
                <a:latin typeface="Courier New" pitchFamily="49" charset="0"/>
              </a:rPr>
              <a:t>CREATE TABLE</a:t>
            </a:r>
            <a:r>
              <a:rPr lang="en-GB" altLang="en-US" sz="2000" dirty="0">
                <a:latin typeface="Courier New" pitchFamily="49" charset="0"/>
              </a:rPr>
              <a:t> T3 (a </a:t>
            </a:r>
            <a:r>
              <a:rPr lang="en-GB" altLang="en-US" sz="2000" b="1" dirty="0">
                <a:latin typeface="Courier New" pitchFamily="49" charset="0"/>
              </a:rPr>
              <a:t>INTEGER</a:t>
            </a:r>
            <a:r>
              <a:rPr lang="en-GB" altLang="en-US" sz="2000" dirty="0">
                <a:latin typeface="Courier New" pitchFamily="49" charset="0"/>
              </a:rPr>
              <a:t>, b </a:t>
            </a:r>
            <a:r>
              <a:rPr lang="en-GB" altLang="en-US" sz="2000" b="1" dirty="0">
                <a:latin typeface="Courier New" pitchFamily="49" charset="0"/>
              </a:rPr>
              <a:t>INTEGER</a:t>
            </a:r>
            <a:r>
              <a:rPr lang="en-GB" altLang="en-US" sz="2000" dirty="0">
                <a:latin typeface="Courier New" pitchFamily="49" charset="0"/>
              </a:rPr>
              <a:t> ); </a:t>
            </a:r>
          </a:p>
          <a:p>
            <a:pPr marL="391146" indent="-391146">
              <a:spcBef>
                <a:spcPts val="570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endParaRPr lang="en-GB" altLang="en-US" sz="2000" dirty="0">
              <a:latin typeface="Courier New" pitchFamily="49" charset="0"/>
            </a:endParaRPr>
          </a:p>
          <a:p>
            <a:pPr marL="391146" indent="-391146">
              <a:spcBef>
                <a:spcPts val="570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000" b="1" dirty="0">
                <a:latin typeface="Courier New" pitchFamily="49" charset="0"/>
              </a:rPr>
              <a:t>CREATE PROCEDURE</a:t>
            </a:r>
            <a:r>
              <a:rPr lang="en-GB" altLang="en-US" sz="2000" dirty="0">
                <a:latin typeface="Courier New" pitchFamily="49" charset="0"/>
              </a:rPr>
              <a:t> addtuple3(a </a:t>
            </a:r>
            <a:r>
              <a:rPr lang="en-GB" altLang="en-US" sz="2000" b="1" dirty="0">
                <a:latin typeface="Courier New" pitchFamily="49" charset="0"/>
              </a:rPr>
              <a:t>NUMBER</a:t>
            </a:r>
            <a:r>
              <a:rPr lang="en-GB" altLang="en-US" sz="2000" dirty="0">
                <a:latin typeface="Courier New" pitchFamily="49" charset="0"/>
              </a:rPr>
              <a:t>, b </a:t>
            </a:r>
            <a:r>
              <a:rPr lang="en-GB" altLang="en-US" sz="2000" b="1" dirty="0">
                <a:latin typeface="Courier New" pitchFamily="49" charset="0"/>
              </a:rPr>
              <a:t>OUT NUMBER</a:t>
            </a:r>
            <a:r>
              <a:rPr lang="en-GB" altLang="en-US" sz="2000" dirty="0">
                <a:latin typeface="Courier New" pitchFamily="49" charset="0"/>
              </a:rPr>
              <a:t>) </a:t>
            </a:r>
            <a:r>
              <a:rPr lang="en-GB" altLang="en-US" sz="2000" b="1" dirty="0">
                <a:latin typeface="Courier New" pitchFamily="49" charset="0"/>
              </a:rPr>
              <a:t>AS</a:t>
            </a:r>
          </a:p>
          <a:p>
            <a:pPr marL="391146" indent="-391146">
              <a:spcBef>
                <a:spcPts val="570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000" b="1" dirty="0">
                <a:latin typeface="Courier New" pitchFamily="49" charset="0"/>
              </a:rPr>
              <a:t> BEGIN  </a:t>
            </a:r>
            <a:r>
              <a:rPr lang="en-GB" altLang="en-US" sz="2000" dirty="0">
                <a:latin typeface="Courier New" pitchFamily="49" charset="0"/>
              </a:rPr>
              <a:t>  </a:t>
            </a:r>
          </a:p>
          <a:p>
            <a:pPr marL="391146" indent="-391146">
              <a:spcBef>
                <a:spcPts val="570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000" dirty="0">
                <a:latin typeface="Courier New" pitchFamily="49" charset="0"/>
              </a:rPr>
              <a:t>	 b := 4;  </a:t>
            </a:r>
          </a:p>
          <a:p>
            <a:pPr marL="391146" indent="-391146">
              <a:spcBef>
                <a:spcPts val="570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000" dirty="0">
                <a:latin typeface="Courier New" pitchFamily="49" charset="0"/>
              </a:rPr>
              <a:t>  </a:t>
            </a:r>
            <a:r>
              <a:rPr lang="en-GB" altLang="en-US" sz="2000" b="1" dirty="0">
                <a:latin typeface="Courier New" pitchFamily="49" charset="0"/>
              </a:rPr>
              <a:t>INSERT INTO</a:t>
            </a:r>
            <a:r>
              <a:rPr lang="en-GB" altLang="en-US" sz="2000" dirty="0">
                <a:latin typeface="Courier New" pitchFamily="49" charset="0"/>
              </a:rPr>
              <a:t> T3 </a:t>
            </a:r>
            <a:r>
              <a:rPr lang="en-GB" altLang="en-US" sz="2000" b="1" dirty="0">
                <a:latin typeface="Courier New" pitchFamily="49" charset="0"/>
              </a:rPr>
              <a:t>VALUES</a:t>
            </a:r>
            <a:r>
              <a:rPr lang="en-GB" altLang="en-US" sz="2000" dirty="0">
                <a:latin typeface="Courier New" pitchFamily="49" charset="0"/>
              </a:rPr>
              <a:t>(a, b); </a:t>
            </a:r>
          </a:p>
          <a:p>
            <a:pPr marL="391146" indent="-391146">
              <a:spcBef>
                <a:spcPts val="570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000" dirty="0">
                <a:latin typeface="Courier New" pitchFamily="49" charset="0"/>
              </a:rPr>
              <a:t> </a:t>
            </a:r>
            <a:r>
              <a:rPr lang="en-GB" altLang="en-US" sz="2000" b="1" dirty="0">
                <a:latin typeface="Courier New" pitchFamily="49" charset="0"/>
              </a:rPr>
              <a:t>END; </a:t>
            </a:r>
          </a:p>
          <a:p>
            <a:pPr marL="391146" indent="-391146">
              <a:spcBef>
                <a:spcPts val="570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000" b="1" dirty="0">
                <a:latin typeface="Courier New" pitchFamily="49" charset="0"/>
              </a:rPr>
              <a:t> . run; </a:t>
            </a:r>
          </a:p>
          <a:p>
            <a:pPr marL="391146" indent="-391146">
              <a:spcBef>
                <a:spcPts val="570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endParaRPr lang="en-GB" altLang="en-US" sz="2000" b="1" dirty="0">
              <a:latin typeface="Courier New" pitchFamily="49" charset="0"/>
            </a:endParaRPr>
          </a:p>
          <a:p>
            <a:pPr marL="391146" indent="-391146">
              <a:spcBef>
                <a:spcPts val="570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000" b="1" dirty="0">
                <a:latin typeface="Courier New" pitchFamily="49" charset="0"/>
              </a:rPr>
              <a:t>DECLARE </a:t>
            </a:r>
            <a:r>
              <a:rPr lang="en-GB" altLang="en-US" sz="2000" dirty="0">
                <a:latin typeface="Courier New" pitchFamily="49" charset="0"/>
              </a:rPr>
              <a:t>   </a:t>
            </a:r>
          </a:p>
          <a:p>
            <a:pPr marL="391146" indent="-391146">
              <a:spcBef>
                <a:spcPts val="570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000" dirty="0">
                <a:latin typeface="Courier New" pitchFamily="49" charset="0"/>
              </a:rPr>
              <a:t> v </a:t>
            </a:r>
            <a:r>
              <a:rPr lang="en-GB" altLang="en-US" sz="2000" b="1" dirty="0">
                <a:latin typeface="Courier New" pitchFamily="49" charset="0"/>
              </a:rPr>
              <a:t>NUMBER</a:t>
            </a:r>
            <a:r>
              <a:rPr lang="en-GB" altLang="en-US" sz="2000" dirty="0">
                <a:latin typeface="Courier New" pitchFamily="49" charset="0"/>
              </a:rPr>
              <a:t>;</a:t>
            </a:r>
          </a:p>
          <a:p>
            <a:pPr marL="391146" indent="-391146">
              <a:spcBef>
                <a:spcPts val="570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000" b="1" dirty="0">
                <a:latin typeface="Courier New" pitchFamily="49" charset="0"/>
              </a:rPr>
              <a:t>BEGIN  </a:t>
            </a:r>
            <a:r>
              <a:rPr lang="en-GB" altLang="en-US" sz="2000" dirty="0">
                <a:latin typeface="Courier New" pitchFamily="49" charset="0"/>
              </a:rPr>
              <a:t>  </a:t>
            </a:r>
          </a:p>
          <a:p>
            <a:pPr marL="391146" indent="-391146">
              <a:spcBef>
                <a:spcPts val="570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000" dirty="0">
                <a:latin typeface="Courier New" pitchFamily="49" charset="0"/>
              </a:rPr>
              <a:t> addtuple3(10, v); </a:t>
            </a:r>
          </a:p>
          <a:p>
            <a:pPr marL="391146" indent="-391146">
              <a:spcBef>
                <a:spcPts val="570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000" b="1" dirty="0">
                <a:latin typeface="Courier New" pitchFamily="49" charset="0"/>
              </a:rPr>
              <a:t>END; . run; </a:t>
            </a:r>
          </a:p>
        </p:txBody>
      </p:sp>
    </p:spTree>
    <p:extLst>
      <p:ext uri="{BB962C8B-B14F-4D97-AF65-F5344CB8AC3E}">
        <p14:creationId xmlns:p14="http://schemas.microsoft.com/office/powerpoint/2010/main" val="4112141596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46E7718-876D-4342-B0BD-E210976CB685}" type="datetimeFigureOut">
              <a:rPr lang="en-US"/>
              <a:pPr>
                <a:defRPr/>
              </a:pPr>
              <a:t>21/02/2019</a:t>
            </a:fld>
            <a:endParaRPr lang="en-US"/>
          </a:p>
        </p:txBody>
      </p:sp>
      <p:sp>
        <p:nvSpPr>
          <p:cNvPr id="107523" name="Rectangle 1"/>
          <p:cNvSpPr>
            <a:spLocks noChangeArrowheads="1"/>
          </p:cNvSpPr>
          <p:nvPr>
            <p:ph type="title"/>
          </p:nvPr>
        </p:nvSpPr>
        <p:spPr>
          <a:xfrm>
            <a:off x="534670" y="571223"/>
            <a:ext cx="9624060" cy="723366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pPr algn="ctr">
              <a:buClr>
                <a:srgbClr val="FFFF00"/>
              </a:buClr>
              <a:tabLst>
                <a:tab pos="0" algn="l"/>
                <a:tab pos="1043056" algn="l"/>
                <a:tab pos="2086112" algn="l"/>
                <a:tab pos="3129168" algn="l"/>
                <a:tab pos="4172224" algn="l"/>
                <a:tab pos="5215280" algn="l"/>
                <a:tab pos="6258336" algn="l"/>
                <a:tab pos="7301393" algn="l"/>
                <a:tab pos="8344449" algn="l"/>
                <a:tab pos="9387505" algn="l"/>
                <a:tab pos="10430561" algn="l"/>
                <a:tab pos="11473617" algn="l"/>
              </a:tabLst>
            </a:pPr>
            <a:r>
              <a:rPr lang="en-GB" altLang="en-US" smtClean="0">
                <a:solidFill>
                  <a:schemeClr val="tx2"/>
                </a:solidFill>
              </a:rPr>
              <a:t>Procedures and Functions</a:t>
            </a:r>
          </a:p>
        </p:txBody>
      </p:sp>
      <p:sp>
        <p:nvSpPr>
          <p:cNvPr id="107524" name="Rectangle 2"/>
          <p:cNvSpPr>
            <a:spLocks noChangeArrowheads="1"/>
          </p:cNvSpPr>
          <p:nvPr>
            <p:ph type="body" idx="1"/>
          </p:nvPr>
        </p:nvSpPr>
        <p:spPr>
          <a:xfrm>
            <a:off x="-18565" y="1484248"/>
            <a:ext cx="10693400" cy="563240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pPr marL="391146" indent="-391146">
              <a:lnSpc>
                <a:spcPct val="80000"/>
              </a:lnSpc>
              <a:spcBef>
                <a:spcPts val="570"/>
              </a:spcBef>
              <a:buClr>
                <a:srgbClr val="99FF99"/>
              </a:buClr>
              <a:buSzPct val="80000"/>
              <a:buFont typeface="Wingdings" charset="2"/>
              <a:buChar char=""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/>
              <a:t>We can also write functions instead of procedures. In a function declaration, we follow the parameter list by RETURN and the type of the return value: </a:t>
            </a:r>
          </a:p>
          <a:p>
            <a:pPr marL="391146" indent="-391146">
              <a:lnSpc>
                <a:spcPct val="80000"/>
              </a:lnSpc>
              <a:spcBef>
                <a:spcPts val="570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 b="1">
                <a:solidFill>
                  <a:srgbClr val="00FFFF"/>
                </a:solidFill>
                <a:latin typeface="Courier New" pitchFamily="49" charset="0"/>
              </a:rPr>
              <a:t>CREATE FUNCTION</a:t>
            </a:r>
            <a:r>
              <a:rPr lang="en-GB" altLang="en-US" sz="2700">
                <a:solidFill>
                  <a:srgbClr val="00FFFF"/>
                </a:solidFill>
                <a:latin typeface="Courier New" pitchFamily="49" charset="0"/>
              </a:rPr>
              <a:t> &lt;func_name&gt;(&lt;param_list&gt;) </a:t>
            </a:r>
            <a:r>
              <a:rPr lang="en-GB" altLang="en-US" sz="2700" b="1">
                <a:solidFill>
                  <a:srgbClr val="00FFFF"/>
                </a:solidFill>
                <a:latin typeface="Courier New" pitchFamily="49" charset="0"/>
              </a:rPr>
              <a:t>RETURN</a:t>
            </a:r>
            <a:r>
              <a:rPr lang="en-GB" altLang="en-US" sz="2700">
                <a:solidFill>
                  <a:srgbClr val="00FFFF"/>
                </a:solidFill>
                <a:latin typeface="Courier New" pitchFamily="49" charset="0"/>
              </a:rPr>
              <a:t> &lt;return_type&gt; </a:t>
            </a:r>
            <a:r>
              <a:rPr lang="en-GB" altLang="en-US" sz="2700" b="1">
                <a:solidFill>
                  <a:srgbClr val="00FFFF"/>
                </a:solidFill>
                <a:latin typeface="Courier New" pitchFamily="49" charset="0"/>
              </a:rPr>
              <a:t>AS</a:t>
            </a:r>
            <a:r>
              <a:rPr lang="en-GB" altLang="en-US" sz="2700">
                <a:solidFill>
                  <a:srgbClr val="00FFFF"/>
                </a:solidFill>
                <a:latin typeface="Courier New" pitchFamily="49" charset="0"/>
              </a:rPr>
              <a:t> ... </a:t>
            </a:r>
          </a:p>
          <a:p>
            <a:pPr marL="391146" indent="-391146">
              <a:lnSpc>
                <a:spcPct val="80000"/>
              </a:lnSpc>
              <a:spcBef>
                <a:spcPts val="570"/>
              </a:spcBef>
              <a:buClr>
                <a:srgbClr val="99FF99"/>
              </a:buClr>
              <a:buSzPct val="80000"/>
              <a:buFont typeface="Wingdings" charset="2"/>
              <a:buChar char=""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/>
              <a:t>In the body of the function definition, "RETURN &lt;expression&gt;;" exits from the function and returns the value of &lt;expression&gt;. </a:t>
            </a:r>
          </a:p>
          <a:p>
            <a:pPr marL="391146" indent="-391146">
              <a:lnSpc>
                <a:spcPct val="80000"/>
              </a:lnSpc>
              <a:spcBef>
                <a:spcPts val="570"/>
              </a:spcBef>
              <a:buClr>
                <a:srgbClr val="99FF99"/>
              </a:buClr>
              <a:buSzPct val="80000"/>
              <a:buFont typeface="Wingdings" charset="2"/>
              <a:buChar char=""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/>
              <a:t>To find out what procedures and functions you have created, use the following SQL query: </a:t>
            </a:r>
          </a:p>
          <a:p>
            <a:pPr marL="391146" indent="-391146">
              <a:lnSpc>
                <a:spcPct val="80000"/>
              </a:lnSpc>
              <a:spcBef>
                <a:spcPts val="570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 b="1">
                <a:solidFill>
                  <a:srgbClr val="00FFFF"/>
                </a:solidFill>
                <a:latin typeface="Courier New" pitchFamily="49" charset="0"/>
              </a:rPr>
              <a:t>select</a:t>
            </a:r>
            <a:r>
              <a:rPr lang="en-GB" altLang="en-US" sz="2700">
                <a:solidFill>
                  <a:srgbClr val="00FFFF"/>
                </a:solidFill>
                <a:latin typeface="Courier New" pitchFamily="49" charset="0"/>
              </a:rPr>
              <a:t> object_type, object_name </a:t>
            </a:r>
            <a:r>
              <a:rPr lang="en-GB" altLang="en-US" sz="2700" b="1">
                <a:solidFill>
                  <a:srgbClr val="00FFFF"/>
                </a:solidFill>
                <a:latin typeface="Courier New" pitchFamily="49" charset="0"/>
              </a:rPr>
              <a:t>from</a:t>
            </a:r>
            <a:r>
              <a:rPr lang="en-GB" altLang="en-US" sz="2700">
                <a:solidFill>
                  <a:srgbClr val="00FFFF"/>
                </a:solidFill>
                <a:latin typeface="Courier New" pitchFamily="49" charset="0"/>
              </a:rPr>
              <a:t> </a:t>
            </a:r>
            <a:r>
              <a:rPr lang="en-GB" altLang="en-US" sz="2700" b="1">
                <a:solidFill>
                  <a:srgbClr val="00FFFF"/>
                </a:solidFill>
                <a:latin typeface="Courier New" pitchFamily="49" charset="0"/>
              </a:rPr>
              <a:t>user_objects</a:t>
            </a:r>
            <a:r>
              <a:rPr lang="en-GB" altLang="en-US" sz="2700">
                <a:solidFill>
                  <a:srgbClr val="00FFFF"/>
                </a:solidFill>
                <a:latin typeface="Courier New" pitchFamily="49" charset="0"/>
              </a:rPr>
              <a:t> </a:t>
            </a:r>
            <a:r>
              <a:rPr lang="en-GB" altLang="en-US" sz="2700" b="1">
                <a:solidFill>
                  <a:srgbClr val="00FFFF"/>
                </a:solidFill>
                <a:latin typeface="Courier New" pitchFamily="49" charset="0"/>
              </a:rPr>
              <a:t>where</a:t>
            </a:r>
            <a:r>
              <a:rPr lang="en-GB" altLang="en-US" sz="2700">
                <a:solidFill>
                  <a:srgbClr val="00FFFF"/>
                </a:solidFill>
                <a:latin typeface="Courier New" pitchFamily="49" charset="0"/>
              </a:rPr>
              <a:t> object_type = 'PROCEDURE' or object_type = 'FUNCTION'; </a:t>
            </a:r>
          </a:p>
          <a:p>
            <a:pPr marL="391146" indent="-391146">
              <a:lnSpc>
                <a:spcPct val="80000"/>
              </a:lnSpc>
              <a:spcBef>
                <a:spcPts val="570"/>
              </a:spcBef>
              <a:buClr>
                <a:srgbClr val="99FF99"/>
              </a:buClr>
              <a:buSzPct val="80000"/>
              <a:buFont typeface="Wingdings" charset="2"/>
              <a:buChar char=""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/>
              <a:t>To drop a stored procedure/function: </a:t>
            </a:r>
          </a:p>
          <a:p>
            <a:pPr marL="391146" indent="-391146">
              <a:lnSpc>
                <a:spcPct val="80000"/>
              </a:lnSpc>
              <a:spcBef>
                <a:spcPts val="570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>
                <a:solidFill>
                  <a:srgbClr val="00FFFF"/>
                </a:solidFill>
                <a:latin typeface="Courier New" pitchFamily="49" charset="0"/>
              </a:rPr>
              <a:t>drop procedure &lt;procedure_name&gt;; </a:t>
            </a:r>
          </a:p>
          <a:p>
            <a:pPr marL="391146" indent="-391146">
              <a:lnSpc>
                <a:spcPct val="80000"/>
              </a:lnSpc>
              <a:spcBef>
                <a:spcPts val="570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>
                <a:solidFill>
                  <a:srgbClr val="00FFFF"/>
                </a:solidFill>
                <a:latin typeface="Courier New" pitchFamily="49" charset="0"/>
              </a:rPr>
              <a:t>drop function &lt;function_name&gt;; </a:t>
            </a:r>
          </a:p>
        </p:txBody>
      </p:sp>
    </p:spTree>
    <p:extLst>
      <p:ext uri="{BB962C8B-B14F-4D97-AF65-F5344CB8AC3E}">
        <p14:creationId xmlns:p14="http://schemas.microsoft.com/office/powerpoint/2010/main" val="811843608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46E7718-876D-4342-B0BD-E210976CB685}" type="datetimeFigureOut">
              <a:rPr lang="en-US"/>
              <a:pPr>
                <a:defRPr/>
              </a:pPr>
              <a:t>21/02/2019</a:t>
            </a:fld>
            <a:endParaRPr lang="en-US"/>
          </a:p>
        </p:txBody>
      </p:sp>
      <p:sp>
        <p:nvSpPr>
          <p:cNvPr id="109571" name="Rectangle 1"/>
          <p:cNvSpPr>
            <a:spLocks noChangeArrowheads="1"/>
          </p:cNvSpPr>
          <p:nvPr>
            <p:ph type="title"/>
          </p:nvPr>
        </p:nvSpPr>
        <p:spPr>
          <a:xfrm>
            <a:off x="421425" y="937675"/>
            <a:ext cx="9624060" cy="5387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pPr algn="ctr">
              <a:buClr>
                <a:srgbClr val="FFFF00"/>
              </a:buClr>
              <a:tabLst>
                <a:tab pos="0" algn="l"/>
                <a:tab pos="1043056" algn="l"/>
                <a:tab pos="2086112" algn="l"/>
                <a:tab pos="3129168" algn="l"/>
                <a:tab pos="4172224" algn="l"/>
                <a:tab pos="5215280" algn="l"/>
                <a:tab pos="6258336" algn="l"/>
                <a:tab pos="7301393" algn="l"/>
                <a:tab pos="8344449" algn="l"/>
                <a:tab pos="9387505" algn="l"/>
                <a:tab pos="10430561" algn="l"/>
                <a:tab pos="11473617" algn="l"/>
              </a:tabLst>
            </a:pPr>
            <a:r>
              <a:rPr lang="en-GB" altLang="en-US" sz="2800" dirty="0" smtClean="0">
                <a:solidFill>
                  <a:schemeClr val="tx2"/>
                </a:solidFill>
              </a:rPr>
              <a:t>Discovering errors</a:t>
            </a:r>
          </a:p>
        </p:txBody>
      </p:sp>
      <p:sp>
        <p:nvSpPr>
          <p:cNvPr id="109572" name="Rectangle 2"/>
          <p:cNvSpPr>
            <a:spLocks noChangeArrowheads="1"/>
          </p:cNvSpPr>
          <p:nvPr>
            <p:ph type="body" idx="1"/>
          </p:nvPr>
        </p:nvSpPr>
        <p:spPr>
          <a:xfrm>
            <a:off x="631208" y="2479648"/>
            <a:ext cx="9624060" cy="3965279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pPr marL="391146" indent="-391146">
              <a:spcBef>
                <a:spcPts val="798"/>
              </a:spcBef>
              <a:buClr>
                <a:srgbClr val="99FF99"/>
              </a:buClr>
              <a:buSzPct val="80000"/>
              <a:buFont typeface="Wingdings" charset="2"/>
              <a:buChar char=""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800" dirty="0"/>
              <a:t>PL/SQL does not always tell you about compilation errors. Instead, it gives you a cryptic message such as "procedure created with compilation errors". If you don't see what is wrong, try issuing the command:</a:t>
            </a:r>
          </a:p>
          <a:p>
            <a:pPr marL="391146" indent="-391146">
              <a:spcBef>
                <a:spcPts val="798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800" b="1" dirty="0">
                <a:solidFill>
                  <a:srgbClr val="00FFFF"/>
                </a:solidFill>
                <a:latin typeface="Courier New" pitchFamily="49" charset="0"/>
              </a:rPr>
              <a:t>show errors procedure</a:t>
            </a:r>
            <a:r>
              <a:rPr lang="en-GB" altLang="en-US" sz="2800" dirty="0">
                <a:solidFill>
                  <a:srgbClr val="00FFFF"/>
                </a:solidFill>
                <a:latin typeface="Courier New" pitchFamily="49" charset="0"/>
              </a:rPr>
              <a:t> &lt;</a:t>
            </a:r>
            <a:r>
              <a:rPr lang="en-GB" altLang="en-US" sz="2800" dirty="0" err="1">
                <a:solidFill>
                  <a:srgbClr val="00FFFF"/>
                </a:solidFill>
                <a:latin typeface="Courier New" pitchFamily="49" charset="0"/>
              </a:rPr>
              <a:t>procedure_name</a:t>
            </a:r>
            <a:r>
              <a:rPr lang="en-GB" altLang="en-US" sz="2800" dirty="0">
                <a:solidFill>
                  <a:srgbClr val="00FFFF"/>
                </a:solidFill>
                <a:latin typeface="Courier New" pitchFamily="49" charset="0"/>
              </a:rPr>
              <a:t>&gt;;</a:t>
            </a:r>
            <a:r>
              <a:rPr lang="en-GB" altLang="en-US" sz="2800" dirty="0">
                <a:solidFill>
                  <a:srgbClr val="00FFFF"/>
                </a:solidFill>
              </a:rPr>
              <a:t> </a:t>
            </a:r>
          </a:p>
          <a:p>
            <a:pPr marL="391146" indent="-391146">
              <a:spcBef>
                <a:spcPts val="798"/>
              </a:spcBef>
              <a:buClr>
                <a:srgbClr val="99FF99"/>
              </a:buClr>
              <a:buSzPct val="80000"/>
              <a:buFont typeface="Wingdings" charset="2"/>
              <a:buChar char=""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800" dirty="0"/>
              <a:t>Alternatively, you can type:</a:t>
            </a:r>
          </a:p>
          <a:p>
            <a:pPr marL="391146" indent="-391146">
              <a:spcBef>
                <a:spcPts val="798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GB" altLang="en-US" sz="2800" b="1" dirty="0">
                <a:solidFill>
                  <a:srgbClr val="00FFFF"/>
                </a:solidFill>
                <a:latin typeface="Courier New" pitchFamily="49" charset="0"/>
              </a:rPr>
              <a:t>SHO ERR</a:t>
            </a:r>
            <a:r>
              <a:rPr lang="en-GB" altLang="en-US" sz="2800" dirty="0">
                <a:solidFill>
                  <a:srgbClr val="00FFFF"/>
                </a:solidFill>
              </a:rPr>
              <a:t> </a:t>
            </a:r>
            <a:r>
              <a:rPr lang="en-GB" altLang="en-US" sz="2800" dirty="0"/>
              <a:t>(short for SHOW ERRORS)</a:t>
            </a:r>
          </a:p>
          <a:p>
            <a:pPr marL="391146" indent="-391146">
              <a:spcBef>
                <a:spcPts val="798"/>
              </a:spcBef>
              <a:buClr>
                <a:srgbClr val="00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800" dirty="0"/>
              <a:t> to see the most recent compilation error. </a:t>
            </a:r>
          </a:p>
        </p:txBody>
      </p:sp>
    </p:spTree>
    <p:extLst>
      <p:ext uri="{BB962C8B-B14F-4D97-AF65-F5344CB8AC3E}">
        <p14:creationId xmlns:p14="http://schemas.microsoft.com/office/powerpoint/2010/main" val="311176468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46E7718-876D-4342-B0BD-E210976CB685}" type="datetimeFigureOut">
              <a:rPr lang="en-US"/>
              <a:pPr>
                <a:defRPr/>
              </a:pPr>
              <a:t>21/02/2019</a:t>
            </a:fld>
            <a:endParaRPr lang="en-US"/>
          </a:p>
        </p:txBody>
      </p:sp>
      <p:sp>
        <p:nvSpPr>
          <p:cNvPr id="111619" name="Rectangle 1"/>
          <p:cNvSpPr>
            <a:spLocks noChangeArrowheads="1"/>
          </p:cNvSpPr>
          <p:nvPr>
            <p:ph type="title"/>
          </p:nvPr>
        </p:nvSpPr>
        <p:spPr>
          <a:xfrm>
            <a:off x="534670" y="571223"/>
            <a:ext cx="9624060" cy="723366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pPr algn="ctr">
              <a:buClr>
                <a:srgbClr val="FFFF00"/>
              </a:buClr>
              <a:tabLst>
                <a:tab pos="0" algn="l"/>
                <a:tab pos="1043056" algn="l"/>
                <a:tab pos="2086112" algn="l"/>
                <a:tab pos="3129168" algn="l"/>
                <a:tab pos="4172224" algn="l"/>
                <a:tab pos="5215280" algn="l"/>
                <a:tab pos="6258336" algn="l"/>
                <a:tab pos="7301393" algn="l"/>
                <a:tab pos="8344449" algn="l"/>
                <a:tab pos="9387505" algn="l"/>
                <a:tab pos="10430561" algn="l"/>
                <a:tab pos="11473617" algn="l"/>
              </a:tabLst>
            </a:pPr>
            <a:r>
              <a:rPr lang="en-GB" altLang="en-US" smtClean="0">
                <a:solidFill>
                  <a:schemeClr val="tx2"/>
                </a:solidFill>
              </a:rPr>
              <a:t>References</a:t>
            </a:r>
          </a:p>
        </p:txBody>
      </p:sp>
      <p:sp>
        <p:nvSpPr>
          <p:cNvPr id="111620" name="Rectangle 2"/>
          <p:cNvSpPr>
            <a:spLocks noChangeArrowheads="1"/>
          </p:cNvSpPr>
          <p:nvPr>
            <p:ph type="body" idx="1"/>
          </p:nvPr>
        </p:nvSpPr>
        <p:spPr>
          <a:xfrm>
            <a:off x="534670" y="1764295"/>
            <a:ext cx="9624060" cy="261619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pPr marL="391146" indent="-391146">
              <a:spcBef>
                <a:spcPts val="798"/>
              </a:spcBef>
              <a:buClr>
                <a:srgbClr val="99FF99"/>
              </a:buClr>
              <a:buSzPct val="80000"/>
              <a:buFont typeface="Wingdings" charset="2"/>
              <a:buChar char=""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3700"/>
              <a:t>Notes from Univ. Of Stanford: “Using Oracle PL/SQL”,</a:t>
            </a:r>
          </a:p>
          <a:p>
            <a:pPr marL="391146" indent="-391146">
              <a:spcBef>
                <a:spcPts val="513"/>
              </a:spcBef>
              <a:buClr>
                <a:srgbClr val="00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/>
              <a:t>	</a:t>
            </a:r>
            <a:r>
              <a:rPr lang="en-GB" altLang="en-US">
                <a:solidFill>
                  <a:srgbClr val="00FFFF"/>
                </a:solidFill>
                <a:hlinkClick r:id="rId3"/>
              </a:rPr>
              <a:t>http://www-db.stanford.edu/~ullman/fcdb/oracle/or-plsql.html</a:t>
            </a:r>
          </a:p>
          <a:p>
            <a:pPr marL="391146" indent="-391146">
              <a:spcBef>
                <a:spcPts val="684"/>
              </a:spcBef>
              <a:buClr>
                <a:srgbClr val="99FF99"/>
              </a:buClr>
              <a:buSzPct val="80000"/>
              <a:buFont typeface="Wingdings" charset="2"/>
              <a:buChar char=""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700"/>
              <a:t>“Oracle 9i: Program with PL/SQL”, Instructor Guide, Volume 1, ORACLE</a:t>
            </a:r>
          </a:p>
        </p:txBody>
      </p:sp>
    </p:spTree>
    <p:extLst>
      <p:ext uri="{BB962C8B-B14F-4D97-AF65-F5344CB8AC3E}">
        <p14:creationId xmlns:p14="http://schemas.microsoft.com/office/powerpoint/2010/main" val="3547184155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400" y="3564192"/>
            <a:ext cx="9089391" cy="792503"/>
          </a:xfrm>
        </p:spPr>
        <p:txBody>
          <a:bodyPr/>
          <a:lstStyle/>
          <a:p>
            <a:pPr algn="ctr"/>
            <a:r>
              <a:rPr lang="en-ZA" dirty="0" smtClean="0"/>
              <a:t>Thank you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88730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46E7718-876D-4342-B0BD-E210976CB685}" type="datetimeFigureOut">
              <a:rPr lang="en-US"/>
              <a:pPr>
                <a:defRPr/>
              </a:pPr>
              <a:t>21/02/2019</a:t>
            </a:fld>
            <a:endParaRPr lang="en-US"/>
          </a:p>
        </p:txBody>
      </p:sp>
      <p:sp>
        <p:nvSpPr>
          <p:cNvPr id="9219" name="Rectangle 1"/>
          <p:cNvSpPr>
            <a:spLocks noChangeArrowheads="1"/>
          </p:cNvSpPr>
          <p:nvPr>
            <p:ph type="title"/>
          </p:nvPr>
        </p:nvSpPr>
        <p:spPr>
          <a:xfrm>
            <a:off x="534670" y="571223"/>
            <a:ext cx="9624060" cy="723366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pPr algn="ctr">
              <a:buClr>
                <a:srgbClr val="FFFF00"/>
              </a:buClr>
              <a:tabLst>
                <a:tab pos="0" algn="l"/>
                <a:tab pos="1043056" algn="l"/>
                <a:tab pos="2086112" algn="l"/>
                <a:tab pos="3129168" algn="l"/>
                <a:tab pos="4172224" algn="l"/>
                <a:tab pos="5215280" algn="l"/>
                <a:tab pos="6258336" algn="l"/>
                <a:tab pos="7301393" algn="l"/>
                <a:tab pos="8344449" algn="l"/>
                <a:tab pos="9387505" algn="l"/>
                <a:tab pos="10430561" algn="l"/>
                <a:tab pos="11473617" algn="l"/>
              </a:tabLst>
            </a:pPr>
            <a:r>
              <a:rPr lang="en-GB" altLang="en-US" smtClean="0">
                <a:solidFill>
                  <a:schemeClr val="tx2"/>
                </a:solidFill>
              </a:rPr>
              <a:t>Benefits</a:t>
            </a:r>
          </a:p>
        </p:txBody>
      </p:sp>
      <p:sp>
        <p:nvSpPr>
          <p:cNvPr id="9220" name="Rectangle 2"/>
          <p:cNvSpPr>
            <a:spLocks noChangeArrowheads="1"/>
          </p:cNvSpPr>
          <p:nvPr>
            <p:ph type="body" idx="1"/>
          </p:nvPr>
        </p:nvSpPr>
        <p:spPr>
          <a:xfrm>
            <a:off x="534670" y="1764295"/>
            <a:ext cx="9624060" cy="507327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pPr marL="391146" indent="-391146">
              <a:spcBef>
                <a:spcPts val="798"/>
              </a:spcBef>
              <a:buClr>
                <a:srgbClr val="FF0000"/>
              </a:buClr>
              <a:buFontTx/>
              <a:buChar char="•"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3700">
                <a:solidFill>
                  <a:srgbClr val="00FFFF"/>
                </a:solidFill>
              </a:rPr>
              <a:t>Integrate</a:t>
            </a:r>
            <a:r>
              <a:rPr lang="en-GB" altLang="en-US" sz="3700"/>
              <a:t> of database technology and procedural programming capabilities</a:t>
            </a:r>
          </a:p>
          <a:p>
            <a:pPr marL="391146" indent="-391146">
              <a:spcBef>
                <a:spcPts val="798"/>
              </a:spcBef>
              <a:buClr>
                <a:srgbClr val="99FF99"/>
              </a:buClr>
              <a:buSzPct val="80000"/>
              <a:buFont typeface="Wingdings" charset="2"/>
              <a:buChar char=""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3700"/>
              <a:t>Provide improved </a:t>
            </a:r>
            <a:r>
              <a:rPr lang="en-GB" altLang="en-US" sz="3700">
                <a:solidFill>
                  <a:srgbClr val="00FFFF"/>
                </a:solidFill>
              </a:rPr>
              <a:t>performance</a:t>
            </a:r>
            <a:r>
              <a:rPr lang="en-GB" altLang="en-US" sz="3700"/>
              <a:t> of an application</a:t>
            </a:r>
          </a:p>
          <a:p>
            <a:pPr marL="391146" indent="-391146">
              <a:spcBef>
                <a:spcPts val="798"/>
              </a:spcBef>
              <a:buClr>
                <a:srgbClr val="FF0000"/>
              </a:buClr>
              <a:buFontTx/>
              <a:buChar char="•"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3700">
                <a:solidFill>
                  <a:srgbClr val="00FFFF"/>
                </a:solidFill>
              </a:rPr>
              <a:t>Modularize</a:t>
            </a:r>
            <a:r>
              <a:rPr lang="en-GB" altLang="en-US" sz="3700"/>
              <a:t> program development</a:t>
            </a:r>
          </a:p>
          <a:p>
            <a:pPr marL="391146" indent="-391146">
              <a:spcBef>
                <a:spcPts val="798"/>
              </a:spcBef>
              <a:buClr>
                <a:srgbClr val="FF0000"/>
              </a:buClr>
              <a:buFontTx/>
              <a:buChar char="•"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3700">
                <a:solidFill>
                  <a:srgbClr val="00FFFF"/>
                </a:solidFill>
              </a:rPr>
              <a:t>Portable</a:t>
            </a:r>
            <a:r>
              <a:rPr lang="en-GB" altLang="en-US" sz="3700"/>
              <a:t> among host environments supporting Oracle server and PL/SQL</a:t>
            </a:r>
          </a:p>
          <a:p>
            <a:pPr marL="391146" indent="-391146">
              <a:spcBef>
                <a:spcPts val="798"/>
              </a:spcBef>
              <a:buClr>
                <a:srgbClr val="99FF99"/>
              </a:buClr>
              <a:buSzPct val="80000"/>
              <a:buFont typeface="Wingdings" charset="2"/>
              <a:buChar char=""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3700"/>
              <a:t>Handle </a:t>
            </a:r>
            <a:r>
              <a:rPr lang="en-GB" altLang="en-US" sz="3700">
                <a:solidFill>
                  <a:srgbClr val="00FFFF"/>
                </a:solidFill>
              </a:rPr>
              <a:t>errors</a:t>
            </a:r>
          </a:p>
        </p:txBody>
      </p:sp>
    </p:spTree>
    <p:extLst>
      <p:ext uri="{BB962C8B-B14F-4D97-AF65-F5344CB8AC3E}">
        <p14:creationId xmlns:p14="http://schemas.microsoft.com/office/powerpoint/2010/main" val="4173912910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46E7718-876D-4342-B0BD-E210976CB685}" type="datetimeFigureOut">
              <a:rPr lang="en-US"/>
              <a:pPr>
                <a:defRPr/>
              </a:pPr>
              <a:t>21/02/2019</a:t>
            </a:fld>
            <a:endParaRPr lang="en-US"/>
          </a:p>
        </p:txBody>
      </p:sp>
      <p:sp>
        <p:nvSpPr>
          <p:cNvPr id="11267" name="Rectangle 1"/>
          <p:cNvSpPr>
            <a:spLocks noChangeArrowheads="1"/>
          </p:cNvSpPr>
          <p:nvPr>
            <p:ph type="title"/>
          </p:nvPr>
        </p:nvSpPr>
        <p:spPr>
          <a:xfrm>
            <a:off x="534670" y="969033"/>
            <a:ext cx="9624060" cy="723366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pPr algn="ctr">
              <a:buClr>
                <a:srgbClr val="FFFF00"/>
              </a:buClr>
              <a:tabLst>
                <a:tab pos="0" algn="l"/>
                <a:tab pos="1043056" algn="l"/>
                <a:tab pos="2086112" algn="l"/>
                <a:tab pos="3129168" algn="l"/>
                <a:tab pos="4172224" algn="l"/>
                <a:tab pos="5215280" algn="l"/>
                <a:tab pos="6258336" algn="l"/>
                <a:tab pos="7301393" algn="l"/>
                <a:tab pos="8344449" algn="l"/>
                <a:tab pos="9387505" algn="l"/>
                <a:tab pos="10430561" algn="l"/>
                <a:tab pos="11473617" algn="l"/>
              </a:tabLst>
            </a:pPr>
            <a:r>
              <a:rPr lang="en-GB" altLang="en-US" dirty="0" smtClean="0">
                <a:solidFill>
                  <a:schemeClr val="tx2"/>
                </a:solidFill>
              </a:rPr>
              <a:t>Structure of a block</a:t>
            </a:r>
          </a:p>
        </p:txBody>
      </p:sp>
      <p:sp>
        <p:nvSpPr>
          <p:cNvPr id="11268" name="Rectangle 2"/>
          <p:cNvSpPr>
            <a:spLocks noChangeArrowheads="1"/>
          </p:cNvSpPr>
          <p:nvPr>
            <p:ph type="body" idx="1"/>
          </p:nvPr>
        </p:nvSpPr>
        <p:spPr>
          <a:xfrm>
            <a:off x="534670" y="1764295"/>
            <a:ext cx="9624060" cy="4990084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pPr marL="391146" indent="-391146">
              <a:spcBef>
                <a:spcPts val="570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300" b="1" dirty="0">
                <a:latin typeface="Courier New" pitchFamily="49" charset="0"/>
              </a:rPr>
              <a:t>DECLARE</a:t>
            </a:r>
            <a:r>
              <a:rPr lang="en-GB" altLang="en-US" sz="2300" dirty="0">
                <a:latin typeface="Courier New" pitchFamily="49" charset="0"/>
              </a:rPr>
              <a:t>    </a:t>
            </a:r>
          </a:p>
          <a:p>
            <a:pPr marL="391146" indent="-391146">
              <a:spcBef>
                <a:spcPts val="570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300" dirty="0">
                <a:latin typeface="Courier New" pitchFamily="49" charset="0"/>
              </a:rPr>
              <a:t> /* Declarative section: variables, types, cursors, user-defined exceptions */  </a:t>
            </a:r>
          </a:p>
          <a:p>
            <a:pPr marL="391146" indent="-391146">
              <a:spcBef>
                <a:spcPts val="570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300" b="1" dirty="0">
                <a:latin typeface="Courier New" pitchFamily="49" charset="0"/>
              </a:rPr>
              <a:t>BEGIN</a:t>
            </a:r>
            <a:r>
              <a:rPr lang="en-GB" altLang="en-US" sz="2300" dirty="0">
                <a:latin typeface="Courier New" pitchFamily="49" charset="0"/>
              </a:rPr>
              <a:t>     </a:t>
            </a:r>
          </a:p>
          <a:p>
            <a:pPr marL="391146" indent="-391146">
              <a:spcBef>
                <a:spcPts val="570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300" dirty="0">
                <a:latin typeface="Courier New" pitchFamily="49" charset="0"/>
              </a:rPr>
              <a:t>/* Executable section: procedural and SQL statements go here. */    </a:t>
            </a:r>
          </a:p>
          <a:p>
            <a:pPr marL="391146" indent="-391146">
              <a:spcBef>
                <a:spcPts val="570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300" dirty="0">
                <a:latin typeface="Courier New" pitchFamily="49" charset="0"/>
              </a:rPr>
              <a:t> /* This is the only section of the block that is required. */     </a:t>
            </a:r>
          </a:p>
          <a:p>
            <a:pPr marL="391146" indent="-391146">
              <a:spcBef>
                <a:spcPts val="570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300" b="1" dirty="0">
                <a:latin typeface="Courier New" pitchFamily="49" charset="0"/>
              </a:rPr>
              <a:t>EXCEPTION</a:t>
            </a:r>
            <a:r>
              <a:rPr lang="en-GB" altLang="en-US" sz="2300" dirty="0">
                <a:latin typeface="Courier New" pitchFamily="49" charset="0"/>
              </a:rPr>
              <a:t>     </a:t>
            </a:r>
          </a:p>
          <a:p>
            <a:pPr marL="391146" indent="-391146">
              <a:spcBef>
                <a:spcPts val="570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300" dirty="0">
                <a:latin typeface="Courier New" pitchFamily="49" charset="0"/>
              </a:rPr>
              <a:t>/* Exception handling section: error handling statements go here. */    </a:t>
            </a:r>
          </a:p>
          <a:p>
            <a:pPr marL="391146" indent="-391146">
              <a:spcBef>
                <a:spcPts val="570"/>
              </a:spcBef>
              <a:buClr>
                <a:srgbClr val="FF0000"/>
              </a:buClr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2300" b="1" dirty="0">
                <a:latin typeface="Courier New" pitchFamily="49" charset="0"/>
              </a:rPr>
              <a:t>END</a:t>
            </a:r>
            <a:r>
              <a:rPr lang="en-GB" altLang="en-US" sz="2300" dirty="0">
                <a:latin typeface="Courier New" pitchFamily="49" charset="0"/>
              </a:rPr>
              <a:t>; /* mandatory */</a:t>
            </a:r>
          </a:p>
        </p:txBody>
      </p:sp>
    </p:spTree>
    <p:extLst>
      <p:ext uri="{BB962C8B-B14F-4D97-AF65-F5344CB8AC3E}">
        <p14:creationId xmlns:p14="http://schemas.microsoft.com/office/powerpoint/2010/main" val="3686874884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46E7718-876D-4342-B0BD-E210976CB685}" type="datetimeFigureOut">
              <a:rPr lang="en-US"/>
              <a:pPr>
                <a:defRPr/>
              </a:pPr>
              <a:t>21/02/2019</a:t>
            </a:fld>
            <a:endParaRPr lang="en-US"/>
          </a:p>
        </p:txBody>
      </p:sp>
      <p:sp>
        <p:nvSpPr>
          <p:cNvPr id="13315" name="Rectangle 1"/>
          <p:cNvSpPr>
            <a:spLocks noChangeArrowheads="1"/>
          </p:cNvSpPr>
          <p:nvPr>
            <p:ph type="title"/>
          </p:nvPr>
        </p:nvSpPr>
        <p:spPr>
          <a:xfrm>
            <a:off x="421425" y="681001"/>
            <a:ext cx="9624060" cy="723366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pPr algn="ctr">
              <a:buClr>
                <a:srgbClr val="FFFF00"/>
              </a:buClr>
              <a:tabLst>
                <a:tab pos="0" algn="l"/>
                <a:tab pos="1043056" algn="l"/>
                <a:tab pos="2086112" algn="l"/>
                <a:tab pos="3129168" algn="l"/>
                <a:tab pos="4172224" algn="l"/>
                <a:tab pos="5215280" algn="l"/>
                <a:tab pos="6258336" algn="l"/>
                <a:tab pos="7301393" algn="l"/>
                <a:tab pos="8344449" algn="l"/>
                <a:tab pos="9387505" algn="l"/>
                <a:tab pos="10430561" algn="l"/>
                <a:tab pos="11473617" algn="l"/>
              </a:tabLst>
            </a:pPr>
            <a:r>
              <a:rPr lang="en-GB" altLang="en-US" dirty="0" smtClean="0">
                <a:solidFill>
                  <a:schemeClr val="tx2"/>
                </a:solidFill>
              </a:rPr>
              <a:t>Block (1)</a:t>
            </a:r>
          </a:p>
        </p:txBody>
      </p:sp>
      <p:sp>
        <p:nvSpPr>
          <p:cNvPr id="13316" name="Rectangle 2"/>
          <p:cNvSpPr>
            <a:spLocks noChangeArrowheads="1"/>
          </p:cNvSpPr>
          <p:nvPr>
            <p:ph type="body" idx="1"/>
          </p:nvPr>
        </p:nvSpPr>
        <p:spPr>
          <a:xfrm>
            <a:off x="421425" y="1405486"/>
            <a:ext cx="9624060" cy="608226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pPr marL="391146" indent="-391146">
              <a:lnSpc>
                <a:spcPct val="80000"/>
              </a:lnSpc>
              <a:spcBef>
                <a:spcPts val="798"/>
              </a:spcBef>
              <a:buClr>
                <a:srgbClr val="99FF99"/>
              </a:buClr>
              <a:buSzPct val="80000"/>
              <a:buFont typeface="Wingdings" charset="2"/>
              <a:buChar char=""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3700" dirty="0"/>
              <a:t>The only SQL statements </a:t>
            </a:r>
            <a:r>
              <a:rPr lang="en-GB" altLang="en-US" sz="3700" dirty="0">
                <a:solidFill>
                  <a:srgbClr val="00FFFF"/>
                </a:solidFill>
              </a:rPr>
              <a:t>allowed</a:t>
            </a:r>
            <a:r>
              <a:rPr lang="en-GB" altLang="en-US" sz="3700" dirty="0"/>
              <a:t> in a PL/SQL program are </a:t>
            </a:r>
            <a:r>
              <a:rPr lang="en-GB" altLang="en-US" sz="3700" dirty="0">
                <a:solidFill>
                  <a:srgbClr val="00FFFF"/>
                </a:solidFill>
              </a:rPr>
              <a:t>SELECT, INSERT, UPDATE, DELETE</a:t>
            </a:r>
            <a:r>
              <a:rPr lang="en-GB" altLang="en-US" sz="3700" dirty="0"/>
              <a:t> and several other data manipulation statements plus some transaction control. </a:t>
            </a:r>
          </a:p>
          <a:p>
            <a:pPr marL="391146" indent="-391146">
              <a:lnSpc>
                <a:spcPct val="80000"/>
              </a:lnSpc>
              <a:spcBef>
                <a:spcPts val="798"/>
              </a:spcBef>
              <a:buClr>
                <a:srgbClr val="99FF99"/>
              </a:buClr>
              <a:buSzPct val="80000"/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endParaRPr lang="en-GB" altLang="en-US" sz="3700" dirty="0"/>
          </a:p>
          <a:p>
            <a:pPr marL="391146" indent="-391146">
              <a:lnSpc>
                <a:spcPct val="80000"/>
              </a:lnSpc>
              <a:spcBef>
                <a:spcPts val="798"/>
              </a:spcBef>
              <a:buClr>
                <a:srgbClr val="99FF99"/>
              </a:buClr>
              <a:buSzPct val="80000"/>
              <a:buFont typeface="Wingdings" charset="2"/>
              <a:buChar char=""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3700" dirty="0"/>
              <a:t>Data definition statements like CREATE, DROP, or ALTER are </a:t>
            </a:r>
            <a:r>
              <a:rPr lang="en-GB" altLang="en-US" sz="3700" dirty="0">
                <a:solidFill>
                  <a:srgbClr val="00FFFF"/>
                </a:solidFill>
              </a:rPr>
              <a:t>not allowed</a:t>
            </a:r>
            <a:r>
              <a:rPr lang="en-GB" altLang="en-US" sz="3700" dirty="0"/>
              <a:t>.</a:t>
            </a:r>
          </a:p>
          <a:p>
            <a:pPr marL="391146" indent="-391146">
              <a:lnSpc>
                <a:spcPct val="80000"/>
              </a:lnSpc>
              <a:spcBef>
                <a:spcPts val="798"/>
              </a:spcBef>
              <a:buClr>
                <a:srgbClr val="99FF99"/>
              </a:buClr>
              <a:buSzPct val="80000"/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endParaRPr lang="en-GB" altLang="en-US" sz="3700" dirty="0"/>
          </a:p>
          <a:p>
            <a:pPr marL="391146" indent="-391146">
              <a:lnSpc>
                <a:spcPct val="80000"/>
              </a:lnSpc>
              <a:spcBef>
                <a:spcPts val="798"/>
              </a:spcBef>
              <a:buClr>
                <a:srgbClr val="99FF99"/>
              </a:buClr>
              <a:buSzPct val="80000"/>
              <a:buFont typeface="Wingdings" charset="2"/>
              <a:buChar char=""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3700" dirty="0"/>
              <a:t>The </a:t>
            </a:r>
            <a:r>
              <a:rPr lang="en-GB" altLang="en-US" sz="3700" dirty="0">
                <a:solidFill>
                  <a:srgbClr val="00FFFF"/>
                </a:solidFill>
              </a:rPr>
              <a:t>executable</a:t>
            </a:r>
            <a:r>
              <a:rPr lang="en-GB" altLang="en-US" sz="3700" dirty="0"/>
              <a:t> section also contains constructs such as assignments, branches, loops, procedure calls, and triggers</a:t>
            </a:r>
          </a:p>
        </p:txBody>
      </p:sp>
    </p:spTree>
    <p:extLst>
      <p:ext uri="{BB962C8B-B14F-4D97-AF65-F5344CB8AC3E}">
        <p14:creationId xmlns:p14="http://schemas.microsoft.com/office/powerpoint/2010/main" val="52182956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46E7718-876D-4342-B0BD-E210976CB685}" type="datetimeFigureOut">
              <a:rPr lang="en-US"/>
              <a:pPr>
                <a:defRPr/>
              </a:pPr>
              <a:t>21/02/2019</a:t>
            </a:fld>
            <a:endParaRPr lang="en-US"/>
          </a:p>
        </p:txBody>
      </p:sp>
      <p:sp>
        <p:nvSpPr>
          <p:cNvPr id="15363" name="Rectangle 1"/>
          <p:cNvSpPr>
            <a:spLocks noChangeArrowheads="1"/>
          </p:cNvSpPr>
          <p:nvPr>
            <p:ph type="title"/>
          </p:nvPr>
        </p:nvSpPr>
        <p:spPr>
          <a:xfrm>
            <a:off x="534670" y="571223"/>
            <a:ext cx="9624060" cy="723366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pPr algn="ctr">
              <a:buClr>
                <a:srgbClr val="FFFF00"/>
              </a:buClr>
              <a:tabLst>
                <a:tab pos="0" algn="l"/>
                <a:tab pos="1043056" algn="l"/>
                <a:tab pos="2086112" algn="l"/>
                <a:tab pos="3129168" algn="l"/>
                <a:tab pos="4172224" algn="l"/>
                <a:tab pos="5215280" algn="l"/>
                <a:tab pos="6258336" algn="l"/>
                <a:tab pos="7301393" algn="l"/>
                <a:tab pos="8344449" algn="l"/>
                <a:tab pos="9387505" algn="l"/>
                <a:tab pos="10430561" algn="l"/>
                <a:tab pos="11473617" algn="l"/>
              </a:tabLst>
            </a:pPr>
            <a:r>
              <a:rPr lang="en-GB" altLang="en-US" smtClean="0">
                <a:solidFill>
                  <a:schemeClr val="tx2"/>
                </a:solidFill>
              </a:rPr>
              <a:t>Block (2)</a:t>
            </a:r>
          </a:p>
        </p:txBody>
      </p:sp>
      <p:sp>
        <p:nvSpPr>
          <p:cNvPr id="15364" name="Rectangle 2"/>
          <p:cNvSpPr>
            <a:spLocks noChangeArrowheads="1"/>
          </p:cNvSpPr>
          <p:nvPr>
            <p:ph type="body" idx="1"/>
          </p:nvPr>
        </p:nvSpPr>
        <p:spPr>
          <a:xfrm>
            <a:off x="534670" y="1508752"/>
            <a:ext cx="9624060" cy="5528784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663" tIns="53385" rIns="102663" bIns="53385">
            <a:spAutoFit/>
          </a:bodyPr>
          <a:lstStyle/>
          <a:p>
            <a:pPr marL="391146" indent="-391146">
              <a:lnSpc>
                <a:spcPct val="80000"/>
              </a:lnSpc>
              <a:spcBef>
                <a:spcPts val="798"/>
              </a:spcBef>
              <a:buClr>
                <a:srgbClr val="99FF99"/>
              </a:buClr>
              <a:buSzPct val="80000"/>
              <a:buFont typeface="Wingdings" charset="2"/>
              <a:buChar char=""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3700"/>
              <a:t>PL/SQL is </a:t>
            </a:r>
            <a:r>
              <a:rPr lang="en-GB" altLang="en-US" sz="3700">
                <a:solidFill>
                  <a:srgbClr val="00FFFF"/>
                </a:solidFill>
              </a:rPr>
              <a:t>not case sensitive</a:t>
            </a:r>
            <a:r>
              <a:rPr lang="en-GB" altLang="en-US" sz="3700"/>
              <a:t>. C style </a:t>
            </a:r>
            <a:r>
              <a:rPr lang="en-GB" altLang="en-US" sz="3700">
                <a:solidFill>
                  <a:srgbClr val="00FFFF"/>
                </a:solidFill>
              </a:rPr>
              <a:t>comments</a:t>
            </a:r>
            <a:r>
              <a:rPr lang="en-GB" altLang="en-US" sz="3700"/>
              <a:t> (/* ... */) may be used. </a:t>
            </a:r>
          </a:p>
          <a:p>
            <a:pPr marL="391146" indent="-391146">
              <a:lnSpc>
                <a:spcPct val="80000"/>
              </a:lnSpc>
              <a:spcBef>
                <a:spcPts val="798"/>
              </a:spcBef>
              <a:buClr>
                <a:srgbClr val="99FF99"/>
              </a:buClr>
              <a:buSzPct val="80000"/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endParaRPr lang="en-GB" altLang="en-US" sz="3700"/>
          </a:p>
          <a:p>
            <a:pPr marL="391146" indent="-391146">
              <a:lnSpc>
                <a:spcPct val="80000"/>
              </a:lnSpc>
              <a:spcBef>
                <a:spcPts val="798"/>
              </a:spcBef>
              <a:buClr>
                <a:srgbClr val="99FF99"/>
              </a:buClr>
              <a:buSzPct val="80000"/>
              <a:buFont typeface="Wingdings" charset="2"/>
              <a:buChar char=""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3700"/>
              <a:t>To </a:t>
            </a:r>
            <a:r>
              <a:rPr lang="en-GB" altLang="en-US" sz="3700">
                <a:solidFill>
                  <a:srgbClr val="00FFFF"/>
                </a:solidFill>
              </a:rPr>
              <a:t>execute a PL/SQL program</a:t>
            </a:r>
            <a:r>
              <a:rPr lang="en-GB" altLang="en-US" sz="3700"/>
              <a:t>, we must follow the program text itself by: a line with a single dot (</a:t>
            </a:r>
            <a:r>
              <a:rPr lang="en-GB" altLang="en-US" sz="3700">
                <a:solidFill>
                  <a:srgbClr val="00FFFF"/>
                </a:solidFill>
              </a:rPr>
              <a:t>"."</a:t>
            </a:r>
            <a:r>
              <a:rPr lang="en-GB" altLang="en-US" sz="3700"/>
              <a:t>), and then a line with </a:t>
            </a:r>
            <a:r>
              <a:rPr lang="en-GB" altLang="en-US" sz="3700">
                <a:solidFill>
                  <a:srgbClr val="00FFFF"/>
                </a:solidFill>
              </a:rPr>
              <a:t>“run”</a:t>
            </a:r>
            <a:r>
              <a:rPr lang="en-GB" altLang="en-US" sz="3700"/>
              <a:t>; or a line with </a:t>
            </a:r>
            <a:r>
              <a:rPr lang="en-GB" altLang="en-US" sz="3700">
                <a:solidFill>
                  <a:srgbClr val="00FFFF"/>
                </a:solidFill>
              </a:rPr>
              <a:t>“/”</a:t>
            </a:r>
            <a:r>
              <a:rPr lang="en-GB" altLang="en-US" sz="3700"/>
              <a:t> </a:t>
            </a:r>
          </a:p>
          <a:p>
            <a:pPr marL="391146" indent="-391146">
              <a:lnSpc>
                <a:spcPct val="80000"/>
              </a:lnSpc>
              <a:spcBef>
                <a:spcPts val="798"/>
              </a:spcBef>
              <a:buClr>
                <a:srgbClr val="99FF99"/>
              </a:buClr>
              <a:buSzPct val="80000"/>
              <a:buNone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endParaRPr lang="en-GB" altLang="en-US" sz="3700"/>
          </a:p>
          <a:p>
            <a:pPr marL="391146" indent="-391146">
              <a:lnSpc>
                <a:spcPct val="80000"/>
              </a:lnSpc>
              <a:spcBef>
                <a:spcPts val="798"/>
              </a:spcBef>
              <a:buClr>
                <a:srgbClr val="99FF99"/>
              </a:buClr>
              <a:buSzPct val="80000"/>
              <a:buFont typeface="Wingdings" charset="2"/>
              <a:buChar char=""/>
              <a:tabLst>
                <a:tab pos="1039434" algn="l"/>
                <a:tab pos="2082490" algn="l"/>
                <a:tab pos="3125547" algn="l"/>
                <a:tab pos="4168603" algn="l"/>
                <a:tab pos="5211659" algn="l"/>
                <a:tab pos="6254715" algn="l"/>
                <a:tab pos="7297771" algn="l"/>
                <a:tab pos="8340827" algn="l"/>
                <a:tab pos="9383883" algn="l"/>
                <a:tab pos="10426939" algn="l"/>
                <a:tab pos="11469995" algn="l"/>
              </a:tabLst>
            </a:pPr>
            <a:r>
              <a:rPr lang="en-GB" altLang="en-US" sz="3700"/>
              <a:t>We can invoke a PL/SQL program either by typing it in sqlplus or by putting the code in a file and invoking the file </a:t>
            </a:r>
          </a:p>
        </p:txBody>
      </p:sp>
    </p:spTree>
    <p:extLst>
      <p:ext uri="{BB962C8B-B14F-4D97-AF65-F5344CB8AC3E}">
        <p14:creationId xmlns:p14="http://schemas.microsoft.com/office/powerpoint/2010/main" val="3670032594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</TotalTime>
  <Words>1970</Words>
  <Application>Microsoft Office PowerPoint</Application>
  <PresentationFormat>Custom</PresentationFormat>
  <Paragraphs>501</Paragraphs>
  <Slides>57</Slides>
  <Notes>54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Office Theme</vt:lpstr>
      <vt:lpstr>Welcome  to  DSO401T</vt:lpstr>
      <vt:lpstr>Personalia</vt:lpstr>
      <vt:lpstr>PL/SQL</vt:lpstr>
      <vt:lpstr>Introduction</vt:lpstr>
      <vt:lpstr>PL/SQL Environment</vt:lpstr>
      <vt:lpstr>Benefits</vt:lpstr>
      <vt:lpstr>Structure of a block</vt:lpstr>
      <vt:lpstr>Block (1)</vt:lpstr>
      <vt:lpstr>Block (2)</vt:lpstr>
      <vt:lpstr>Variables and Types (1)</vt:lpstr>
      <vt:lpstr>Variables and Types (2)</vt:lpstr>
      <vt:lpstr>Example</vt:lpstr>
      <vt:lpstr>Declaring Boolean variables</vt:lpstr>
      <vt:lpstr>Example</vt:lpstr>
      <vt:lpstr>The %TYPE attribute</vt:lpstr>
      <vt:lpstr>The %ROWTYPE attribute</vt:lpstr>
      <vt:lpstr>Default values and assignments</vt:lpstr>
      <vt:lpstr>Bind variables</vt:lpstr>
      <vt:lpstr>Steps to create a bind variable</vt:lpstr>
      <vt:lpstr>Example</vt:lpstr>
      <vt:lpstr>DBMS_OUTPUT.PUT_LINE package</vt:lpstr>
      <vt:lpstr>Simple programs accessing the database</vt:lpstr>
      <vt:lpstr>Example (SQL)</vt:lpstr>
      <vt:lpstr>Example (PL/SQL)</vt:lpstr>
      <vt:lpstr>Control flow</vt:lpstr>
      <vt:lpstr>Example</vt:lpstr>
      <vt:lpstr>Loops</vt:lpstr>
      <vt:lpstr>Example</vt:lpstr>
      <vt:lpstr>Other useful loop-forming statements </vt:lpstr>
      <vt:lpstr>Cursors</vt:lpstr>
      <vt:lpstr>Example (1)</vt:lpstr>
      <vt:lpstr>Example (2)</vt:lpstr>
      <vt:lpstr>Exceptions</vt:lpstr>
      <vt:lpstr>Handling exceptions</vt:lpstr>
      <vt:lpstr>Exception types </vt:lpstr>
      <vt:lpstr>Trapping exceptions</vt:lpstr>
      <vt:lpstr>Trapping pre-defined Oracle server errors</vt:lpstr>
      <vt:lpstr>Functions for Trapping Exceptions</vt:lpstr>
      <vt:lpstr>Example</vt:lpstr>
      <vt:lpstr>Trapping Nonpredefined Oracle Server Errors </vt:lpstr>
      <vt:lpstr>Example</vt:lpstr>
      <vt:lpstr>Trapping User-Defined Exceptions</vt:lpstr>
      <vt:lpstr>Example</vt:lpstr>
      <vt:lpstr>Propagating exceptions</vt:lpstr>
      <vt:lpstr>RAISE_APPLICATION_ERROR  Procedure</vt:lpstr>
      <vt:lpstr>Example</vt:lpstr>
      <vt:lpstr>Procedures (1)</vt:lpstr>
      <vt:lpstr>Procedures(2)</vt:lpstr>
      <vt:lpstr>Example</vt:lpstr>
      <vt:lpstr>Executing procedures</vt:lpstr>
      <vt:lpstr>Another example</vt:lpstr>
      <vt:lpstr>OUT and INOUT parameters</vt:lpstr>
      <vt:lpstr>Example</vt:lpstr>
      <vt:lpstr>Procedures and Functions</vt:lpstr>
      <vt:lpstr>Discovering errors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Cecil Kgoetiane</dc:creator>
  <cp:lastModifiedBy>Emmanuel Ramafalo</cp:lastModifiedBy>
  <cp:revision>148</cp:revision>
  <dcterms:created xsi:type="dcterms:W3CDTF">2012-08-02T08:09:44Z</dcterms:created>
  <dcterms:modified xsi:type="dcterms:W3CDTF">2019-02-21T12:36:02Z</dcterms:modified>
</cp:coreProperties>
</file>