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190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2019/7/21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rct=j&amp;q=&amp;esrc=s&amp;source=images&amp;cd=&amp;ved=2ahUKEwiE1LTM68PjAhUPO3AKHTZWDnQQjRx6BAgBEAU&amp;url=https://blog.qwiklabs.com/tag/machine-learning/page/2/&amp;psig=AOvVaw0IohZElxv6r932uH6N9m5n&amp;ust=1563723855818097" TargetMode="External"/><Relationship Id="rId13" Type="http://schemas.openxmlformats.org/officeDocument/2006/relationships/image" Target="../media/image20.tmp"/><Relationship Id="rId18" Type="http://schemas.openxmlformats.org/officeDocument/2006/relationships/image" Target="../media/image23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17" Type="http://schemas.openxmlformats.org/officeDocument/2006/relationships/hyperlink" Target="https://www.google.com.hk/url?sa=i&amp;rct=j&amp;q=&amp;esrc=s&amp;source=images&amp;cd=&amp;ved=2ahUKEwilt_HYmsXjAhXSM94KHYNpDqcQjRx6BAgBEAU&amp;url=https://en.wikipedia.org/wiki/Google_Cloud_Datastore&amp;psig=AOvVaw3xDQs2_6XPSWaB8m6KxqHU&amp;ust=1563770748596510" TargetMode="External"/><Relationship Id="rId2" Type="http://schemas.openxmlformats.org/officeDocument/2006/relationships/hyperlink" Target="https://www.bing.com/images/search?q=pdf+logo&amp;id=ED1A77759BC47AD544C52007C4775E4C134A4970&amp;FORM=IQFRBA" TargetMode="Externa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ved=2ahUKEwjNqIyK58PjAhUJfd4KHR63AeUQjRx6BAgBEAU&amp;url=https://www.mailform.io/&amp;psig=AOvVaw2xPzaWf2NRfo4CXl7ypTZY&amp;ust=1563722642828724" TargetMode="External"/><Relationship Id="rId11" Type="http://schemas.openxmlformats.org/officeDocument/2006/relationships/image" Target="../media/image18.tmp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17.tmp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hyperlink" Target="https://www.google.com/url?sa=i&amp;rct=j&amp;q=&amp;esrc=s&amp;source=images&amp;cd=&amp;ved=2ahUKEwjInZSohMTjAhUGM94KHZiOBxAQjRx6BAgBEAU&amp;url=https://en.wikipedia.org/wiki/Google_Storage&amp;psig=AOvVaw10yNuzD9i2-Vj9PBOe9hlS&amp;ust=15637305306102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Callout 15"/>
          <p:cNvSpPr/>
          <p:nvPr/>
        </p:nvSpPr>
        <p:spPr>
          <a:xfrm>
            <a:off x="1115616" y="908720"/>
            <a:ext cx="7920880" cy="3240360"/>
          </a:xfrm>
          <a:prstGeom prst="cloudCallout">
            <a:avLst>
              <a:gd name="adj1" fmla="val -53255"/>
              <a:gd name="adj2" fmla="val 56985"/>
            </a:avLst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57606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Hackimon</a:t>
            </a:r>
            <a:r>
              <a:rPr lang="en-US" altLang="zh-TW" dirty="0" smtClean="0"/>
              <a:t> – Our team member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51520" y="3429000"/>
            <a:ext cx="2016224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  <p:sp useBgFill="1">
        <p:nvSpPr>
          <p:cNvPr id="21" name="Rounded Rectangular Callout 20"/>
          <p:cNvSpPr/>
          <p:nvPr/>
        </p:nvSpPr>
        <p:spPr>
          <a:xfrm>
            <a:off x="2051720" y="2492896"/>
            <a:ext cx="1224136" cy="792088"/>
          </a:xfrm>
          <a:prstGeom prst="wedgeRoundRectCallout">
            <a:avLst>
              <a:gd name="adj1" fmla="val 45893"/>
              <a:gd name="adj2" fmla="val 13679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2" name="Rounded Rectangular Callout 21"/>
          <p:cNvSpPr/>
          <p:nvPr/>
        </p:nvSpPr>
        <p:spPr>
          <a:xfrm>
            <a:off x="3131840" y="1628800"/>
            <a:ext cx="1512168" cy="792088"/>
          </a:xfrm>
          <a:prstGeom prst="wedgeRoundRectCallout">
            <a:avLst>
              <a:gd name="adj1" fmla="val -1280"/>
              <a:gd name="adj2" fmla="val 22804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3" name="Rounded Rectangular Callout 22"/>
          <p:cNvSpPr/>
          <p:nvPr/>
        </p:nvSpPr>
        <p:spPr>
          <a:xfrm>
            <a:off x="3923928" y="2852936"/>
            <a:ext cx="1512168" cy="648072"/>
          </a:xfrm>
          <a:prstGeom prst="wedgeRoundRectCallout">
            <a:avLst>
              <a:gd name="adj1" fmla="val -1034"/>
              <a:gd name="adj2" fmla="val 12799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 Leung.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4" name="Rounded Rectangular Callout 23"/>
          <p:cNvSpPr/>
          <p:nvPr/>
        </p:nvSpPr>
        <p:spPr>
          <a:xfrm>
            <a:off x="4788024" y="2060848"/>
            <a:ext cx="1368152" cy="720080"/>
          </a:xfrm>
          <a:prstGeom prst="wedgeRoundRectCallout">
            <a:avLst>
              <a:gd name="adj1" fmla="val 25041"/>
              <a:gd name="adj2" fmla="val 220856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5" name="Rounded Rectangular Callout 24"/>
          <p:cNvSpPr/>
          <p:nvPr/>
        </p:nvSpPr>
        <p:spPr>
          <a:xfrm>
            <a:off x="6156176" y="2492896"/>
            <a:ext cx="1368152" cy="1008112"/>
          </a:xfrm>
          <a:prstGeom prst="wedgeRoundRectCallout">
            <a:avLst>
              <a:gd name="adj1" fmla="val 10814"/>
              <a:gd name="adj2" fmla="val 11311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26" name="Rounded Rectangular Callout 25"/>
          <p:cNvSpPr/>
          <p:nvPr/>
        </p:nvSpPr>
        <p:spPr>
          <a:xfrm>
            <a:off x="7020272" y="1556792"/>
            <a:ext cx="1584176" cy="792088"/>
          </a:xfrm>
          <a:prstGeom prst="wedgeRoundRectCallout">
            <a:avLst>
              <a:gd name="adj1" fmla="val 19904"/>
              <a:gd name="adj2" fmla="val 265636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Hackimon</a:t>
            </a:r>
            <a:r>
              <a:rPr lang="en-US" altLang="zh-TW" dirty="0"/>
              <a:t> </a:t>
            </a:r>
            <a:r>
              <a:rPr lang="en-US" altLang="zh-TW" dirty="0" smtClean="0"/>
              <a:t>– Machine learning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715882"/>
            <a:ext cx="4104456" cy="13216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7200" y="712520"/>
            <a:ext cx="389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 Reports delivered to google cloud storage and extract text to a format that fit to Google Auto ML Entity Extraction by using Python/Vision API</a:t>
            </a:r>
            <a:endParaRPr 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8384"/>
            <a:ext cx="3816423" cy="7682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355975" y="2193905"/>
            <a:ext cx="439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Annotate the entities in Auto </a:t>
            </a:r>
            <a:r>
              <a:rPr lang="en-US" sz="1600" dirty="0"/>
              <a:t>ML </a:t>
            </a:r>
            <a:r>
              <a:rPr lang="en-US" sz="1600" dirty="0" smtClean="0"/>
              <a:t>Entity Extraction. The more annotation we provided, the more precise the model will be.</a:t>
            </a:r>
            <a:endParaRPr 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3407661"/>
            <a:ext cx="4104457" cy="133754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6455" y="3427485"/>
            <a:ext cx="4043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model was trained/evaluated in </a:t>
            </a:r>
            <a:r>
              <a:rPr lang="en-US" sz="1600" dirty="0"/>
              <a:t>Auto ML Entity </a:t>
            </a:r>
            <a:r>
              <a:rPr lang="en-US" sz="1600" dirty="0" smtClean="0"/>
              <a:t>Extraction. </a:t>
            </a:r>
            <a:r>
              <a:rPr lang="en-US" sz="1600" dirty="0"/>
              <a:t>Perfect precision and recall can indicate that the data is too easy and may not generalize well</a:t>
            </a:r>
            <a:r>
              <a:rPr lang="en-US" sz="1600" dirty="0" smtClean="0"/>
              <a:t>. Fine tuning the model to get better result.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6" y="5127962"/>
            <a:ext cx="3899520" cy="59864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499992" y="4997145"/>
            <a:ext cx="4043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data was extracted to Google </a:t>
            </a:r>
            <a:r>
              <a:rPr lang="en-US" sz="1600" dirty="0" err="1" smtClean="0"/>
              <a:t>datastore</a:t>
            </a:r>
            <a:r>
              <a:rPr lang="en-US" sz="1600" dirty="0" smtClean="0"/>
              <a:t> and ready for </a:t>
            </a:r>
            <a:r>
              <a:rPr lang="en-US" sz="1600" dirty="0" err="1" smtClean="0"/>
              <a:t>chatbox’s</a:t>
            </a:r>
            <a:r>
              <a:rPr lang="en-US" sz="1600" dirty="0" smtClean="0"/>
              <a:t> queries.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625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200" b="1" cap="small" dirty="0">
                <a:solidFill>
                  <a:schemeClr val="tx2"/>
                </a:solidFill>
              </a:rPr>
              <a:t>Architecture Logical</a:t>
            </a:r>
            <a:r>
              <a:rPr lang="en-US" altLang="zh-HK" sz="3100" b="1" cap="small" dirty="0" smtClean="0">
                <a:solidFill>
                  <a:schemeClr val="tx2"/>
                </a:solidFill>
              </a:rPr>
              <a:t> </a:t>
            </a:r>
            <a:r>
              <a:rPr lang="en-US" altLang="zh-HK" sz="3100" b="1" cap="small" dirty="0">
                <a:solidFill>
                  <a:schemeClr val="tx2"/>
                </a:solidFill>
              </a:rPr>
              <a:t>Diagram</a:t>
            </a:r>
            <a:endParaRPr lang="zh-HK" altLang="en-US" sz="3100" b="1" cap="small" dirty="0">
              <a:solidFill>
                <a:schemeClr val="tx2"/>
              </a:solidFill>
            </a:endParaRPr>
          </a:p>
        </p:txBody>
      </p:sp>
      <p:pic>
        <p:nvPicPr>
          <p:cNvPr id="5" name="Picture 2" descr="pdf logo 的圖片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6008"/>
            <a:ext cx="991542" cy="87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319087" y="1725447"/>
            <a:ext cx="840174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877491" y="1725447"/>
            <a:ext cx="13816" cy="81260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35507" y="1983555"/>
            <a:ext cx="910952" cy="288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1</a:t>
            </a:r>
            <a:r>
              <a:rPr lang="en-US" altLang="zh-HK" sz="1100" dirty="0" smtClean="0">
                <a:solidFill>
                  <a:schemeClr val="tx1"/>
                </a:solidFill>
              </a:rPr>
              <a:t>. </a:t>
            </a:r>
            <a:r>
              <a:rPr lang="en-US" altLang="zh-HK" sz="1100" dirty="0" smtClean="0">
                <a:solidFill>
                  <a:schemeClr val="tx1"/>
                </a:solidFill>
              </a:rPr>
              <a:t>Upload PDF via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Picture 4" descr="http://www.boylesoftware.com/blog/wp-content/uploads/2016/02/Screen-Shot-2016-02-22-at-11.42.46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5" y="1956559"/>
            <a:ext cx="1896497" cy="10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232000" y="1026655"/>
            <a:ext cx="864096" cy="57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Research daily Financial report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22" descr="https://cdn-ak.f.st-hatena.com/images/fotolife/r/ryo_abe/20171210/201712100036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53" y="3538201"/>
            <a:ext cx="1978707" cy="8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H="1">
            <a:off x="877490" y="3042110"/>
            <a:ext cx="1" cy="62138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43968" y="3258134"/>
            <a:ext cx="104411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2</a:t>
            </a:r>
            <a:r>
              <a:rPr lang="en-US" altLang="zh-HK" sz="1100" dirty="0" smtClean="0">
                <a:solidFill>
                  <a:schemeClr val="tx1"/>
                </a:solidFill>
              </a:rPr>
              <a:t>. </a:t>
            </a:r>
            <a:r>
              <a:rPr lang="en-US" altLang="zh-HK" sz="1100" dirty="0" smtClean="0">
                <a:solidFill>
                  <a:schemeClr val="tx1"/>
                </a:solidFill>
              </a:rPr>
              <a:t>Trigger Cloud function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75467" y="4387603"/>
            <a:ext cx="2" cy="814747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07963" y="4752467"/>
            <a:ext cx="1174264" cy="326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3. </a:t>
            </a:r>
            <a:r>
              <a:rPr lang="en-US" altLang="zh-HK" sz="1100" dirty="0" smtClean="0">
                <a:solidFill>
                  <a:schemeClr val="tx1"/>
                </a:solidFill>
              </a:rPr>
              <a:t>Extract Text and convert format (using 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66025" y="5567770"/>
            <a:ext cx="1017640" cy="28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4. </a:t>
            </a:r>
            <a:r>
              <a:rPr lang="en-US" altLang="zh-HK" sz="1100" dirty="0" smtClean="0">
                <a:solidFill>
                  <a:schemeClr val="tx1"/>
                </a:solidFill>
              </a:rPr>
              <a:t>load formatted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232000" y="5456134"/>
            <a:ext cx="1512167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41315" y="5639787"/>
            <a:ext cx="124732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Trained M</a:t>
            </a:r>
            <a:r>
              <a:rPr lang="en-US" altLang="zh-TW" sz="1100" dirty="0" smtClean="0">
                <a:solidFill>
                  <a:schemeClr val="tx1"/>
                </a:solidFill>
              </a:rPr>
              <a:t>odel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97459" y="4770302"/>
            <a:ext cx="102630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7506425" y="3063569"/>
            <a:ext cx="0" cy="1324034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14" y="4174797"/>
            <a:ext cx="504056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37" y="4174797"/>
            <a:ext cx="601216" cy="5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10" y="4173647"/>
            <a:ext cx="504056" cy="5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91" y="4165950"/>
            <a:ext cx="576064" cy="5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6023943" y="4290998"/>
            <a:ext cx="1043572" cy="420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6. </a:t>
            </a:r>
            <a:r>
              <a:rPr lang="en-US" altLang="zh-HK" sz="1100" dirty="0" smtClean="0">
                <a:solidFill>
                  <a:schemeClr val="tx1"/>
                </a:solidFill>
              </a:rPr>
              <a:t>Supervised training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68703" y="3690181"/>
            <a:ext cx="936104" cy="697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10. Generate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Predictions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with REST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7" name="Picture 46" descr="cloud dialogflow logo的圖片搜尋結果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23" y="4156487"/>
            <a:ext cx="1017636" cy="7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4548900" y="4871735"/>
            <a:ext cx="1507636" cy="2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Machine learning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9" name="內容版面配置區 3" descr="畫面剪輯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1" t="7399" r="7288" b="11142"/>
          <a:stretch/>
        </p:blipFill>
        <p:spPr>
          <a:xfrm>
            <a:off x="7067515" y="2381038"/>
            <a:ext cx="772899" cy="642032"/>
          </a:xfrm>
          <a:prstGeom prst="rect">
            <a:avLst/>
          </a:prstGeom>
        </p:spPr>
      </p:pic>
      <p:pic>
        <p:nvPicPr>
          <p:cNvPr id="30" name="內容版面配置區 7" descr="畫面剪輯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1474"/>
          <a:stretch/>
        </p:blipFill>
        <p:spPr>
          <a:xfrm>
            <a:off x="7027567" y="4490827"/>
            <a:ext cx="1031303" cy="1185770"/>
          </a:xfrm>
          <a:prstGeom prst="rect">
            <a:avLst/>
          </a:prstGeom>
        </p:spPr>
      </p:pic>
      <p:cxnSp>
        <p:nvCxnSpPr>
          <p:cNvPr id="31" name="直線單箭頭接點 30"/>
          <p:cNvCxnSpPr/>
          <p:nvPr/>
        </p:nvCxnSpPr>
        <p:spPr>
          <a:xfrm>
            <a:off x="3648654" y="5456134"/>
            <a:ext cx="3418861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840414" y="2702054"/>
            <a:ext cx="992165" cy="122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err="1" smtClean="0">
                <a:solidFill>
                  <a:schemeClr val="tx1"/>
                </a:solidFill>
              </a:rPr>
              <a:t>Diaglogflow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33" name="Picture 52" descr="https://guiademarketing.com.br/wp-content/uploads/2017/01/chat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34" y="731284"/>
            <a:ext cx="1039305" cy="9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190349" y="1097894"/>
            <a:ext cx="874298" cy="382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err="1" smtClean="0">
                <a:solidFill>
                  <a:schemeClr val="tx1"/>
                </a:solidFill>
              </a:rPr>
              <a:t>Chatbot</a:t>
            </a:r>
            <a:endParaRPr lang="en-US" altLang="zh-HK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Text / Voice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7543218" y="1495931"/>
            <a:ext cx="0" cy="82809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20761" y="1522138"/>
            <a:ext cx="0" cy="79132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90053" y="1817974"/>
            <a:ext cx="855544" cy="40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8. Request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Financial advice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8703" y="1745966"/>
            <a:ext cx="1080120" cy="51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12. Response today financial predictions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2488" y="5719155"/>
            <a:ext cx="982961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0" name="內容版面配置區 14" descr="畫面剪輯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05" y="5202350"/>
            <a:ext cx="832152" cy="58457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672159" y="5871555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</a:t>
            </a:r>
            <a:r>
              <a:rPr lang="en-US" altLang="zh-HK" sz="1100" dirty="0" err="1" smtClean="0"/>
              <a:t>AutoML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08338" y="3808637"/>
            <a:ext cx="1680244" cy="30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5. </a:t>
            </a:r>
            <a:r>
              <a:rPr lang="en-US" altLang="zh-HK" sz="1100" dirty="0" smtClean="0">
                <a:solidFill>
                  <a:schemeClr val="tx1"/>
                </a:solidFill>
              </a:rPr>
              <a:t>Labelled Data </a:t>
            </a:r>
            <a:r>
              <a:rPr lang="en-US" altLang="zh-HK" sz="1100" dirty="0" smtClean="0">
                <a:solidFill>
                  <a:schemeClr val="tx1"/>
                </a:solidFill>
              </a:rPr>
              <a:t>(Stock related entities)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522849" y="4770302"/>
            <a:ext cx="138155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149691" y="5507715"/>
            <a:ext cx="2240362" cy="32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7.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AutoML</a:t>
            </a:r>
            <a:r>
              <a:rPr lang="en-US" altLang="zh-HK" sz="1100" dirty="0" smtClean="0">
                <a:solidFill>
                  <a:schemeClr val="tx1"/>
                </a:solidFill>
              </a:rPr>
              <a:t> Natural Language </a:t>
            </a:r>
            <a:r>
              <a:rPr lang="en-US" altLang="zh-HK" sz="1100" dirty="0" smtClean="0">
                <a:solidFill>
                  <a:schemeClr val="tx1"/>
                </a:solidFill>
              </a:rPr>
              <a:t>Entity Extraction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5" name="Picture 2" descr="cloud storage logo的圖片搜尋結果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7" y="2505080"/>
            <a:ext cx="648073" cy="5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loud storage logo的圖片搜尋結果">
            <a:hlinkClick r:id="rId14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9" y="5202350"/>
            <a:ext cx="648072" cy="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1079627" y="2563381"/>
            <a:ext cx="1080119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50" name="Picture 10" descr="cloud datastore的圖片搜尋結果">
            <a:hlinkClick r:id="rId17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47" y="2327603"/>
            <a:ext cx="810903" cy="7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50"/>
          <p:cNvCxnSpPr>
            <a:stCxn id="29" idx="1"/>
          </p:cNvCxnSpPr>
          <p:nvPr/>
        </p:nvCxnSpPr>
        <p:spPr>
          <a:xfrm flipH="1">
            <a:off x="6147019" y="2702054"/>
            <a:ext cx="920496" cy="0"/>
          </a:xfrm>
          <a:prstGeom prst="straightConnector1">
            <a:avLst/>
          </a:prstGeom>
          <a:ln w="158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64447" y="3042110"/>
            <a:ext cx="882572" cy="41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Datastore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90053" y="3690182"/>
            <a:ext cx="890618" cy="431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9. Run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(Python)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7280671" y="3068371"/>
            <a:ext cx="0" cy="131923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128543" y="2754078"/>
            <a:ext cx="890618" cy="400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11. Store / Retrieve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Result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5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190</TotalTime>
  <Words>339</Words>
  <Application>Microsoft Office PowerPoint</Application>
  <PresentationFormat>如螢幕大小 (4:3)</PresentationFormat>
  <Paragraphs>46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Century Schoolbook</vt:lpstr>
      <vt:lpstr>Wingdings</vt:lpstr>
      <vt:lpstr>Wingdings 2</vt:lpstr>
      <vt:lpstr>Oriel</vt:lpstr>
      <vt:lpstr>Hackimon – Our team member</vt:lpstr>
      <vt:lpstr>Hackimon – Machine learning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TANG Ying Kin</cp:lastModifiedBy>
  <cp:revision>20</cp:revision>
  <dcterms:created xsi:type="dcterms:W3CDTF">2019-07-19T15:19:01Z</dcterms:created>
  <dcterms:modified xsi:type="dcterms:W3CDTF">2019-07-21T05:46:05Z</dcterms:modified>
</cp:coreProperties>
</file>