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E9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19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D00F84-A887-4DBD-A18B-62E502CB6530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url?sa=i&amp;rct=j&amp;q=&amp;esrc=s&amp;source=images&amp;cd=&amp;ved=2ahUKEwiE1LTM68PjAhUPO3AKHTZWDnQQjRx6BAgBEAU&amp;url=https://blog.qwiklabs.com/tag/machine-learning/page/2/&amp;psig=AOvVaw0IohZElxv6r932uH6N9m5n&amp;ust=1563723855818097" TargetMode="External"/><Relationship Id="rId13" Type="http://schemas.openxmlformats.org/officeDocument/2006/relationships/hyperlink" Target="https://www.google.com/url?sa=i&amp;rct=j&amp;q=&amp;esrc=s&amp;source=images&amp;cd=&amp;ved=2ahUKEwjInZSohMTjAhUGM94KHZiOBxAQjRx6BAgBEAU&amp;url=https://en.wikipedia.org/wiki/Google_Storage&amp;psig=AOvVaw10yNuzD9i2-Vj9PBOe9hlS&amp;ust=1563730530610289" TargetMode="External"/><Relationship Id="rId18" Type="http://schemas.openxmlformats.org/officeDocument/2006/relationships/image" Target="../media/image24.png"/><Relationship Id="rId3" Type="http://schemas.openxmlformats.org/officeDocument/2006/relationships/image" Target="../media/image13.jpeg"/><Relationship Id="rId7" Type="http://schemas.openxmlformats.org/officeDocument/2006/relationships/image" Target="../media/image16.png"/><Relationship Id="rId12" Type="http://schemas.openxmlformats.org/officeDocument/2006/relationships/image" Target="../media/image20.tmp"/><Relationship Id="rId17" Type="http://schemas.openxmlformats.org/officeDocument/2006/relationships/image" Target="../media/image23.png"/><Relationship Id="rId2" Type="http://schemas.openxmlformats.org/officeDocument/2006/relationships/hyperlink" Target="https://www.bing.com/images/search?q=pdf+logo&amp;id=ED1A77759BC47AD544C52007C4775E4C134A4970&amp;FORM=IQFRBA" TargetMode="External"/><Relationship Id="rId16" Type="http://schemas.openxmlformats.org/officeDocument/2006/relationships/hyperlink" Target="https://www.google.com.hk/url?sa=i&amp;rct=j&amp;q=&amp;esrc=s&amp;source=images&amp;cd=&amp;ved=2ahUKEwilt_HYmsXjAhXSM94KHYNpDqcQjRx6BAgBEAU&amp;url=https://en.wikipedia.org/wiki/Google_Cloud_Datastore&amp;psig=AOvVaw3xDQs2_6XPSWaB8m6KxqHU&amp;ust=15637707485965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i&amp;rct=j&amp;q=&amp;esrc=s&amp;source=images&amp;cd=&amp;ved=2ahUKEwjNqIyK58PjAhUJfd4KHR63AeUQjRx6BAgBEAU&amp;url=https://www.mailform.io/&amp;psig=AOvVaw2xPzaWf2NRfo4CXl7ypTZY&amp;ust=1563722642828724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5.png"/><Relationship Id="rId15" Type="http://schemas.openxmlformats.org/officeDocument/2006/relationships/image" Target="../media/image22.png"/><Relationship Id="rId10" Type="http://schemas.openxmlformats.org/officeDocument/2006/relationships/image" Target="../media/image18.tmp"/><Relationship Id="rId4" Type="http://schemas.openxmlformats.org/officeDocument/2006/relationships/image" Target="../media/image14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3" descr="cloud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r="5528"/>
          <a:stretch/>
        </p:blipFill>
        <p:spPr>
          <a:xfrm>
            <a:off x="179512" y="404664"/>
            <a:ext cx="8856984" cy="496855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5536" y="116632"/>
            <a:ext cx="7772400" cy="57606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Hackimon – Our team member</a:t>
            </a:r>
            <a:endParaRPr lang="zh-TW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149080"/>
            <a:ext cx="8667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4149080"/>
            <a:ext cx="819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4221088"/>
            <a:ext cx="838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4149080"/>
            <a:ext cx="8001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0352" y="4221088"/>
            <a:ext cx="8763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80112" y="4221088"/>
            <a:ext cx="7429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51520" y="3573016"/>
            <a:ext cx="2160240" cy="3108543"/>
          </a:xfrm>
          <a:prstGeom prst="rect">
            <a:avLst/>
          </a:prstGeom>
          <a:solidFill>
            <a:srgbClr val="9FE9CB"/>
          </a:solidFill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2060"/>
                </a:solidFill>
              </a:rPr>
              <a:t>Why we join?</a:t>
            </a:r>
          </a:p>
          <a:p>
            <a:endParaRPr lang="en-US" altLang="zh-TW" b="1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err="1" smtClean="0">
                <a:solidFill>
                  <a:srgbClr val="002060"/>
                </a:solidFill>
              </a:rPr>
              <a:t>Hackademy</a:t>
            </a:r>
            <a:r>
              <a:rPr lang="en-US" altLang="zh-TW" sz="1600" dirty="0" smtClean="0">
                <a:solidFill>
                  <a:srgbClr val="002060"/>
                </a:solidFill>
              </a:rPr>
              <a:t> is a good learning program. </a:t>
            </a:r>
          </a:p>
          <a:p>
            <a:pPr>
              <a:buFont typeface="Arial" pitchFamily="34" charset="0"/>
              <a:buChar char="•"/>
            </a:pPr>
            <a:endParaRPr lang="en-US" altLang="zh-TW" sz="16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rgbClr val="002060"/>
                </a:solidFill>
              </a:rPr>
              <a:t>We have passion to enjoy the latest IT trend and explore the power of AI, Cloud and </a:t>
            </a:r>
            <a:r>
              <a:rPr lang="en-US" altLang="zh-TW" sz="1600" dirty="0" err="1" smtClean="0">
                <a:solidFill>
                  <a:srgbClr val="002060"/>
                </a:solidFill>
              </a:rPr>
              <a:t>IoT</a:t>
            </a:r>
            <a:r>
              <a:rPr lang="en-US" altLang="zh-TW" sz="1600" dirty="0" smtClean="0">
                <a:solidFill>
                  <a:srgbClr val="002060"/>
                </a:solidFill>
              </a:rPr>
              <a:t> to change the world</a:t>
            </a:r>
          </a:p>
        </p:txBody>
      </p:sp>
      <p:sp useBgFill="1">
        <p:nvSpPr>
          <p:cNvPr id="13" name="Rounded Rectangular Callout 12"/>
          <p:cNvSpPr/>
          <p:nvPr/>
        </p:nvSpPr>
        <p:spPr>
          <a:xfrm>
            <a:off x="1043608" y="2564904"/>
            <a:ext cx="1224136" cy="792088"/>
          </a:xfrm>
          <a:prstGeom prst="wedgeRoundRectCallout">
            <a:avLst>
              <a:gd name="adj1" fmla="val 86956"/>
              <a:gd name="adj2" fmla="val 141809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Catherine. I am working in GLTCM for BI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4" name="Rounded Rectangular Callout 13"/>
          <p:cNvSpPr/>
          <p:nvPr/>
        </p:nvSpPr>
        <p:spPr>
          <a:xfrm>
            <a:off x="2339752" y="2564904"/>
            <a:ext cx="1512168" cy="792088"/>
          </a:xfrm>
          <a:prstGeom prst="wedgeRoundRectCallout">
            <a:avLst>
              <a:gd name="adj1" fmla="val 43334"/>
              <a:gd name="adj2" fmla="val 136178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Nick,. I am Business Analyst working in data visualization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5" name="Rounded Rectangular Callout 14"/>
          <p:cNvSpPr/>
          <p:nvPr/>
        </p:nvSpPr>
        <p:spPr>
          <a:xfrm>
            <a:off x="3131840" y="1844824"/>
            <a:ext cx="1512168" cy="648072"/>
          </a:xfrm>
          <a:prstGeom prst="wedgeRoundRectCallout">
            <a:avLst>
              <a:gd name="adj1" fmla="val 62826"/>
              <a:gd name="adj2" fmla="val 305602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KK. I am Infrastructure Lead in Group Function.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6" name="Rounded Rectangular Callout 15"/>
          <p:cNvSpPr/>
          <p:nvPr/>
        </p:nvSpPr>
        <p:spPr>
          <a:xfrm>
            <a:off x="3995936" y="1052736"/>
            <a:ext cx="1368152" cy="720080"/>
          </a:xfrm>
          <a:prstGeom prst="wedgeRoundRectCallout">
            <a:avLst>
              <a:gd name="adj1" fmla="val 78219"/>
              <a:gd name="adj2" fmla="val 373349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Krystal. I am Global Portfolio Manager in RBWM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7" name="Rounded Rectangular Callout 16"/>
          <p:cNvSpPr/>
          <p:nvPr/>
        </p:nvSpPr>
        <p:spPr>
          <a:xfrm>
            <a:off x="5508104" y="1772816"/>
            <a:ext cx="1584176" cy="1008112"/>
          </a:xfrm>
          <a:prstGeom prst="wedgeRoundRectCallout">
            <a:avLst>
              <a:gd name="adj1" fmla="val 33096"/>
              <a:gd name="adj2" fmla="val 169549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Michael working as Senior Lead Solution Architect for GLCM and Payment System in ASP.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8" name="Rounded Rectangular Callout 17"/>
          <p:cNvSpPr/>
          <p:nvPr/>
        </p:nvSpPr>
        <p:spPr>
          <a:xfrm>
            <a:off x="7020272" y="2780928"/>
            <a:ext cx="1584176" cy="792088"/>
          </a:xfrm>
          <a:prstGeom prst="wedgeRoundRectCallout">
            <a:avLst>
              <a:gd name="adj1" fmla="val 15729"/>
              <a:gd name="adj2" fmla="val 86920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April. I am Development Manager working in </a:t>
            </a:r>
            <a:r>
              <a:rPr lang="en-US" altLang="zh-TW" sz="1000" dirty="0" err="1" smtClean="0">
                <a:solidFill>
                  <a:schemeClr val="accent3">
                    <a:lumMod val="50000"/>
                  </a:schemeClr>
                </a:solidFill>
              </a:rPr>
              <a:t>Qlik</a:t>
            </a:r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 Sense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3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8058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Hackimon</a:t>
            </a:r>
            <a:r>
              <a:rPr lang="en-US" altLang="zh-TW" dirty="0"/>
              <a:t> </a:t>
            </a:r>
            <a:r>
              <a:rPr lang="en-US" altLang="zh-TW" dirty="0" smtClean="0"/>
              <a:t>– Machine learning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7200" y="712520"/>
            <a:ext cx="3898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Research Reports delivered to google cloud storage and extract text to a format that fit to Google Auto ML Entity Extraction by using Python/Vision API</a:t>
            </a:r>
            <a:endParaRPr lang="en-US" sz="16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8384"/>
            <a:ext cx="3816423" cy="768261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355975" y="2193905"/>
            <a:ext cx="4392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Annotate the entities in Auto </a:t>
            </a:r>
            <a:r>
              <a:rPr lang="en-US" sz="1600" dirty="0"/>
              <a:t>ML </a:t>
            </a:r>
            <a:r>
              <a:rPr lang="en-US" sz="1600" dirty="0" smtClean="0"/>
              <a:t>Entity Extraction. The more annotation we provided, the more precise the model will be.</a:t>
            </a:r>
            <a:endParaRPr lang="en-US" sz="16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5" y="3407661"/>
            <a:ext cx="4104457" cy="1337542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56455" y="3427485"/>
            <a:ext cx="40435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model was trained/evaluated in </a:t>
            </a:r>
            <a:r>
              <a:rPr lang="en-US" sz="1600" dirty="0"/>
              <a:t>Auto ML Entity </a:t>
            </a:r>
            <a:r>
              <a:rPr lang="en-US" sz="1600" dirty="0" smtClean="0"/>
              <a:t>Extraction. </a:t>
            </a:r>
            <a:r>
              <a:rPr lang="en-US" sz="1600" dirty="0" smtClean="0"/>
              <a:t>Fine </a:t>
            </a:r>
            <a:r>
              <a:rPr lang="en-US" sz="1600" dirty="0" smtClean="0"/>
              <a:t>tuning the model </a:t>
            </a:r>
            <a:r>
              <a:rPr lang="en-US" sz="1600" dirty="0" smtClean="0"/>
              <a:t>by checking the precision and recall.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788025" y="5013176"/>
            <a:ext cx="38884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data was extracted to Google </a:t>
            </a:r>
            <a:r>
              <a:rPr lang="en-US" sz="1600" dirty="0" err="1" smtClean="0"/>
              <a:t>datastore</a:t>
            </a:r>
            <a:r>
              <a:rPr lang="en-US" sz="1600" dirty="0" smtClean="0"/>
              <a:t> and ready for </a:t>
            </a:r>
            <a:r>
              <a:rPr lang="en-US" sz="1600" dirty="0" err="1" smtClean="0"/>
              <a:t>chatbox’s</a:t>
            </a:r>
            <a:r>
              <a:rPr lang="en-US" sz="1600" dirty="0" smtClean="0"/>
              <a:t> queries.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5" y="657621"/>
            <a:ext cx="3809628" cy="15466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56" y="5013176"/>
            <a:ext cx="4331570" cy="76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5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/>
        </p:nvSpPr>
        <p:spPr>
          <a:xfrm>
            <a:off x="333562" y="311401"/>
            <a:ext cx="777240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HK" sz="3200" b="1" cap="small" dirty="0">
                <a:solidFill>
                  <a:schemeClr val="tx2"/>
                </a:solidFill>
              </a:rPr>
              <a:t>Architecture Logical</a:t>
            </a:r>
            <a:r>
              <a:rPr lang="en-US" altLang="zh-HK" sz="3100" b="1" cap="small" dirty="0" smtClean="0">
                <a:solidFill>
                  <a:schemeClr val="tx2"/>
                </a:solidFill>
              </a:rPr>
              <a:t> </a:t>
            </a:r>
            <a:r>
              <a:rPr lang="en-US" altLang="zh-HK" sz="3100" b="1" cap="small" dirty="0">
                <a:solidFill>
                  <a:schemeClr val="tx2"/>
                </a:solidFill>
              </a:rPr>
              <a:t>Diagram</a:t>
            </a:r>
            <a:endParaRPr lang="zh-HK" altLang="en-US" sz="3100" b="1" cap="small" dirty="0">
              <a:solidFill>
                <a:schemeClr val="tx2"/>
              </a:solidFill>
            </a:endParaRPr>
          </a:p>
        </p:txBody>
      </p:sp>
      <p:pic>
        <p:nvPicPr>
          <p:cNvPr id="5" name="Picture 2" descr="pdf logo 的圖片結果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46008"/>
            <a:ext cx="991542" cy="87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接點 5"/>
          <p:cNvCxnSpPr/>
          <p:nvPr/>
        </p:nvCxnSpPr>
        <p:spPr>
          <a:xfrm>
            <a:off x="319087" y="1725447"/>
            <a:ext cx="8401744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5" idx="2"/>
          </p:cNvCxnSpPr>
          <p:nvPr/>
        </p:nvCxnSpPr>
        <p:spPr>
          <a:xfrm flipH="1">
            <a:off x="877491" y="1725447"/>
            <a:ext cx="13816" cy="812608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35507" y="1983555"/>
            <a:ext cx="910952" cy="288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1</a:t>
            </a:r>
            <a:r>
              <a:rPr lang="en-US" altLang="zh-HK" sz="1100" dirty="0" smtClean="0">
                <a:solidFill>
                  <a:schemeClr val="tx1"/>
                </a:solidFill>
              </a:rPr>
              <a:t>. Upload PDF via API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9" name="Picture 4" descr="http://www.boylesoftware.com/blog/wp-content/uploads/2016/02/Screen-Shot-2016-02-22-at-11.42.46-A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181" y="1956559"/>
            <a:ext cx="2679607" cy="147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1232000" y="1026655"/>
            <a:ext cx="864096" cy="576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Research daily Financial report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11" name="Picture 22" descr="https://cdn-ak.f.st-hatena.com/images/fotolife/r/ryo_abe/20171210/2017121000360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153" y="3538201"/>
            <a:ext cx="1978707" cy="88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單箭頭接點 11"/>
          <p:cNvCxnSpPr/>
          <p:nvPr/>
        </p:nvCxnSpPr>
        <p:spPr>
          <a:xfrm flipH="1">
            <a:off x="877490" y="3042110"/>
            <a:ext cx="1" cy="621382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43968" y="3258134"/>
            <a:ext cx="104411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2</a:t>
            </a:r>
            <a:r>
              <a:rPr lang="en-US" altLang="zh-HK" sz="1100" dirty="0" smtClean="0">
                <a:solidFill>
                  <a:schemeClr val="tx1"/>
                </a:solidFill>
              </a:rPr>
              <a:t>. Trigger Cloud function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875467" y="4387603"/>
            <a:ext cx="2" cy="814747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07963" y="4752467"/>
            <a:ext cx="1174264" cy="326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3. Extract Text and convert format (using Python)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66025" y="5567770"/>
            <a:ext cx="1017640" cy="28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4. load formatted data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1232000" y="5456134"/>
            <a:ext cx="1512167" cy="0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841315" y="5639787"/>
            <a:ext cx="1247328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Trained M</a:t>
            </a:r>
            <a:r>
              <a:rPr lang="en-US" altLang="zh-TW" sz="1100" dirty="0" smtClean="0">
                <a:solidFill>
                  <a:schemeClr val="tx1"/>
                </a:solidFill>
              </a:rPr>
              <a:t>odel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5997459" y="4770302"/>
            <a:ext cx="1026308" cy="1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084168" y="3501008"/>
            <a:ext cx="1422257" cy="886595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2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214" y="4174797"/>
            <a:ext cx="504056" cy="53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4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537" y="4174797"/>
            <a:ext cx="601216" cy="52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2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310" y="4173647"/>
            <a:ext cx="504056" cy="53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2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691" y="4165950"/>
            <a:ext cx="576064" cy="55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/>
          <p:cNvSpPr/>
          <p:nvPr/>
        </p:nvSpPr>
        <p:spPr>
          <a:xfrm>
            <a:off x="6023943" y="4290998"/>
            <a:ext cx="1043572" cy="420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6. Supervised training data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27" name="Picture 46" descr="cloud dialogflow logo的圖片搜尋結果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823" y="4156487"/>
            <a:ext cx="1017636" cy="7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/>
          <p:cNvSpPr/>
          <p:nvPr/>
        </p:nvSpPr>
        <p:spPr>
          <a:xfrm>
            <a:off x="4548900" y="4871735"/>
            <a:ext cx="1507636" cy="256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Cloud Machine learning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30" name="內容版面配置區 7" descr="畫面剪輯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4" t="1474"/>
          <a:stretch/>
        </p:blipFill>
        <p:spPr>
          <a:xfrm>
            <a:off x="7027567" y="4490827"/>
            <a:ext cx="1031303" cy="1185770"/>
          </a:xfrm>
          <a:prstGeom prst="rect">
            <a:avLst/>
          </a:prstGeom>
        </p:spPr>
      </p:pic>
      <p:cxnSp>
        <p:nvCxnSpPr>
          <p:cNvPr id="31" name="直線單箭頭接點 30"/>
          <p:cNvCxnSpPr/>
          <p:nvPr/>
        </p:nvCxnSpPr>
        <p:spPr>
          <a:xfrm>
            <a:off x="3648654" y="5456134"/>
            <a:ext cx="3418861" cy="0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52" descr="https://guiademarketing.com.br/wp-content/uploads/2017/01/cha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834" y="731284"/>
            <a:ext cx="1039305" cy="97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6190349" y="1097894"/>
            <a:ext cx="874298" cy="382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err="1" smtClean="0">
                <a:solidFill>
                  <a:schemeClr val="tx1"/>
                </a:solidFill>
              </a:rPr>
              <a:t>Chatbot</a:t>
            </a:r>
            <a:endParaRPr lang="en-US" altLang="zh-HK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Text / Voice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7543218" y="1495931"/>
            <a:ext cx="0" cy="828092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7320761" y="1522138"/>
            <a:ext cx="0" cy="791322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390053" y="1817974"/>
            <a:ext cx="855544" cy="40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8. Request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Financial advice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68703" y="1745966"/>
            <a:ext cx="1080120" cy="514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12. Response today financial predictions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2488" y="5719155"/>
            <a:ext cx="982961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/>
              <a:t>Cloud Storage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40" name="內容版面配置區 14" descr="畫面剪輯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205" y="5202350"/>
            <a:ext cx="832152" cy="584572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2672159" y="5871555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/>
              <a:t>Cloud </a:t>
            </a:r>
            <a:r>
              <a:rPr lang="en-US" altLang="zh-HK" sz="1100" dirty="0" err="1" smtClean="0"/>
              <a:t>AutoML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008338" y="3808637"/>
            <a:ext cx="1680244" cy="306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5. Labelled Data (Stock related entities)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3522849" y="4770302"/>
            <a:ext cx="1381558" cy="1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149691" y="5507715"/>
            <a:ext cx="2240362" cy="329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7. </a:t>
            </a:r>
            <a:r>
              <a:rPr lang="en-US" altLang="zh-HK" sz="1100" dirty="0" err="1" smtClean="0">
                <a:solidFill>
                  <a:schemeClr val="tx1"/>
                </a:solidFill>
              </a:rPr>
              <a:t>AutoML</a:t>
            </a:r>
            <a:r>
              <a:rPr lang="en-US" altLang="zh-HK" sz="1100" dirty="0" smtClean="0">
                <a:solidFill>
                  <a:schemeClr val="tx1"/>
                </a:solidFill>
              </a:rPr>
              <a:t> Natural Language Entity Extraction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45" name="Picture 2" descr="cloud storage logo的圖片搜尋結果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27" y="2505080"/>
            <a:ext cx="648073" cy="54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loud storage logo的圖片搜尋結果">
            <a:hlinkClick r:id="rId13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9" y="5202350"/>
            <a:ext cx="648072" cy="5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矩形 46"/>
          <p:cNvSpPr/>
          <p:nvPr/>
        </p:nvSpPr>
        <p:spPr>
          <a:xfrm>
            <a:off x="1079627" y="2563381"/>
            <a:ext cx="1080119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/>
              <a:t>Cloud Storage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50" name="Picture 10" descr="cloud datastore的圖片搜尋結果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447" y="2327603"/>
            <a:ext cx="810903" cy="70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直線單箭頭接點 50"/>
          <p:cNvCxnSpPr/>
          <p:nvPr/>
        </p:nvCxnSpPr>
        <p:spPr>
          <a:xfrm flipH="1">
            <a:off x="6147019" y="2702054"/>
            <a:ext cx="920496" cy="0"/>
          </a:xfrm>
          <a:prstGeom prst="straightConnector1">
            <a:avLst/>
          </a:prstGeom>
          <a:ln w="158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264447" y="3042110"/>
            <a:ext cx="882572" cy="410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Cloud </a:t>
            </a:r>
            <a:r>
              <a:rPr lang="en-US" altLang="zh-HK" sz="1100" dirty="0" err="1" smtClean="0">
                <a:solidFill>
                  <a:schemeClr val="tx1"/>
                </a:solidFill>
              </a:rPr>
              <a:t>Datastore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32240" y="3429000"/>
            <a:ext cx="127829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9. Run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(Python)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>
            <a:off x="5868144" y="3573016"/>
            <a:ext cx="1368152" cy="864096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6128543" y="2754078"/>
            <a:ext cx="890618" cy="4009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10 Store / Retrieve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Prediction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2" name="Picture 1" descr="dialogflow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529718"/>
            <a:ext cx="1512168" cy="39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57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218</TotalTime>
  <Words>313</Words>
  <Application>Microsoft Office PowerPoint</Application>
  <PresentationFormat>如螢幕大小 (4:3)</PresentationFormat>
  <Paragraphs>42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宋体</vt:lpstr>
      <vt:lpstr>华文楷体</vt:lpstr>
      <vt:lpstr>新細明體</vt:lpstr>
      <vt:lpstr>Arial</vt:lpstr>
      <vt:lpstr>Century Schoolbook</vt:lpstr>
      <vt:lpstr>Wingdings</vt:lpstr>
      <vt:lpstr>Wingdings 2</vt:lpstr>
      <vt:lpstr>Oriel</vt:lpstr>
      <vt:lpstr>PowerPoint 簡報</vt:lpstr>
      <vt:lpstr>Hackimon – Machine learning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Hackimon – Our team member</dc:title>
  <dc:creator>user</dc:creator>
  <cp:lastModifiedBy>TANG Ying Kin</cp:lastModifiedBy>
  <cp:revision>23</cp:revision>
  <dcterms:created xsi:type="dcterms:W3CDTF">2019-07-19T15:19:01Z</dcterms:created>
  <dcterms:modified xsi:type="dcterms:W3CDTF">2019-07-21T07:06:45Z</dcterms:modified>
</cp:coreProperties>
</file>