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1" r:id="rId3"/>
    <p:sldId id="262" r:id="rId4"/>
    <p:sldId id="258" r:id="rId5"/>
    <p:sldId id="257" r:id="rId6"/>
    <p:sldId id="263" r:id="rId7"/>
    <p:sldId id="264" r:id="rId8"/>
    <p:sldId id="267" r:id="rId9"/>
    <p:sldId id="268" r:id="rId10"/>
    <p:sldId id="269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1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eg"/><Relationship Id="rId12" Type="http://schemas.openxmlformats.org/officeDocument/2006/relationships/image" Target="../media/image16.tmp"/><Relationship Id="rId13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hyperlink" Target="https://www.google.com.hk/url?sa=i&amp;rct=j&amp;q=&amp;esrc=s&amp;source=images&amp;cd=&amp;ved=2ahUKEwilt_HYmsXjAhXSM94KHYNpDqcQjRx6BAgBEAU&amp;url=https://en.wikipedia.org/wiki/Google_Cloud_Datastore&amp;psig=AOvVaw3xDQs2_6XPSWaB8m6KxqHU&amp;ust=1563770748596510" TargetMode="External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ng.com/images/search?q=pdf+logo&amp;id=ED1A77759BC47AD544C52007C4775E4C134A4970&amp;FORM=IQFRBA" TargetMode="External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9" Type="http://schemas.openxmlformats.org/officeDocument/2006/relationships/image" Target="../media/image13.png"/><Relationship Id="rId10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eg"/><Relationship Id="rId12" Type="http://schemas.openxmlformats.org/officeDocument/2006/relationships/image" Target="../media/image16.tmp"/><Relationship Id="rId13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hyperlink" Target="https://www.google.com.hk/url?sa=i&amp;rct=j&amp;q=&amp;esrc=s&amp;source=images&amp;cd=&amp;ved=2ahUKEwilt_HYmsXjAhXSM94KHYNpDqcQjRx6BAgBEAU&amp;url=https://en.wikipedia.org/wiki/Google_Cloud_Datastore&amp;psig=AOvVaw3xDQs2_6XPSWaB8m6KxqHU&amp;ust=1563770748596510" TargetMode="External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ng.com/images/search?q=pdf+logo&amp;id=ED1A77759BC47AD544C52007C4775E4C134A4970&amp;FORM=IQFRBA" TargetMode="External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9" Type="http://schemas.openxmlformats.org/officeDocument/2006/relationships/image" Target="../media/image13.png"/><Relationship Id="rId10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eg"/><Relationship Id="rId12" Type="http://schemas.openxmlformats.org/officeDocument/2006/relationships/image" Target="../media/image16.tmp"/><Relationship Id="rId13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hyperlink" Target="https://www.google.com.hk/url?sa=i&amp;rct=j&amp;q=&amp;esrc=s&amp;source=images&amp;cd=&amp;ved=2ahUKEwilt_HYmsXjAhXSM94KHYNpDqcQjRx6BAgBEAU&amp;url=https://en.wikipedia.org/wiki/Google_Cloud_Datastore&amp;psig=AOvVaw3xDQs2_6XPSWaB8m6KxqHU&amp;ust=1563770748596510" TargetMode="External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ng.com/images/search?q=pdf+logo&amp;id=ED1A77759BC47AD544C52007C4775E4C134A4970&amp;FORM=IQFRBA" TargetMode="External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9" Type="http://schemas.openxmlformats.org/officeDocument/2006/relationships/image" Target="../media/image13.png"/><Relationship Id="rId10" Type="http://schemas.openxmlformats.org/officeDocument/2006/relationships/image" Target="../media/image1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 descr="cloud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5528"/>
          <a:stretch/>
        </p:blipFill>
        <p:spPr>
          <a:xfrm>
            <a:off x="179512" y="404664"/>
            <a:ext cx="8856984" cy="4968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16632"/>
            <a:ext cx="7772400" cy="5760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Hackimon – Our team member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3573016"/>
            <a:ext cx="2160240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1043608" y="2564904"/>
            <a:ext cx="1224136" cy="792088"/>
          </a:xfrm>
          <a:prstGeom prst="wedgeRoundRectCallout">
            <a:avLst>
              <a:gd name="adj1" fmla="val 86956"/>
              <a:gd name="adj2" fmla="val 14180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Rounded Rectangular Callout 13"/>
          <p:cNvSpPr/>
          <p:nvPr/>
        </p:nvSpPr>
        <p:spPr>
          <a:xfrm>
            <a:off x="2339752" y="2564904"/>
            <a:ext cx="1512168" cy="792088"/>
          </a:xfrm>
          <a:prstGeom prst="wedgeRoundRectCallout">
            <a:avLst>
              <a:gd name="adj1" fmla="val 43334"/>
              <a:gd name="adj2" fmla="val 13617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3131840" y="1844824"/>
            <a:ext cx="1512168" cy="648072"/>
          </a:xfrm>
          <a:prstGeom prst="wedgeRoundRectCallout">
            <a:avLst>
              <a:gd name="adj1" fmla="val 62826"/>
              <a:gd name="adj2" fmla="val 30560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Rounded Rectangular Callout 15"/>
          <p:cNvSpPr/>
          <p:nvPr/>
        </p:nvSpPr>
        <p:spPr>
          <a:xfrm>
            <a:off x="3995936" y="1052736"/>
            <a:ext cx="1368152" cy="720080"/>
          </a:xfrm>
          <a:prstGeom prst="wedgeRoundRectCallout">
            <a:avLst>
              <a:gd name="adj1" fmla="val 78219"/>
              <a:gd name="adj2" fmla="val 3733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7" name="Rounded Rectangular Callout 16"/>
          <p:cNvSpPr/>
          <p:nvPr/>
        </p:nvSpPr>
        <p:spPr>
          <a:xfrm>
            <a:off x="5508104" y="1772816"/>
            <a:ext cx="1584176" cy="1008112"/>
          </a:xfrm>
          <a:prstGeom prst="wedgeRoundRectCallout">
            <a:avLst>
              <a:gd name="adj1" fmla="val 33096"/>
              <a:gd name="adj2" fmla="val 1695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8" name="Rounded Rectangular Callout 17"/>
          <p:cNvSpPr/>
          <p:nvPr/>
        </p:nvSpPr>
        <p:spPr>
          <a:xfrm>
            <a:off x="7020272" y="2780928"/>
            <a:ext cx="1584176" cy="792088"/>
          </a:xfrm>
          <a:prstGeom prst="wedgeRoundRectCallout">
            <a:avLst>
              <a:gd name="adj1" fmla="val 15729"/>
              <a:gd name="adj2" fmla="val 8692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>
                <a:solidFill>
                  <a:schemeClr val="tx2"/>
                </a:solidFill>
              </a:rPr>
              <a:t>Architecture Logical</a:t>
            </a:r>
            <a:r>
              <a:rPr lang="en-US" altLang="zh-HK" sz="3100" b="1" cap="small" dirty="0" smtClean="0">
                <a:solidFill>
                  <a:schemeClr val="tx2"/>
                </a:solidFill>
              </a:rPr>
              <a:t> </a:t>
            </a:r>
            <a:r>
              <a:rPr lang="en-US" altLang="zh-HK" sz="3100" b="1" cap="small" dirty="0">
                <a:solidFill>
                  <a:schemeClr val="tx2"/>
                </a:solidFill>
              </a:rPr>
              <a:t>Diagram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  <p:pic>
        <p:nvPicPr>
          <p:cNvPr id="5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6008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19087" y="1725447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877491" y="1725447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35507" y="1983555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1</a:t>
            </a:r>
            <a:r>
              <a:rPr lang="en-US" altLang="zh-HK" sz="1100" dirty="0" smtClean="0">
                <a:solidFill>
                  <a:schemeClr val="tx1"/>
                </a:solidFill>
              </a:rPr>
              <a:t>. Upload 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81" y="1956559"/>
            <a:ext cx="2679607" cy="14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32000" y="1026655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53" y="3538201"/>
            <a:ext cx="1978707" cy="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877490" y="3042110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3968" y="3258134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2</a:t>
            </a:r>
            <a:r>
              <a:rPr lang="en-US" altLang="zh-HK" sz="1100" dirty="0" smtClean="0">
                <a:solidFill>
                  <a:schemeClr val="tx1"/>
                </a:solidFill>
              </a:rPr>
              <a:t>. 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75467" y="4387603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7963" y="4752467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6025" y="5567770"/>
            <a:ext cx="1017640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32000" y="5456134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1315" y="5639787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Trained M</a:t>
            </a:r>
            <a:r>
              <a:rPr lang="en-US" altLang="zh-TW" sz="1100" dirty="0" smtClean="0">
                <a:solidFill>
                  <a:schemeClr val="tx1"/>
                </a:solidFill>
              </a:rPr>
              <a:t>odel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97459" y="4770302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84168" y="3501008"/>
            <a:ext cx="1422257" cy="886595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4" y="4174797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37" y="4174797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10" y="4173647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1" y="4165950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023943" y="4290998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Supervised 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23" y="4156487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548900" y="4871735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Machine learning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內容版面配置區 7" descr="畫面剪輯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027567" y="4490827"/>
            <a:ext cx="1031303" cy="1185770"/>
          </a:xfrm>
          <a:prstGeom prst="rect">
            <a:avLst/>
          </a:prstGeom>
        </p:spPr>
      </p:pic>
      <p:cxnSp>
        <p:nvCxnSpPr>
          <p:cNvPr id="31" name="直線單箭頭接點 30"/>
          <p:cNvCxnSpPr/>
          <p:nvPr/>
        </p:nvCxnSpPr>
        <p:spPr>
          <a:xfrm>
            <a:off x="3648654" y="5456134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4" y="731284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190349" y="1097894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Chatbot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Text / Voice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543218" y="1495931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20761" y="1522138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90053" y="1817974"/>
            <a:ext cx="855544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8703" y="1745966"/>
            <a:ext cx="1080120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488" y="5719155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0" name="內容版面配置區 14" descr="畫面剪輯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5" y="5202350"/>
            <a:ext cx="832152" cy="5845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672159" y="5871555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</a:t>
            </a:r>
            <a:r>
              <a:rPr lang="en-US" altLang="zh-HK" sz="1100" dirty="0" err="1" smtClean="0"/>
              <a:t>AutoML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8338" y="3808637"/>
            <a:ext cx="168024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Labelled Data (Stock related entities)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522849" y="4770302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149691" y="5507715"/>
            <a:ext cx="2240362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AutoML</a:t>
            </a:r>
            <a:r>
              <a:rPr lang="en-US" altLang="zh-HK" sz="1100" dirty="0" smtClean="0">
                <a:solidFill>
                  <a:schemeClr val="tx1"/>
                </a:solidFill>
              </a:rPr>
              <a:t> Natural Language Entity Extraction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7" y="2505080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9" y="5202350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1079627" y="2563381"/>
            <a:ext cx="108011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50" name="Picture 10" descr="cloud datastore的圖片搜尋結果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7" y="2327603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/>
          <p:nvPr/>
        </p:nvCxnSpPr>
        <p:spPr>
          <a:xfrm flipH="1">
            <a:off x="6147019" y="2702054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64447" y="3042110"/>
            <a:ext cx="882572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Datastore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32240" y="3429000"/>
            <a:ext cx="12782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Run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68144" y="3573016"/>
            <a:ext cx="1368152" cy="86409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28543" y="2754078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 Store / Retrieve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Picture 1" descr="dialogflow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529718"/>
            <a:ext cx="1512168" cy="3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Hackimon</a:t>
            </a:r>
            <a:r>
              <a:rPr lang="en-US" altLang="zh-TW" dirty="0"/>
              <a:t> </a:t>
            </a:r>
            <a:r>
              <a:rPr lang="en-US" altLang="zh-TW" dirty="0" smtClean="0"/>
              <a:t>– Machine learning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712520"/>
            <a:ext cx="38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Reports delivered to google cloud storage and extract text to a format that fit to Google Auto ML Entity Extraction by using Python/Vision API</a:t>
            </a:r>
            <a:endParaRPr 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384"/>
            <a:ext cx="3816423" cy="7682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355975" y="2193905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Annotate the entities in Auto </a:t>
            </a:r>
            <a:r>
              <a:rPr lang="en-US" sz="1600" dirty="0"/>
              <a:t>ML </a:t>
            </a:r>
            <a:r>
              <a:rPr lang="en-US" sz="1600" dirty="0" smtClean="0"/>
              <a:t>Entity Extraction. The more annotation we provided, the more precise the model will be.</a:t>
            </a:r>
            <a:endParaRPr 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3407661"/>
            <a:ext cx="4104457" cy="13375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455" y="3427485"/>
            <a:ext cx="4043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model was trained/evaluated in </a:t>
            </a:r>
            <a:r>
              <a:rPr lang="en-US" sz="1600" dirty="0"/>
              <a:t>Auto ML Entity </a:t>
            </a:r>
            <a:r>
              <a:rPr lang="en-US" sz="1600" dirty="0" smtClean="0"/>
              <a:t>Extraction. Fine tuning the model by checking the precision and recall.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88025" y="5013176"/>
            <a:ext cx="3888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was extracted to Google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 and ready for </a:t>
            </a:r>
            <a:r>
              <a:rPr lang="en-US" sz="1600" dirty="0" err="1" smtClean="0"/>
              <a:t>chatbox’s</a:t>
            </a:r>
            <a:r>
              <a:rPr lang="en-US" sz="1600" dirty="0" smtClean="0"/>
              <a:t> queries.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657621"/>
            <a:ext cx="3809628" cy="15466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" y="5013176"/>
            <a:ext cx="4331570" cy="7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>
                <a:solidFill>
                  <a:schemeClr val="tx2"/>
                </a:solidFill>
              </a:rPr>
              <a:t>Architecture Logical</a:t>
            </a:r>
            <a:r>
              <a:rPr lang="en-US" altLang="zh-HK" sz="3100" b="1" cap="small" dirty="0" smtClean="0">
                <a:solidFill>
                  <a:schemeClr val="tx2"/>
                </a:solidFill>
              </a:rPr>
              <a:t> </a:t>
            </a:r>
            <a:r>
              <a:rPr lang="en-US" altLang="zh-HK" sz="3100" b="1" cap="small" dirty="0">
                <a:solidFill>
                  <a:schemeClr val="tx2"/>
                </a:solidFill>
              </a:rPr>
              <a:t>Diagram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  <p:pic>
        <p:nvPicPr>
          <p:cNvPr id="5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6008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19087" y="1725447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877491" y="1725447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35507" y="1983555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1</a:t>
            </a:r>
            <a:r>
              <a:rPr lang="en-US" altLang="zh-HK" sz="1100" dirty="0" smtClean="0">
                <a:solidFill>
                  <a:schemeClr val="tx1"/>
                </a:solidFill>
              </a:rPr>
              <a:t>. Upload 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81" y="1956559"/>
            <a:ext cx="2679607" cy="14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32000" y="1026655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53" y="3538201"/>
            <a:ext cx="1978707" cy="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877490" y="3042110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3968" y="3258134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2</a:t>
            </a:r>
            <a:r>
              <a:rPr lang="en-US" altLang="zh-HK" sz="1100" dirty="0" smtClean="0">
                <a:solidFill>
                  <a:schemeClr val="tx1"/>
                </a:solidFill>
              </a:rPr>
              <a:t>. 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75467" y="4387603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7963" y="4752467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6025" y="5567770"/>
            <a:ext cx="1017640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32000" y="5456134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1315" y="5639787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Trained M</a:t>
            </a:r>
            <a:r>
              <a:rPr lang="en-US" altLang="zh-TW" sz="1100" dirty="0" smtClean="0">
                <a:solidFill>
                  <a:schemeClr val="tx1"/>
                </a:solidFill>
              </a:rPr>
              <a:t>odel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97459" y="4770302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84168" y="3501008"/>
            <a:ext cx="1422257" cy="886595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4" y="4174797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37" y="4174797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10" y="4173647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1" y="4165950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023943" y="4290998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Supervised 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23" y="4156487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548900" y="4871735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Machine learning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內容版面配置區 7" descr="畫面剪輯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027567" y="4490827"/>
            <a:ext cx="1031303" cy="1185770"/>
          </a:xfrm>
          <a:prstGeom prst="rect">
            <a:avLst/>
          </a:prstGeom>
        </p:spPr>
      </p:pic>
      <p:cxnSp>
        <p:nvCxnSpPr>
          <p:cNvPr id="31" name="直線單箭頭接點 30"/>
          <p:cNvCxnSpPr/>
          <p:nvPr/>
        </p:nvCxnSpPr>
        <p:spPr>
          <a:xfrm>
            <a:off x="3648654" y="5456134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4" y="731284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190349" y="1097894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Chatbot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Text / Voice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543218" y="1495931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20761" y="1522138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90053" y="1817974"/>
            <a:ext cx="855544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8703" y="1745966"/>
            <a:ext cx="1080120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488" y="5719155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0" name="內容版面配置區 14" descr="畫面剪輯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5" y="5202350"/>
            <a:ext cx="832152" cy="5845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672159" y="5871555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</a:t>
            </a:r>
            <a:r>
              <a:rPr lang="en-US" altLang="zh-HK" sz="1100" dirty="0" err="1" smtClean="0"/>
              <a:t>AutoML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8338" y="3808637"/>
            <a:ext cx="168024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Labelled Data (Stock related entities)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522849" y="4770302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149691" y="5507715"/>
            <a:ext cx="2240362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AutoML</a:t>
            </a:r>
            <a:r>
              <a:rPr lang="en-US" altLang="zh-HK" sz="1100" dirty="0" smtClean="0">
                <a:solidFill>
                  <a:schemeClr val="tx1"/>
                </a:solidFill>
              </a:rPr>
              <a:t> Natural Language Entity Extraction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7" y="2505080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9" y="5202350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1079627" y="2563381"/>
            <a:ext cx="108011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50" name="Picture 10" descr="cloud datastore的圖片搜尋結果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7" y="2327603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/>
          <p:nvPr/>
        </p:nvCxnSpPr>
        <p:spPr>
          <a:xfrm flipH="1">
            <a:off x="6147019" y="2702054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64447" y="3042110"/>
            <a:ext cx="882572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Datastore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32240" y="3429000"/>
            <a:ext cx="12782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Run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68144" y="3573016"/>
            <a:ext cx="1368152" cy="86409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28543" y="2754078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 Store / Retrieve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Picture 1" descr="dialogflow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529718"/>
            <a:ext cx="1512168" cy="3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24744"/>
            <a:ext cx="7416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Individual stock market traders have to digest </a:t>
            </a:r>
            <a:r>
              <a:rPr lang="en-US" altLang="zh-CN" dirty="0" smtClean="0"/>
              <a:t>thousands </a:t>
            </a:r>
            <a:r>
              <a:rPr lang="en-US" altLang="zh-CN" dirty="0"/>
              <a:t>of research reports from many sources to </a:t>
            </a:r>
            <a:r>
              <a:rPr lang="en-US" altLang="zh-CN" dirty="0" smtClean="0"/>
              <a:t>capture </a:t>
            </a:r>
            <a:r>
              <a:rPr lang="en-US" altLang="zh-CN" dirty="0"/>
              <a:t>the recommendation.   </a:t>
            </a:r>
          </a:p>
          <a:p>
            <a:endParaRPr lang="bg-BG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They could be newly published reports every minute.  The investor has to complete the digest of the reports in a short time to make their investment decision in time.</a:t>
            </a:r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The reports can be very sizable with lots of narrative comments which the investors wants to get the key points (</a:t>
            </a:r>
            <a:r>
              <a:rPr lang="en-US" altLang="zh-CN" dirty="0" err="1" smtClean="0"/>
              <a:t>i.e</a:t>
            </a:r>
            <a:r>
              <a:rPr lang="en-US" altLang="zh-CN" dirty="0" smtClean="0"/>
              <a:t> summary) first.</a:t>
            </a:r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The innovation challenge 1B (submitted by GPB) echoes this demand and looks for a solution to improve customer experience based on the knowledge</a:t>
            </a:r>
          </a:p>
        </p:txBody>
      </p:sp>
      <p:sp>
        <p:nvSpPr>
          <p:cNvPr id="5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 smtClean="0">
                <a:solidFill>
                  <a:schemeClr val="tx2"/>
                </a:solidFill>
              </a:rPr>
              <a:t>Problem Statement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 and business case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1800" dirty="0"/>
              <a:t>W</a:t>
            </a:r>
            <a:r>
              <a:rPr lang="en-US" altLang="zh-CN" sz="1800" dirty="0" smtClean="0"/>
              <a:t>e </a:t>
            </a:r>
            <a:r>
              <a:rPr lang="en-US" altLang="zh-CN" sz="1800" dirty="0"/>
              <a:t>build a </a:t>
            </a:r>
            <a:r>
              <a:rPr lang="en-US" altLang="zh-CN" sz="1800" dirty="0" err="1"/>
              <a:t>chatbot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solution to solve this problem so that the investor can get the summary of investment advice on their fingertips any time and anywhere instantly.</a:t>
            </a:r>
          </a:p>
          <a:p>
            <a:pPr marL="285750" indent="-285750">
              <a:buFont typeface="Arial"/>
              <a:buChar char="•"/>
            </a:pP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Our </a:t>
            </a:r>
            <a:r>
              <a:rPr lang="en-US" altLang="zh-CN" sz="1800" dirty="0"/>
              <a:t>solution is a Google Cloud based solution making use of the Vision API to scan the research reports and use </a:t>
            </a:r>
            <a:r>
              <a:rPr lang="en-US" altLang="zh-CN" sz="1800" dirty="0" err="1"/>
              <a:t>AutoML</a:t>
            </a:r>
            <a:r>
              <a:rPr lang="en-US" altLang="zh-CN" sz="1800" dirty="0"/>
              <a:t> to understand the content from the reports based on the trained model. </a:t>
            </a:r>
            <a:r>
              <a:rPr lang="en-US" altLang="zh-CN" sz="1800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The elastic computing power of the cloud allows the solution to digest many report at the same time and provide the summary instantly.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The machine learning power allows the solution to keep its ‘digest’ capability in pace with the latest writing style of the reports.</a:t>
            </a:r>
          </a:p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The </a:t>
            </a:r>
            <a:r>
              <a:rPr lang="en-US" altLang="zh-CN" sz="1800" dirty="0" err="1" smtClean="0"/>
              <a:t>chatbot</a:t>
            </a:r>
            <a:r>
              <a:rPr lang="en-US" altLang="zh-CN" sz="1800" dirty="0" smtClean="0"/>
              <a:t> interface is user-friendly and accessible from browser on the phone and computer.  With the learning power of the </a:t>
            </a:r>
            <a:r>
              <a:rPr lang="en-US" altLang="zh-CN" sz="1800" dirty="0" err="1" smtClean="0"/>
              <a:t>dialogflow</a:t>
            </a:r>
            <a:r>
              <a:rPr lang="en-US" altLang="zh-CN" sz="1800" dirty="0" smtClean="0"/>
              <a:t> can make it understand the query of the investor and accommodate their query accurately.</a:t>
            </a:r>
            <a:endParaRPr lang="zh-CN" altLang="en-US" sz="1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38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>
                <a:solidFill>
                  <a:schemeClr val="tx2"/>
                </a:solidFill>
              </a:rPr>
              <a:t>Architecture Logical</a:t>
            </a:r>
            <a:r>
              <a:rPr lang="en-US" altLang="zh-HK" sz="3100" b="1" cap="small" dirty="0" smtClean="0">
                <a:solidFill>
                  <a:schemeClr val="tx2"/>
                </a:solidFill>
              </a:rPr>
              <a:t> </a:t>
            </a:r>
            <a:r>
              <a:rPr lang="en-US" altLang="zh-HK" sz="3100" b="1" cap="small" dirty="0">
                <a:solidFill>
                  <a:schemeClr val="tx2"/>
                </a:solidFill>
              </a:rPr>
              <a:t>Diagram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  <p:pic>
        <p:nvPicPr>
          <p:cNvPr id="5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6008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19087" y="1725447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877491" y="1725447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35507" y="1983555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1</a:t>
            </a:r>
            <a:r>
              <a:rPr lang="en-US" altLang="zh-HK" sz="1100" dirty="0" smtClean="0">
                <a:solidFill>
                  <a:schemeClr val="tx1"/>
                </a:solidFill>
              </a:rPr>
              <a:t>. Upload 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81" y="1956559"/>
            <a:ext cx="2679607" cy="14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32000" y="1026655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53" y="3538201"/>
            <a:ext cx="1978707" cy="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877490" y="3042110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3968" y="3258134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2</a:t>
            </a:r>
            <a:r>
              <a:rPr lang="en-US" altLang="zh-HK" sz="1100" dirty="0" smtClean="0">
                <a:solidFill>
                  <a:schemeClr val="tx1"/>
                </a:solidFill>
              </a:rPr>
              <a:t>. 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75467" y="4387603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7963" y="4752467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6025" y="5567770"/>
            <a:ext cx="1017640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32000" y="5456134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1315" y="5639787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Trained M</a:t>
            </a:r>
            <a:r>
              <a:rPr lang="en-US" altLang="zh-TW" sz="1100" dirty="0" smtClean="0">
                <a:solidFill>
                  <a:schemeClr val="tx1"/>
                </a:solidFill>
              </a:rPr>
              <a:t>odel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97459" y="4770302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84168" y="3501008"/>
            <a:ext cx="1422257" cy="886595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4" y="4174797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37" y="4174797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10" y="4173647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1" y="4165950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023943" y="4290998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Supervised 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23" y="4156487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548900" y="4871735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Machine learning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內容版面配置區 7" descr="畫面剪輯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027567" y="4490827"/>
            <a:ext cx="1031303" cy="1185770"/>
          </a:xfrm>
          <a:prstGeom prst="rect">
            <a:avLst/>
          </a:prstGeom>
        </p:spPr>
      </p:pic>
      <p:cxnSp>
        <p:nvCxnSpPr>
          <p:cNvPr id="31" name="直線單箭頭接點 30"/>
          <p:cNvCxnSpPr/>
          <p:nvPr/>
        </p:nvCxnSpPr>
        <p:spPr>
          <a:xfrm>
            <a:off x="3648654" y="5456134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4" y="731284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190349" y="1097894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Chatbot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Text / Voice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543218" y="1495931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20761" y="1522138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90053" y="1817974"/>
            <a:ext cx="855544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8703" y="1745966"/>
            <a:ext cx="1080120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488" y="5719155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0" name="內容版面配置區 14" descr="畫面剪輯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5" y="5202350"/>
            <a:ext cx="832152" cy="5845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672159" y="5871555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</a:t>
            </a:r>
            <a:r>
              <a:rPr lang="en-US" altLang="zh-HK" sz="1100" dirty="0" err="1" smtClean="0"/>
              <a:t>AutoML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8338" y="3808637"/>
            <a:ext cx="168024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Labelled Data (Stock related entities)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522849" y="4770302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149691" y="5507715"/>
            <a:ext cx="2240362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AutoML</a:t>
            </a:r>
            <a:r>
              <a:rPr lang="en-US" altLang="zh-HK" sz="1100" dirty="0" smtClean="0">
                <a:solidFill>
                  <a:schemeClr val="tx1"/>
                </a:solidFill>
              </a:rPr>
              <a:t> Natural Language Entity Extraction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7" y="2505080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9" y="5202350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1079627" y="2563381"/>
            <a:ext cx="108011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50" name="Picture 10" descr="cloud datastore的圖片搜尋結果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7" y="2327603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/>
          <p:nvPr/>
        </p:nvCxnSpPr>
        <p:spPr>
          <a:xfrm flipH="1">
            <a:off x="6147019" y="2702054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64447" y="3042110"/>
            <a:ext cx="882572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Datastore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32240" y="3429000"/>
            <a:ext cx="12782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Run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68144" y="3573016"/>
            <a:ext cx="1368152" cy="86409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28543" y="2754078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 Store / Retrieve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Picture 1" descr="dialogflow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529718"/>
            <a:ext cx="1512168" cy="3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Hackimon</a:t>
            </a:r>
            <a:r>
              <a:rPr lang="en-US" altLang="zh-TW" dirty="0"/>
              <a:t> </a:t>
            </a:r>
            <a:r>
              <a:rPr lang="en-US" altLang="zh-TW" dirty="0" smtClean="0"/>
              <a:t>– Machine learning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715882"/>
            <a:ext cx="4104456" cy="13216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7200" y="712520"/>
            <a:ext cx="38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Reports delivered to google cloud storage and extract text to a format that fit to Google Auto ML Entity Extraction by using Python/Vision API</a:t>
            </a:r>
            <a:endParaRPr 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384"/>
            <a:ext cx="3816423" cy="7682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355975" y="2193905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Annotate the entities in Auto </a:t>
            </a:r>
            <a:r>
              <a:rPr lang="en-US" sz="1600" dirty="0"/>
              <a:t>ML </a:t>
            </a:r>
            <a:r>
              <a:rPr lang="en-US" sz="1600" dirty="0" smtClean="0"/>
              <a:t>Entity Extraction. The more annotation we provided, the more precise the model will be.</a:t>
            </a:r>
            <a:endParaRPr 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3407661"/>
            <a:ext cx="4104457" cy="13375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455" y="3427485"/>
            <a:ext cx="4043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model was trained/evaluated in </a:t>
            </a:r>
            <a:r>
              <a:rPr lang="en-US" sz="1600" dirty="0"/>
              <a:t>Auto ML Entity </a:t>
            </a:r>
            <a:r>
              <a:rPr lang="en-US" sz="1600" dirty="0" smtClean="0"/>
              <a:t>Extraction. </a:t>
            </a:r>
            <a:r>
              <a:rPr lang="en-US" sz="1600" dirty="0"/>
              <a:t>Perfect precision and recall can indicate that the data is too easy and may not generalize well</a:t>
            </a:r>
            <a:r>
              <a:rPr lang="en-US" sz="1600" dirty="0" smtClean="0"/>
              <a:t>. Fine tuning the model to get better result.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" y="5127962"/>
            <a:ext cx="3899520" cy="59864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499992" y="4997145"/>
            <a:ext cx="4043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was extracted to Google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 and ready for </a:t>
            </a:r>
            <a:r>
              <a:rPr lang="en-US" sz="1600" dirty="0" err="1" smtClean="0"/>
              <a:t>chatbox’s</a:t>
            </a:r>
            <a:r>
              <a:rPr lang="en-US" sz="1600" dirty="0" smtClean="0"/>
              <a:t> queries.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2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kumimoji="1" lang="en-US" altLang="zh-CN" dirty="0" err="1" smtClean="0"/>
              <a:t>Chatbot</a:t>
            </a:r>
            <a:r>
              <a:rPr kumimoji="1" lang="en-US" altLang="zh-CN" dirty="0" smtClean="0"/>
              <a:t> interface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7704856" cy="15121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 smtClean="0"/>
              <a:t>Our solution ‘</a:t>
            </a:r>
            <a:r>
              <a:rPr kumimoji="1" lang="en-US" altLang="zh-CN" sz="1800" dirty="0" err="1" smtClean="0"/>
              <a:t>AskChin</a:t>
            </a:r>
            <a:r>
              <a:rPr kumimoji="1" lang="en-US" altLang="zh-CN" sz="1800" dirty="0" smtClean="0"/>
              <a:t>’ make use of </a:t>
            </a:r>
            <a:r>
              <a:rPr kumimoji="1" lang="en-US" altLang="zh-CN" sz="1800" dirty="0" err="1" smtClean="0"/>
              <a:t>Dialogflow</a:t>
            </a:r>
            <a:r>
              <a:rPr kumimoji="1" lang="en-US" altLang="zh-CN" sz="1800" dirty="0" smtClean="0"/>
              <a:t> of GCP.  </a:t>
            </a:r>
            <a:r>
              <a:rPr kumimoji="1" lang="en-US" altLang="zh-CN" sz="1800" dirty="0" err="1" smtClean="0"/>
              <a:t>Diaglogflow</a:t>
            </a:r>
            <a:r>
              <a:rPr kumimoji="1" lang="en-US" altLang="zh-CN" sz="1800" dirty="0" smtClean="0"/>
              <a:t> retrieve the summary from the </a:t>
            </a:r>
            <a:r>
              <a:rPr kumimoji="1" lang="en-US" altLang="zh-CN" sz="1800" dirty="0" err="1" smtClean="0"/>
              <a:t>nonSQL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 err="1" smtClean="0"/>
              <a:t>DataStore</a:t>
            </a:r>
            <a:r>
              <a:rPr kumimoji="1" lang="en-US" altLang="zh-CN" sz="1800" dirty="0" smtClean="0"/>
              <a:t> to reply the investor at once. 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endParaRPr kumimoji="1" lang="zh-CN" altLang="en-US" dirty="0"/>
          </a:p>
        </p:txBody>
      </p:sp>
      <p:pic>
        <p:nvPicPr>
          <p:cNvPr id="4" name="Picture 3" descr="chatbo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54862"/>
            <a:ext cx="2448272" cy="4354662"/>
          </a:xfrm>
          <a:prstGeom prst="rect">
            <a:avLst/>
          </a:prstGeom>
        </p:spPr>
      </p:pic>
      <p:pic>
        <p:nvPicPr>
          <p:cNvPr id="5" name="Picture 4" descr="cahtbo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6873"/>
            <a:ext cx="2429056" cy="432047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1560" y="2276872"/>
            <a:ext cx="2016224" cy="39604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/>
              <a:t>It adapt to the tone of the investor by its continuous learning model. 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The solution can be further extended to support non-English conversation to meet a much wider population of investors,</a:t>
            </a:r>
          </a:p>
          <a:p>
            <a:pPr marL="0" indent="0">
              <a:buFont typeface="Wingdings"/>
              <a:buNone/>
            </a:pP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37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 descr="cloud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5528"/>
          <a:stretch/>
        </p:blipFill>
        <p:spPr>
          <a:xfrm>
            <a:off x="179512" y="404664"/>
            <a:ext cx="8856984" cy="4968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16632"/>
            <a:ext cx="7772400" cy="5760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Hackimon – Our team member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3573016"/>
            <a:ext cx="2160240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1043608" y="2564904"/>
            <a:ext cx="1224136" cy="792088"/>
          </a:xfrm>
          <a:prstGeom prst="wedgeRoundRectCallout">
            <a:avLst>
              <a:gd name="adj1" fmla="val 86956"/>
              <a:gd name="adj2" fmla="val 14180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Rounded Rectangular Callout 13"/>
          <p:cNvSpPr/>
          <p:nvPr/>
        </p:nvSpPr>
        <p:spPr>
          <a:xfrm>
            <a:off x="2339752" y="2564904"/>
            <a:ext cx="1512168" cy="792088"/>
          </a:xfrm>
          <a:prstGeom prst="wedgeRoundRectCallout">
            <a:avLst>
              <a:gd name="adj1" fmla="val 43334"/>
              <a:gd name="adj2" fmla="val 13617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3131840" y="1844824"/>
            <a:ext cx="1512168" cy="648072"/>
          </a:xfrm>
          <a:prstGeom prst="wedgeRoundRectCallout">
            <a:avLst>
              <a:gd name="adj1" fmla="val 62826"/>
              <a:gd name="adj2" fmla="val 30560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Rounded Rectangular Callout 15"/>
          <p:cNvSpPr/>
          <p:nvPr/>
        </p:nvSpPr>
        <p:spPr>
          <a:xfrm>
            <a:off x="3995936" y="1052736"/>
            <a:ext cx="1368152" cy="720080"/>
          </a:xfrm>
          <a:prstGeom prst="wedgeRoundRectCallout">
            <a:avLst>
              <a:gd name="adj1" fmla="val 78219"/>
              <a:gd name="adj2" fmla="val 3733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7" name="Rounded Rectangular Callout 16"/>
          <p:cNvSpPr/>
          <p:nvPr/>
        </p:nvSpPr>
        <p:spPr>
          <a:xfrm>
            <a:off x="5508104" y="1772816"/>
            <a:ext cx="1584176" cy="1008112"/>
          </a:xfrm>
          <a:prstGeom prst="wedgeRoundRectCallout">
            <a:avLst>
              <a:gd name="adj1" fmla="val 33096"/>
              <a:gd name="adj2" fmla="val 1695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8" name="Rounded Rectangular Callout 17"/>
          <p:cNvSpPr/>
          <p:nvPr/>
        </p:nvSpPr>
        <p:spPr>
          <a:xfrm>
            <a:off x="7020272" y="2780928"/>
            <a:ext cx="1584176" cy="792088"/>
          </a:xfrm>
          <a:prstGeom prst="wedgeRoundRectCallout">
            <a:avLst>
              <a:gd name="adj1" fmla="val 15729"/>
              <a:gd name="adj2" fmla="val 8692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 descr="cloud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5528"/>
          <a:stretch/>
        </p:blipFill>
        <p:spPr>
          <a:xfrm>
            <a:off x="179512" y="404664"/>
            <a:ext cx="8856984" cy="4968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16632"/>
            <a:ext cx="7772400" cy="5760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Hackimon – Our team member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3573016"/>
            <a:ext cx="2160240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1043608" y="2564904"/>
            <a:ext cx="1224136" cy="792088"/>
          </a:xfrm>
          <a:prstGeom prst="wedgeRoundRectCallout">
            <a:avLst>
              <a:gd name="adj1" fmla="val 86956"/>
              <a:gd name="adj2" fmla="val 14180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Rounded Rectangular Callout 13"/>
          <p:cNvSpPr/>
          <p:nvPr/>
        </p:nvSpPr>
        <p:spPr>
          <a:xfrm>
            <a:off x="2339752" y="2564904"/>
            <a:ext cx="1512168" cy="792088"/>
          </a:xfrm>
          <a:prstGeom prst="wedgeRoundRectCallout">
            <a:avLst>
              <a:gd name="adj1" fmla="val 43334"/>
              <a:gd name="adj2" fmla="val 13617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3131840" y="1844824"/>
            <a:ext cx="1512168" cy="648072"/>
          </a:xfrm>
          <a:prstGeom prst="wedgeRoundRectCallout">
            <a:avLst>
              <a:gd name="adj1" fmla="val 62826"/>
              <a:gd name="adj2" fmla="val 30560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Rounded Rectangular Callout 15"/>
          <p:cNvSpPr/>
          <p:nvPr/>
        </p:nvSpPr>
        <p:spPr>
          <a:xfrm>
            <a:off x="3995936" y="1052736"/>
            <a:ext cx="1368152" cy="720080"/>
          </a:xfrm>
          <a:prstGeom prst="wedgeRoundRectCallout">
            <a:avLst>
              <a:gd name="adj1" fmla="val 78219"/>
              <a:gd name="adj2" fmla="val 3733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7" name="Rounded Rectangular Callout 16"/>
          <p:cNvSpPr/>
          <p:nvPr/>
        </p:nvSpPr>
        <p:spPr>
          <a:xfrm>
            <a:off x="5508104" y="1772816"/>
            <a:ext cx="1584176" cy="1008112"/>
          </a:xfrm>
          <a:prstGeom prst="wedgeRoundRectCallout">
            <a:avLst>
              <a:gd name="adj1" fmla="val 33096"/>
              <a:gd name="adj2" fmla="val 1695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8" name="Rounded Rectangular Callout 17"/>
          <p:cNvSpPr/>
          <p:nvPr/>
        </p:nvSpPr>
        <p:spPr>
          <a:xfrm>
            <a:off x="7020272" y="2780928"/>
            <a:ext cx="1584176" cy="792088"/>
          </a:xfrm>
          <a:prstGeom prst="wedgeRoundRectCallout">
            <a:avLst>
              <a:gd name="adj1" fmla="val 15729"/>
              <a:gd name="adj2" fmla="val 8692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Hackimon</a:t>
            </a:r>
            <a:r>
              <a:rPr lang="en-US" altLang="zh-TW" dirty="0"/>
              <a:t> </a:t>
            </a:r>
            <a:r>
              <a:rPr lang="en-US" altLang="zh-TW" dirty="0" smtClean="0"/>
              <a:t>– Machine learning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712520"/>
            <a:ext cx="38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Reports delivered to google cloud storage and extract text to a format that fit to Google Auto ML Entity Extraction by using Python/Vision API</a:t>
            </a:r>
            <a:endParaRPr 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384"/>
            <a:ext cx="3816423" cy="7682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355975" y="2193905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Annotate the entities in Auto </a:t>
            </a:r>
            <a:r>
              <a:rPr lang="en-US" sz="1600" dirty="0"/>
              <a:t>ML </a:t>
            </a:r>
            <a:r>
              <a:rPr lang="en-US" sz="1600" dirty="0" smtClean="0"/>
              <a:t>Entity Extraction. The more annotation we provided, the more precise the model will be.</a:t>
            </a:r>
            <a:endParaRPr 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3407661"/>
            <a:ext cx="4104457" cy="13375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455" y="3427485"/>
            <a:ext cx="4043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model was trained/evaluated in </a:t>
            </a:r>
            <a:r>
              <a:rPr lang="en-US" sz="1600" dirty="0"/>
              <a:t>Auto ML Entity </a:t>
            </a:r>
            <a:r>
              <a:rPr lang="en-US" sz="1600" dirty="0" smtClean="0"/>
              <a:t>Extraction. Fine tuning the model by checking the precision and recall.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88025" y="5013176"/>
            <a:ext cx="3888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was extracted to Google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 and ready for </a:t>
            </a:r>
            <a:r>
              <a:rPr lang="en-US" sz="1600" dirty="0" err="1" smtClean="0"/>
              <a:t>chatbox’s</a:t>
            </a:r>
            <a:r>
              <a:rPr lang="en-US" sz="1600" dirty="0" smtClean="0"/>
              <a:t> queries.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657621"/>
            <a:ext cx="3809628" cy="15466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" y="5013176"/>
            <a:ext cx="4331570" cy="7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5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299</TotalTime>
  <Words>1294</Words>
  <Application>Microsoft Macintosh PowerPoint</Application>
  <PresentationFormat>On-screen Show (4:3)</PresentationFormat>
  <Paragraphs>148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PowerPoint Presentation</vt:lpstr>
      <vt:lpstr>PowerPoint Presentation</vt:lpstr>
      <vt:lpstr>Solution and business case</vt:lpstr>
      <vt:lpstr>PowerPoint Presentation</vt:lpstr>
      <vt:lpstr>Hackimon – Machine learning</vt:lpstr>
      <vt:lpstr>Chatbot interface</vt:lpstr>
      <vt:lpstr>PowerPoint Presentation</vt:lpstr>
      <vt:lpstr>PowerPoint Presentation</vt:lpstr>
      <vt:lpstr>Hackimon – Machine learning</vt:lpstr>
      <vt:lpstr>PowerPoint Presentation</vt:lpstr>
      <vt:lpstr>Hackimon – Machine learning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K K LEUNG</cp:lastModifiedBy>
  <cp:revision>30</cp:revision>
  <dcterms:created xsi:type="dcterms:W3CDTF">2019-07-19T15:19:01Z</dcterms:created>
  <dcterms:modified xsi:type="dcterms:W3CDTF">2019-07-21T08:03:58Z</dcterms:modified>
</cp:coreProperties>
</file>