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handoutMasterIdLst>
    <p:handoutMasterId r:id="rId9"/>
  </p:handoutMasterIdLst>
  <p:sldIdLst>
    <p:sldId id="259" r:id="rId2"/>
    <p:sldId id="261" r:id="rId3"/>
    <p:sldId id="262" r:id="rId4"/>
    <p:sldId id="258" r:id="rId5"/>
    <p:sldId id="264" r:id="rId6"/>
    <p:sldId id="263" r:id="rId7"/>
  </p:sldIdLst>
  <p:sldSz cx="9144000" cy="6858000" type="screen4x3"/>
  <p:notesSz cx="7315200" cy="96012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E9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157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4" d="100"/>
        <a:sy n="21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3F1A6-6F57-4A25-9E2A-3FFD08248975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9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2ECE9-2A2E-4868-AD0C-6634BAE012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544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357" cy="4811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209" y="1"/>
            <a:ext cx="3170357" cy="4811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7419F-82DB-4D8C-A6E0-6C4093FB9A3E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0867" y="4620373"/>
            <a:ext cx="5853468" cy="37803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098"/>
            <a:ext cx="3170357" cy="4811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209" y="9120098"/>
            <a:ext cx="3170357" cy="4811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18D9C-3E9A-4744-BC6C-00CF62B5F5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181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18D9C-3E9A-4744-BC6C-00CF62B5F5F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958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C3FDE6F-AF21-4CA7-BE9E-A5A2B91E6BEC}" type="datetime1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332A0-B6AD-47BB-9982-55DC40F3669A}" type="datetime1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5EDC-F214-4C31-A1F4-6E2DE8C387DA}" type="datetime1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122E5A3-E0C9-4CB1-B81B-3951DBE3B3D4}" type="datetime1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B94760A-346E-4C4E-AC19-DB39C342E9D4}" type="datetime1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6A11-897E-4F0F-BF9B-689EEE1A46CC}" type="datetime1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3A68-E660-435F-AAAC-C86DC363ED08}" type="datetime1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BB56126-322D-41D5-993E-4661AF4B72B0}" type="datetime1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90E3-1182-4EBF-B59C-0834D77D695B}" type="datetime1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EFC67E2-D07A-4A33-BC77-E2B83AA4778B}" type="datetime1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altLang="zh-TW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887E52C-DA7C-422C-8094-A2CA051AF56A}" type="datetime1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  <a:p>
            <a:pPr lvl="1" eaLnBrk="1" latinLnBrk="0" hangingPunct="1"/>
            <a:r>
              <a:rPr kumimoji="0" lang="en-US" altLang="zh-TW" smtClean="0"/>
              <a:t>Second level</a:t>
            </a:r>
          </a:p>
          <a:p>
            <a:pPr lvl="2" eaLnBrk="1" latinLnBrk="0" hangingPunct="1"/>
            <a:r>
              <a:rPr kumimoji="0" lang="en-US" altLang="zh-TW" smtClean="0"/>
              <a:t>Third level</a:t>
            </a:r>
          </a:p>
          <a:p>
            <a:pPr lvl="3" eaLnBrk="1" latinLnBrk="0" hangingPunct="1"/>
            <a:r>
              <a:rPr kumimoji="0" lang="en-US" altLang="zh-TW" smtClean="0"/>
              <a:t>Fourth level</a:t>
            </a:r>
          </a:p>
          <a:p>
            <a:pPr lvl="4" eaLnBrk="1" latinLnBrk="0" hangingPunct="1"/>
            <a:r>
              <a:rPr kumimoji="0" lang="en-US" altLang="zh-TW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829B3BE-C8A9-4FE8-B79E-49813A782544}" type="datetime1">
              <a:rPr lang="zh-TW" altLang="en-US" smtClean="0"/>
              <a:t>2019/7/23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url?sa=i&amp;rct=j&amp;q=&amp;esrc=s&amp;source=images&amp;cd=&amp;ved=2ahUKEwiE1LTM68PjAhUPO3AKHTZWDnQQjRx6BAgBEAU&amp;url=https://blog.qwiklabs.com/tag/machine-learning/page/2/&amp;psig=AOvVaw0IohZElxv6r932uH6N9m5n&amp;ust=1563723855818097" TargetMode="External"/><Relationship Id="rId13" Type="http://schemas.openxmlformats.org/officeDocument/2006/relationships/hyperlink" Target="https://www.google.com/url?sa=i&amp;rct=j&amp;q=&amp;esrc=s&amp;source=images&amp;cd=&amp;ved=2ahUKEwjInZSohMTjAhUGM94KHZiOBxAQjRx6BAgBEAU&amp;url=https://en.wikipedia.org/wiki/Google_Storage&amp;psig=AOvVaw10yNuzD9i2-Vj9PBOe9hlS&amp;ust=1563730530610289" TargetMode="External"/><Relationship Id="rId18" Type="http://schemas.openxmlformats.org/officeDocument/2006/relationships/image" Target="../media/image20.png"/><Relationship Id="rId3" Type="http://schemas.openxmlformats.org/officeDocument/2006/relationships/image" Target="../media/image9.jpeg"/><Relationship Id="rId7" Type="http://schemas.openxmlformats.org/officeDocument/2006/relationships/image" Target="../media/image12.png"/><Relationship Id="rId12" Type="http://schemas.openxmlformats.org/officeDocument/2006/relationships/image" Target="../media/image16.tmp"/><Relationship Id="rId17" Type="http://schemas.openxmlformats.org/officeDocument/2006/relationships/image" Target="../media/image19.png"/><Relationship Id="rId2" Type="http://schemas.openxmlformats.org/officeDocument/2006/relationships/hyperlink" Target="https://www.bing.com/images/search?q=pdf+logo&amp;id=ED1A77759BC47AD544C52007C4775E4C134A4970&amp;FORM=IQFRBA" TargetMode="External"/><Relationship Id="rId16" Type="http://schemas.openxmlformats.org/officeDocument/2006/relationships/hyperlink" Target="https://www.google.com.hk/url?sa=i&amp;rct=j&amp;q=&amp;esrc=s&amp;source=images&amp;cd=&amp;ved=2ahUKEwilt_HYmsXjAhXSM94KHYNpDqcQjRx6BAgBEAU&amp;url=https://en.wikipedia.org/wiki/Google_Cloud_Datastore&amp;psig=AOvVaw3xDQs2_6XPSWaB8m6KxqHU&amp;ust=15637707485965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url?sa=i&amp;rct=j&amp;q=&amp;esrc=s&amp;source=images&amp;cd=&amp;ved=2ahUKEwjNqIyK58PjAhUJfd4KHR63AeUQjRx6BAgBEAU&amp;url=https://www.mailform.io/&amp;psig=AOvVaw2xPzaWf2NRfo4CXl7ypTZY&amp;ust=1563722642828724" TargetMode="External"/><Relationship Id="rId11" Type="http://schemas.openxmlformats.org/officeDocument/2006/relationships/image" Target="../media/image15.jpeg"/><Relationship Id="rId5" Type="http://schemas.openxmlformats.org/officeDocument/2006/relationships/image" Target="../media/image11.png"/><Relationship Id="rId15" Type="http://schemas.openxmlformats.org/officeDocument/2006/relationships/image" Target="../media/image18.png"/><Relationship Id="rId10" Type="http://schemas.openxmlformats.org/officeDocument/2006/relationships/image" Target="../media/image14.tmp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Picture 3" descr="cloud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r="5528"/>
          <a:stretch/>
        </p:blipFill>
        <p:spPr>
          <a:xfrm>
            <a:off x="179512" y="404664"/>
            <a:ext cx="8856984" cy="496855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95536" y="116632"/>
            <a:ext cx="7772400" cy="576064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Hackimon – Our team member</a:t>
            </a:r>
            <a:endParaRPr lang="zh-TW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4149080"/>
            <a:ext cx="8667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9752" y="4149080"/>
            <a:ext cx="819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9992" y="4221088"/>
            <a:ext cx="838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60232" y="4149080"/>
            <a:ext cx="8001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40352" y="4221088"/>
            <a:ext cx="8763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80112" y="4221088"/>
            <a:ext cx="7429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51520" y="3573016"/>
            <a:ext cx="2160240" cy="3108543"/>
          </a:xfrm>
          <a:prstGeom prst="rect">
            <a:avLst/>
          </a:prstGeom>
          <a:solidFill>
            <a:srgbClr val="9FE9CB"/>
          </a:solidFill>
          <a:ln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2060"/>
                </a:solidFill>
              </a:rPr>
              <a:t>Why we join?</a:t>
            </a:r>
          </a:p>
          <a:p>
            <a:endParaRPr lang="en-US" altLang="zh-TW" b="1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rgbClr val="002060"/>
                </a:solidFill>
              </a:rPr>
              <a:t>Hackademy is a good learning program. </a:t>
            </a:r>
          </a:p>
          <a:p>
            <a:pPr>
              <a:buFont typeface="Arial" pitchFamily="34" charset="0"/>
              <a:buChar char="•"/>
            </a:pPr>
            <a:endParaRPr lang="en-US" altLang="zh-TW" sz="16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rgbClr val="002060"/>
                </a:solidFill>
              </a:rPr>
              <a:t>We have passion to enjoy the latest IT trend and explore the power of AI, Cloud and IoT to change the world</a:t>
            </a:r>
          </a:p>
        </p:txBody>
      </p:sp>
      <p:sp useBgFill="1">
        <p:nvSpPr>
          <p:cNvPr id="13" name="Rounded Rectangular Callout 12"/>
          <p:cNvSpPr/>
          <p:nvPr/>
        </p:nvSpPr>
        <p:spPr>
          <a:xfrm>
            <a:off x="1043608" y="2564904"/>
            <a:ext cx="1224136" cy="792088"/>
          </a:xfrm>
          <a:prstGeom prst="wedgeRoundRectCallout">
            <a:avLst>
              <a:gd name="adj1" fmla="val 86956"/>
              <a:gd name="adj2" fmla="val 141809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Catherine. I am working in GLCM IT for BI projects.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4" name="Rounded Rectangular Callout 13"/>
          <p:cNvSpPr/>
          <p:nvPr/>
        </p:nvSpPr>
        <p:spPr>
          <a:xfrm>
            <a:off x="2339752" y="2564904"/>
            <a:ext cx="1512168" cy="792088"/>
          </a:xfrm>
          <a:prstGeom prst="wedgeRoundRectCallout">
            <a:avLst>
              <a:gd name="adj1" fmla="val 43334"/>
              <a:gd name="adj2" fmla="val 136178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Nick,. I am Business Analyst working in data visualization projects.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5" name="Rounded Rectangular Callout 14"/>
          <p:cNvSpPr/>
          <p:nvPr/>
        </p:nvSpPr>
        <p:spPr>
          <a:xfrm>
            <a:off x="3131840" y="1844824"/>
            <a:ext cx="1512168" cy="648072"/>
          </a:xfrm>
          <a:prstGeom prst="wedgeRoundRectCallout">
            <a:avLst>
              <a:gd name="adj1" fmla="val 62826"/>
              <a:gd name="adj2" fmla="val 305602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KK. I am Infrastructure Lead in Group Function.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6" name="Rounded Rectangular Callout 15"/>
          <p:cNvSpPr/>
          <p:nvPr/>
        </p:nvSpPr>
        <p:spPr>
          <a:xfrm>
            <a:off x="3995936" y="1052736"/>
            <a:ext cx="1368152" cy="720080"/>
          </a:xfrm>
          <a:prstGeom prst="wedgeRoundRectCallout">
            <a:avLst>
              <a:gd name="adj1" fmla="val 78219"/>
              <a:gd name="adj2" fmla="val 373349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Krystal. I am Global Portfolio Manager in RBWM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7" name="Rounded Rectangular Callout 16"/>
          <p:cNvSpPr/>
          <p:nvPr/>
        </p:nvSpPr>
        <p:spPr>
          <a:xfrm>
            <a:off x="5508104" y="1772816"/>
            <a:ext cx="1584176" cy="1008112"/>
          </a:xfrm>
          <a:prstGeom prst="wedgeRoundRectCallout">
            <a:avLst>
              <a:gd name="adj1" fmla="val 33096"/>
              <a:gd name="adj2" fmla="val 169549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Michael working as Senior Lead Solution Architect for GLCM and Payment System in ASP.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8" name="Rounded Rectangular Callout 17"/>
          <p:cNvSpPr/>
          <p:nvPr/>
        </p:nvSpPr>
        <p:spPr>
          <a:xfrm>
            <a:off x="7020272" y="2780928"/>
            <a:ext cx="1584176" cy="792088"/>
          </a:xfrm>
          <a:prstGeom prst="wedgeRoundRectCallout">
            <a:avLst>
              <a:gd name="adj1" fmla="val 15729"/>
              <a:gd name="adj2" fmla="val 86920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April. I am Development Manager working in Qlik Sense projects.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93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124744"/>
            <a:ext cx="74168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CN" dirty="0"/>
              <a:t>Individual stock market traders have to digest </a:t>
            </a:r>
            <a:r>
              <a:rPr lang="en-US" altLang="zh-CN" dirty="0" smtClean="0"/>
              <a:t>thousands </a:t>
            </a:r>
            <a:r>
              <a:rPr lang="en-US" altLang="zh-CN" dirty="0"/>
              <a:t>of research reports from many sources to </a:t>
            </a:r>
            <a:r>
              <a:rPr lang="en-US" altLang="zh-CN" dirty="0" smtClean="0"/>
              <a:t>capture </a:t>
            </a:r>
            <a:r>
              <a:rPr lang="en-US" altLang="zh-CN" dirty="0"/>
              <a:t>the recommendation.   </a:t>
            </a:r>
          </a:p>
          <a:p>
            <a:endParaRPr lang="bg-BG" altLang="zh-CN" dirty="0"/>
          </a:p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They could be newly published reports every minute.  The investor has to complete the digest of the reports in a short time to make their investment decision in time.</a:t>
            </a:r>
          </a:p>
          <a:p>
            <a:pPr marL="285750" indent="-285750">
              <a:buFont typeface="Arial"/>
              <a:buChar char="•"/>
            </a:pPr>
            <a:endParaRPr lang="en-US" altLang="zh-CN" dirty="0"/>
          </a:p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The reports can be very sizable with lots of narrative comments which the investors wants to get the key points (i.e. summary) first.</a:t>
            </a:r>
          </a:p>
          <a:p>
            <a:pPr marL="285750" indent="-285750">
              <a:buFont typeface="Arial"/>
              <a:buChar char="•"/>
            </a:pPr>
            <a:endParaRPr lang="en-US" altLang="zh-CN" dirty="0" smtClean="0"/>
          </a:p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The innovation challenge 1B (submitted by GPB) echoes this demand and looks for a solution to improve customer experience based on the knowledge</a:t>
            </a:r>
          </a:p>
        </p:txBody>
      </p:sp>
      <p:sp>
        <p:nvSpPr>
          <p:cNvPr id="5" name="標題 1"/>
          <p:cNvSpPr>
            <a:spLocks noGrp="1"/>
          </p:cNvSpPr>
          <p:nvPr/>
        </p:nvSpPr>
        <p:spPr>
          <a:xfrm>
            <a:off x="333562" y="311401"/>
            <a:ext cx="777240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HK" sz="3000" b="1" cap="small" dirty="0" smtClean="0">
                <a:solidFill>
                  <a:schemeClr val="tx2"/>
                </a:solidFill>
              </a:rPr>
              <a:t>Problem Statement</a:t>
            </a:r>
            <a:endParaRPr lang="zh-HK" altLang="en-US" sz="3000" b="1" cap="small" dirty="0">
              <a:solidFill>
                <a:schemeClr val="tx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34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163" y="188640"/>
            <a:ext cx="7467600" cy="634082"/>
          </a:xfrm>
        </p:spPr>
        <p:txBody>
          <a:bodyPr/>
          <a:lstStyle/>
          <a:p>
            <a:r>
              <a:rPr kumimoji="1" lang="en-US" altLang="zh-CN" dirty="0" smtClean="0"/>
              <a:t>Solution and business case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6163" y="1052736"/>
            <a:ext cx="7467600" cy="5256584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CN" sz="1800" dirty="0"/>
              <a:t>W</a:t>
            </a:r>
            <a:r>
              <a:rPr lang="en-US" altLang="zh-CN" sz="1800" dirty="0" smtClean="0"/>
              <a:t>e </a:t>
            </a:r>
            <a:r>
              <a:rPr lang="en-US" altLang="zh-CN" sz="1800" dirty="0"/>
              <a:t>build a </a:t>
            </a:r>
            <a:r>
              <a:rPr lang="en-US" altLang="zh-CN" sz="1800" dirty="0" smtClean="0"/>
              <a:t>Chabot solution to solve this problem so that the investor can get the summary of investment advice on their fingertips any time and anywhere instantly.</a:t>
            </a:r>
          </a:p>
          <a:p>
            <a:pPr marL="285750" indent="-285750">
              <a:buFont typeface="Arial"/>
              <a:buChar char="•"/>
            </a:pPr>
            <a:endParaRPr lang="en-US" altLang="zh-CN" sz="1800" dirty="0" smtClean="0"/>
          </a:p>
          <a:p>
            <a:pPr marL="285750" indent="-285750">
              <a:buFont typeface="Arial"/>
              <a:buChar char="•"/>
            </a:pPr>
            <a:r>
              <a:rPr lang="en-US" altLang="zh-CN" sz="1800" dirty="0" smtClean="0"/>
              <a:t>Our </a:t>
            </a:r>
            <a:r>
              <a:rPr lang="en-US" altLang="zh-CN" sz="1800" dirty="0"/>
              <a:t>solution is a Google Cloud based solution making use of the Vision API to scan the research reports and use AutoML to understand the content from the reports based on the trained model. </a:t>
            </a:r>
            <a:r>
              <a:rPr lang="en-US" altLang="zh-CN" sz="1800" dirty="0" smtClean="0"/>
              <a:t> </a:t>
            </a:r>
          </a:p>
          <a:p>
            <a:pPr marL="285750" indent="-285750">
              <a:buFont typeface="Arial"/>
              <a:buChar char="•"/>
            </a:pPr>
            <a:endParaRPr lang="en-US" altLang="zh-CN" sz="1800" dirty="0" smtClean="0"/>
          </a:p>
          <a:p>
            <a:pPr marL="285750" indent="-285750">
              <a:buFont typeface="Arial"/>
              <a:buChar char="•"/>
            </a:pPr>
            <a:r>
              <a:rPr lang="en-US" altLang="zh-CN" sz="1800" dirty="0" smtClean="0"/>
              <a:t>The elastic computing power of the cloud allows the solution to digest many reports at the same time and provide the summary instantly.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285750" indent="-285750">
              <a:buFont typeface="Arial"/>
              <a:buChar char="•"/>
            </a:pPr>
            <a:r>
              <a:rPr lang="en-US" altLang="zh-CN" sz="1800" dirty="0" smtClean="0"/>
              <a:t>The machine learning power allows the solution to keep its ‘digest’ capability in pace with the latest writing style of the reports.</a:t>
            </a:r>
          </a:p>
          <a:p>
            <a:pPr marL="0" indent="0">
              <a:buNone/>
            </a:pPr>
            <a:r>
              <a:rPr lang="en-US" altLang="zh-CN" sz="1800" dirty="0" smtClean="0"/>
              <a:t> </a:t>
            </a:r>
            <a:endParaRPr lang="en-US" altLang="zh-CN" sz="1800" dirty="0"/>
          </a:p>
          <a:p>
            <a:pPr marL="285750" indent="-285750">
              <a:buFont typeface="Arial"/>
              <a:buChar char="•"/>
            </a:pPr>
            <a:r>
              <a:rPr lang="en-US" altLang="zh-CN" sz="1800" dirty="0" smtClean="0"/>
              <a:t>The Chabot interface is user-friendly and accessible from browser on the mobile and computer.  With the learning power of the </a:t>
            </a:r>
            <a:r>
              <a:rPr lang="en-US" altLang="zh-CN" sz="1800" dirty="0"/>
              <a:t>D</a:t>
            </a:r>
            <a:r>
              <a:rPr lang="en-US" altLang="zh-CN" sz="1800" dirty="0" smtClean="0"/>
              <a:t>ialogflow </a:t>
            </a:r>
            <a:r>
              <a:rPr lang="en-US" altLang="zh-CN" sz="1800" dirty="0" smtClean="0"/>
              <a:t>can make it understand the query of the investor and accommodate their query accurately</a:t>
            </a:r>
            <a:r>
              <a:rPr lang="en-US" altLang="zh-CN" sz="1800" dirty="0"/>
              <a:t>. The solution can be further extended to support National Language Support - NLS conversation to meet a much wider population of investors</a:t>
            </a:r>
            <a:r>
              <a:rPr lang="en-US" altLang="zh-CN" sz="1800" dirty="0" smtClean="0"/>
              <a:t>.</a:t>
            </a:r>
            <a:endParaRPr lang="en-US" altLang="zh-CN" sz="1800" dirty="0" smtClean="0"/>
          </a:p>
          <a:p>
            <a:pPr marL="285750" indent="-285750">
              <a:buFont typeface="Arial"/>
              <a:buChar char="•"/>
            </a:pPr>
            <a:endParaRPr lang="en-US" altLang="zh-CN" sz="1800" dirty="0"/>
          </a:p>
          <a:p>
            <a:pPr marL="285750" indent="-285750">
              <a:buFont typeface="Arial"/>
              <a:buChar char="•"/>
            </a:pPr>
            <a:r>
              <a:rPr lang="en-US" altLang="zh-CN" sz="1800" dirty="0" smtClean="0"/>
              <a:t>Our solution addresses the challenge 1B from GPB to provide summary of the research report for clients via </a:t>
            </a:r>
            <a:r>
              <a:rPr lang="en-US" altLang="zh-CN" sz="1800" dirty="0" smtClean="0"/>
              <a:t>digital </a:t>
            </a:r>
            <a:r>
              <a:rPr lang="en-US" altLang="zh-CN" sz="1800" dirty="0" smtClean="0"/>
              <a:t>channels.</a:t>
            </a:r>
            <a:endParaRPr lang="zh-CN" altLang="en-US" sz="1800" dirty="0"/>
          </a:p>
          <a:p>
            <a:endParaRPr kumimoji="1"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38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/>
        </p:nvSpPr>
        <p:spPr>
          <a:xfrm>
            <a:off x="333562" y="311401"/>
            <a:ext cx="777240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HK" sz="3000" b="1" cap="small" dirty="0">
                <a:solidFill>
                  <a:schemeClr val="tx2"/>
                </a:solidFill>
              </a:rPr>
              <a:t>Architecture Logical</a:t>
            </a:r>
            <a:r>
              <a:rPr lang="en-US" altLang="zh-HK" sz="3000" b="1" cap="small" dirty="0" smtClean="0">
                <a:solidFill>
                  <a:schemeClr val="tx2"/>
                </a:solidFill>
              </a:rPr>
              <a:t> </a:t>
            </a:r>
            <a:r>
              <a:rPr lang="en-US" altLang="zh-HK" sz="3000" b="1" cap="small" dirty="0">
                <a:solidFill>
                  <a:schemeClr val="tx2"/>
                </a:solidFill>
              </a:rPr>
              <a:t>Diagram</a:t>
            </a:r>
            <a:endParaRPr lang="zh-HK" altLang="en-US" sz="3000" b="1" cap="small" dirty="0">
              <a:solidFill>
                <a:schemeClr val="tx2"/>
              </a:solidFill>
            </a:endParaRPr>
          </a:p>
        </p:txBody>
      </p:sp>
      <p:pic>
        <p:nvPicPr>
          <p:cNvPr id="5" name="Picture 2" descr="pdf logo 的圖片結果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46008"/>
            <a:ext cx="991542" cy="8794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接點 5"/>
          <p:cNvCxnSpPr/>
          <p:nvPr/>
        </p:nvCxnSpPr>
        <p:spPr>
          <a:xfrm>
            <a:off x="319087" y="1725447"/>
            <a:ext cx="8401744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5" idx="2"/>
          </p:cNvCxnSpPr>
          <p:nvPr/>
        </p:nvCxnSpPr>
        <p:spPr>
          <a:xfrm flipH="1">
            <a:off x="877491" y="1725447"/>
            <a:ext cx="13816" cy="812608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35507" y="1983555"/>
            <a:ext cx="910952" cy="2880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1</a:t>
            </a:r>
            <a:r>
              <a:rPr lang="en-US" altLang="zh-HK" sz="1100" dirty="0" smtClean="0">
                <a:solidFill>
                  <a:schemeClr val="tx1"/>
                </a:solidFill>
              </a:rPr>
              <a:t>. Upload PDF via API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9" name="Picture 4" descr="http://www.boylesoftware.com/blog/wp-content/uploads/2016/02/Screen-Shot-2016-02-22-at-11.42.46-A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181" y="1956559"/>
            <a:ext cx="2679607" cy="14724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1232000" y="1026655"/>
            <a:ext cx="864096" cy="576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Research daily Financial report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11" name="Picture 22" descr="https://cdn-ak.f.st-hatena.com/images/fotolife/r/ryo_abe/20171210/20171210003609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7" t="10978" r="12874" b="27268"/>
          <a:stretch/>
        </p:blipFill>
        <p:spPr bwMode="auto">
          <a:xfrm>
            <a:off x="187113" y="3647440"/>
            <a:ext cx="1432559" cy="4978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單箭頭接點 11"/>
          <p:cNvCxnSpPr/>
          <p:nvPr/>
        </p:nvCxnSpPr>
        <p:spPr>
          <a:xfrm flipH="1">
            <a:off x="877490" y="3042110"/>
            <a:ext cx="1" cy="621382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43968" y="3258134"/>
            <a:ext cx="1044115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2</a:t>
            </a:r>
            <a:r>
              <a:rPr lang="en-US" altLang="zh-HK" sz="1100" dirty="0" smtClean="0">
                <a:solidFill>
                  <a:schemeClr val="tx1"/>
                </a:solidFill>
              </a:rPr>
              <a:t>. Trigger Cloud function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875467" y="4387603"/>
            <a:ext cx="2" cy="814747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07963" y="4752467"/>
            <a:ext cx="1174264" cy="326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3. Extract Text and convert format (using Python)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87625" y="5517232"/>
            <a:ext cx="1224136" cy="282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4. load formatted data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1232000" y="5456134"/>
            <a:ext cx="1512167" cy="0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841315" y="5639787"/>
            <a:ext cx="1247328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b="1" dirty="0" smtClean="0">
                <a:solidFill>
                  <a:srgbClr val="3668C4"/>
                </a:solidFill>
              </a:rPr>
              <a:t>Trained M</a:t>
            </a:r>
            <a:r>
              <a:rPr lang="en-US" altLang="zh-TW" sz="1100" b="1" dirty="0" smtClean="0">
                <a:solidFill>
                  <a:srgbClr val="3668C4"/>
                </a:solidFill>
              </a:rPr>
              <a:t>odel</a:t>
            </a:r>
            <a:endParaRPr lang="zh-HK" altLang="en-US" sz="1100" b="1" dirty="0">
              <a:solidFill>
                <a:srgbClr val="3668C4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5997459" y="4770302"/>
            <a:ext cx="1026308" cy="1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6084168" y="3501008"/>
            <a:ext cx="1422257" cy="886595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2" descr="document logo的圖片搜尋結果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214" y="4174797"/>
            <a:ext cx="504056" cy="5377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4" descr="document logo的圖片搜尋結果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537" y="4174797"/>
            <a:ext cx="601216" cy="5261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2" descr="document logo的圖片搜尋結果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310" y="4173647"/>
            <a:ext cx="504056" cy="5377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2" descr="document logo的圖片搜尋結果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691" y="4165950"/>
            <a:ext cx="576064" cy="557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矩形 24"/>
          <p:cNvSpPr/>
          <p:nvPr/>
        </p:nvSpPr>
        <p:spPr>
          <a:xfrm>
            <a:off x="6023943" y="4290998"/>
            <a:ext cx="1043572" cy="420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6. Supervised training data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27" name="Picture 46" descr="cloud dialogflow logo的圖片搜尋結果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823" y="4156487"/>
            <a:ext cx="1017636" cy="7411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 27"/>
          <p:cNvSpPr/>
          <p:nvPr/>
        </p:nvSpPr>
        <p:spPr>
          <a:xfrm>
            <a:off x="4716016" y="4900413"/>
            <a:ext cx="1507636" cy="2567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b="1" dirty="0" smtClean="0">
                <a:solidFill>
                  <a:srgbClr val="3668C4"/>
                </a:solidFill>
              </a:rPr>
              <a:t>Cloud Machine learning</a:t>
            </a:r>
            <a:endParaRPr lang="zh-HK" altLang="en-US" sz="1100" b="1" dirty="0">
              <a:solidFill>
                <a:srgbClr val="3668C4"/>
              </a:solidFill>
            </a:endParaRPr>
          </a:p>
        </p:txBody>
      </p:sp>
      <p:pic>
        <p:nvPicPr>
          <p:cNvPr id="30" name="內容版面配置區 7" descr="畫面剪輯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4" t="1474"/>
          <a:stretch/>
        </p:blipFill>
        <p:spPr>
          <a:xfrm>
            <a:off x="7027567" y="4490827"/>
            <a:ext cx="1031303" cy="1185770"/>
          </a:xfrm>
          <a:prstGeom prst="rect">
            <a:avLst/>
          </a:prstGeom>
        </p:spPr>
      </p:pic>
      <p:cxnSp>
        <p:nvCxnSpPr>
          <p:cNvPr id="31" name="直線單箭頭接點 30"/>
          <p:cNvCxnSpPr/>
          <p:nvPr/>
        </p:nvCxnSpPr>
        <p:spPr>
          <a:xfrm>
            <a:off x="3648654" y="5456134"/>
            <a:ext cx="3418861" cy="0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52" descr="https://guiademarketing.com.br/wp-content/uploads/2017/01/chat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834" y="731284"/>
            <a:ext cx="1039305" cy="9786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6190349" y="1097894"/>
            <a:ext cx="874298" cy="382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b="1" dirty="0" smtClean="0">
                <a:solidFill>
                  <a:srgbClr val="3668C4"/>
                </a:solidFill>
              </a:rPr>
              <a:t>Chabot</a:t>
            </a:r>
          </a:p>
          <a:p>
            <a:pPr algn="ctr"/>
            <a:r>
              <a:rPr lang="en-US" altLang="zh-HK" sz="1100" b="1" dirty="0" smtClean="0">
                <a:solidFill>
                  <a:srgbClr val="3668C4"/>
                </a:solidFill>
              </a:rPr>
              <a:t>Text / Voice</a:t>
            </a:r>
            <a:endParaRPr lang="zh-HK" altLang="en-US" sz="1100" b="1" dirty="0">
              <a:solidFill>
                <a:srgbClr val="3668C4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 flipV="1">
            <a:off x="7543218" y="1495931"/>
            <a:ext cx="0" cy="828092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7320761" y="1522138"/>
            <a:ext cx="0" cy="791322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940152" y="1772816"/>
            <a:ext cx="1305445" cy="406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8. Request</a:t>
            </a: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Financial advice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568702" y="1745966"/>
            <a:ext cx="1179761" cy="5142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12. Response today financial predictions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47335" y="5759678"/>
            <a:ext cx="1228321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b="1" dirty="0" smtClean="0">
                <a:solidFill>
                  <a:srgbClr val="3668C4"/>
                </a:solidFill>
              </a:rPr>
              <a:t>Cloud Storage</a:t>
            </a:r>
            <a:endParaRPr lang="zh-HK" altLang="en-US" sz="1100" b="1" dirty="0">
              <a:solidFill>
                <a:srgbClr val="3668C4"/>
              </a:solidFill>
            </a:endParaRPr>
          </a:p>
        </p:txBody>
      </p:sp>
      <p:pic>
        <p:nvPicPr>
          <p:cNvPr id="40" name="內容版面配置區 14" descr="畫面剪輯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205" y="5202350"/>
            <a:ext cx="832152" cy="584572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2672159" y="5871555"/>
            <a:ext cx="1008111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b="1" dirty="0" smtClean="0">
                <a:solidFill>
                  <a:srgbClr val="3668C4"/>
                </a:solidFill>
              </a:rPr>
              <a:t>Cloud AutoML</a:t>
            </a:r>
            <a:endParaRPr lang="zh-HK" altLang="en-US" sz="1100" b="1" dirty="0">
              <a:solidFill>
                <a:srgbClr val="3668C4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008338" y="3808637"/>
            <a:ext cx="1680244" cy="3065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5. Labelled Data (Stock related entities)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3522849" y="4770302"/>
            <a:ext cx="1381558" cy="1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149691" y="5507715"/>
            <a:ext cx="2240362" cy="329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7. AutoML Natural Language Entity Extraction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45" name="Picture 2" descr="cloud storage logo的圖片搜尋結果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05080"/>
            <a:ext cx="648073" cy="5481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cloud storage logo的圖片搜尋結果">
            <a:hlinkClick r:id="rId13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202350"/>
            <a:ext cx="648072" cy="5845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矩形 46"/>
          <p:cNvSpPr/>
          <p:nvPr/>
        </p:nvSpPr>
        <p:spPr>
          <a:xfrm>
            <a:off x="1079627" y="2563381"/>
            <a:ext cx="1080119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b="1" dirty="0" smtClean="0">
                <a:solidFill>
                  <a:schemeClr val="accent2">
                    <a:lumMod val="75000"/>
                  </a:schemeClr>
                </a:solidFill>
              </a:rPr>
              <a:t>Cloud Storage</a:t>
            </a:r>
            <a:endParaRPr lang="zh-HK" alt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0" name="Picture 10" descr="cloud datastore的圖片搜尋結果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447" y="2327603"/>
            <a:ext cx="810903" cy="7047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直線單箭頭接點 50"/>
          <p:cNvCxnSpPr/>
          <p:nvPr/>
        </p:nvCxnSpPr>
        <p:spPr>
          <a:xfrm flipH="1">
            <a:off x="6147019" y="2702054"/>
            <a:ext cx="920496" cy="0"/>
          </a:xfrm>
          <a:prstGeom prst="straightConnector1">
            <a:avLst/>
          </a:prstGeom>
          <a:ln w="15875"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148064" y="3042110"/>
            <a:ext cx="998955" cy="4105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b="1" dirty="0" smtClean="0">
                <a:solidFill>
                  <a:srgbClr val="3668C4"/>
                </a:solidFill>
              </a:rPr>
              <a:t>Cloud Datastore</a:t>
            </a:r>
            <a:endParaRPr lang="zh-HK" altLang="en-US" sz="1100" b="1" dirty="0">
              <a:solidFill>
                <a:srgbClr val="3668C4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04248" y="3501008"/>
            <a:ext cx="1368152" cy="43204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9. Run Application</a:t>
            </a: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(Python)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54" name="直線單箭頭接點 53"/>
          <p:cNvCxnSpPr/>
          <p:nvPr/>
        </p:nvCxnSpPr>
        <p:spPr>
          <a:xfrm>
            <a:off x="5868144" y="3573016"/>
            <a:ext cx="1368152" cy="864096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6128543" y="2754078"/>
            <a:ext cx="890618" cy="4009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10 Store / Retrieve</a:t>
            </a: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Prediction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2" name="Picture 1" descr="dialogflow.png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529718"/>
            <a:ext cx="1512168" cy="395226"/>
          </a:xfrm>
          <a:prstGeom prst="rect">
            <a:avLst/>
          </a:prstGeom>
        </p:spPr>
      </p:pic>
      <p:sp>
        <p:nvSpPr>
          <p:cNvPr id="56" name="矩形 38"/>
          <p:cNvSpPr/>
          <p:nvPr/>
        </p:nvSpPr>
        <p:spPr>
          <a:xfrm>
            <a:off x="179512" y="4077072"/>
            <a:ext cx="1443430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b="1" dirty="0" smtClean="0">
                <a:solidFill>
                  <a:srgbClr val="3668C4"/>
                </a:solidFill>
              </a:rPr>
              <a:t>Cloud Vision API</a:t>
            </a:r>
            <a:endParaRPr lang="zh-HK" altLang="en-US" sz="1100" b="1" dirty="0">
              <a:solidFill>
                <a:srgbClr val="3668C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95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8058"/>
          </a:xfrm>
        </p:spPr>
        <p:txBody>
          <a:bodyPr>
            <a:noAutofit/>
          </a:bodyPr>
          <a:lstStyle/>
          <a:p>
            <a:r>
              <a:rPr lang="en-US" altLang="zh-TW" dirty="0"/>
              <a:t>Hackimon </a:t>
            </a:r>
            <a:r>
              <a:rPr lang="en-US" altLang="zh-TW" dirty="0" smtClean="0"/>
              <a:t>– Machine learning</a:t>
            </a:r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57200" y="712520"/>
            <a:ext cx="3898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Research Reports are delivered to google cloud storage and extracted text to a format that fits to Google AutoML Entity Extraction by using Python/Vision API</a:t>
            </a:r>
            <a:endParaRPr lang="en-US" sz="16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48384"/>
            <a:ext cx="3816423" cy="768261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355975" y="2237963"/>
            <a:ext cx="4392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Annotate the entities in AutoML Entity Extraction. The more annotation we provided, the more precise the model will be.</a:t>
            </a:r>
            <a:endParaRPr lang="en-US" sz="16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5" y="3407661"/>
            <a:ext cx="4104457" cy="1337542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56455" y="3545721"/>
            <a:ext cx="40435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model was trained/evaluated in AutoML </a:t>
            </a:r>
            <a:r>
              <a:rPr lang="en-US" sz="1600" dirty="0"/>
              <a:t>Entity </a:t>
            </a:r>
            <a:r>
              <a:rPr lang="en-US" sz="1600" dirty="0" smtClean="0"/>
              <a:t>Extraction. Fine tuning the model by checking the precision and recall.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788025" y="5013176"/>
            <a:ext cx="38884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data were extracted to Google DataStore and ready for hatbox's queries.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5" y="657621"/>
            <a:ext cx="3809628" cy="15466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56" y="5013176"/>
            <a:ext cx="4331570" cy="76981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25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r>
              <a:rPr kumimoji="1" lang="en-US" altLang="zh-CN" dirty="0" smtClean="0"/>
              <a:t>Chatbot interface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052736"/>
            <a:ext cx="7704856" cy="151216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1800" dirty="0" smtClean="0"/>
              <a:t>Our solution ‘AskChin’ make use of Dialogflow of GCP.  Dialogflow retrieves the summary from the nonSQL DataStore to reply investor at once. </a:t>
            </a:r>
          </a:p>
          <a:p>
            <a:pPr marL="0" indent="0">
              <a:buNone/>
            </a:pPr>
            <a:endParaRPr kumimoji="1" lang="en-US" altLang="zh-CN" sz="1800" dirty="0"/>
          </a:p>
          <a:p>
            <a:endParaRPr kumimoji="1" lang="zh-CN" altLang="en-US" dirty="0"/>
          </a:p>
        </p:txBody>
      </p:sp>
      <p:pic>
        <p:nvPicPr>
          <p:cNvPr id="4" name="Picture 3" descr="chatbot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254862"/>
            <a:ext cx="2448272" cy="4354662"/>
          </a:xfrm>
          <a:prstGeom prst="rect">
            <a:avLst/>
          </a:prstGeom>
        </p:spPr>
      </p:pic>
      <p:pic>
        <p:nvPicPr>
          <p:cNvPr id="5" name="Picture 4" descr="cahtbot2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276873"/>
            <a:ext cx="2429056" cy="4320479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11560" y="2276872"/>
            <a:ext cx="2016224" cy="39604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1800" dirty="0"/>
              <a:t>It </a:t>
            </a:r>
            <a:r>
              <a:rPr kumimoji="1" lang="en-US" altLang="zh-CN" sz="1800" dirty="0" smtClean="0"/>
              <a:t>adapts </a:t>
            </a:r>
            <a:r>
              <a:rPr kumimoji="1" lang="en-US" altLang="zh-CN" sz="1800" dirty="0"/>
              <a:t>to the tone of the investor by its continuous learning model. 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en-US" altLang="zh-CN" sz="1800" dirty="0" smtClean="0"/>
              <a:t>The solution can be further extended to support </a:t>
            </a:r>
            <a:r>
              <a:rPr kumimoji="1" lang="en-US" altLang="zh-CN" sz="1800" dirty="0" smtClean="0"/>
              <a:t>National Language Support - NLS</a:t>
            </a:r>
            <a:r>
              <a:rPr kumimoji="1" lang="en-US" altLang="zh-CN" sz="1800" dirty="0" smtClean="0"/>
              <a:t> </a:t>
            </a:r>
            <a:r>
              <a:rPr kumimoji="1" lang="en-US" altLang="zh-CN" sz="1800" dirty="0" smtClean="0"/>
              <a:t>conversation to meet a much wider population of investors.</a:t>
            </a:r>
          </a:p>
          <a:p>
            <a:pPr marL="0" indent="0">
              <a:buFont typeface="Wingdings"/>
              <a:buNone/>
            </a:pPr>
            <a:endParaRPr kumimoji="1" lang="en-US" altLang="zh-CN" sz="1800" dirty="0" smtClean="0"/>
          </a:p>
          <a:p>
            <a:endParaRPr kumimoji="1"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37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372</TotalTime>
  <Words>684</Words>
  <Application>Microsoft Office PowerPoint</Application>
  <PresentationFormat>On-screen Show (4:3)</PresentationFormat>
  <Paragraphs>67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Century Schoolbook</vt:lpstr>
      <vt:lpstr>宋体</vt:lpstr>
      <vt:lpstr>华文楷体</vt:lpstr>
      <vt:lpstr>新細明體</vt:lpstr>
      <vt:lpstr>Arial</vt:lpstr>
      <vt:lpstr>Calibri</vt:lpstr>
      <vt:lpstr>Wingdings</vt:lpstr>
      <vt:lpstr>Wingdings 2</vt:lpstr>
      <vt:lpstr>Oriel</vt:lpstr>
      <vt:lpstr>PowerPoint Presentation</vt:lpstr>
      <vt:lpstr>PowerPoint Presentation</vt:lpstr>
      <vt:lpstr>Solution and business case</vt:lpstr>
      <vt:lpstr>PowerPoint Presentation</vt:lpstr>
      <vt:lpstr>Hackimon – Machine learning</vt:lpstr>
      <vt:lpstr>Chatbot interface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Hackimon – Our team member</dc:title>
  <dc:creator>user</dc:creator>
  <cp:keywords>NOT-APPL</cp:keywords>
  <dc:description>NOT-APPL</dc:description>
  <cp:lastModifiedBy>kwokkuenleung@hsbc.com.hk</cp:lastModifiedBy>
  <cp:revision>44</cp:revision>
  <cp:lastPrinted>2019-07-23T03:52:05Z</cp:lastPrinted>
  <dcterms:created xsi:type="dcterms:W3CDTF">2019-07-19T15:19:01Z</dcterms:created>
  <dcterms:modified xsi:type="dcterms:W3CDTF">2019-07-23T04:06:37Z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NOT-APPL</vt:lpwstr>
  </property>
  <property fmtid="{D5CDD505-2E9C-101B-9397-08002B2CF9AE}" pid="3" name="Source">
    <vt:lpwstr>External</vt:lpwstr>
  </property>
  <property fmtid="{D5CDD505-2E9C-101B-9397-08002B2CF9AE}" pid="4" name="Footers">
    <vt:lpwstr>External No Footers</vt:lpwstr>
  </property>
  <property fmtid="{D5CDD505-2E9C-101B-9397-08002B2CF9AE}" pid="5" name="DocClassification">
    <vt:lpwstr>CLANOTAPP</vt:lpwstr>
  </property>
</Properties>
</file>