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tmp" ContentType="image/p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9" r:id="rId2"/>
    <p:sldId id="261" r:id="rId3"/>
    <p:sldId id="262" r:id="rId4"/>
    <p:sldId id="258" r:id="rId5"/>
    <p:sldId id="264" r:id="rId6"/>
    <p:sldId id="263"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E9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p:scale>
          <a:sx n="125" d="100"/>
          <a:sy n="125" d="100"/>
        </p:scale>
        <p:origin x="-968" y="424"/>
      </p:cViewPr>
      <p:guideLst>
        <p:guide orient="horz" pos="2160"/>
        <p:guide pos="2880"/>
      </p:guideLst>
    </p:cSldViewPr>
  </p:slideViewPr>
  <p:notesTextViewPr>
    <p:cViewPr>
      <p:scale>
        <a:sx n="100" d="100"/>
        <a:sy n="100" d="100"/>
      </p:scale>
      <p:origin x="0" y="0"/>
    </p:cViewPr>
  </p:notesTextViewPr>
  <p:sorterViewPr>
    <p:cViewPr>
      <p:scale>
        <a:sx n="214" d="100"/>
        <a:sy n="214"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ltLang="zh-TW"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TW"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5D00F84-A887-4DBD-A18B-62E502CB6530}" type="datetimeFigureOut">
              <a:rPr lang="zh-TW" altLang="en-US" smtClean="0"/>
              <a:pPr/>
              <a:t>19/7/21</a:t>
            </a:fld>
            <a:endParaRPr lang="zh-TW" alt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zh-TW" alt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E313051-50C6-4F08-B7CC-B13D709E4852}"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B5D00F84-A887-4DBD-A18B-62E502CB6530}" type="datetimeFigureOut">
              <a:rPr lang="zh-TW" altLang="en-US" smtClean="0"/>
              <a:pPr/>
              <a:t>19/7/21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E313051-50C6-4F08-B7CC-B13D709E4852}"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ltLang="zh-TW"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B5D00F84-A887-4DBD-A18B-62E502CB6530}" type="datetimeFigureOut">
              <a:rPr lang="zh-TW" altLang="en-US" smtClean="0"/>
              <a:pPr/>
              <a:t>19/7/21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E313051-50C6-4F08-B7CC-B13D709E4852}"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7" name="Date Placeholder 6"/>
          <p:cNvSpPr>
            <a:spLocks noGrp="1"/>
          </p:cNvSpPr>
          <p:nvPr>
            <p:ph type="dt" sz="half" idx="14"/>
          </p:nvPr>
        </p:nvSpPr>
        <p:spPr/>
        <p:txBody>
          <a:bodyPr rtlCol="0"/>
          <a:lstStyle/>
          <a:p>
            <a:fld id="{B5D00F84-A887-4DBD-A18B-62E502CB6530}" type="datetimeFigureOut">
              <a:rPr lang="zh-TW" altLang="en-US" smtClean="0"/>
              <a:pPr/>
              <a:t>19/7/21</a:t>
            </a:fld>
            <a:endParaRPr lang="zh-TW" altLang="en-US"/>
          </a:p>
        </p:txBody>
      </p:sp>
      <p:sp>
        <p:nvSpPr>
          <p:cNvPr id="9" name="Slide Number Placeholder 8"/>
          <p:cNvSpPr>
            <a:spLocks noGrp="1"/>
          </p:cNvSpPr>
          <p:nvPr>
            <p:ph type="sldNum" sz="quarter" idx="15"/>
          </p:nvPr>
        </p:nvSpPr>
        <p:spPr/>
        <p:txBody>
          <a:bodyPr rtlCol="0"/>
          <a:lstStyle/>
          <a:p>
            <a:fld id="{FE313051-50C6-4F08-B7CC-B13D709E4852}" type="slidenum">
              <a:rPr lang="zh-TW" altLang="en-US" smtClean="0"/>
              <a:pPr/>
              <a:t>‹#›</a:t>
            </a:fld>
            <a:endParaRPr lang="zh-TW" altLang="en-US"/>
          </a:p>
        </p:txBody>
      </p:sp>
      <p:sp>
        <p:nvSpPr>
          <p:cNvPr id="10" name="Footer Placeholder 9"/>
          <p:cNvSpPr>
            <a:spLocks noGrp="1"/>
          </p:cNvSpPr>
          <p:nvPr>
            <p:ph type="ftr" sz="quarter" idx="16"/>
          </p:nvPr>
        </p:nvSpPr>
        <p:spPr/>
        <p:txBody>
          <a:bodyPr rtlCol="0"/>
          <a:lstStyle/>
          <a:p>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ltLang="zh-TW"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TW"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5D00F84-A887-4DBD-A18B-62E502CB6530}" type="datetimeFigureOut">
              <a:rPr lang="zh-TW" altLang="en-US" smtClean="0"/>
              <a:pPr/>
              <a:t>19/7/21</a:t>
            </a:fld>
            <a:endParaRPr lang="zh-TW" alt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zh-TW" alt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FE313051-50C6-4F08-B7CC-B13D709E4852}"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5" name="Date Placeholder 4"/>
          <p:cNvSpPr>
            <a:spLocks noGrp="1"/>
          </p:cNvSpPr>
          <p:nvPr>
            <p:ph type="dt" sz="half" idx="10"/>
          </p:nvPr>
        </p:nvSpPr>
        <p:spPr/>
        <p:txBody>
          <a:bodyPr/>
          <a:lstStyle/>
          <a:p>
            <a:fld id="{B5D00F84-A887-4DBD-A18B-62E502CB6530}" type="datetimeFigureOut">
              <a:rPr lang="zh-TW" altLang="en-US" smtClean="0"/>
              <a:pPr/>
              <a:t>19/7/21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E313051-50C6-4F08-B7CC-B13D709E4852}" type="slidenum">
              <a:rPr lang="zh-TW" altLang="en-US" smtClean="0"/>
              <a:pPr/>
              <a:t>‹#›</a:t>
            </a:fld>
            <a:endParaRPr lang="zh-TW" alt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ltLang="zh-TW" smtClean="0"/>
              <a:t>Click to edit Master title style</a:t>
            </a:r>
            <a:endParaRPr kumimoji="0" lang="en-US"/>
          </a:p>
        </p:txBody>
      </p:sp>
      <p:sp>
        <p:nvSpPr>
          <p:cNvPr id="7" name="Date Placeholder 6"/>
          <p:cNvSpPr>
            <a:spLocks noGrp="1"/>
          </p:cNvSpPr>
          <p:nvPr>
            <p:ph type="dt" sz="half" idx="10"/>
          </p:nvPr>
        </p:nvSpPr>
        <p:spPr/>
        <p:txBody>
          <a:bodyPr/>
          <a:lstStyle/>
          <a:p>
            <a:fld id="{B5D00F84-A887-4DBD-A18B-62E502CB6530}" type="datetimeFigureOut">
              <a:rPr lang="zh-TW" altLang="en-US" smtClean="0"/>
              <a:pPr/>
              <a:t>19/7/21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E313051-50C6-4F08-B7CC-B13D709E4852}" type="slidenum">
              <a:rPr lang="zh-TW" altLang="en-US" smtClean="0"/>
              <a:pPr/>
              <a:t>‹#›</a:t>
            </a:fld>
            <a:endParaRPr lang="zh-TW" alt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ltLang="zh-TW"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ltLang="zh-TW"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6" name="Date Placeholder 5"/>
          <p:cNvSpPr>
            <a:spLocks noGrp="1"/>
          </p:cNvSpPr>
          <p:nvPr>
            <p:ph type="dt" sz="half" idx="10"/>
          </p:nvPr>
        </p:nvSpPr>
        <p:spPr/>
        <p:txBody>
          <a:bodyPr rtlCol="0"/>
          <a:lstStyle/>
          <a:p>
            <a:fld id="{B5D00F84-A887-4DBD-A18B-62E502CB6530}" type="datetimeFigureOut">
              <a:rPr lang="zh-TW" altLang="en-US" smtClean="0"/>
              <a:pPr/>
              <a:t>19/7/21</a:t>
            </a:fld>
            <a:endParaRPr lang="zh-TW" altLang="en-US"/>
          </a:p>
        </p:txBody>
      </p:sp>
      <p:sp>
        <p:nvSpPr>
          <p:cNvPr id="7" name="Slide Number Placeholder 6"/>
          <p:cNvSpPr>
            <a:spLocks noGrp="1"/>
          </p:cNvSpPr>
          <p:nvPr>
            <p:ph type="sldNum" sz="quarter" idx="11"/>
          </p:nvPr>
        </p:nvSpPr>
        <p:spPr/>
        <p:txBody>
          <a:bodyPr rtlCol="0"/>
          <a:lstStyle/>
          <a:p>
            <a:fld id="{FE313051-50C6-4F08-B7CC-B13D709E4852}" type="slidenum">
              <a:rPr lang="zh-TW" altLang="en-US" smtClean="0"/>
              <a:pPr/>
              <a:t>‹#›</a:t>
            </a:fld>
            <a:endParaRPr lang="zh-TW" altLang="en-US"/>
          </a:p>
        </p:txBody>
      </p:sp>
      <p:sp>
        <p:nvSpPr>
          <p:cNvPr id="8" name="Footer Placeholder 7"/>
          <p:cNvSpPr>
            <a:spLocks noGrp="1"/>
          </p:cNvSpPr>
          <p:nvPr>
            <p:ph type="ftr" sz="quarter" idx="12"/>
          </p:nvPr>
        </p:nvSpPr>
        <p:spPr/>
        <p:txBody>
          <a:bodyPr rtlCol="0"/>
          <a:lstStyle/>
          <a:p>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00F84-A887-4DBD-A18B-62E502CB6530}" type="datetimeFigureOut">
              <a:rPr lang="zh-TW" altLang="en-US" smtClean="0"/>
              <a:pPr/>
              <a:t>19/7/21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E313051-50C6-4F08-B7CC-B13D709E4852}"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ltLang="zh-TW"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ltLang="zh-TW"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21" name="Date Placeholder 20"/>
          <p:cNvSpPr>
            <a:spLocks noGrp="1"/>
          </p:cNvSpPr>
          <p:nvPr>
            <p:ph type="dt" sz="half" idx="14"/>
          </p:nvPr>
        </p:nvSpPr>
        <p:spPr/>
        <p:txBody>
          <a:bodyPr rtlCol="0"/>
          <a:lstStyle/>
          <a:p>
            <a:fld id="{B5D00F84-A887-4DBD-A18B-62E502CB6530}" type="datetimeFigureOut">
              <a:rPr lang="zh-TW" altLang="en-US" smtClean="0"/>
              <a:pPr/>
              <a:t>19/7/21</a:t>
            </a:fld>
            <a:endParaRPr lang="zh-TW" altLang="en-US"/>
          </a:p>
        </p:txBody>
      </p:sp>
      <p:sp>
        <p:nvSpPr>
          <p:cNvPr id="22" name="Slide Number Placeholder 21"/>
          <p:cNvSpPr>
            <a:spLocks noGrp="1"/>
          </p:cNvSpPr>
          <p:nvPr>
            <p:ph type="sldNum" sz="quarter" idx="15"/>
          </p:nvPr>
        </p:nvSpPr>
        <p:spPr/>
        <p:txBody>
          <a:bodyPr rtlCol="0"/>
          <a:lstStyle/>
          <a:p>
            <a:fld id="{FE313051-50C6-4F08-B7CC-B13D709E4852}" type="slidenum">
              <a:rPr lang="zh-TW" altLang="en-US" smtClean="0"/>
              <a:pPr/>
              <a:t>‹#›</a:t>
            </a:fld>
            <a:endParaRPr lang="zh-TW" altLang="en-US"/>
          </a:p>
        </p:txBody>
      </p:sp>
      <p:sp>
        <p:nvSpPr>
          <p:cNvPr id="23" name="Footer Placeholder 22"/>
          <p:cNvSpPr>
            <a:spLocks noGrp="1"/>
          </p:cNvSpPr>
          <p:nvPr>
            <p:ph type="ftr" sz="quarter" idx="16"/>
          </p:nvPr>
        </p:nvSpPr>
        <p:spPr/>
        <p:txBody>
          <a:bodyPr rtlCol="0"/>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ltLang="zh-TW"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ltLang="zh-TW"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ltLang="zh-TW"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5D00F84-A887-4DBD-A18B-62E502CB6530}" type="datetimeFigureOut">
              <a:rPr lang="zh-TW" altLang="en-US" smtClean="0"/>
              <a:pPr/>
              <a:t>19/7/21</a:t>
            </a:fld>
            <a:endParaRPr lang="zh-TW" altLang="en-US"/>
          </a:p>
        </p:txBody>
      </p:sp>
      <p:sp>
        <p:nvSpPr>
          <p:cNvPr id="18" name="Slide Number Placeholder 17"/>
          <p:cNvSpPr>
            <a:spLocks noGrp="1"/>
          </p:cNvSpPr>
          <p:nvPr>
            <p:ph type="sldNum" sz="quarter" idx="11"/>
          </p:nvPr>
        </p:nvSpPr>
        <p:spPr/>
        <p:txBody>
          <a:bodyPr rtlCol="0"/>
          <a:lstStyle/>
          <a:p>
            <a:fld id="{FE313051-50C6-4F08-B7CC-B13D709E4852}" type="slidenum">
              <a:rPr lang="zh-TW" altLang="en-US" smtClean="0"/>
              <a:pPr/>
              <a:t>‹#›</a:t>
            </a:fld>
            <a:endParaRPr lang="zh-TW" altLang="en-US"/>
          </a:p>
        </p:txBody>
      </p:sp>
      <p:sp>
        <p:nvSpPr>
          <p:cNvPr id="21" name="Footer Placeholder 20"/>
          <p:cNvSpPr>
            <a:spLocks noGrp="1"/>
          </p:cNvSpPr>
          <p:nvPr>
            <p:ph type="ftr" sz="quarter" idx="12"/>
          </p:nvPr>
        </p:nvSpPr>
        <p:spPr/>
        <p:txBody>
          <a:bodyPr rtlCol="0"/>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ltLang="zh-TW"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ltLang="zh-TW" smtClean="0"/>
              <a:t>Click to edit Master text styles</a:t>
            </a:r>
          </a:p>
          <a:p>
            <a:pPr lvl="1" eaLnBrk="1" latinLnBrk="0" hangingPunct="1"/>
            <a:r>
              <a:rPr kumimoji="0" lang="en-US" altLang="zh-TW" smtClean="0"/>
              <a:t>Second level</a:t>
            </a:r>
          </a:p>
          <a:p>
            <a:pPr lvl="2" eaLnBrk="1" latinLnBrk="0" hangingPunct="1"/>
            <a:r>
              <a:rPr kumimoji="0" lang="en-US" altLang="zh-TW" smtClean="0"/>
              <a:t>Third level</a:t>
            </a:r>
          </a:p>
          <a:p>
            <a:pPr lvl="3" eaLnBrk="1" latinLnBrk="0" hangingPunct="1"/>
            <a:r>
              <a:rPr kumimoji="0" lang="en-US" altLang="zh-TW" smtClean="0"/>
              <a:t>Fourth level</a:t>
            </a:r>
          </a:p>
          <a:p>
            <a:pPr lvl="4" eaLnBrk="1" latinLnBrk="0" hangingPunct="1"/>
            <a:r>
              <a:rPr kumimoji="0" lang="en-US" altLang="zh-TW"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5D00F84-A887-4DBD-A18B-62E502CB6530}" type="datetimeFigureOut">
              <a:rPr lang="zh-TW" altLang="en-US" smtClean="0"/>
              <a:pPr/>
              <a:t>19/7/21</a:t>
            </a:fld>
            <a:endParaRPr lang="zh-TW" alt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TW" alt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E313051-50C6-4F08-B7CC-B13D709E4852}"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 Type="http://schemas.openxmlformats.org/officeDocument/2006/relationships/image" Target="../media/image15.jpeg"/><Relationship Id="rId12" Type="http://schemas.openxmlformats.org/officeDocument/2006/relationships/image" Target="../media/image16.tmp"/><Relationship Id="rId13" Type="http://schemas.openxmlformats.org/officeDocument/2006/relationships/hyperlink" Target="https://www.google.com/url?sa=i&amp;rct=j&amp;q=&amp;esrc=s&amp;source=images&amp;cd=&amp;ved=2ahUKEwjInZSohMTjAhUGM94KHZiOBxAQjRx6BAgBEAU&amp;url=https://en.wikipedia.org/wiki/Google_Storage&amp;psig=AOvVaw10yNuzD9i2-Vj9PBOe9hlS&amp;ust=1563730530610289" TargetMode="External"/><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hyperlink" Target="https://www.google.com.hk/url?sa=i&amp;rct=j&amp;q=&amp;esrc=s&amp;source=images&amp;cd=&amp;ved=2ahUKEwilt_HYmsXjAhXSM94KHYNpDqcQjRx6BAgBEAU&amp;url=https://en.wikipedia.org/wiki/Google_Cloud_Datastore&amp;psig=AOvVaw3xDQs2_6XPSWaB8m6KxqHU&amp;ust=1563770748596510" TargetMode="External"/><Relationship Id="rId17" Type="http://schemas.openxmlformats.org/officeDocument/2006/relationships/image" Target="../media/image19.png"/><Relationship Id="rId18"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hyperlink" Target="https://www.bing.com/images/search?q=pdf+logo&amp;id=ED1A77759BC47AD544C52007C4775E4C134A4970&amp;FORM=IQFRBA" TargetMode="External"/><Relationship Id="rId3" Type="http://schemas.openxmlformats.org/officeDocument/2006/relationships/image" Target="../media/image9.jpe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hyperlink" Target="https://www.google.com/url?sa=i&amp;rct=j&amp;q=&amp;esrc=s&amp;source=images&amp;cd=&amp;ved=2ahUKEwjNqIyK58PjAhUJfd4KHR63AeUQjRx6BAgBEAU&amp;url=https://www.mailform.io/&amp;psig=AOvVaw2xPzaWf2NRfo4CXl7ypTZY&amp;ust=1563722642828724" TargetMode="External"/><Relationship Id="rId7" Type="http://schemas.openxmlformats.org/officeDocument/2006/relationships/image" Target="../media/image12.png"/><Relationship Id="rId8" Type="http://schemas.openxmlformats.org/officeDocument/2006/relationships/hyperlink" Target="https://www.google.com/url?sa=i&amp;rct=j&amp;q=&amp;esrc=s&amp;source=images&amp;cd=&amp;ved=2ahUKEwiE1LTM68PjAhUPO3AKHTZWDnQQjRx6BAgBEAU&amp;url=https://blog.qwiklabs.com/tag/machine-learning/page/2/&amp;psig=AOvVaw0IohZElxv6r932uH6N9m5n&amp;ust=1563723855818097" TargetMode="External"/><Relationship Id="rId9" Type="http://schemas.openxmlformats.org/officeDocument/2006/relationships/image" Target="../media/image13.png"/><Relationship Id="rId10" Type="http://schemas.openxmlformats.org/officeDocument/2006/relationships/image" Target="../media/image14.tmp"/></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G"/><Relationship Id="rId3"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1" lang="zh-CN" altLang="en-US"/>
          </a:p>
        </p:txBody>
      </p:sp>
      <p:sp>
        <p:nvSpPr>
          <p:cNvPr id="3" name="Content Placeholder 2"/>
          <p:cNvSpPr>
            <a:spLocks noGrp="1"/>
          </p:cNvSpPr>
          <p:nvPr>
            <p:ph sz="quarter" idx="1"/>
          </p:nvPr>
        </p:nvSpPr>
        <p:spPr/>
        <p:txBody>
          <a:bodyPr/>
          <a:lstStyle/>
          <a:p>
            <a:endParaRPr kumimoji="1" lang="zh-CN" altLang="en-US" dirty="0"/>
          </a:p>
        </p:txBody>
      </p:sp>
      <p:pic>
        <p:nvPicPr>
          <p:cNvPr id="4" name="Picture 3" descr="cloud.jpg"/>
          <p:cNvPicPr>
            <a:picLocks noChangeAspect="1"/>
          </p:cNvPicPr>
          <p:nvPr/>
        </p:nvPicPr>
        <p:blipFill rotWithShape="1">
          <a:blip r:embed="rId2" cstate="print">
            <a:extLst>
              <a:ext uri="{28A0092B-C50C-407E-A947-70E740481C1C}">
                <a14:useLocalDpi xmlns:a14="http://schemas.microsoft.com/office/drawing/2010/main" val="0"/>
              </a:ext>
            </a:extLst>
          </a:blip>
          <a:srcRect l="-4" r="5528"/>
          <a:stretch/>
        </p:blipFill>
        <p:spPr>
          <a:xfrm>
            <a:off x="179512" y="404664"/>
            <a:ext cx="8856984" cy="4968552"/>
          </a:xfrm>
          <a:prstGeom prst="rect">
            <a:avLst/>
          </a:prstGeom>
        </p:spPr>
      </p:pic>
      <p:sp>
        <p:nvSpPr>
          <p:cNvPr id="5" name="Title 1"/>
          <p:cNvSpPr txBox="1">
            <a:spLocks/>
          </p:cNvSpPr>
          <p:nvPr/>
        </p:nvSpPr>
        <p:spPr>
          <a:xfrm>
            <a:off x="395536" y="116632"/>
            <a:ext cx="7772400" cy="57606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altLang="zh-TW" dirty="0" smtClean="0"/>
              <a:t>Hackimon – Our team member</a:t>
            </a:r>
            <a:endParaRPr lang="zh-TW" altLang="en-US" dirty="0"/>
          </a:p>
        </p:txBody>
      </p:sp>
      <p:pic>
        <p:nvPicPr>
          <p:cNvPr id="6" name="Picture 3"/>
          <p:cNvPicPr>
            <a:picLocks noChangeAspect="1" noChangeArrowheads="1"/>
          </p:cNvPicPr>
          <p:nvPr/>
        </p:nvPicPr>
        <p:blipFill>
          <a:blip r:embed="rId3" cstate="print"/>
          <a:srcRect/>
          <a:stretch>
            <a:fillRect/>
          </a:stretch>
        </p:blipFill>
        <p:spPr bwMode="auto">
          <a:xfrm>
            <a:off x="3347864" y="4149080"/>
            <a:ext cx="866775" cy="1933575"/>
          </a:xfrm>
          <a:prstGeom prst="rect">
            <a:avLst/>
          </a:prstGeom>
          <a:noFill/>
          <a:ln w="9525">
            <a:noFill/>
            <a:miter lim="800000"/>
            <a:headEnd/>
            <a:tailEnd/>
          </a:ln>
        </p:spPr>
      </p:pic>
      <p:pic>
        <p:nvPicPr>
          <p:cNvPr id="7" name="Picture 4"/>
          <p:cNvPicPr>
            <a:picLocks noChangeAspect="1" noChangeArrowheads="1"/>
          </p:cNvPicPr>
          <p:nvPr/>
        </p:nvPicPr>
        <p:blipFill>
          <a:blip r:embed="rId4" cstate="print"/>
          <a:srcRect/>
          <a:stretch>
            <a:fillRect/>
          </a:stretch>
        </p:blipFill>
        <p:spPr bwMode="auto">
          <a:xfrm>
            <a:off x="2339752" y="4149080"/>
            <a:ext cx="819150" cy="1838325"/>
          </a:xfrm>
          <a:prstGeom prst="rect">
            <a:avLst/>
          </a:prstGeom>
          <a:noFill/>
          <a:ln w="9525">
            <a:noFill/>
            <a:miter lim="800000"/>
            <a:headEnd/>
            <a:tailEnd/>
          </a:ln>
        </p:spPr>
      </p:pic>
      <p:pic>
        <p:nvPicPr>
          <p:cNvPr id="8" name="Picture 5"/>
          <p:cNvPicPr>
            <a:picLocks noChangeAspect="1" noChangeArrowheads="1"/>
          </p:cNvPicPr>
          <p:nvPr/>
        </p:nvPicPr>
        <p:blipFill>
          <a:blip r:embed="rId5" cstate="print"/>
          <a:srcRect/>
          <a:stretch>
            <a:fillRect/>
          </a:stretch>
        </p:blipFill>
        <p:spPr bwMode="auto">
          <a:xfrm>
            <a:off x="4499992" y="4221088"/>
            <a:ext cx="838200" cy="1828800"/>
          </a:xfrm>
          <a:prstGeom prst="rect">
            <a:avLst/>
          </a:prstGeom>
          <a:noFill/>
          <a:ln w="9525">
            <a:noFill/>
            <a:miter lim="800000"/>
            <a:headEnd/>
            <a:tailEnd/>
          </a:ln>
        </p:spPr>
      </p:pic>
      <p:pic>
        <p:nvPicPr>
          <p:cNvPr id="9" name="Picture 6"/>
          <p:cNvPicPr>
            <a:picLocks noChangeAspect="1" noChangeArrowheads="1"/>
          </p:cNvPicPr>
          <p:nvPr/>
        </p:nvPicPr>
        <p:blipFill>
          <a:blip r:embed="rId6" cstate="print"/>
          <a:srcRect/>
          <a:stretch>
            <a:fillRect/>
          </a:stretch>
        </p:blipFill>
        <p:spPr bwMode="auto">
          <a:xfrm>
            <a:off x="6660232" y="4149080"/>
            <a:ext cx="800100" cy="1924050"/>
          </a:xfrm>
          <a:prstGeom prst="rect">
            <a:avLst/>
          </a:prstGeom>
          <a:noFill/>
          <a:ln w="9525">
            <a:noFill/>
            <a:miter lim="800000"/>
            <a:headEnd/>
            <a:tailEnd/>
          </a:ln>
        </p:spPr>
      </p:pic>
      <p:pic>
        <p:nvPicPr>
          <p:cNvPr id="10" name="Picture 7"/>
          <p:cNvPicPr>
            <a:picLocks noChangeAspect="1" noChangeArrowheads="1"/>
          </p:cNvPicPr>
          <p:nvPr/>
        </p:nvPicPr>
        <p:blipFill>
          <a:blip r:embed="rId7" cstate="print"/>
          <a:srcRect/>
          <a:stretch>
            <a:fillRect/>
          </a:stretch>
        </p:blipFill>
        <p:spPr bwMode="auto">
          <a:xfrm>
            <a:off x="7740352" y="4221088"/>
            <a:ext cx="876300" cy="1743075"/>
          </a:xfrm>
          <a:prstGeom prst="rect">
            <a:avLst/>
          </a:prstGeom>
          <a:noFill/>
          <a:ln w="9525">
            <a:noFill/>
            <a:miter lim="800000"/>
            <a:headEnd/>
            <a:tailEnd/>
          </a:ln>
        </p:spPr>
      </p:pic>
      <p:pic>
        <p:nvPicPr>
          <p:cNvPr id="11" name="Picture 8"/>
          <p:cNvPicPr>
            <a:picLocks noChangeAspect="1" noChangeArrowheads="1"/>
          </p:cNvPicPr>
          <p:nvPr/>
        </p:nvPicPr>
        <p:blipFill>
          <a:blip r:embed="rId8" cstate="print"/>
          <a:srcRect/>
          <a:stretch>
            <a:fillRect/>
          </a:stretch>
        </p:blipFill>
        <p:spPr bwMode="auto">
          <a:xfrm>
            <a:off x="5580112" y="4221088"/>
            <a:ext cx="742950" cy="1771650"/>
          </a:xfrm>
          <a:prstGeom prst="rect">
            <a:avLst/>
          </a:prstGeom>
          <a:noFill/>
          <a:ln w="9525">
            <a:noFill/>
            <a:miter lim="800000"/>
            <a:headEnd/>
            <a:tailEnd/>
          </a:ln>
        </p:spPr>
      </p:pic>
      <p:sp>
        <p:nvSpPr>
          <p:cNvPr id="12" name="TextBox 11"/>
          <p:cNvSpPr txBox="1"/>
          <p:nvPr/>
        </p:nvSpPr>
        <p:spPr>
          <a:xfrm>
            <a:off x="251520" y="3573016"/>
            <a:ext cx="2160240" cy="3108543"/>
          </a:xfrm>
          <a:prstGeom prst="rect">
            <a:avLst/>
          </a:prstGeom>
          <a:solidFill>
            <a:srgbClr val="9FE9CB"/>
          </a:solidFill>
          <a:ln cmpd="sng">
            <a:solidFill>
              <a:schemeClr val="tx1"/>
            </a:solidFill>
          </a:ln>
        </p:spPr>
        <p:txBody>
          <a:bodyPr wrap="square" rtlCol="0">
            <a:spAutoFit/>
          </a:bodyPr>
          <a:lstStyle/>
          <a:p>
            <a:r>
              <a:rPr lang="en-US" altLang="zh-TW" b="1" dirty="0" smtClean="0">
                <a:solidFill>
                  <a:srgbClr val="002060"/>
                </a:solidFill>
              </a:rPr>
              <a:t>Why we join?</a:t>
            </a:r>
          </a:p>
          <a:p>
            <a:endParaRPr lang="en-US" altLang="zh-TW" b="1" dirty="0" smtClean="0">
              <a:solidFill>
                <a:srgbClr val="002060"/>
              </a:solidFill>
            </a:endParaRPr>
          </a:p>
          <a:p>
            <a:pPr>
              <a:buFont typeface="Arial" pitchFamily="34" charset="0"/>
              <a:buChar char="•"/>
            </a:pPr>
            <a:r>
              <a:rPr lang="en-US" altLang="zh-TW" sz="1600" dirty="0" smtClean="0">
                <a:solidFill>
                  <a:srgbClr val="002060"/>
                </a:solidFill>
              </a:rPr>
              <a:t>Hackademy is a good learning program. </a:t>
            </a:r>
          </a:p>
          <a:p>
            <a:pPr>
              <a:buFont typeface="Arial" pitchFamily="34" charset="0"/>
              <a:buChar char="•"/>
            </a:pPr>
            <a:endParaRPr lang="en-US" altLang="zh-TW" sz="1600" dirty="0" smtClean="0">
              <a:solidFill>
                <a:srgbClr val="002060"/>
              </a:solidFill>
            </a:endParaRPr>
          </a:p>
          <a:p>
            <a:pPr>
              <a:buFont typeface="Arial" pitchFamily="34" charset="0"/>
              <a:buChar char="•"/>
            </a:pPr>
            <a:r>
              <a:rPr lang="en-US" altLang="zh-TW" sz="1600" dirty="0" smtClean="0">
                <a:solidFill>
                  <a:srgbClr val="002060"/>
                </a:solidFill>
              </a:rPr>
              <a:t>We have passion to enjoy the latest IT trend and explore the power of AI, Cloud and IoT to change the world</a:t>
            </a:r>
          </a:p>
        </p:txBody>
      </p:sp>
      <p:sp useBgFill="1">
        <p:nvSpPr>
          <p:cNvPr id="13" name="Rounded Rectangular Callout 12"/>
          <p:cNvSpPr/>
          <p:nvPr/>
        </p:nvSpPr>
        <p:spPr>
          <a:xfrm>
            <a:off x="1043608" y="2564904"/>
            <a:ext cx="1224136" cy="792088"/>
          </a:xfrm>
          <a:prstGeom prst="wedgeRoundRectCallout">
            <a:avLst>
              <a:gd name="adj1" fmla="val 86956"/>
              <a:gd name="adj2" fmla="val 141809"/>
              <a:gd name="adj3" fmla="val 166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accent3">
                    <a:lumMod val="50000"/>
                  </a:schemeClr>
                </a:solidFill>
              </a:rPr>
              <a:t>Hi! I am Catherine. I am working in </a:t>
            </a:r>
            <a:r>
              <a:rPr lang="en-US" altLang="zh-TW" sz="1000" dirty="0" smtClean="0">
                <a:solidFill>
                  <a:schemeClr val="accent3">
                    <a:lumMod val="50000"/>
                  </a:schemeClr>
                </a:solidFill>
              </a:rPr>
              <a:t>GLCM IT </a:t>
            </a:r>
            <a:r>
              <a:rPr lang="en-US" altLang="zh-TW" sz="1000" dirty="0" smtClean="0">
                <a:solidFill>
                  <a:schemeClr val="accent3">
                    <a:lumMod val="50000"/>
                  </a:schemeClr>
                </a:solidFill>
              </a:rPr>
              <a:t>for BI projects.</a:t>
            </a:r>
            <a:endParaRPr lang="zh-TW" altLang="en-US" sz="1000" dirty="0">
              <a:solidFill>
                <a:schemeClr val="accent3">
                  <a:lumMod val="50000"/>
                </a:schemeClr>
              </a:solidFill>
            </a:endParaRPr>
          </a:p>
        </p:txBody>
      </p:sp>
      <p:sp useBgFill="1">
        <p:nvSpPr>
          <p:cNvPr id="14" name="Rounded Rectangular Callout 13"/>
          <p:cNvSpPr/>
          <p:nvPr/>
        </p:nvSpPr>
        <p:spPr>
          <a:xfrm>
            <a:off x="2339752" y="2564904"/>
            <a:ext cx="1512168" cy="792088"/>
          </a:xfrm>
          <a:prstGeom prst="wedgeRoundRectCallout">
            <a:avLst>
              <a:gd name="adj1" fmla="val 43334"/>
              <a:gd name="adj2" fmla="val 136178"/>
              <a:gd name="adj3" fmla="val 166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accent3">
                    <a:lumMod val="50000"/>
                  </a:schemeClr>
                </a:solidFill>
              </a:rPr>
              <a:t>Hi! I am Nick,. I am Business Analyst working in data visualization projects.</a:t>
            </a:r>
            <a:endParaRPr lang="zh-TW" altLang="en-US" sz="1000" dirty="0">
              <a:solidFill>
                <a:schemeClr val="accent3">
                  <a:lumMod val="50000"/>
                </a:schemeClr>
              </a:solidFill>
            </a:endParaRPr>
          </a:p>
        </p:txBody>
      </p:sp>
      <p:sp useBgFill="1">
        <p:nvSpPr>
          <p:cNvPr id="15" name="Rounded Rectangular Callout 14"/>
          <p:cNvSpPr/>
          <p:nvPr/>
        </p:nvSpPr>
        <p:spPr>
          <a:xfrm>
            <a:off x="3131840" y="1844824"/>
            <a:ext cx="1512168" cy="648072"/>
          </a:xfrm>
          <a:prstGeom prst="wedgeRoundRectCallout">
            <a:avLst>
              <a:gd name="adj1" fmla="val 62826"/>
              <a:gd name="adj2" fmla="val 305602"/>
              <a:gd name="adj3" fmla="val 166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accent3">
                    <a:lumMod val="50000"/>
                  </a:schemeClr>
                </a:solidFill>
              </a:rPr>
              <a:t>Hi! I am KK. I am Infrastructure Lead in Group Function.</a:t>
            </a:r>
            <a:endParaRPr lang="zh-TW" altLang="en-US" sz="1000" dirty="0">
              <a:solidFill>
                <a:schemeClr val="accent3">
                  <a:lumMod val="50000"/>
                </a:schemeClr>
              </a:solidFill>
            </a:endParaRPr>
          </a:p>
        </p:txBody>
      </p:sp>
      <p:sp useBgFill="1">
        <p:nvSpPr>
          <p:cNvPr id="16" name="Rounded Rectangular Callout 15"/>
          <p:cNvSpPr/>
          <p:nvPr/>
        </p:nvSpPr>
        <p:spPr>
          <a:xfrm>
            <a:off x="3995936" y="1052736"/>
            <a:ext cx="1368152" cy="720080"/>
          </a:xfrm>
          <a:prstGeom prst="wedgeRoundRectCallout">
            <a:avLst>
              <a:gd name="adj1" fmla="val 78219"/>
              <a:gd name="adj2" fmla="val 373349"/>
              <a:gd name="adj3" fmla="val 166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accent3">
                    <a:lumMod val="50000"/>
                  </a:schemeClr>
                </a:solidFill>
              </a:rPr>
              <a:t>Hi! I am Krystal. I am Global Portfolio Manager in RBWM</a:t>
            </a:r>
            <a:endParaRPr lang="zh-TW" altLang="en-US" sz="1000" dirty="0">
              <a:solidFill>
                <a:schemeClr val="accent3">
                  <a:lumMod val="50000"/>
                </a:schemeClr>
              </a:solidFill>
            </a:endParaRPr>
          </a:p>
        </p:txBody>
      </p:sp>
      <p:sp useBgFill="1">
        <p:nvSpPr>
          <p:cNvPr id="17" name="Rounded Rectangular Callout 16"/>
          <p:cNvSpPr/>
          <p:nvPr/>
        </p:nvSpPr>
        <p:spPr>
          <a:xfrm>
            <a:off x="5508104" y="1772816"/>
            <a:ext cx="1584176" cy="1008112"/>
          </a:xfrm>
          <a:prstGeom prst="wedgeRoundRectCallout">
            <a:avLst>
              <a:gd name="adj1" fmla="val 33096"/>
              <a:gd name="adj2" fmla="val 169549"/>
              <a:gd name="adj3" fmla="val 166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accent3">
                    <a:lumMod val="50000"/>
                  </a:schemeClr>
                </a:solidFill>
              </a:rPr>
              <a:t>Hi! I am Michael working as Senior Lead Solution Architect for GLCM and Payment System in ASP.</a:t>
            </a:r>
            <a:endParaRPr lang="zh-TW" altLang="en-US" sz="1000" dirty="0">
              <a:solidFill>
                <a:schemeClr val="accent3">
                  <a:lumMod val="50000"/>
                </a:schemeClr>
              </a:solidFill>
            </a:endParaRPr>
          </a:p>
        </p:txBody>
      </p:sp>
      <p:sp useBgFill="1">
        <p:nvSpPr>
          <p:cNvPr id="18" name="Rounded Rectangular Callout 17"/>
          <p:cNvSpPr/>
          <p:nvPr/>
        </p:nvSpPr>
        <p:spPr>
          <a:xfrm>
            <a:off x="7020272" y="2780928"/>
            <a:ext cx="1584176" cy="792088"/>
          </a:xfrm>
          <a:prstGeom prst="wedgeRoundRectCallout">
            <a:avLst>
              <a:gd name="adj1" fmla="val 15729"/>
              <a:gd name="adj2" fmla="val 86920"/>
              <a:gd name="adj3" fmla="val 166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accent3">
                    <a:lumMod val="50000"/>
                  </a:schemeClr>
                </a:solidFill>
              </a:rPr>
              <a:t>Hi! I am April. I am Development Manager working in Qlik Sense projects.</a:t>
            </a:r>
            <a:endParaRPr lang="zh-TW" altLang="en-US" sz="1000" dirty="0">
              <a:solidFill>
                <a:schemeClr val="accent3">
                  <a:lumMod val="50000"/>
                </a:schemeClr>
              </a:solidFill>
            </a:endParaRPr>
          </a:p>
        </p:txBody>
      </p:sp>
    </p:spTree>
    <p:extLst>
      <p:ext uri="{BB962C8B-B14F-4D97-AF65-F5344CB8AC3E}">
        <p14:creationId xmlns:p14="http://schemas.microsoft.com/office/powerpoint/2010/main" val="402993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1124744"/>
            <a:ext cx="7416824" cy="4247317"/>
          </a:xfrm>
          <a:prstGeom prst="rect">
            <a:avLst/>
          </a:prstGeom>
        </p:spPr>
        <p:txBody>
          <a:bodyPr wrap="square">
            <a:spAutoFit/>
          </a:bodyPr>
          <a:lstStyle/>
          <a:p>
            <a:pPr marL="285750" indent="-285750">
              <a:buFont typeface="Arial"/>
              <a:buChar char="•"/>
            </a:pPr>
            <a:r>
              <a:rPr lang="en-US" altLang="zh-CN" dirty="0"/>
              <a:t>Individual stock market traders have to digest </a:t>
            </a:r>
            <a:r>
              <a:rPr lang="en-US" altLang="zh-CN" dirty="0" smtClean="0"/>
              <a:t>thousands </a:t>
            </a:r>
            <a:r>
              <a:rPr lang="en-US" altLang="zh-CN" dirty="0"/>
              <a:t>of research reports from many sources to </a:t>
            </a:r>
            <a:r>
              <a:rPr lang="en-US" altLang="zh-CN" dirty="0" smtClean="0"/>
              <a:t>capture </a:t>
            </a:r>
            <a:r>
              <a:rPr lang="en-US" altLang="zh-CN" dirty="0"/>
              <a:t>the recommendation.   </a:t>
            </a:r>
          </a:p>
          <a:p>
            <a:endParaRPr lang="bg-BG" altLang="zh-CN" dirty="0"/>
          </a:p>
          <a:p>
            <a:pPr marL="285750" indent="-285750">
              <a:buFont typeface="Arial"/>
              <a:buChar char="•"/>
            </a:pPr>
            <a:r>
              <a:rPr lang="en-US" altLang="zh-CN" dirty="0" smtClean="0"/>
              <a:t>They could be newly published reports every minute.  The investor has to complete the digest of the reports in a short time to make their investment decision in time.</a:t>
            </a:r>
          </a:p>
          <a:p>
            <a:pPr marL="285750" indent="-285750">
              <a:buFont typeface="Arial"/>
              <a:buChar char="•"/>
            </a:pPr>
            <a:endParaRPr lang="en-US" altLang="zh-CN" dirty="0"/>
          </a:p>
          <a:p>
            <a:pPr marL="285750" indent="-285750">
              <a:buFont typeface="Arial"/>
              <a:buChar char="•"/>
            </a:pPr>
            <a:r>
              <a:rPr lang="en-US" altLang="zh-CN" dirty="0" smtClean="0"/>
              <a:t>The reports can be very sizable with lots of narrative comments which the investors wants to get the key points (i.e. summary) first.</a:t>
            </a:r>
          </a:p>
          <a:p>
            <a:pPr marL="285750" indent="-285750">
              <a:buFont typeface="Arial"/>
              <a:buChar char="•"/>
            </a:pPr>
            <a:endParaRPr lang="en-US" altLang="zh-CN" dirty="0" smtClean="0"/>
          </a:p>
          <a:p>
            <a:pPr marL="285750" indent="-285750">
              <a:buFont typeface="Arial"/>
              <a:buChar char="•"/>
            </a:pPr>
            <a:r>
              <a:rPr lang="en-US" altLang="zh-CN" dirty="0" smtClean="0"/>
              <a:t>The innovation challenge 1B (submitted by GPB) echoes this demand and looks for a solution to improve customer experience based on the knowledge</a:t>
            </a:r>
          </a:p>
        </p:txBody>
      </p:sp>
      <p:sp>
        <p:nvSpPr>
          <p:cNvPr id="5" name="標題 1"/>
          <p:cNvSpPr>
            <a:spLocks noGrp="1"/>
          </p:cNvSpPr>
          <p:nvPr/>
        </p:nvSpPr>
        <p:spPr>
          <a:xfrm>
            <a:off x="333562" y="311401"/>
            <a:ext cx="7772400" cy="4320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HK" sz="3000" b="1" cap="small" dirty="0" smtClean="0">
                <a:solidFill>
                  <a:schemeClr val="tx2"/>
                </a:solidFill>
              </a:rPr>
              <a:t>Problem Statement</a:t>
            </a:r>
            <a:endParaRPr lang="zh-HK" altLang="en-US" sz="3000" b="1" cap="small" dirty="0">
              <a:solidFill>
                <a:schemeClr val="tx2"/>
              </a:solidFill>
            </a:endParaRPr>
          </a:p>
        </p:txBody>
      </p:sp>
    </p:spTree>
    <p:extLst>
      <p:ext uri="{BB962C8B-B14F-4D97-AF65-F5344CB8AC3E}">
        <p14:creationId xmlns:p14="http://schemas.microsoft.com/office/powerpoint/2010/main" val="65834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r>
              <a:rPr kumimoji="1" lang="en-US" altLang="zh-CN" dirty="0" smtClean="0"/>
              <a:t>Solution and business case</a:t>
            </a:r>
            <a:endParaRPr kumimoji="1" lang="zh-CN" altLang="en-US" dirty="0"/>
          </a:p>
        </p:txBody>
      </p:sp>
      <p:sp>
        <p:nvSpPr>
          <p:cNvPr id="3" name="Content Placeholder 2"/>
          <p:cNvSpPr>
            <a:spLocks noGrp="1"/>
          </p:cNvSpPr>
          <p:nvPr>
            <p:ph sz="quarter" idx="1"/>
          </p:nvPr>
        </p:nvSpPr>
        <p:spPr>
          <a:xfrm>
            <a:off x="539552" y="1196752"/>
            <a:ext cx="7467600" cy="4873752"/>
          </a:xfrm>
        </p:spPr>
        <p:txBody>
          <a:bodyPr>
            <a:normAutofit fontScale="92500" lnSpcReduction="20000"/>
          </a:bodyPr>
          <a:lstStyle/>
          <a:p>
            <a:pPr marL="285750" indent="-285750">
              <a:buFont typeface="Arial"/>
              <a:buChar char="•"/>
            </a:pPr>
            <a:r>
              <a:rPr lang="en-US" altLang="zh-CN" sz="1800" dirty="0"/>
              <a:t>W</a:t>
            </a:r>
            <a:r>
              <a:rPr lang="en-US" altLang="zh-CN" sz="1800" dirty="0" smtClean="0"/>
              <a:t>e </a:t>
            </a:r>
            <a:r>
              <a:rPr lang="en-US" altLang="zh-CN" sz="1800" dirty="0"/>
              <a:t>build a </a:t>
            </a:r>
            <a:r>
              <a:rPr lang="en-US" altLang="zh-CN" sz="1800" dirty="0" smtClean="0"/>
              <a:t>Chabot solution to solve this problem so that the investor can get the summary of investment advice on their fingertips any time and anywhere instantly.</a:t>
            </a:r>
          </a:p>
          <a:p>
            <a:pPr marL="285750" indent="-285750">
              <a:buFont typeface="Arial"/>
              <a:buChar char="•"/>
            </a:pPr>
            <a:endParaRPr lang="en-US" altLang="zh-CN" sz="1800" dirty="0" smtClean="0"/>
          </a:p>
          <a:p>
            <a:pPr marL="285750" indent="-285750">
              <a:buFont typeface="Arial"/>
              <a:buChar char="•"/>
            </a:pPr>
            <a:r>
              <a:rPr lang="en-US" altLang="zh-CN" sz="1800" dirty="0" smtClean="0"/>
              <a:t>Our </a:t>
            </a:r>
            <a:r>
              <a:rPr lang="en-US" altLang="zh-CN" sz="1800" dirty="0"/>
              <a:t>solution is a Google Cloud based solution making use of the Vision API to scan the research reports and use AutoML to understand the content from the reports based on the trained model. </a:t>
            </a:r>
            <a:r>
              <a:rPr lang="en-US" altLang="zh-CN" sz="1800" dirty="0" smtClean="0"/>
              <a:t> </a:t>
            </a:r>
          </a:p>
          <a:p>
            <a:pPr marL="285750" indent="-285750">
              <a:buFont typeface="Arial"/>
              <a:buChar char="•"/>
            </a:pPr>
            <a:endParaRPr lang="en-US" altLang="zh-CN" sz="1800" dirty="0" smtClean="0"/>
          </a:p>
          <a:p>
            <a:pPr marL="285750" indent="-285750">
              <a:buFont typeface="Arial"/>
              <a:buChar char="•"/>
            </a:pPr>
            <a:r>
              <a:rPr lang="en-US" altLang="zh-CN" sz="1800" dirty="0" smtClean="0"/>
              <a:t>The elastic computing power of the cloud allows the solution to digest many </a:t>
            </a:r>
            <a:r>
              <a:rPr lang="en-US" altLang="zh-CN" sz="1800" dirty="0" smtClean="0"/>
              <a:t>reports </a:t>
            </a:r>
            <a:r>
              <a:rPr lang="en-US" altLang="zh-CN" sz="1800" dirty="0" smtClean="0"/>
              <a:t>at the same time and provide the summary instantly.</a:t>
            </a:r>
          </a:p>
          <a:p>
            <a:pPr marL="0" indent="0">
              <a:buNone/>
            </a:pPr>
            <a:endParaRPr lang="en-US" altLang="zh-CN" sz="1800" dirty="0"/>
          </a:p>
          <a:p>
            <a:pPr marL="285750" indent="-285750">
              <a:buFont typeface="Arial"/>
              <a:buChar char="•"/>
            </a:pPr>
            <a:r>
              <a:rPr lang="en-US" altLang="zh-CN" sz="1800" dirty="0" smtClean="0"/>
              <a:t>The machine learning power allows the solution to keep its ‘digest’ capability in pace with the latest writing style of the reports.</a:t>
            </a:r>
          </a:p>
          <a:p>
            <a:pPr marL="0" indent="0">
              <a:buNone/>
            </a:pPr>
            <a:r>
              <a:rPr lang="en-US" altLang="zh-CN" sz="1800" dirty="0" smtClean="0"/>
              <a:t> </a:t>
            </a:r>
            <a:endParaRPr lang="en-US" altLang="zh-CN" sz="1800" dirty="0"/>
          </a:p>
          <a:p>
            <a:pPr marL="285750" indent="-285750">
              <a:buFont typeface="Arial"/>
              <a:buChar char="•"/>
            </a:pPr>
            <a:r>
              <a:rPr lang="en-US" altLang="zh-CN" sz="1800" dirty="0" smtClean="0"/>
              <a:t>The Chabot interface is user-friendly and accessible from browser on the phone and computer.  With the learning power of the dialogflow can make it understand the query of the investor and accommodate their query accurately.</a:t>
            </a:r>
            <a:endParaRPr lang="zh-CN" altLang="en-US" sz="1800" dirty="0"/>
          </a:p>
          <a:p>
            <a:endParaRPr kumimoji="1" lang="zh-CN" altLang="en-US" dirty="0"/>
          </a:p>
        </p:txBody>
      </p:sp>
    </p:spTree>
    <p:extLst>
      <p:ext uri="{BB962C8B-B14F-4D97-AF65-F5344CB8AC3E}">
        <p14:creationId xmlns:p14="http://schemas.microsoft.com/office/powerpoint/2010/main" val="339838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nvSpPr>
        <p:spPr>
          <a:xfrm>
            <a:off x="333562" y="311401"/>
            <a:ext cx="7772400" cy="4320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HK" sz="3000" b="1" cap="small" dirty="0">
                <a:solidFill>
                  <a:schemeClr val="tx2"/>
                </a:solidFill>
              </a:rPr>
              <a:t>Architecture Logical</a:t>
            </a:r>
            <a:r>
              <a:rPr lang="en-US" altLang="zh-HK" sz="3000" b="1" cap="small" dirty="0" smtClean="0">
                <a:solidFill>
                  <a:schemeClr val="tx2"/>
                </a:solidFill>
              </a:rPr>
              <a:t> </a:t>
            </a:r>
            <a:r>
              <a:rPr lang="en-US" altLang="zh-HK" sz="3000" b="1" cap="small" dirty="0">
                <a:solidFill>
                  <a:schemeClr val="tx2"/>
                </a:solidFill>
              </a:rPr>
              <a:t>Diagram</a:t>
            </a:r>
            <a:endParaRPr lang="zh-HK" altLang="en-US" sz="3000" b="1" cap="small" dirty="0">
              <a:solidFill>
                <a:schemeClr val="tx2"/>
              </a:solidFill>
            </a:endParaRPr>
          </a:p>
        </p:txBody>
      </p:sp>
      <p:pic>
        <p:nvPicPr>
          <p:cNvPr id="5" name="Picture 2" descr="pdf logo 的圖片結果">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846008"/>
            <a:ext cx="991542" cy="87943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接點 5"/>
          <p:cNvCxnSpPr/>
          <p:nvPr/>
        </p:nvCxnSpPr>
        <p:spPr>
          <a:xfrm>
            <a:off x="319087" y="1725447"/>
            <a:ext cx="8401744"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a:stCxn id="5" idx="2"/>
          </p:cNvCxnSpPr>
          <p:nvPr/>
        </p:nvCxnSpPr>
        <p:spPr>
          <a:xfrm flipH="1">
            <a:off x="877491" y="1725447"/>
            <a:ext cx="13816" cy="812608"/>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35507" y="1983555"/>
            <a:ext cx="910952" cy="2880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a:solidFill>
                  <a:schemeClr val="tx1"/>
                </a:solidFill>
              </a:rPr>
              <a:t>1</a:t>
            </a:r>
            <a:r>
              <a:rPr lang="en-US" altLang="zh-HK" sz="1100" dirty="0" smtClean="0">
                <a:solidFill>
                  <a:schemeClr val="tx1"/>
                </a:solidFill>
              </a:rPr>
              <a:t>. Upload PDF via API</a:t>
            </a:r>
            <a:endParaRPr lang="zh-HK" altLang="en-US" sz="1100" dirty="0">
              <a:solidFill>
                <a:schemeClr val="tx1"/>
              </a:solidFill>
            </a:endParaRPr>
          </a:p>
        </p:txBody>
      </p:sp>
      <p:pic>
        <p:nvPicPr>
          <p:cNvPr id="9" name="Picture 4" descr="http://www.boylesoftware.com/blog/wp-content/uploads/2016/02/Screen-Shot-2016-02-22-at-11.42.46-A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3181" y="1956559"/>
            <a:ext cx="2679607" cy="1472441"/>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1232000" y="1026655"/>
            <a:ext cx="864096" cy="5760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100" dirty="0" smtClean="0">
                <a:solidFill>
                  <a:schemeClr val="tx1"/>
                </a:solidFill>
              </a:rPr>
              <a:t>Research daily Financial report</a:t>
            </a:r>
            <a:endParaRPr lang="zh-HK" altLang="en-US" sz="1100" dirty="0">
              <a:solidFill>
                <a:schemeClr val="tx1"/>
              </a:solidFill>
            </a:endParaRPr>
          </a:p>
        </p:txBody>
      </p:sp>
      <p:pic>
        <p:nvPicPr>
          <p:cNvPr id="11" name="Picture 22" descr="https://cdn-ak.f.st-hatena.com/images/fotolife/r/ryo_abe/20171210/20171210003609.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727" t="10978" r="12874" b="27268"/>
          <a:stretch/>
        </p:blipFill>
        <p:spPr bwMode="auto">
          <a:xfrm>
            <a:off x="187113" y="3647440"/>
            <a:ext cx="1432559" cy="49784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單箭頭接點 11"/>
          <p:cNvCxnSpPr/>
          <p:nvPr/>
        </p:nvCxnSpPr>
        <p:spPr>
          <a:xfrm flipH="1">
            <a:off x="877490" y="3042110"/>
            <a:ext cx="1" cy="621382"/>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43968" y="3258134"/>
            <a:ext cx="1044115"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a:solidFill>
                  <a:schemeClr val="tx1"/>
                </a:solidFill>
              </a:rPr>
              <a:t>2</a:t>
            </a:r>
            <a:r>
              <a:rPr lang="en-US" altLang="zh-HK" sz="1100" dirty="0" smtClean="0">
                <a:solidFill>
                  <a:schemeClr val="tx1"/>
                </a:solidFill>
              </a:rPr>
              <a:t>. Trigger Cloud function</a:t>
            </a:r>
            <a:endParaRPr lang="zh-HK" altLang="en-US" sz="1100" dirty="0">
              <a:solidFill>
                <a:schemeClr val="tx1"/>
              </a:solidFill>
            </a:endParaRPr>
          </a:p>
        </p:txBody>
      </p:sp>
      <p:cxnSp>
        <p:nvCxnSpPr>
          <p:cNvPr id="14" name="直線單箭頭接點 13"/>
          <p:cNvCxnSpPr/>
          <p:nvPr/>
        </p:nvCxnSpPr>
        <p:spPr>
          <a:xfrm flipH="1">
            <a:off x="875467" y="4387603"/>
            <a:ext cx="2" cy="814747"/>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07963" y="4752467"/>
            <a:ext cx="1174264" cy="326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3. Extract Text and convert format (using Python)</a:t>
            </a:r>
            <a:endParaRPr lang="zh-HK" altLang="en-US" sz="1100" dirty="0">
              <a:solidFill>
                <a:schemeClr val="tx1"/>
              </a:solidFill>
            </a:endParaRPr>
          </a:p>
        </p:txBody>
      </p:sp>
      <p:sp>
        <p:nvSpPr>
          <p:cNvPr id="16" name="矩形 15"/>
          <p:cNvSpPr/>
          <p:nvPr/>
        </p:nvSpPr>
        <p:spPr>
          <a:xfrm>
            <a:off x="1187625" y="5517232"/>
            <a:ext cx="1224136" cy="2821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4. load formatted data</a:t>
            </a:r>
            <a:endParaRPr lang="zh-HK" altLang="en-US" sz="1100" dirty="0">
              <a:solidFill>
                <a:schemeClr val="tx1"/>
              </a:solidFill>
            </a:endParaRPr>
          </a:p>
        </p:txBody>
      </p:sp>
      <p:cxnSp>
        <p:nvCxnSpPr>
          <p:cNvPr id="17" name="直線單箭頭接點 16"/>
          <p:cNvCxnSpPr/>
          <p:nvPr/>
        </p:nvCxnSpPr>
        <p:spPr>
          <a:xfrm>
            <a:off x="1232000" y="5456134"/>
            <a:ext cx="1512167" cy="0"/>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841315" y="5639787"/>
            <a:ext cx="1247328"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b="1" dirty="0" smtClean="0">
                <a:solidFill>
                  <a:srgbClr val="3668C4"/>
                </a:solidFill>
              </a:rPr>
              <a:t>Trained M</a:t>
            </a:r>
            <a:r>
              <a:rPr lang="en-US" altLang="zh-TW" sz="1100" b="1" dirty="0" smtClean="0">
                <a:solidFill>
                  <a:srgbClr val="3668C4"/>
                </a:solidFill>
              </a:rPr>
              <a:t>odel</a:t>
            </a:r>
            <a:endParaRPr lang="zh-HK" altLang="en-US" sz="1100" b="1" dirty="0">
              <a:solidFill>
                <a:srgbClr val="3668C4"/>
              </a:solidFill>
            </a:endParaRPr>
          </a:p>
        </p:txBody>
      </p:sp>
      <p:cxnSp>
        <p:nvCxnSpPr>
          <p:cNvPr id="19" name="直線單箭頭接點 18"/>
          <p:cNvCxnSpPr/>
          <p:nvPr/>
        </p:nvCxnSpPr>
        <p:spPr>
          <a:xfrm flipV="1">
            <a:off x="5997459" y="4770302"/>
            <a:ext cx="1026308" cy="1"/>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H="1" flipV="1">
            <a:off x="6084168" y="3501008"/>
            <a:ext cx="1422257" cy="886595"/>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21" name="Picture 42" descr="document logo的圖片搜尋結果">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76214" y="4174797"/>
            <a:ext cx="504056" cy="53771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4" descr="document logo的圖片搜尋結果">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00537" y="4174797"/>
            <a:ext cx="601216" cy="5261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2" descr="document logo的圖片搜尋結果">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56310" y="4173647"/>
            <a:ext cx="504056" cy="53770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2" descr="document logo的圖片搜尋結果">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49691" y="4165950"/>
            <a:ext cx="576064" cy="557001"/>
          </a:xfrm>
          <a:prstGeom prst="rect">
            <a:avLst/>
          </a:prstGeom>
          <a:noFill/>
          <a:extLst>
            <a:ext uri="{909E8E84-426E-40dd-AFC4-6F175D3DCCD1}">
              <a14:hiddenFill xmlns:a14="http://schemas.microsoft.com/office/drawing/2010/main">
                <a:solidFill>
                  <a:srgbClr val="FFFFFF"/>
                </a:solidFill>
              </a14:hiddenFill>
            </a:ext>
          </a:extLst>
        </p:spPr>
      </p:pic>
      <p:sp>
        <p:nvSpPr>
          <p:cNvPr id="25" name="矩形 24"/>
          <p:cNvSpPr/>
          <p:nvPr/>
        </p:nvSpPr>
        <p:spPr>
          <a:xfrm>
            <a:off x="6023943" y="4290998"/>
            <a:ext cx="1043572" cy="4203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6. Supervised training data</a:t>
            </a:r>
            <a:endParaRPr lang="zh-HK" altLang="en-US" sz="1100" dirty="0">
              <a:solidFill>
                <a:schemeClr val="tx1"/>
              </a:solidFill>
            </a:endParaRPr>
          </a:p>
        </p:txBody>
      </p:sp>
      <p:pic>
        <p:nvPicPr>
          <p:cNvPr id="27" name="Picture 46" descr="cloud dialogflow logo的圖片搜尋結果">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79823" y="4156487"/>
            <a:ext cx="1017636" cy="741120"/>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p:cNvSpPr/>
          <p:nvPr/>
        </p:nvSpPr>
        <p:spPr>
          <a:xfrm>
            <a:off x="4716016" y="4900413"/>
            <a:ext cx="1507636" cy="256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b="1" dirty="0" smtClean="0">
                <a:solidFill>
                  <a:srgbClr val="3668C4"/>
                </a:solidFill>
              </a:rPr>
              <a:t>Cloud Machine learning</a:t>
            </a:r>
            <a:endParaRPr lang="zh-HK" altLang="en-US" sz="1100" b="1" dirty="0">
              <a:solidFill>
                <a:srgbClr val="3668C4"/>
              </a:solidFill>
            </a:endParaRPr>
          </a:p>
        </p:txBody>
      </p:sp>
      <p:pic>
        <p:nvPicPr>
          <p:cNvPr id="30" name="內容版面配置區 7" descr="畫面剪輯"/>
          <p:cNvPicPr>
            <a:picLocks noChangeAspect="1"/>
          </p:cNvPicPr>
          <p:nvPr/>
        </p:nvPicPr>
        <p:blipFill rotWithShape="1">
          <a:blip r:embed="rId10" cstate="print">
            <a:extLst>
              <a:ext uri="{28A0092B-C50C-407E-A947-70E740481C1C}">
                <a14:useLocalDpi xmlns:a14="http://schemas.microsoft.com/office/drawing/2010/main" val="0"/>
              </a:ext>
            </a:extLst>
          </a:blip>
          <a:srcRect l="15564" t="1474"/>
          <a:stretch/>
        </p:blipFill>
        <p:spPr>
          <a:xfrm>
            <a:off x="7027567" y="4490827"/>
            <a:ext cx="1031303" cy="1185770"/>
          </a:xfrm>
          <a:prstGeom prst="rect">
            <a:avLst/>
          </a:prstGeom>
        </p:spPr>
      </p:pic>
      <p:cxnSp>
        <p:nvCxnSpPr>
          <p:cNvPr id="31" name="直線單箭頭接點 30"/>
          <p:cNvCxnSpPr/>
          <p:nvPr/>
        </p:nvCxnSpPr>
        <p:spPr>
          <a:xfrm>
            <a:off x="3648654" y="5456134"/>
            <a:ext cx="3418861" cy="0"/>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33" name="Picture 52" descr="https://guiademarketing.com.br/wp-content/uploads/2017/01/chat.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30834" y="731284"/>
            <a:ext cx="1039305" cy="978679"/>
          </a:xfrm>
          <a:prstGeom prst="rect">
            <a:avLst/>
          </a:prstGeom>
          <a:noFill/>
          <a:extLst>
            <a:ext uri="{909E8E84-426E-40dd-AFC4-6F175D3DCCD1}">
              <a14:hiddenFill xmlns:a14="http://schemas.microsoft.com/office/drawing/2010/main">
                <a:solidFill>
                  <a:srgbClr val="FFFFFF"/>
                </a:solidFill>
              </a14:hiddenFill>
            </a:ext>
          </a:extLst>
        </p:spPr>
      </p:pic>
      <p:sp>
        <p:nvSpPr>
          <p:cNvPr id="34" name="矩形 33"/>
          <p:cNvSpPr/>
          <p:nvPr/>
        </p:nvSpPr>
        <p:spPr>
          <a:xfrm>
            <a:off x="6190349" y="1097894"/>
            <a:ext cx="874298" cy="382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b="1" dirty="0" smtClean="0">
                <a:solidFill>
                  <a:srgbClr val="3668C4"/>
                </a:solidFill>
              </a:rPr>
              <a:t>Chabot</a:t>
            </a:r>
          </a:p>
          <a:p>
            <a:pPr algn="ctr"/>
            <a:r>
              <a:rPr lang="en-US" altLang="zh-HK" sz="1100" b="1" dirty="0" smtClean="0">
                <a:solidFill>
                  <a:srgbClr val="3668C4"/>
                </a:solidFill>
              </a:rPr>
              <a:t>Text / Voice</a:t>
            </a:r>
            <a:endParaRPr lang="zh-HK" altLang="en-US" sz="1100" b="1" dirty="0">
              <a:solidFill>
                <a:srgbClr val="3668C4"/>
              </a:solidFill>
            </a:endParaRPr>
          </a:p>
        </p:txBody>
      </p:sp>
      <p:cxnSp>
        <p:nvCxnSpPr>
          <p:cNvPr id="35" name="直線單箭頭接點 34"/>
          <p:cNvCxnSpPr/>
          <p:nvPr/>
        </p:nvCxnSpPr>
        <p:spPr>
          <a:xfrm flipV="1">
            <a:off x="7543218" y="1495931"/>
            <a:ext cx="0" cy="828092"/>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7320761" y="1522138"/>
            <a:ext cx="0" cy="791322"/>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940152" y="1772816"/>
            <a:ext cx="1305445" cy="406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8. Request</a:t>
            </a:r>
          </a:p>
          <a:p>
            <a:pPr algn="ctr"/>
            <a:r>
              <a:rPr lang="en-US" altLang="zh-HK" sz="1100" dirty="0" smtClean="0">
                <a:solidFill>
                  <a:schemeClr val="tx1"/>
                </a:solidFill>
              </a:rPr>
              <a:t>Financial advice</a:t>
            </a:r>
            <a:endParaRPr lang="zh-HK" altLang="en-US" sz="1100" dirty="0">
              <a:solidFill>
                <a:schemeClr val="tx1"/>
              </a:solidFill>
            </a:endParaRPr>
          </a:p>
        </p:txBody>
      </p:sp>
      <p:sp>
        <p:nvSpPr>
          <p:cNvPr id="38" name="矩形 37"/>
          <p:cNvSpPr/>
          <p:nvPr/>
        </p:nvSpPr>
        <p:spPr>
          <a:xfrm>
            <a:off x="7568702" y="1745966"/>
            <a:ext cx="1179761" cy="5142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12. Response today financial predictions</a:t>
            </a:r>
            <a:endParaRPr lang="zh-HK" altLang="en-US" sz="1100" dirty="0">
              <a:solidFill>
                <a:schemeClr val="tx1"/>
              </a:solidFill>
            </a:endParaRPr>
          </a:p>
        </p:txBody>
      </p:sp>
      <p:sp>
        <p:nvSpPr>
          <p:cNvPr id="39" name="矩形 38"/>
          <p:cNvSpPr/>
          <p:nvPr/>
        </p:nvSpPr>
        <p:spPr>
          <a:xfrm>
            <a:off x="247335" y="5759678"/>
            <a:ext cx="1228321" cy="261610"/>
          </a:xfrm>
          <a:prstGeom prst="rect">
            <a:avLst/>
          </a:prstGeom>
        </p:spPr>
        <p:txBody>
          <a:bodyPr wrap="none">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100" b="1" dirty="0" smtClean="0">
                <a:solidFill>
                  <a:srgbClr val="3668C4"/>
                </a:solidFill>
              </a:rPr>
              <a:t>Cloud Storage</a:t>
            </a:r>
            <a:endParaRPr lang="zh-HK" altLang="en-US" sz="1100" b="1" dirty="0">
              <a:solidFill>
                <a:srgbClr val="3668C4"/>
              </a:solidFill>
            </a:endParaRPr>
          </a:p>
        </p:txBody>
      </p:sp>
      <p:pic>
        <p:nvPicPr>
          <p:cNvPr id="40" name="內容版面配置區 14" descr="畫面剪輯"/>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74205" y="5202350"/>
            <a:ext cx="832152" cy="584572"/>
          </a:xfrm>
          <a:prstGeom prst="rect">
            <a:avLst/>
          </a:prstGeom>
        </p:spPr>
      </p:pic>
      <p:sp>
        <p:nvSpPr>
          <p:cNvPr id="41" name="矩形 40"/>
          <p:cNvSpPr/>
          <p:nvPr/>
        </p:nvSpPr>
        <p:spPr>
          <a:xfrm>
            <a:off x="2672159" y="5871555"/>
            <a:ext cx="1008111" cy="430887"/>
          </a:xfrm>
          <a:prstGeom prst="rect">
            <a:avLst/>
          </a:prstGeom>
        </p:spPr>
        <p:txBody>
          <a:bodyPr wrap="square">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100" b="1" dirty="0" smtClean="0">
                <a:solidFill>
                  <a:srgbClr val="3668C4"/>
                </a:solidFill>
              </a:rPr>
              <a:t>Cloud AutoML</a:t>
            </a:r>
            <a:endParaRPr lang="zh-HK" altLang="en-US" sz="1100" b="1" dirty="0">
              <a:solidFill>
                <a:srgbClr val="3668C4"/>
              </a:solidFill>
            </a:endParaRPr>
          </a:p>
        </p:txBody>
      </p:sp>
      <p:sp>
        <p:nvSpPr>
          <p:cNvPr id="42" name="矩形 41"/>
          <p:cNvSpPr/>
          <p:nvPr/>
        </p:nvSpPr>
        <p:spPr>
          <a:xfrm>
            <a:off x="3008338" y="3808637"/>
            <a:ext cx="1680244" cy="3065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5. Labelled Data (Stock related entities)</a:t>
            </a:r>
            <a:endParaRPr lang="zh-HK" altLang="en-US" sz="1100" dirty="0">
              <a:solidFill>
                <a:schemeClr val="tx1"/>
              </a:solidFill>
            </a:endParaRPr>
          </a:p>
        </p:txBody>
      </p:sp>
      <p:cxnSp>
        <p:nvCxnSpPr>
          <p:cNvPr id="43" name="直線單箭頭接點 42"/>
          <p:cNvCxnSpPr/>
          <p:nvPr/>
        </p:nvCxnSpPr>
        <p:spPr>
          <a:xfrm flipV="1">
            <a:off x="3522849" y="4770302"/>
            <a:ext cx="1381558" cy="1"/>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4149691" y="5507715"/>
            <a:ext cx="2240362" cy="3291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7. AutoML Natural Language Entity Extraction</a:t>
            </a:r>
            <a:endParaRPr lang="zh-HK" altLang="en-US" sz="1100" dirty="0">
              <a:solidFill>
                <a:schemeClr val="tx1"/>
              </a:solidFill>
            </a:endParaRPr>
          </a:p>
        </p:txBody>
      </p:sp>
      <p:pic>
        <p:nvPicPr>
          <p:cNvPr id="45" name="Picture 2" descr="cloud storage logo的圖片搜尋結果">
            <a:hlinkClick r:id="rId13"/>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39552" y="2505080"/>
            <a:ext cx="648073" cy="54819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cloud storage logo的圖片搜尋結果">
            <a:hlinkClick r:id="rId13"/>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9552" y="5202350"/>
            <a:ext cx="648072" cy="584571"/>
          </a:xfrm>
          <a:prstGeom prst="rect">
            <a:avLst/>
          </a:prstGeom>
          <a:noFill/>
          <a:extLst>
            <a:ext uri="{909E8E84-426E-40dd-AFC4-6F175D3DCCD1}">
              <a14:hiddenFill xmlns:a14="http://schemas.microsoft.com/office/drawing/2010/main">
                <a:solidFill>
                  <a:srgbClr val="FFFFFF"/>
                </a:solidFill>
              </a14:hiddenFill>
            </a:ext>
          </a:extLst>
        </p:spPr>
      </p:pic>
      <p:sp>
        <p:nvSpPr>
          <p:cNvPr id="47" name="矩形 46"/>
          <p:cNvSpPr/>
          <p:nvPr/>
        </p:nvSpPr>
        <p:spPr>
          <a:xfrm>
            <a:off x="1079627" y="2563381"/>
            <a:ext cx="1080119" cy="430887"/>
          </a:xfrm>
          <a:prstGeom prst="rect">
            <a:avLst/>
          </a:prstGeom>
        </p:spPr>
        <p:txBody>
          <a:bodyPr wrap="square">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100" b="1" dirty="0" smtClean="0">
                <a:solidFill>
                  <a:schemeClr val="accent2">
                    <a:lumMod val="75000"/>
                  </a:schemeClr>
                </a:solidFill>
              </a:rPr>
              <a:t>Cloud Storage</a:t>
            </a:r>
            <a:endParaRPr lang="zh-HK" altLang="en-US" sz="1100" b="1" dirty="0">
              <a:solidFill>
                <a:schemeClr val="accent2">
                  <a:lumMod val="75000"/>
                </a:schemeClr>
              </a:solidFill>
            </a:endParaRPr>
          </a:p>
        </p:txBody>
      </p:sp>
      <p:pic>
        <p:nvPicPr>
          <p:cNvPr id="50" name="Picture 10" descr="cloud datastore的圖片搜尋結果">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264447" y="2327603"/>
            <a:ext cx="810903" cy="704795"/>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直線單箭頭接點 50"/>
          <p:cNvCxnSpPr/>
          <p:nvPr/>
        </p:nvCxnSpPr>
        <p:spPr>
          <a:xfrm flipH="1">
            <a:off x="6147019" y="2702054"/>
            <a:ext cx="920496" cy="0"/>
          </a:xfrm>
          <a:prstGeom prst="straightConnector1">
            <a:avLst/>
          </a:prstGeom>
          <a:ln w="15875">
            <a:solidFill>
              <a:srgbClr val="00206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5148064" y="3042110"/>
            <a:ext cx="998955" cy="4105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b="1" dirty="0" smtClean="0">
                <a:solidFill>
                  <a:srgbClr val="3668C4"/>
                </a:solidFill>
              </a:rPr>
              <a:t>Cloud Datastore</a:t>
            </a:r>
            <a:endParaRPr lang="zh-HK" altLang="en-US" sz="1100" b="1" dirty="0">
              <a:solidFill>
                <a:srgbClr val="3668C4"/>
              </a:solidFill>
            </a:endParaRPr>
          </a:p>
        </p:txBody>
      </p:sp>
      <p:sp>
        <p:nvSpPr>
          <p:cNvPr id="53" name="矩形 52"/>
          <p:cNvSpPr/>
          <p:nvPr/>
        </p:nvSpPr>
        <p:spPr>
          <a:xfrm>
            <a:off x="6804248" y="3501008"/>
            <a:ext cx="1368152" cy="432048"/>
          </a:xfrm>
          <a:prstGeom prst="rect">
            <a:avLst/>
          </a:prstGeom>
          <a:solidFill>
            <a:schemeClr val="bg1">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9. </a:t>
            </a:r>
            <a:r>
              <a:rPr lang="en-US" altLang="zh-HK" sz="1100" dirty="0" smtClean="0">
                <a:solidFill>
                  <a:schemeClr val="tx1"/>
                </a:solidFill>
              </a:rPr>
              <a:t>Run Application</a:t>
            </a:r>
            <a:endParaRPr lang="en-US" altLang="zh-HK" sz="1100" dirty="0" smtClean="0">
              <a:solidFill>
                <a:schemeClr val="tx1"/>
              </a:solidFill>
            </a:endParaRPr>
          </a:p>
          <a:p>
            <a:pPr algn="ctr"/>
            <a:r>
              <a:rPr lang="en-US" altLang="zh-HK" sz="1100" dirty="0" smtClean="0">
                <a:solidFill>
                  <a:schemeClr val="tx1"/>
                </a:solidFill>
              </a:rPr>
              <a:t>(Python)</a:t>
            </a:r>
            <a:endParaRPr lang="zh-HK" altLang="en-US" sz="1100" dirty="0">
              <a:solidFill>
                <a:schemeClr val="tx1"/>
              </a:solidFill>
            </a:endParaRPr>
          </a:p>
        </p:txBody>
      </p:sp>
      <p:cxnSp>
        <p:nvCxnSpPr>
          <p:cNvPr id="54" name="直線單箭頭接點 53"/>
          <p:cNvCxnSpPr/>
          <p:nvPr/>
        </p:nvCxnSpPr>
        <p:spPr>
          <a:xfrm>
            <a:off x="5868144" y="3573016"/>
            <a:ext cx="1368152" cy="864096"/>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6128543" y="2754078"/>
            <a:ext cx="890618" cy="4009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K" sz="1100" dirty="0" smtClean="0">
                <a:solidFill>
                  <a:schemeClr val="tx1"/>
                </a:solidFill>
              </a:rPr>
              <a:t>10 Store / Retrieve</a:t>
            </a:r>
          </a:p>
          <a:p>
            <a:pPr algn="ctr"/>
            <a:r>
              <a:rPr lang="en-US" altLang="zh-HK" sz="1100" dirty="0" smtClean="0">
                <a:solidFill>
                  <a:schemeClr val="tx1"/>
                </a:solidFill>
              </a:rPr>
              <a:t>Prediction</a:t>
            </a:r>
            <a:endParaRPr lang="zh-HK" altLang="en-US" sz="1100" dirty="0">
              <a:solidFill>
                <a:schemeClr val="tx1"/>
              </a:solidFill>
            </a:endParaRPr>
          </a:p>
        </p:txBody>
      </p:sp>
      <p:pic>
        <p:nvPicPr>
          <p:cNvPr id="2" name="Picture 1" descr="dialogflow.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236296" y="2529718"/>
            <a:ext cx="1512168" cy="395226"/>
          </a:xfrm>
          <a:prstGeom prst="rect">
            <a:avLst/>
          </a:prstGeom>
        </p:spPr>
      </p:pic>
      <p:sp>
        <p:nvSpPr>
          <p:cNvPr id="56" name="矩形 38"/>
          <p:cNvSpPr/>
          <p:nvPr/>
        </p:nvSpPr>
        <p:spPr>
          <a:xfrm>
            <a:off x="179512" y="4077072"/>
            <a:ext cx="1443430" cy="261610"/>
          </a:xfrm>
          <a:prstGeom prst="rect">
            <a:avLst/>
          </a:prstGeom>
        </p:spPr>
        <p:txBody>
          <a:bodyPr wrap="none">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100" b="1" dirty="0" smtClean="0">
                <a:solidFill>
                  <a:srgbClr val="3668C4"/>
                </a:solidFill>
              </a:rPr>
              <a:t>Cloud </a:t>
            </a:r>
            <a:r>
              <a:rPr lang="en-US" altLang="zh-HK" sz="1100" b="1" dirty="0" smtClean="0">
                <a:solidFill>
                  <a:srgbClr val="3668C4"/>
                </a:solidFill>
              </a:rPr>
              <a:t>Vision API</a:t>
            </a:r>
            <a:endParaRPr lang="zh-HK" altLang="en-US" sz="1100" b="1" dirty="0">
              <a:solidFill>
                <a:srgbClr val="3668C4"/>
              </a:solidFill>
            </a:endParaRPr>
          </a:p>
        </p:txBody>
      </p:sp>
    </p:spTree>
    <p:extLst>
      <p:ext uri="{BB962C8B-B14F-4D97-AF65-F5344CB8AC3E}">
        <p14:creationId xmlns:p14="http://schemas.microsoft.com/office/powerpoint/2010/main" val="295995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7467600" cy="418058"/>
          </a:xfrm>
        </p:spPr>
        <p:txBody>
          <a:bodyPr>
            <a:noAutofit/>
          </a:bodyPr>
          <a:lstStyle/>
          <a:p>
            <a:r>
              <a:rPr lang="en-US" altLang="zh-TW" dirty="0"/>
              <a:t>Hackimon </a:t>
            </a:r>
            <a:r>
              <a:rPr lang="en-US" altLang="zh-TW" dirty="0" smtClean="0"/>
              <a:t>– Machine learning</a:t>
            </a:r>
            <a:endParaRPr lang="en-US" dirty="0"/>
          </a:p>
        </p:txBody>
      </p:sp>
      <p:sp>
        <p:nvSpPr>
          <p:cNvPr id="6" name="文字方塊 5"/>
          <p:cNvSpPr txBox="1"/>
          <p:nvPr/>
        </p:nvSpPr>
        <p:spPr>
          <a:xfrm>
            <a:off x="457200" y="712520"/>
            <a:ext cx="3898775" cy="1323439"/>
          </a:xfrm>
          <a:prstGeom prst="rect">
            <a:avLst/>
          </a:prstGeom>
          <a:noFill/>
        </p:spPr>
        <p:txBody>
          <a:bodyPr wrap="square" rtlCol="0">
            <a:spAutoFit/>
          </a:bodyPr>
          <a:lstStyle/>
          <a:p>
            <a:r>
              <a:rPr lang="en-US" sz="1600" dirty="0" smtClean="0"/>
              <a:t>Research </a:t>
            </a:r>
            <a:r>
              <a:rPr lang="en-US" sz="1600" dirty="0" smtClean="0"/>
              <a:t>Reports are </a:t>
            </a:r>
            <a:r>
              <a:rPr lang="en-US" sz="1600" dirty="0" smtClean="0"/>
              <a:t>delivered to google cloud storage and </a:t>
            </a:r>
            <a:r>
              <a:rPr lang="en-US" sz="1600" dirty="0" smtClean="0"/>
              <a:t>extracted </a:t>
            </a:r>
            <a:r>
              <a:rPr lang="en-US" sz="1600" dirty="0" smtClean="0"/>
              <a:t>text to a format that </a:t>
            </a:r>
            <a:r>
              <a:rPr lang="en-US" sz="1600" dirty="0" smtClean="0"/>
              <a:t>fits </a:t>
            </a:r>
            <a:r>
              <a:rPr lang="en-US" sz="1600" dirty="0" smtClean="0"/>
              <a:t>to Google </a:t>
            </a:r>
            <a:r>
              <a:rPr lang="en-US" sz="1600" dirty="0" err="1" smtClean="0"/>
              <a:t>AutoML</a:t>
            </a:r>
            <a:r>
              <a:rPr lang="en-US" sz="1600" dirty="0" smtClean="0"/>
              <a:t> </a:t>
            </a:r>
            <a:r>
              <a:rPr lang="en-US" sz="1600" dirty="0" smtClean="0"/>
              <a:t>Entity Extraction by using Python/Vision API</a:t>
            </a:r>
            <a:endParaRPr lang="en-US" sz="1600" dirty="0"/>
          </a:p>
        </p:txBody>
      </p:sp>
      <p:pic>
        <p:nvPicPr>
          <p:cNvPr id="8" name="圖片 7"/>
          <p:cNvPicPr>
            <a:picLocks noChangeAspect="1"/>
          </p:cNvPicPr>
          <p:nvPr/>
        </p:nvPicPr>
        <p:blipFill>
          <a:blip r:embed="rId2"/>
          <a:stretch>
            <a:fillRect/>
          </a:stretch>
        </p:blipFill>
        <p:spPr>
          <a:xfrm>
            <a:off x="457200" y="2348384"/>
            <a:ext cx="3816423" cy="768261"/>
          </a:xfrm>
          <a:prstGeom prst="rect">
            <a:avLst/>
          </a:prstGeom>
        </p:spPr>
      </p:pic>
      <p:sp>
        <p:nvSpPr>
          <p:cNvPr id="9" name="文字方塊 8"/>
          <p:cNvSpPr txBox="1"/>
          <p:nvPr/>
        </p:nvSpPr>
        <p:spPr>
          <a:xfrm>
            <a:off x="4355975" y="2237963"/>
            <a:ext cx="4392489" cy="830997"/>
          </a:xfrm>
          <a:prstGeom prst="rect">
            <a:avLst/>
          </a:prstGeom>
          <a:noFill/>
        </p:spPr>
        <p:txBody>
          <a:bodyPr wrap="square" rtlCol="0">
            <a:spAutoFit/>
          </a:bodyPr>
          <a:lstStyle/>
          <a:p>
            <a:r>
              <a:rPr lang="en-US" sz="1600" dirty="0" smtClean="0"/>
              <a:t>Annotate the entities in </a:t>
            </a:r>
            <a:r>
              <a:rPr lang="en-US" sz="1600" dirty="0" err="1" smtClean="0"/>
              <a:t>AutoML</a:t>
            </a:r>
            <a:r>
              <a:rPr lang="en-US" sz="1600" dirty="0" smtClean="0"/>
              <a:t> </a:t>
            </a:r>
            <a:r>
              <a:rPr lang="en-US" sz="1600" dirty="0" smtClean="0"/>
              <a:t>Entity Extraction. The more annotation we provided, the more precise the model will be.</a:t>
            </a:r>
            <a:endParaRPr lang="en-US" sz="1600" dirty="0"/>
          </a:p>
        </p:txBody>
      </p:sp>
      <p:pic>
        <p:nvPicPr>
          <p:cNvPr id="10" name="圖片 9"/>
          <p:cNvPicPr>
            <a:picLocks noChangeAspect="1"/>
          </p:cNvPicPr>
          <p:nvPr/>
        </p:nvPicPr>
        <p:blipFill>
          <a:blip r:embed="rId3"/>
          <a:stretch>
            <a:fillRect/>
          </a:stretch>
        </p:blipFill>
        <p:spPr>
          <a:xfrm>
            <a:off x="4355975" y="3407661"/>
            <a:ext cx="4104457" cy="1337542"/>
          </a:xfrm>
          <a:prstGeom prst="rect">
            <a:avLst/>
          </a:prstGeom>
        </p:spPr>
      </p:pic>
      <p:sp>
        <p:nvSpPr>
          <p:cNvPr id="11" name="文字方塊 10"/>
          <p:cNvSpPr txBox="1"/>
          <p:nvPr/>
        </p:nvSpPr>
        <p:spPr>
          <a:xfrm>
            <a:off x="456455" y="3545721"/>
            <a:ext cx="4043537" cy="1323439"/>
          </a:xfrm>
          <a:prstGeom prst="rect">
            <a:avLst/>
          </a:prstGeom>
          <a:noFill/>
        </p:spPr>
        <p:txBody>
          <a:bodyPr wrap="square" rtlCol="0">
            <a:spAutoFit/>
          </a:bodyPr>
          <a:lstStyle/>
          <a:p>
            <a:r>
              <a:rPr lang="en-US" sz="1600" dirty="0" smtClean="0"/>
              <a:t>The model was trained/evaluated in </a:t>
            </a:r>
            <a:r>
              <a:rPr lang="en-US" sz="1600" dirty="0" err="1" smtClean="0"/>
              <a:t>AutoML</a:t>
            </a:r>
            <a:r>
              <a:rPr lang="en-US" sz="1600" dirty="0" smtClean="0"/>
              <a:t> </a:t>
            </a:r>
            <a:r>
              <a:rPr lang="en-US" sz="1600" dirty="0"/>
              <a:t>Entity </a:t>
            </a:r>
            <a:r>
              <a:rPr lang="en-US" sz="1600" dirty="0" smtClean="0"/>
              <a:t>Extraction. Fine tuning the model by checking the precision and recall.</a:t>
            </a:r>
            <a:endParaRPr lang="en-US" sz="1600" dirty="0"/>
          </a:p>
          <a:p>
            <a:endParaRPr lang="en-US" sz="1600" dirty="0"/>
          </a:p>
        </p:txBody>
      </p:sp>
      <p:sp>
        <p:nvSpPr>
          <p:cNvPr id="14" name="文字方塊 13"/>
          <p:cNvSpPr txBox="1"/>
          <p:nvPr/>
        </p:nvSpPr>
        <p:spPr>
          <a:xfrm>
            <a:off x="4788025" y="5013176"/>
            <a:ext cx="3888431" cy="1077218"/>
          </a:xfrm>
          <a:prstGeom prst="rect">
            <a:avLst/>
          </a:prstGeom>
          <a:noFill/>
        </p:spPr>
        <p:txBody>
          <a:bodyPr wrap="square" rtlCol="0">
            <a:spAutoFit/>
          </a:bodyPr>
          <a:lstStyle/>
          <a:p>
            <a:r>
              <a:rPr lang="en-US" sz="1600" dirty="0" smtClean="0"/>
              <a:t>The data </a:t>
            </a:r>
            <a:r>
              <a:rPr lang="en-US" sz="1600" dirty="0" smtClean="0"/>
              <a:t>were </a:t>
            </a:r>
            <a:r>
              <a:rPr lang="en-US" sz="1600" dirty="0" smtClean="0"/>
              <a:t>extracted to Google DataStore and ready for hatbox's queries.</a:t>
            </a:r>
            <a:endParaRPr lang="en-US" sz="1600" dirty="0"/>
          </a:p>
          <a:p>
            <a:endParaRPr lang="en-US" sz="1600" dirty="0"/>
          </a:p>
        </p:txBody>
      </p:sp>
      <p:pic>
        <p:nvPicPr>
          <p:cNvPr id="3" name="圖片 2"/>
          <p:cNvPicPr>
            <a:picLocks noChangeAspect="1"/>
          </p:cNvPicPr>
          <p:nvPr/>
        </p:nvPicPr>
        <p:blipFill>
          <a:blip r:embed="rId4"/>
          <a:stretch>
            <a:fillRect/>
          </a:stretch>
        </p:blipFill>
        <p:spPr>
          <a:xfrm>
            <a:off x="4355975" y="657621"/>
            <a:ext cx="3809628" cy="1546644"/>
          </a:xfrm>
          <a:prstGeom prst="rect">
            <a:avLst/>
          </a:prstGeom>
        </p:spPr>
      </p:pic>
      <p:pic>
        <p:nvPicPr>
          <p:cNvPr id="5" name="圖片 4"/>
          <p:cNvPicPr>
            <a:picLocks noChangeAspect="1"/>
          </p:cNvPicPr>
          <p:nvPr/>
        </p:nvPicPr>
        <p:blipFill>
          <a:blip r:embed="rId5"/>
          <a:stretch>
            <a:fillRect/>
          </a:stretch>
        </p:blipFill>
        <p:spPr>
          <a:xfrm>
            <a:off x="456456" y="5013176"/>
            <a:ext cx="4331570" cy="769811"/>
          </a:xfrm>
          <a:prstGeom prst="rect">
            <a:avLst/>
          </a:prstGeom>
        </p:spPr>
      </p:pic>
    </p:spTree>
    <p:extLst>
      <p:ext uri="{BB962C8B-B14F-4D97-AF65-F5344CB8AC3E}">
        <p14:creationId xmlns:p14="http://schemas.microsoft.com/office/powerpoint/2010/main" val="1536252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lstStyle/>
          <a:p>
            <a:r>
              <a:rPr kumimoji="1" lang="en-US" altLang="zh-CN" dirty="0" smtClean="0"/>
              <a:t>Chatbot interface</a:t>
            </a:r>
            <a:endParaRPr kumimoji="1" lang="zh-CN" altLang="en-US" dirty="0"/>
          </a:p>
        </p:txBody>
      </p:sp>
      <p:sp>
        <p:nvSpPr>
          <p:cNvPr id="3" name="Content Placeholder 2"/>
          <p:cNvSpPr>
            <a:spLocks noGrp="1"/>
          </p:cNvSpPr>
          <p:nvPr>
            <p:ph sz="quarter" idx="1"/>
          </p:nvPr>
        </p:nvSpPr>
        <p:spPr>
          <a:xfrm>
            <a:off x="539552" y="1052736"/>
            <a:ext cx="7704856" cy="1512168"/>
          </a:xfrm>
        </p:spPr>
        <p:txBody>
          <a:bodyPr/>
          <a:lstStyle/>
          <a:p>
            <a:pPr marL="0" indent="0">
              <a:buNone/>
            </a:pPr>
            <a:r>
              <a:rPr kumimoji="1" lang="en-US" altLang="zh-CN" sz="1800" dirty="0" smtClean="0"/>
              <a:t>Our solution ‘AskChin’ make use of Dialogflow of GCP.  </a:t>
            </a:r>
            <a:endParaRPr kumimoji="1" lang="en-US" altLang="zh-CN" sz="1800" dirty="0" smtClean="0"/>
          </a:p>
          <a:p>
            <a:pPr marL="0" indent="0">
              <a:buNone/>
            </a:pPr>
            <a:r>
              <a:rPr kumimoji="1" lang="en-US" altLang="zh-CN" sz="1800" dirty="0" err="1" smtClean="0"/>
              <a:t>Dialogflow</a:t>
            </a:r>
            <a:r>
              <a:rPr kumimoji="1" lang="en-US" altLang="zh-CN" sz="1800" dirty="0" smtClean="0"/>
              <a:t> retrieves </a:t>
            </a:r>
            <a:r>
              <a:rPr kumimoji="1" lang="en-US" altLang="zh-CN" sz="1800" dirty="0" smtClean="0"/>
              <a:t>the summary from the nonSQL DataStore to reply </a:t>
            </a:r>
            <a:r>
              <a:rPr kumimoji="1" lang="en-US" altLang="zh-CN" sz="1800" dirty="0" smtClean="0"/>
              <a:t>investor </a:t>
            </a:r>
            <a:r>
              <a:rPr kumimoji="1" lang="en-US" altLang="zh-CN" sz="1800" dirty="0" smtClean="0"/>
              <a:t>at once. </a:t>
            </a:r>
          </a:p>
          <a:p>
            <a:pPr marL="0" indent="0">
              <a:buNone/>
            </a:pPr>
            <a:endParaRPr kumimoji="1" lang="en-US" altLang="zh-CN" sz="1800" dirty="0"/>
          </a:p>
          <a:p>
            <a:endParaRPr kumimoji="1" lang="zh-CN" altLang="en-US" dirty="0"/>
          </a:p>
        </p:txBody>
      </p:sp>
      <p:pic>
        <p:nvPicPr>
          <p:cNvPr id="4" name="Picture 3" descr="chatbot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2254862"/>
            <a:ext cx="2448272" cy="4354662"/>
          </a:xfrm>
          <a:prstGeom prst="rect">
            <a:avLst/>
          </a:prstGeom>
        </p:spPr>
      </p:pic>
      <p:pic>
        <p:nvPicPr>
          <p:cNvPr id="5" name="Picture 4" descr="cahtbot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2276873"/>
            <a:ext cx="2429056" cy="4320479"/>
          </a:xfrm>
          <a:prstGeom prst="rect">
            <a:avLst/>
          </a:prstGeom>
        </p:spPr>
      </p:pic>
      <p:sp>
        <p:nvSpPr>
          <p:cNvPr id="9" name="Content Placeholder 2"/>
          <p:cNvSpPr txBox="1">
            <a:spLocks/>
          </p:cNvSpPr>
          <p:nvPr/>
        </p:nvSpPr>
        <p:spPr>
          <a:xfrm>
            <a:off x="611560" y="2276872"/>
            <a:ext cx="2016224" cy="3960440"/>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kumimoji="1" lang="en-US" altLang="zh-CN" sz="1800" dirty="0"/>
              <a:t>It </a:t>
            </a:r>
            <a:r>
              <a:rPr kumimoji="1" lang="en-US" altLang="zh-CN" sz="1800" dirty="0" smtClean="0"/>
              <a:t>adapts </a:t>
            </a:r>
            <a:r>
              <a:rPr kumimoji="1" lang="en-US" altLang="zh-CN" sz="1800" dirty="0"/>
              <a:t>to the tone of the investor by its continuous learning model. </a:t>
            </a:r>
            <a:endParaRPr kumimoji="1" lang="en-US" altLang="zh-CN" sz="1800" dirty="0" smtClean="0"/>
          </a:p>
          <a:p>
            <a:pPr marL="0" indent="0">
              <a:buNone/>
            </a:pPr>
            <a:r>
              <a:rPr kumimoji="1" lang="en-US" altLang="zh-CN" sz="1800" dirty="0" smtClean="0"/>
              <a:t>The solution can be further extended to support non-English conversation to meet a much wider population of </a:t>
            </a:r>
            <a:r>
              <a:rPr kumimoji="1" lang="en-US" altLang="zh-CN" sz="1800" dirty="0" smtClean="0"/>
              <a:t>investors.</a:t>
            </a:r>
            <a:endParaRPr kumimoji="1" lang="en-US" altLang="zh-CN" sz="1800" dirty="0" smtClean="0"/>
          </a:p>
          <a:p>
            <a:pPr marL="0" indent="0">
              <a:buFont typeface="Wingdings"/>
              <a:buNone/>
            </a:pPr>
            <a:endParaRPr kumimoji="1" lang="en-US" altLang="zh-CN" sz="1800" dirty="0" smtClean="0"/>
          </a:p>
          <a:p>
            <a:endParaRPr kumimoji="1" lang="zh-CN" altLang="en-US" dirty="0"/>
          </a:p>
        </p:txBody>
      </p:sp>
    </p:spTree>
    <p:extLst>
      <p:ext uri="{BB962C8B-B14F-4D97-AF65-F5344CB8AC3E}">
        <p14:creationId xmlns:p14="http://schemas.microsoft.com/office/powerpoint/2010/main" val="755376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329</TotalTime>
  <Words>644</Words>
  <Application>Microsoft Macintosh PowerPoint</Application>
  <PresentationFormat>On-screen Show (4:3)</PresentationFormat>
  <Paragraphs>65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Oriel</vt:lpstr>
      <vt:lpstr>PowerPoint Presentation</vt:lpstr>
      <vt:lpstr>PowerPoint Presentation</vt:lpstr>
      <vt:lpstr>Solution and business case</vt:lpstr>
      <vt:lpstr>PowerPoint Presentation</vt:lpstr>
      <vt:lpstr>Hackimon – Machine learning</vt:lpstr>
      <vt:lpstr>Chatbot interface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Hackimon – Our team member</dc:title>
  <dc:creator>user</dc:creator>
  <cp:lastModifiedBy>Catherine Wong</cp:lastModifiedBy>
  <cp:revision>36</cp:revision>
  <dcterms:created xsi:type="dcterms:W3CDTF">2019-07-19T15:19:01Z</dcterms:created>
  <dcterms:modified xsi:type="dcterms:W3CDTF">2019-07-21T11:51:25Z</dcterms:modified>
</cp:coreProperties>
</file>