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75" r:id="rId14"/>
    <p:sldId id="276" r:id="rId15"/>
    <p:sldId id="267" r:id="rId16"/>
    <p:sldId id="268" r:id="rId17"/>
    <p:sldId id="279" r:id="rId18"/>
    <p:sldId id="280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1EF-FE1B-49D8-8189-4A6462536410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044-F3BE-485C-82EE-471911E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1EF-FE1B-49D8-8189-4A6462536410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044-F3BE-485C-82EE-471911E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1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1EF-FE1B-49D8-8189-4A6462536410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044-F3BE-485C-82EE-471911E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3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1EF-FE1B-49D8-8189-4A6462536410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044-F3BE-485C-82EE-471911E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1EF-FE1B-49D8-8189-4A6462536410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044-F3BE-485C-82EE-471911E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1EF-FE1B-49D8-8189-4A6462536410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044-F3BE-485C-82EE-471911E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4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1EF-FE1B-49D8-8189-4A6462536410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044-F3BE-485C-82EE-471911E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1EF-FE1B-49D8-8189-4A6462536410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044-F3BE-485C-82EE-471911E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1EF-FE1B-49D8-8189-4A6462536410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044-F3BE-485C-82EE-471911E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1EF-FE1B-49D8-8189-4A6462536410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044-F3BE-485C-82EE-471911E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1EF-FE1B-49D8-8189-4A6462536410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044-F3BE-485C-82EE-471911E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A1EF-FE1B-49D8-8189-4A6462536410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C044-F3BE-485C-82EE-471911EA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861" y="269722"/>
            <a:ext cx="10496939" cy="658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Goals and Objectives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Explain </a:t>
            </a:r>
            <a:r>
              <a:rPr lang="en-US" sz="1200" dirty="0"/>
              <a:t>what TF-IDF weighting is and why TF transformation and document length normalization are necessary for the design of an effective ranking function.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Explain </a:t>
            </a:r>
            <a:r>
              <a:rPr lang="en-US" sz="1200" dirty="0"/>
              <a:t>what an inverted index is and how to construct it for a large set of text documents that do not fit into the memory.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Explain </a:t>
            </a:r>
            <a:r>
              <a:rPr lang="en-US" sz="1200" dirty="0"/>
              <a:t>how variable-length encoding can be used to compress integers and how unary coding and gamma-coding </a:t>
            </a:r>
            <a:r>
              <a:rPr lang="en-US" sz="1200" dirty="0" smtClean="0"/>
              <a:t>work.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Explain how scoring of documents in response to a query can be done quickly by using an inverted index.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Explain </a:t>
            </a:r>
            <a:r>
              <a:rPr lang="en-US" sz="1200" dirty="0" err="1"/>
              <a:t>Zipf’s</a:t>
            </a:r>
            <a:r>
              <a:rPr lang="en-US" sz="1200" dirty="0"/>
              <a:t> law.</a:t>
            </a:r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Guiding </a:t>
            </a:r>
            <a:r>
              <a:rPr lang="en-US" sz="1600" b="1" dirty="0"/>
              <a:t>Questions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What </a:t>
            </a:r>
            <a:r>
              <a:rPr lang="en-US" sz="1200" dirty="0"/>
              <a:t>are some different ways to place a document as a vector in the vector space?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What </a:t>
            </a:r>
            <a:r>
              <a:rPr lang="en-US" sz="1200" dirty="0"/>
              <a:t>is term frequency (TF)?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What </a:t>
            </a:r>
            <a:r>
              <a:rPr lang="en-US" sz="1200" dirty="0"/>
              <a:t>is TF transformation?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What </a:t>
            </a:r>
            <a:r>
              <a:rPr lang="en-US" sz="1200" dirty="0"/>
              <a:t>is document frequency (DF)?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What </a:t>
            </a:r>
            <a:r>
              <a:rPr lang="en-US" sz="1200" dirty="0"/>
              <a:t>is inverse document frequency (IDF)?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What </a:t>
            </a:r>
            <a:r>
              <a:rPr lang="en-US" sz="1200" dirty="0"/>
              <a:t>is TF-IDF weighting?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Why </a:t>
            </a:r>
            <a:r>
              <a:rPr lang="en-US" sz="1200" dirty="0"/>
              <a:t>do we need to penalize long documents in text retrieval?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What </a:t>
            </a:r>
            <a:r>
              <a:rPr lang="en-US" sz="1200" dirty="0"/>
              <a:t>is pivoted document length normalization?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What </a:t>
            </a:r>
            <a:r>
              <a:rPr lang="en-US" sz="1200" dirty="0"/>
              <a:t>are the main ideas behind the retrieval function BM25?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What </a:t>
            </a:r>
            <a:r>
              <a:rPr lang="en-US" sz="1200" dirty="0"/>
              <a:t>is the typical architecture of a text retrieval system?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What </a:t>
            </a:r>
            <a:r>
              <a:rPr lang="en-US" sz="1200" dirty="0"/>
              <a:t>is an inverted index?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Why </a:t>
            </a:r>
            <a:r>
              <a:rPr lang="en-US" sz="1200" dirty="0"/>
              <a:t>is it desirable to compress an inverted index?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How </a:t>
            </a:r>
            <a:r>
              <a:rPr lang="en-US" sz="1200" dirty="0"/>
              <a:t>can we create an inverted index when the collection of documents does not fit into the memory?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How </a:t>
            </a:r>
            <a:r>
              <a:rPr lang="en-US" sz="1200" dirty="0"/>
              <a:t>can we leverage an inverted index to score documents quickly</a:t>
            </a:r>
            <a:r>
              <a:rPr lang="en-US" sz="1200" dirty="0" smtClean="0"/>
              <a:t>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547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2.3 Doc Length Normalization</a:t>
            </a:r>
            <a:endParaRPr 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228725"/>
            <a:ext cx="72961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4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2.3 Doc Length Normalization</a:t>
            </a:r>
            <a:endParaRPr 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085850"/>
            <a:ext cx="82486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5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2.4 Implementation of TR Systems</a:t>
            </a:r>
            <a:endParaRPr 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057275"/>
            <a:ext cx="80391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3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2.4 Implementation of TR Systems</a:t>
            </a:r>
            <a:endParaRPr 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942975"/>
            <a:ext cx="90011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5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2.4 Implementation of TR Systems</a:t>
            </a:r>
            <a:endParaRPr 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123950"/>
            <a:ext cx="83629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7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2.5 System Implementation – Inverted Index Construction</a:t>
            </a:r>
            <a:endParaRPr 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938212"/>
            <a:ext cx="85534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8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2.6 System Implementation –Fast Search</a:t>
            </a:r>
            <a:endParaRPr 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395412"/>
            <a:ext cx="79343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3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2.6 System Implementation –Fast Search</a:t>
            </a:r>
            <a:endParaRPr 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190625"/>
            <a:ext cx="85629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3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2.6 System Implementation –Fast Search</a:t>
            </a:r>
            <a:endParaRPr 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962025"/>
            <a:ext cx="7762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2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Practice Quiz</a:t>
            </a:r>
            <a:endParaRPr lang="en-US" b="1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9637" y="827584"/>
            <a:ext cx="5943600" cy="3399790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9637" y="4453806"/>
            <a:ext cx="5943600" cy="21678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32620" y="959270"/>
            <a:ext cx="54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2620" y="4548320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6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228725"/>
            <a:ext cx="7829550" cy="440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2.1 Vector Space Model – Improved Instantiation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592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Practice Quiz</a:t>
            </a:r>
            <a:endParaRPr lang="en-US" b="1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5242" y="776055"/>
            <a:ext cx="5943600" cy="2163445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5242" y="3114403"/>
            <a:ext cx="5943600" cy="116586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5242" y="4720912"/>
            <a:ext cx="5943600" cy="1485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90952" y="3400023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0413" y="5279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0413" y="914401"/>
            <a:ext cx="5315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</a:t>
            </a:r>
          </a:p>
          <a:p>
            <a:r>
              <a:rPr lang="en-US" dirty="0"/>
              <a:t>1+floor(log(9)) = 4, which can be represented as 1110 in unary code. 9 – 2^(floor(log(9))) = 1, which can be represented as 001 in a uniform code with 3 bits. The gamma code is the concatenation of the unary and uniform 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51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Practice Quiz</a:t>
            </a:r>
            <a:endParaRPr lang="en-US" b="1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7577" y="768582"/>
            <a:ext cx="5943600" cy="1148080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7577" y="2084092"/>
            <a:ext cx="5943600" cy="143256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257577" y="3684082"/>
            <a:ext cx="5943600" cy="115951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>
            <a:off x="257577" y="5011022"/>
            <a:ext cx="5943600" cy="154940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6"/>
          <a:stretch>
            <a:fillRect/>
          </a:stretch>
        </p:blipFill>
        <p:spPr>
          <a:xfrm>
            <a:off x="6194738" y="768582"/>
            <a:ext cx="5943600" cy="15144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75315" y="875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75314" y="2283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26157" y="3825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77000" y="5011022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1431" y="76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93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7577" y="724795"/>
            <a:ext cx="5943600" cy="3708400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7577" y="4556838"/>
            <a:ext cx="5943600" cy="21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0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1138" y="788079"/>
            <a:ext cx="5943600" cy="208788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7577" y="3062886"/>
            <a:ext cx="5943600" cy="1335405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7577" y="4585218"/>
            <a:ext cx="5943600" cy="15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7577" y="769042"/>
            <a:ext cx="5943600" cy="1533525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7577" y="2470457"/>
            <a:ext cx="5943600" cy="116205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257577" y="3800397"/>
            <a:ext cx="5943600" cy="152273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>
            <a:off x="6060583" y="601152"/>
            <a:ext cx="5943600" cy="1510665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6"/>
          <a:stretch>
            <a:fillRect/>
          </a:stretch>
        </p:blipFill>
        <p:spPr>
          <a:xfrm>
            <a:off x="6060583" y="2283132"/>
            <a:ext cx="5943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6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019175"/>
            <a:ext cx="7486650" cy="4819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2.1 Vector Space Model – Improved Instantiation</a:t>
            </a:r>
            <a:endParaRPr 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8608541" y="4399005"/>
            <a:ext cx="1589902" cy="1705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9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09662"/>
            <a:ext cx="7620000" cy="4638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2.1 Vector Space Model – Improved Instantiation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447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604962"/>
            <a:ext cx="7153275" cy="3648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2.1 Vector Space Model – Improved Instantiation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25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2.2 TF Transformation</a:t>
            </a:r>
            <a:endParaRPr 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871662"/>
            <a:ext cx="84677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4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2.2 TF Transformation</a:t>
            </a:r>
            <a:endParaRPr 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166812"/>
            <a:ext cx="8020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2.2 TF Transformation</a:t>
            </a:r>
            <a:endParaRPr 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152525"/>
            <a:ext cx="82391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9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990600"/>
            <a:ext cx="81915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577" y="231820"/>
            <a:ext cx="59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2.2 TF Transformation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138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392</Words>
  <Application>Microsoft Office PowerPoint</Application>
  <PresentationFormat>와이드스크린</PresentationFormat>
  <Paragraphs>56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Hwan Son</dc:creator>
  <cp:lastModifiedBy>Yun Hwan Son</cp:lastModifiedBy>
  <cp:revision>23</cp:revision>
  <dcterms:created xsi:type="dcterms:W3CDTF">2017-06-10T23:48:22Z</dcterms:created>
  <dcterms:modified xsi:type="dcterms:W3CDTF">2017-06-11T08:13:46Z</dcterms:modified>
</cp:coreProperties>
</file>