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58"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91721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1777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57718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91692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EB4E00-4EB8-43B5-B4D5-531ACC30F968}" type="datetimeFigureOut">
              <a:rPr lang="es-CO" smtClean="0"/>
              <a:t>8/03/2019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35107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EB4E00-4EB8-43B5-B4D5-531ACC30F968}" type="datetimeFigureOut">
              <a:rPr lang="es-CO" smtClean="0"/>
              <a:t>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68076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EB4E00-4EB8-43B5-B4D5-531ACC30F968}" type="datetimeFigureOut">
              <a:rPr lang="es-CO" smtClean="0"/>
              <a:t>8/03/2019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418483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EB4E00-4EB8-43B5-B4D5-531ACC30F968}" type="datetimeFigureOut">
              <a:rPr lang="es-CO" smtClean="0"/>
              <a:t>8/03/2019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410053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B4E00-4EB8-43B5-B4D5-531ACC30F968}" type="datetimeFigureOut">
              <a:rPr lang="es-CO" smtClean="0"/>
              <a:t>8/03/2019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7494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EB4E00-4EB8-43B5-B4D5-531ACC30F968}" type="datetimeFigureOut">
              <a:rPr lang="es-CO" smtClean="0"/>
              <a:t>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05813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EB4E00-4EB8-43B5-B4D5-531ACC30F968}" type="datetimeFigureOut">
              <a:rPr lang="es-CO" smtClean="0"/>
              <a:t>8/03/2019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89666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B4E00-4EB8-43B5-B4D5-531ACC30F968}" type="datetimeFigureOut">
              <a:rPr lang="es-CO" smtClean="0"/>
              <a:t>8/03/2019</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E9FE5-4878-4DA6-AABF-25FC88A983E9}" type="slidenum">
              <a:rPr lang="es-CO" smtClean="0"/>
              <a:t>‹Nº›</a:t>
            </a:fld>
            <a:endParaRPr lang="es-CO"/>
          </a:p>
        </p:txBody>
      </p:sp>
    </p:spTree>
    <p:extLst>
      <p:ext uri="{BB962C8B-B14F-4D97-AF65-F5344CB8AC3E}">
        <p14:creationId xmlns:p14="http://schemas.microsoft.com/office/powerpoint/2010/main" val="25917243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FAB11-5E05-4A31-B177-CE0E67A19727}"/>
              </a:ext>
            </a:extLst>
          </p:cNvPr>
          <p:cNvSpPr>
            <a:spLocks noGrp="1"/>
          </p:cNvSpPr>
          <p:nvPr>
            <p:ph type="ctrTitle"/>
          </p:nvPr>
        </p:nvSpPr>
        <p:spPr>
          <a:xfrm>
            <a:off x="1524000" y="1122363"/>
            <a:ext cx="9144000" cy="2387600"/>
          </a:xfrm>
        </p:spPr>
        <p:txBody>
          <a:bodyPr/>
          <a:lstStyle/>
          <a:p>
            <a:r>
              <a:rPr lang="es-CO" dirty="0"/>
              <a:t>INGENIERÍA INVERSA</a:t>
            </a:r>
          </a:p>
        </p:txBody>
      </p:sp>
      <p:sp>
        <p:nvSpPr>
          <p:cNvPr id="3" name="Subtítulo 2">
            <a:extLst>
              <a:ext uri="{FF2B5EF4-FFF2-40B4-BE49-F238E27FC236}">
                <a16:creationId xmlns:a16="http://schemas.microsoft.com/office/drawing/2014/main" id="{114E8DAC-3207-4C4F-9E61-2B65041AFF1B}"/>
              </a:ext>
            </a:extLst>
          </p:cNvPr>
          <p:cNvSpPr>
            <a:spLocks noGrp="1"/>
          </p:cNvSpPr>
          <p:nvPr>
            <p:ph type="subTitle" idx="1"/>
          </p:nvPr>
        </p:nvSpPr>
        <p:spPr>
          <a:xfrm>
            <a:off x="1524000" y="3602037"/>
            <a:ext cx="9563100" cy="1673497"/>
          </a:xfrm>
        </p:spPr>
        <p:txBody>
          <a:bodyPr>
            <a:normAutofit/>
          </a:bodyPr>
          <a:lstStyle/>
          <a:p>
            <a:r>
              <a:rPr lang="es-CO" dirty="0"/>
              <a:t>Cristhian Castillo (</a:t>
            </a:r>
            <a:r>
              <a:rPr lang="es-CO" dirty="0" err="1"/>
              <a:t>KorKux</a:t>
            </a:r>
            <a:r>
              <a:rPr lang="es-CO" dirty="0"/>
              <a:t>)</a:t>
            </a:r>
          </a:p>
          <a:p>
            <a:r>
              <a:rPr lang="es-CO" dirty="0"/>
              <a:t>Steven Bernal</a:t>
            </a:r>
          </a:p>
          <a:p>
            <a:r>
              <a:rPr lang="es-CO" dirty="0"/>
              <a:t>Christian </a:t>
            </a:r>
            <a:r>
              <a:rPr lang="es-CO" dirty="0" err="1"/>
              <a:t>Urcuqui</a:t>
            </a:r>
            <a:endParaRPr lang="es-CO" dirty="0"/>
          </a:p>
          <a:p>
            <a:endParaRPr lang="es-CO" dirty="0"/>
          </a:p>
        </p:txBody>
      </p:sp>
      <p:pic>
        <p:nvPicPr>
          <p:cNvPr id="7" name="Imagen 6">
            <a:extLst>
              <a:ext uri="{FF2B5EF4-FFF2-40B4-BE49-F238E27FC236}">
                <a16:creationId xmlns:a16="http://schemas.microsoft.com/office/drawing/2014/main" id="{0F98BF59-AA20-4DF5-AFA3-B5A0A85A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875" y="5275535"/>
            <a:ext cx="1344300" cy="1344300"/>
          </a:xfrm>
          <a:prstGeom prst="rect">
            <a:avLst/>
          </a:prstGeom>
        </p:spPr>
      </p:pic>
      <p:pic>
        <p:nvPicPr>
          <p:cNvPr id="1028" name="Picture 4" descr="http://www.icesi.edu.co/images/logo.png">
            <a:extLst>
              <a:ext uri="{FF2B5EF4-FFF2-40B4-BE49-F238E27FC236}">
                <a16:creationId xmlns:a16="http://schemas.microsoft.com/office/drawing/2014/main" id="{42A8AB93-2613-4291-94C7-21D02D7E0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979" y="5735637"/>
            <a:ext cx="2694042" cy="88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30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660FF-478C-4D8C-A941-8E8012FDBB58}"/>
              </a:ext>
            </a:extLst>
          </p:cNvPr>
          <p:cNvSpPr>
            <a:spLocks noGrp="1"/>
          </p:cNvSpPr>
          <p:nvPr>
            <p:ph type="title"/>
          </p:nvPr>
        </p:nvSpPr>
        <p:spPr/>
        <p:txBody>
          <a:bodyPr/>
          <a:lstStyle/>
          <a:p>
            <a:r>
              <a:rPr lang="es-CO" dirty="0"/>
              <a:t>INGENIERÍA INVERSA</a:t>
            </a:r>
          </a:p>
        </p:txBody>
      </p:sp>
      <p:sp>
        <p:nvSpPr>
          <p:cNvPr id="3" name="Marcador de contenido 2">
            <a:extLst>
              <a:ext uri="{FF2B5EF4-FFF2-40B4-BE49-F238E27FC236}">
                <a16:creationId xmlns:a16="http://schemas.microsoft.com/office/drawing/2014/main" id="{1633B23F-E06F-4EFC-A393-A1AF5D692A3B}"/>
              </a:ext>
            </a:extLst>
          </p:cNvPr>
          <p:cNvSpPr>
            <a:spLocks noGrp="1"/>
          </p:cNvSpPr>
          <p:nvPr>
            <p:ph idx="1"/>
          </p:nvPr>
        </p:nvSpPr>
        <p:spPr>
          <a:xfrm>
            <a:off x="838200" y="1825625"/>
            <a:ext cx="10515600" cy="4351338"/>
          </a:xfrm>
        </p:spPr>
        <p:txBody>
          <a:bodyPr>
            <a:normAutofit/>
          </a:bodyPr>
          <a:lstStyle/>
          <a:p>
            <a:pPr marL="0" indent="0" algn="just">
              <a:buNone/>
            </a:pPr>
            <a:r>
              <a:rPr lang="es-CO" dirty="0"/>
              <a:t>En un CTF la ingeniería inversa suele ser el proceso de tomar un programa compilado (código de máquina, código de bytes) y convertirlo de nuevo en un formato más legible para los humanos.</a:t>
            </a:r>
          </a:p>
        </p:txBody>
      </p:sp>
      <p:pic>
        <p:nvPicPr>
          <p:cNvPr id="1026" name="Picture 2" descr="Resultado de imagen para reverse engineering software">
            <a:extLst>
              <a:ext uri="{FF2B5EF4-FFF2-40B4-BE49-F238E27FC236}">
                <a16:creationId xmlns:a16="http://schemas.microsoft.com/office/drawing/2014/main" id="{B77604BD-42BB-4B2B-9E6E-B4FEDD53B1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94" t="59342" r="8488" b="6331"/>
          <a:stretch/>
        </p:blipFill>
        <p:spPr bwMode="auto">
          <a:xfrm>
            <a:off x="2590601" y="3429000"/>
            <a:ext cx="7010798" cy="226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5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70A6E0-8772-4BB6-8367-59CD577C6F7E}"/>
              </a:ext>
            </a:extLst>
          </p:cNvPr>
          <p:cNvSpPr>
            <a:spLocks noGrp="1"/>
          </p:cNvSpPr>
          <p:nvPr>
            <p:ph idx="1"/>
          </p:nvPr>
        </p:nvSpPr>
        <p:spPr>
          <a:xfrm>
            <a:off x="838200" y="1459040"/>
            <a:ext cx="10515600" cy="4351338"/>
          </a:xfrm>
        </p:spPr>
        <p:txBody>
          <a:bodyPr/>
          <a:lstStyle/>
          <a:p>
            <a:pPr marL="0" indent="0">
              <a:buFont typeface="Arial"/>
              <a:buNone/>
            </a:pPr>
            <a:r>
              <a:rPr lang="es-CO" dirty="0"/>
              <a:t>Es un código que ha sido formateado para ser ejecutado directamente por una CPU.</a:t>
            </a:r>
          </a:p>
        </p:txBody>
      </p:sp>
      <p:sp>
        <p:nvSpPr>
          <p:cNvPr id="2" name="Título 1">
            <a:extLst>
              <a:ext uri="{FF2B5EF4-FFF2-40B4-BE49-F238E27FC236}">
                <a16:creationId xmlns:a16="http://schemas.microsoft.com/office/drawing/2014/main" id="{04F3427C-8EBF-4A28-BDBE-6C61EC7367CC}"/>
              </a:ext>
            </a:extLst>
          </p:cNvPr>
          <p:cNvSpPr>
            <a:spLocks noGrp="1"/>
          </p:cNvSpPr>
          <p:nvPr>
            <p:ph type="title"/>
          </p:nvPr>
        </p:nvSpPr>
        <p:spPr/>
        <p:txBody>
          <a:bodyPr/>
          <a:lstStyle/>
          <a:p>
            <a:r>
              <a:rPr lang="es-CO" dirty="0"/>
              <a:t>CÓDIGO DE MÁQUINA</a:t>
            </a:r>
          </a:p>
        </p:txBody>
      </p:sp>
      <p:pic>
        <p:nvPicPr>
          <p:cNvPr id="4" name="Imagen 3">
            <a:extLst>
              <a:ext uri="{FF2B5EF4-FFF2-40B4-BE49-F238E27FC236}">
                <a16:creationId xmlns:a16="http://schemas.microsoft.com/office/drawing/2014/main" id="{B83455DF-5B7A-419A-B197-DF1E43435E1C}"/>
              </a:ext>
            </a:extLst>
          </p:cNvPr>
          <p:cNvPicPr>
            <a:picLocks noChangeAspect="1"/>
          </p:cNvPicPr>
          <p:nvPr/>
        </p:nvPicPr>
        <p:blipFill>
          <a:blip r:embed="rId2"/>
          <a:stretch>
            <a:fillRect/>
          </a:stretch>
        </p:blipFill>
        <p:spPr>
          <a:xfrm>
            <a:off x="838200" y="2724048"/>
            <a:ext cx="4649299" cy="2266241"/>
          </a:xfrm>
          <a:prstGeom prst="rect">
            <a:avLst/>
          </a:prstGeom>
        </p:spPr>
      </p:pic>
      <p:sp>
        <p:nvSpPr>
          <p:cNvPr id="5" name="CuadroTexto 4">
            <a:extLst>
              <a:ext uri="{FF2B5EF4-FFF2-40B4-BE49-F238E27FC236}">
                <a16:creationId xmlns:a16="http://schemas.microsoft.com/office/drawing/2014/main" id="{A1B9DDF2-7DF4-4241-9739-BBFD348CCFF1}"/>
              </a:ext>
            </a:extLst>
          </p:cNvPr>
          <p:cNvSpPr txBox="1"/>
          <p:nvPr/>
        </p:nvSpPr>
        <p:spPr>
          <a:xfrm>
            <a:off x="2288475" y="5031001"/>
            <a:ext cx="1748748" cy="369332"/>
          </a:xfrm>
          <a:prstGeom prst="rect">
            <a:avLst/>
          </a:prstGeom>
          <a:noFill/>
        </p:spPr>
        <p:txBody>
          <a:bodyPr wrap="none" rtlCol="0">
            <a:spAutoFit/>
          </a:bodyPr>
          <a:lstStyle/>
          <a:p>
            <a:r>
              <a:rPr lang="es-CO" dirty="0"/>
              <a:t>CÓDIGO FUENTE</a:t>
            </a:r>
          </a:p>
        </p:txBody>
      </p:sp>
      <p:pic>
        <p:nvPicPr>
          <p:cNvPr id="6" name="Imagen 5">
            <a:extLst>
              <a:ext uri="{FF2B5EF4-FFF2-40B4-BE49-F238E27FC236}">
                <a16:creationId xmlns:a16="http://schemas.microsoft.com/office/drawing/2014/main" id="{90801F21-49D0-45E8-9364-111A3EF1AC7E}"/>
              </a:ext>
            </a:extLst>
          </p:cNvPr>
          <p:cNvPicPr>
            <a:picLocks noChangeAspect="1"/>
          </p:cNvPicPr>
          <p:nvPr/>
        </p:nvPicPr>
        <p:blipFill>
          <a:blip r:embed="rId3"/>
          <a:stretch>
            <a:fillRect/>
          </a:stretch>
        </p:blipFill>
        <p:spPr>
          <a:xfrm>
            <a:off x="7650458" y="2050781"/>
            <a:ext cx="2253067" cy="4442094"/>
          </a:xfrm>
          <a:prstGeom prst="rect">
            <a:avLst/>
          </a:prstGeom>
        </p:spPr>
      </p:pic>
      <p:sp>
        <p:nvSpPr>
          <p:cNvPr id="8" name="CuadroTexto 7">
            <a:extLst>
              <a:ext uri="{FF2B5EF4-FFF2-40B4-BE49-F238E27FC236}">
                <a16:creationId xmlns:a16="http://schemas.microsoft.com/office/drawing/2014/main" id="{86DBAC12-1B33-4081-AC77-0442397EF550}"/>
              </a:ext>
            </a:extLst>
          </p:cNvPr>
          <p:cNvSpPr txBox="1"/>
          <p:nvPr/>
        </p:nvSpPr>
        <p:spPr>
          <a:xfrm>
            <a:off x="7290045" y="6483636"/>
            <a:ext cx="2973891" cy="369332"/>
          </a:xfrm>
          <a:prstGeom prst="rect">
            <a:avLst/>
          </a:prstGeom>
          <a:noFill/>
        </p:spPr>
        <p:txBody>
          <a:bodyPr wrap="none" rtlCol="0">
            <a:spAutoFit/>
          </a:bodyPr>
          <a:lstStyle/>
          <a:p>
            <a:r>
              <a:rPr lang="es-CO" dirty="0"/>
              <a:t>INSTRUCCIONES PARA LA CPU</a:t>
            </a:r>
          </a:p>
        </p:txBody>
      </p:sp>
    </p:spTree>
    <p:extLst>
      <p:ext uri="{BB962C8B-B14F-4D97-AF65-F5344CB8AC3E}">
        <p14:creationId xmlns:p14="http://schemas.microsoft.com/office/powerpoint/2010/main" val="346610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7ABC8-56D6-42D4-9F68-7A92171C1091}"/>
              </a:ext>
            </a:extLst>
          </p:cNvPr>
          <p:cNvSpPr>
            <a:spLocks noGrp="1"/>
          </p:cNvSpPr>
          <p:nvPr>
            <p:ph type="title"/>
          </p:nvPr>
        </p:nvSpPr>
        <p:spPr>
          <a:xfrm>
            <a:off x="838200" y="374852"/>
            <a:ext cx="10515600" cy="1325563"/>
          </a:xfrm>
        </p:spPr>
        <p:txBody>
          <a:bodyPr/>
          <a:lstStyle/>
          <a:p>
            <a:r>
              <a:rPr lang="es-CO" dirty="0"/>
              <a:t>CÓDIGO DE MAQUINA</a:t>
            </a:r>
          </a:p>
        </p:txBody>
      </p:sp>
      <p:pic>
        <p:nvPicPr>
          <p:cNvPr id="3074" name="Picture 2" descr="Resultado de imagen para hacking">
            <a:extLst>
              <a:ext uri="{FF2B5EF4-FFF2-40B4-BE49-F238E27FC236}">
                <a16:creationId xmlns:a16="http://schemas.microsoft.com/office/drawing/2014/main" id="{D7D97172-5E72-47A2-8322-51FFE68FF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664" y="4207998"/>
            <a:ext cx="3533336" cy="265000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4E8E8A75-7F28-4C8E-8980-21047B20B284}"/>
              </a:ext>
            </a:extLst>
          </p:cNvPr>
          <p:cNvSpPr>
            <a:spLocks noGrp="1"/>
          </p:cNvSpPr>
          <p:nvPr>
            <p:ph idx="1"/>
          </p:nvPr>
        </p:nvSpPr>
        <p:spPr/>
        <p:txBody>
          <a:bodyPr/>
          <a:lstStyle/>
          <a:p>
            <a:pPr marL="0" indent="0">
              <a:buNone/>
            </a:pPr>
            <a:r>
              <a:rPr lang="es-CO" dirty="0"/>
              <a:t>Es un proceso de una sola vía para los lenguajes compilados, ya que no hay manera de generar una fuente desde el código de máquina. Si bien el código de la máquina puede parecer ininteligible, las funciones extremadamente básicas se pueden interpretar con cierta práctica.</a:t>
            </a:r>
          </a:p>
        </p:txBody>
      </p:sp>
    </p:spTree>
    <p:extLst>
      <p:ext uri="{BB962C8B-B14F-4D97-AF65-F5344CB8AC3E}">
        <p14:creationId xmlns:p14="http://schemas.microsoft.com/office/powerpoint/2010/main" val="124515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7ABC8-56D6-42D4-9F68-7A92171C1091}"/>
              </a:ext>
            </a:extLst>
          </p:cNvPr>
          <p:cNvSpPr>
            <a:spLocks noGrp="1"/>
          </p:cNvSpPr>
          <p:nvPr>
            <p:ph type="title"/>
          </p:nvPr>
        </p:nvSpPr>
        <p:spPr/>
        <p:txBody>
          <a:bodyPr/>
          <a:lstStyle/>
          <a:p>
            <a:r>
              <a:rPr lang="es-CO" dirty="0"/>
              <a:t>DESENSAMBLADORES</a:t>
            </a:r>
          </a:p>
        </p:txBody>
      </p:sp>
      <p:sp>
        <p:nvSpPr>
          <p:cNvPr id="5" name="Marcador de contenido 4">
            <a:extLst>
              <a:ext uri="{FF2B5EF4-FFF2-40B4-BE49-F238E27FC236}">
                <a16:creationId xmlns:a16="http://schemas.microsoft.com/office/drawing/2014/main" id="{E5B5482D-A754-4950-B80E-5F840B671292}"/>
              </a:ext>
            </a:extLst>
          </p:cNvPr>
          <p:cNvSpPr>
            <a:spLocks noGrp="1"/>
          </p:cNvSpPr>
          <p:nvPr>
            <p:ph idx="1"/>
          </p:nvPr>
        </p:nvSpPr>
        <p:spPr>
          <a:xfrm>
            <a:off x="838200" y="1825625"/>
            <a:ext cx="10515600" cy="4351338"/>
          </a:xfrm>
        </p:spPr>
        <p:txBody>
          <a:bodyPr>
            <a:normAutofit/>
          </a:bodyPr>
          <a:lstStyle/>
          <a:p>
            <a:pPr marL="0" indent="0">
              <a:buNone/>
            </a:pPr>
            <a:r>
              <a:rPr lang="es-CO" dirty="0"/>
              <a:t>Es una herramienta que descompone un programa en lenguaje de maquina a lenguaje ensamblador.</a:t>
            </a:r>
          </a:p>
          <a:p>
            <a:pPr marL="0" indent="0">
              <a:buNone/>
            </a:pPr>
            <a:r>
              <a:rPr lang="es-CO" dirty="0"/>
              <a:t>LISTA DE ALGUNOS DESENSABMLADORES</a:t>
            </a:r>
          </a:p>
          <a:p>
            <a:r>
              <a:rPr lang="pt-BR" dirty="0"/>
              <a:t>IDA</a:t>
            </a:r>
          </a:p>
          <a:p>
            <a:r>
              <a:rPr lang="pt-BR" dirty="0"/>
              <a:t>Ninja </a:t>
            </a:r>
            <a:r>
              <a:rPr lang="pt-BR" dirty="0" err="1"/>
              <a:t>binario</a:t>
            </a:r>
            <a:endParaRPr lang="pt-BR" dirty="0"/>
          </a:p>
          <a:p>
            <a:r>
              <a:rPr lang="pt-BR" dirty="0"/>
              <a:t>Depurador GNU (GDB)</a:t>
            </a:r>
          </a:p>
          <a:p>
            <a:r>
              <a:rPr lang="pt-BR" dirty="0"/>
              <a:t>Radare2</a:t>
            </a:r>
          </a:p>
          <a:p>
            <a:r>
              <a:rPr lang="pt-BR" dirty="0" err="1"/>
              <a:t>Tolva</a:t>
            </a:r>
            <a:br>
              <a:rPr lang="pt-BR" dirty="0"/>
            </a:br>
            <a:endParaRPr lang="es-CO" dirty="0"/>
          </a:p>
          <a:p>
            <a:pPr marL="0" indent="0">
              <a:buNone/>
            </a:pPr>
            <a:endParaRPr lang="es-CO" dirty="0"/>
          </a:p>
        </p:txBody>
      </p:sp>
    </p:spTree>
    <p:extLst>
      <p:ext uri="{BB962C8B-B14F-4D97-AF65-F5344CB8AC3E}">
        <p14:creationId xmlns:p14="http://schemas.microsoft.com/office/powerpoint/2010/main" val="294244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7ABC8-56D6-42D4-9F68-7A92171C1091}"/>
              </a:ext>
            </a:extLst>
          </p:cNvPr>
          <p:cNvSpPr>
            <a:spLocks noGrp="1"/>
          </p:cNvSpPr>
          <p:nvPr>
            <p:ph type="title"/>
          </p:nvPr>
        </p:nvSpPr>
        <p:spPr>
          <a:xfrm>
            <a:off x="838200" y="365125"/>
            <a:ext cx="10515600" cy="850933"/>
          </a:xfrm>
        </p:spPr>
        <p:txBody>
          <a:bodyPr/>
          <a:lstStyle/>
          <a:p>
            <a:r>
              <a:rPr lang="es-CO" dirty="0"/>
              <a:t>IDA</a:t>
            </a:r>
          </a:p>
        </p:txBody>
      </p:sp>
      <p:pic>
        <p:nvPicPr>
          <p:cNvPr id="3074" name="Picture 2" descr="Resultado de imagen para hacking">
            <a:extLst>
              <a:ext uri="{FF2B5EF4-FFF2-40B4-BE49-F238E27FC236}">
                <a16:creationId xmlns:a16="http://schemas.microsoft.com/office/drawing/2014/main" id="{D7D97172-5E72-47A2-8322-51FFE68FF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664" y="4207998"/>
            <a:ext cx="3533336" cy="2650002"/>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a:extLst>
              <a:ext uri="{FF2B5EF4-FFF2-40B4-BE49-F238E27FC236}">
                <a16:creationId xmlns:a16="http://schemas.microsoft.com/office/drawing/2014/main" id="{E5B5482D-A754-4950-B80E-5F840B671292}"/>
              </a:ext>
            </a:extLst>
          </p:cNvPr>
          <p:cNvSpPr>
            <a:spLocks noGrp="1"/>
          </p:cNvSpPr>
          <p:nvPr>
            <p:ph idx="1"/>
          </p:nvPr>
        </p:nvSpPr>
        <p:spPr>
          <a:xfrm>
            <a:off x="838200" y="1181661"/>
            <a:ext cx="10515600" cy="1288162"/>
          </a:xfrm>
        </p:spPr>
        <p:txBody>
          <a:bodyPr/>
          <a:lstStyle/>
          <a:p>
            <a:pPr marL="0" indent="0">
              <a:buNone/>
            </a:pPr>
            <a:r>
              <a:rPr lang="es-CO" dirty="0"/>
              <a:t>El desensamblador interactivo (IDA) es el estándar de la industria para el desmontaje binario. IDA es capaz de desensamblar "virtualmente cualquier formato de archivo popular“.</a:t>
            </a:r>
          </a:p>
        </p:txBody>
      </p:sp>
    </p:spTree>
    <p:extLst>
      <p:ext uri="{BB962C8B-B14F-4D97-AF65-F5344CB8AC3E}">
        <p14:creationId xmlns:p14="http://schemas.microsoft.com/office/powerpoint/2010/main" val="411761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7ABC8-56D6-42D4-9F68-7A92171C1091}"/>
              </a:ext>
            </a:extLst>
          </p:cNvPr>
          <p:cNvSpPr>
            <a:spLocks noGrp="1"/>
          </p:cNvSpPr>
          <p:nvPr>
            <p:ph type="title"/>
          </p:nvPr>
        </p:nvSpPr>
        <p:spPr>
          <a:xfrm>
            <a:off x="838200" y="468820"/>
            <a:ext cx="10515600" cy="850933"/>
          </a:xfrm>
        </p:spPr>
        <p:txBody>
          <a:bodyPr/>
          <a:lstStyle/>
          <a:p>
            <a:r>
              <a:rPr lang="es-CO" dirty="0"/>
              <a:t>DESCOMPILADORES</a:t>
            </a:r>
          </a:p>
        </p:txBody>
      </p:sp>
      <p:sp>
        <p:nvSpPr>
          <p:cNvPr id="5" name="Marcador de contenido 4">
            <a:extLst>
              <a:ext uri="{FF2B5EF4-FFF2-40B4-BE49-F238E27FC236}">
                <a16:creationId xmlns:a16="http://schemas.microsoft.com/office/drawing/2014/main" id="{E5B5482D-A754-4950-B80E-5F840B671292}"/>
              </a:ext>
            </a:extLst>
          </p:cNvPr>
          <p:cNvSpPr>
            <a:spLocks noGrp="1"/>
          </p:cNvSpPr>
          <p:nvPr>
            <p:ph idx="1"/>
          </p:nvPr>
        </p:nvSpPr>
        <p:spPr>
          <a:xfrm>
            <a:off x="838200" y="1319753"/>
            <a:ext cx="10515600" cy="5173122"/>
          </a:xfrm>
        </p:spPr>
        <p:txBody>
          <a:bodyPr>
            <a:normAutofit/>
          </a:bodyPr>
          <a:lstStyle/>
          <a:p>
            <a:pPr marL="0" indent="0">
              <a:buNone/>
            </a:pPr>
            <a:r>
              <a:rPr lang="es-CO" dirty="0"/>
              <a:t>Los descompiladores hacen lo imposible e invierten el código compilado nuevamente en seudocódigo o código.</a:t>
            </a:r>
          </a:p>
        </p:txBody>
      </p:sp>
      <p:pic>
        <p:nvPicPr>
          <p:cNvPr id="2050" name="Picture 2" descr="Resultado de imagen para seguridad informatica">
            <a:extLst>
              <a:ext uri="{FF2B5EF4-FFF2-40B4-BE49-F238E27FC236}">
                <a16:creationId xmlns:a16="http://schemas.microsoft.com/office/drawing/2014/main" id="{0D2040B9-6526-4713-98D6-2E9BA6A5F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339" y="5038928"/>
            <a:ext cx="2726661" cy="181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6292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520</TotalTime>
  <Words>163</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Office Theme</vt:lpstr>
      <vt:lpstr>INGENIERÍA INVERSA</vt:lpstr>
      <vt:lpstr>INGENIERÍA INVERSA</vt:lpstr>
      <vt:lpstr>CÓDIGO DE MÁQUINA</vt:lpstr>
      <vt:lpstr>CÓDIGO DE MAQUINA</vt:lpstr>
      <vt:lpstr>DESENSAMBLADORES</vt:lpstr>
      <vt:lpstr>IDA</vt:lpstr>
      <vt:lpstr>DESCOMPILADORES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LOS CAPTURE THE FLAG</dc:title>
  <dc:creator>cristhian eduardo castillo</dc:creator>
  <cp:lastModifiedBy>cristhian eduardo castillo</cp:lastModifiedBy>
  <cp:revision>21</cp:revision>
  <dcterms:created xsi:type="dcterms:W3CDTF">2019-02-08T07:13:18Z</dcterms:created>
  <dcterms:modified xsi:type="dcterms:W3CDTF">2019-03-08T12:50:58Z</dcterms:modified>
</cp:coreProperties>
</file>