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EB4E00-4EB8-43B5-B4D5-531ACC30F968}" type="datetimeFigureOut">
              <a:rPr lang="es-CO" smtClean="0"/>
              <a:t>8/02/2019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291721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EB4E00-4EB8-43B5-B4D5-531ACC30F968}" type="datetimeFigureOut">
              <a:rPr lang="es-CO" smtClean="0"/>
              <a:t>8/02/2019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117772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EB4E00-4EB8-43B5-B4D5-531ACC30F968}" type="datetimeFigureOut">
              <a:rPr lang="es-CO" smtClean="0"/>
              <a:t>8/02/2019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157718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EB4E00-4EB8-43B5-B4D5-531ACC30F968}" type="datetimeFigureOut">
              <a:rPr lang="es-CO" smtClean="0"/>
              <a:t>8/02/2019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291692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8DEB4E00-4EB8-43B5-B4D5-531ACC30F968}" type="datetimeFigureOut">
              <a:rPr lang="es-CO" smtClean="0"/>
              <a:t>8/02/2019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235107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DEB4E00-4EB8-43B5-B4D5-531ACC30F968}" type="datetimeFigureOut">
              <a:rPr lang="es-CO" smtClean="0"/>
              <a:t>8/02/2019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168076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DEB4E00-4EB8-43B5-B4D5-531ACC30F968}" type="datetimeFigureOut">
              <a:rPr lang="es-CO" smtClean="0"/>
              <a:t>8/02/2019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418483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DEB4E00-4EB8-43B5-B4D5-531ACC30F968}" type="datetimeFigureOut">
              <a:rPr lang="es-CO" smtClean="0"/>
              <a:t>8/02/2019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410053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B4E00-4EB8-43B5-B4D5-531ACC30F968}" type="datetimeFigureOut">
              <a:rPr lang="es-CO" smtClean="0"/>
              <a:t>8/02/2019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174942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DEB4E00-4EB8-43B5-B4D5-531ACC30F968}" type="datetimeFigureOut">
              <a:rPr lang="es-CO" smtClean="0"/>
              <a:t>8/02/2019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105813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8DEB4E00-4EB8-43B5-B4D5-531ACC30F968}" type="datetimeFigureOut">
              <a:rPr lang="es-CO" smtClean="0"/>
              <a:t>8/02/2019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F5E9FE5-4878-4DA6-AABF-25FC88A983E9}" type="slidenum">
              <a:rPr lang="es-CO" smtClean="0"/>
              <a:t>‹Nº›</a:t>
            </a:fld>
            <a:endParaRPr lang="es-CO"/>
          </a:p>
        </p:txBody>
      </p:sp>
    </p:spTree>
    <p:extLst>
      <p:ext uri="{BB962C8B-B14F-4D97-AF65-F5344CB8AC3E}">
        <p14:creationId xmlns:p14="http://schemas.microsoft.com/office/powerpoint/2010/main" val="89666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B4E00-4EB8-43B5-B4D5-531ACC30F968}" type="datetimeFigureOut">
              <a:rPr lang="es-CO" smtClean="0"/>
              <a:t>8/02/2019</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E9FE5-4878-4DA6-AABF-25FC88A983E9}" type="slidenum">
              <a:rPr lang="es-CO" smtClean="0"/>
              <a:t>‹Nº›</a:t>
            </a:fld>
            <a:endParaRPr lang="es-CO"/>
          </a:p>
        </p:txBody>
      </p:sp>
    </p:spTree>
    <p:extLst>
      <p:ext uri="{BB962C8B-B14F-4D97-AF65-F5344CB8AC3E}">
        <p14:creationId xmlns:p14="http://schemas.microsoft.com/office/powerpoint/2010/main" val="259172438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www.defcon.org/html/links/dc-ctf.html" TargetMode="External"/><Relationship Id="rId2" Type="http://schemas.openxmlformats.org/officeDocument/2006/relationships/hyperlink" Target="https://csaw.engineering.nyu.edu/" TargetMode="External"/><Relationship Id="rId1" Type="http://schemas.openxmlformats.org/officeDocument/2006/relationships/slideLayout" Target="../slideLayouts/slideLayout2.xml"/><Relationship Id="rId6" Type="http://schemas.openxmlformats.org/officeDocument/2006/relationships/hyperlink" Target="http://captf.com/practice-ctf/" TargetMode="External"/><Relationship Id="rId5" Type="http://schemas.openxmlformats.org/officeDocument/2006/relationships/hyperlink" Target="https://ctftime.org/" TargetMode="External"/><Relationship Id="rId4" Type="http://schemas.openxmlformats.org/officeDocument/2006/relationships/hyperlink" Target="http://www.nationalccdc.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lcodigoascii.com.a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FAB11-5E05-4A31-B177-CE0E67A19727}"/>
              </a:ext>
            </a:extLst>
          </p:cNvPr>
          <p:cNvSpPr>
            <a:spLocks noGrp="1"/>
          </p:cNvSpPr>
          <p:nvPr>
            <p:ph type="ctrTitle"/>
          </p:nvPr>
        </p:nvSpPr>
        <p:spPr>
          <a:xfrm>
            <a:off x="1524000" y="1122363"/>
            <a:ext cx="9144000" cy="2387600"/>
          </a:xfrm>
        </p:spPr>
        <p:txBody>
          <a:bodyPr/>
          <a:lstStyle/>
          <a:p>
            <a:r>
              <a:rPr lang="es-CO" dirty="0"/>
              <a:t>INTRODUCCIÓN A LOS CAPTURE THE FLAG</a:t>
            </a:r>
          </a:p>
        </p:txBody>
      </p:sp>
      <p:sp>
        <p:nvSpPr>
          <p:cNvPr id="3" name="Subtítulo 2">
            <a:extLst>
              <a:ext uri="{FF2B5EF4-FFF2-40B4-BE49-F238E27FC236}">
                <a16:creationId xmlns:a16="http://schemas.microsoft.com/office/drawing/2014/main" id="{114E8DAC-3207-4C4F-9E61-2B65041AFF1B}"/>
              </a:ext>
            </a:extLst>
          </p:cNvPr>
          <p:cNvSpPr>
            <a:spLocks noGrp="1"/>
          </p:cNvSpPr>
          <p:nvPr>
            <p:ph type="subTitle" idx="1"/>
          </p:nvPr>
        </p:nvSpPr>
        <p:spPr>
          <a:xfrm>
            <a:off x="1524000" y="3602037"/>
            <a:ext cx="9563100" cy="1673497"/>
          </a:xfrm>
        </p:spPr>
        <p:txBody>
          <a:bodyPr>
            <a:normAutofit/>
          </a:bodyPr>
          <a:lstStyle/>
          <a:p>
            <a:r>
              <a:rPr lang="es-CO" dirty="0"/>
              <a:t>Cristhian Castillo (</a:t>
            </a:r>
            <a:r>
              <a:rPr lang="es-CO" dirty="0" err="1"/>
              <a:t>KorKux</a:t>
            </a:r>
            <a:r>
              <a:rPr lang="es-CO" dirty="0"/>
              <a:t>)</a:t>
            </a:r>
          </a:p>
          <a:p>
            <a:r>
              <a:rPr lang="es-CO" dirty="0"/>
              <a:t>Steven Bernal</a:t>
            </a:r>
          </a:p>
          <a:p>
            <a:r>
              <a:rPr lang="es-CO" dirty="0"/>
              <a:t>Christian </a:t>
            </a:r>
            <a:r>
              <a:rPr lang="es-CO" dirty="0" err="1"/>
              <a:t>Urcuqui</a:t>
            </a:r>
            <a:endParaRPr lang="es-CO" dirty="0"/>
          </a:p>
          <a:p>
            <a:endParaRPr lang="es-CO" dirty="0"/>
          </a:p>
        </p:txBody>
      </p:sp>
      <p:pic>
        <p:nvPicPr>
          <p:cNvPr id="7" name="Imagen 6">
            <a:extLst>
              <a:ext uri="{FF2B5EF4-FFF2-40B4-BE49-F238E27FC236}">
                <a16:creationId xmlns:a16="http://schemas.microsoft.com/office/drawing/2014/main" id="{0F98BF59-AA20-4DF5-AFA3-B5A0A85A0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875" y="5275535"/>
            <a:ext cx="1344300" cy="1344300"/>
          </a:xfrm>
          <a:prstGeom prst="rect">
            <a:avLst/>
          </a:prstGeom>
        </p:spPr>
      </p:pic>
      <p:pic>
        <p:nvPicPr>
          <p:cNvPr id="1028" name="Picture 4" descr="http://www.icesi.edu.co/images/logo.png">
            <a:extLst>
              <a:ext uri="{FF2B5EF4-FFF2-40B4-BE49-F238E27FC236}">
                <a16:creationId xmlns:a16="http://schemas.microsoft.com/office/drawing/2014/main" id="{42A8AB93-2613-4291-94C7-21D02D7E0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979" y="5735637"/>
            <a:ext cx="2694042" cy="88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30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660FF-478C-4D8C-A941-8E8012FDBB58}"/>
              </a:ext>
            </a:extLst>
          </p:cNvPr>
          <p:cNvSpPr>
            <a:spLocks noGrp="1"/>
          </p:cNvSpPr>
          <p:nvPr>
            <p:ph type="title"/>
          </p:nvPr>
        </p:nvSpPr>
        <p:spPr/>
        <p:txBody>
          <a:bodyPr/>
          <a:lstStyle/>
          <a:p>
            <a:r>
              <a:rPr lang="es-CO" dirty="0"/>
              <a:t>¿Qué es un CTF?</a:t>
            </a:r>
          </a:p>
        </p:txBody>
      </p:sp>
      <p:sp>
        <p:nvSpPr>
          <p:cNvPr id="3" name="Marcador de contenido 2">
            <a:extLst>
              <a:ext uri="{FF2B5EF4-FFF2-40B4-BE49-F238E27FC236}">
                <a16:creationId xmlns:a16="http://schemas.microsoft.com/office/drawing/2014/main" id="{1633B23F-E06F-4EFC-A393-A1AF5D692A3B}"/>
              </a:ext>
            </a:extLst>
          </p:cNvPr>
          <p:cNvSpPr>
            <a:spLocks noGrp="1"/>
          </p:cNvSpPr>
          <p:nvPr>
            <p:ph idx="1"/>
          </p:nvPr>
        </p:nvSpPr>
        <p:spPr>
          <a:xfrm>
            <a:off x="838200" y="1825625"/>
            <a:ext cx="10515600" cy="4351338"/>
          </a:xfrm>
        </p:spPr>
        <p:txBody>
          <a:bodyPr>
            <a:normAutofit fontScale="92500"/>
          </a:bodyPr>
          <a:lstStyle/>
          <a:p>
            <a:pPr marL="0" indent="0" algn="just">
              <a:buNone/>
            </a:pPr>
            <a:r>
              <a:rPr lang="es-CO" dirty="0"/>
              <a:t>Son competencias de seguridad informática, que se realizan en plataformas online, orientadas tanto para aprendices como para expertos.</a:t>
            </a:r>
          </a:p>
          <a:p>
            <a:pPr marL="0" indent="0" algn="just">
              <a:buNone/>
            </a:pPr>
            <a:r>
              <a:rPr lang="es-CO" dirty="0"/>
              <a:t>Abordan los campos cómo:</a:t>
            </a:r>
          </a:p>
          <a:p>
            <a:pPr algn="just"/>
            <a:r>
              <a:rPr lang="es-CO" dirty="0"/>
              <a:t>Criptografía</a:t>
            </a:r>
          </a:p>
          <a:p>
            <a:pPr algn="just"/>
            <a:r>
              <a:rPr lang="es-CO" dirty="0"/>
              <a:t>Esteganografía</a:t>
            </a:r>
          </a:p>
          <a:p>
            <a:pPr algn="just"/>
            <a:r>
              <a:rPr lang="es-CO" dirty="0"/>
              <a:t>Forense</a:t>
            </a:r>
          </a:p>
          <a:p>
            <a:pPr algn="just"/>
            <a:r>
              <a:rPr lang="es-CO" dirty="0"/>
              <a:t>Explotación web</a:t>
            </a:r>
          </a:p>
          <a:p>
            <a:pPr algn="just"/>
            <a:r>
              <a:rPr lang="es-CO" dirty="0"/>
              <a:t>Análisis de tráfico</a:t>
            </a:r>
          </a:p>
          <a:p>
            <a:pPr algn="just"/>
            <a:r>
              <a:rPr lang="es-CO" dirty="0"/>
              <a:t>Etc.</a:t>
            </a:r>
          </a:p>
        </p:txBody>
      </p:sp>
      <p:pic>
        <p:nvPicPr>
          <p:cNvPr id="2050" name="Picture 2" descr="Resultado de imagen para capture the flag">
            <a:extLst>
              <a:ext uri="{FF2B5EF4-FFF2-40B4-BE49-F238E27FC236}">
                <a16:creationId xmlns:a16="http://schemas.microsoft.com/office/drawing/2014/main" id="{4B421770-9123-4EBC-9876-BCEDDCECD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448" y="3875577"/>
            <a:ext cx="4091352" cy="2301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75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7ABC8-56D6-42D4-9F68-7A92171C1091}"/>
              </a:ext>
            </a:extLst>
          </p:cNvPr>
          <p:cNvSpPr>
            <a:spLocks noGrp="1"/>
          </p:cNvSpPr>
          <p:nvPr>
            <p:ph type="title"/>
          </p:nvPr>
        </p:nvSpPr>
        <p:spPr/>
        <p:txBody>
          <a:bodyPr/>
          <a:lstStyle/>
          <a:p>
            <a:r>
              <a:rPr lang="es-CO" dirty="0"/>
              <a:t>Estilos comunes</a:t>
            </a:r>
          </a:p>
        </p:txBody>
      </p:sp>
      <p:sp>
        <p:nvSpPr>
          <p:cNvPr id="3" name="Marcador de contenido 2">
            <a:extLst>
              <a:ext uri="{FF2B5EF4-FFF2-40B4-BE49-F238E27FC236}">
                <a16:creationId xmlns:a16="http://schemas.microsoft.com/office/drawing/2014/main" id="{EF11BCFF-0D87-4BEC-A406-F428FA1300DA}"/>
              </a:ext>
            </a:extLst>
          </p:cNvPr>
          <p:cNvSpPr>
            <a:spLocks noGrp="1"/>
          </p:cNvSpPr>
          <p:nvPr>
            <p:ph idx="1"/>
          </p:nvPr>
        </p:nvSpPr>
        <p:spPr/>
        <p:txBody>
          <a:bodyPr/>
          <a:lstStyle/>
          <a:p>
            <a:r>
              <a:rPr lang="es-CO" dirty="0" err="1"/>
              <a:t>Jeopardy</a:t>
            </a:r>
            <a:r>
              <a:rPr lang="es-CO" dirty="0"/>
              <a:t>: Consiste en desafíos sobre un amplio rango de temáticas sobre seguridad informática. Los equipos ganan puntos por cada desafío resuelto, para resolver los desafíos se debe obtener las banderas por medio de las pistas dadas y habilidades de seguridad informática.</a:t>
            </a:r>
          </a:p>
          <a:p>
            <a:r>
              <a:rPr lang="es-CO" dirty="0"/>
              <a:t>Ataque y defensa: A los equipos se les proporciona un servidor/web y deben proteger el servidor a la vez que atacan el servidor del equipo rival. </a:t>
            </a:r>
          </a:p>
          <a:p>
            <a:r>
              <a:rPr lang="es-CO" dirty="0"/>
              <a:t>Otros: King </a:t>
            </a:r>
            <a:r>
              <a:rPr lang="es-CO" dirty="0" err="1"/>
              <a:t>of</a:t>
            </a:r>
            <a:r>
              <a:rPr lang="es-CO" dirty="0"/>
              <a:t> </a:t>
            </a:r>
            <a:r>
              <a:rPr lang="es-CO" dirty="0" err="1"/>
              <a:t>the</a:t>
            </a:r>
            <a:r>
              <a:rPr lang="es-CO" dirty="0"/>
              <a:t> Hill, etc.</a:t>
            </a:r>
          </a:p>
        </p:txBody>
      </p:sp>
      <p:pic>
        <p:nvPicPr>
          <p:cNvPr id="3074" name="Picture 2" descr="Resultado de imagen para hacking">
            <a:extLst>
              <a:ext uri="{FF2B5EF4-FFF2-40B4-BE49-F238E27FC236}">
                <a16:creationId xmlns:a16="http://schemas.microsoft.com/office/drawing/2014/main" id="{D7D97172-5E72-47A2-8322-51FFE68FF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1160" y="5067887"/>
            <a:ext cx="2072640" cy="155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15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EA8E7-5A45-44AD-9288-2ED03DB79AE2}"/>
              </a:ext>
            </a:extLst>
          </p:cNvPr>
          <p:cNvSpPr>
            <a:spLocks noGrp="1"/>
          </p:cNvSpPr>
          <p:nvPr>
            <p:ph type="title"/>
          </p:nvPr>
        </p:nvSpPr>
        <p:spPr>
          <a:xfrm>
            <a:off x="838200" y="168020"/>
            <a:ext cx="10515600" cy="1325563"/>
          </a:xfrm>
        </p:spPr>
        <p:txBody>
          <a:bodyPr/>
          <a:lstStyle/>
          <a:p>
            <a:r>
              <a:rPr lang="es-CO" dirty="0"/>
              <a:t>COMPETENCIAS</a:t>
            </a:r>
          </a:p>
        </p:txBody>
      </p:sp>
      <p:sp>
        <p:nvSpPr>
          <p:cNvPr id="4" name="Rectángulo 3">
            <a:extLst>
              <a:ext uri="{FF2B5EF4-FFF2-40B4-BE49-F238E27FC236}">
                <a16:creationId xmlns:a16="http://schemas.microsoft.com/office/drawing/2014/main" id="{2BAD702C-C96D-4013-88A7-39BDABFFC916}"/>
              </a:ext>
            </a:extLst>
          </p:cNvPr>
          <p:cNvSpPr/>
          <p:nvPr/>
        </p:nvSpPr>
        <p:spPr>
          <a:xfrm>
            <a:off x="667657" y="1349829"/>
            <a:ext cx="11088465" cy="5143046"/>
          </a:xfrm>
          <a:prstGeom prst="rect">
            <a:avLst/>
          </a:prstGeom>
          <a:solidFill>
            <a:srgbClr val="FFFFFF">
              <a:alpha val="14902"/>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4098" name="Picture 2" descr="Evento">
            <a:extLst>
              <a:ext uri="{FF2B5EF4-FFF2-40B4-BE49-F238E27FC236}">
                <a16:creationId xmlns:a16="http://schemas.microsoft.com/office/drawing/2014/main" id="{9B98C35A-6718-4662-A367-50C23D7D85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7656" y="1677718"/>
            <a:ext cx="4245426" cy="99767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n relacionada">
            <a:extLst>
              <a:ext uri="{FF2B5EF4-FFF2-40B4-BE49-F238E27FC236}">
                <a16:creationId xmlns:a16="http://schemas.microsoft.com/office/drawing/2014/main" id="{4A9B293A-B7D4-4E72-941A-76EC25EBB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8169" y="1478930"/>
            <a:ext cx="3106058" cy="157014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www.nationalccdc.org/images/logot3.png">
            <a:extLst>
              <a:ext uri="{FF2B5EF4-FFF2-40B4-BE49-F238E27FC236}">
                <a16:creationId xmlns:a16="http://schemas.microsoft.com/office/drawing/2014/main" id="{9ADB2B50-6511-427F-B8AD-17E7302A5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6187" y="1493583"/>
            <a:ext cx="28479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saw.engineering.nyu.edu/application/files/2215/4090/8077/CSAW18_HEADERS_ABOUT_1.jpg">
            <a:extLst>
              <a:ext uri="{FF2B5EF4-FFF2-40B4-BE49-F238E27FC236}">
                <a16:creationId xmlns:a16="http://schemas.microsoft.com/office/drawing/2014/main" id="{C64DFF90-A78C-4837-8FA2-503B25A4591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055" t="732" r="60446" b="-732"/>
          <a:stretch/>
        </p:blipFill>
        <p:spPr bwMode="auto">
          <a:xfrm>
            <a:off x="1187336" y="3225502"/>
            <a:ext cx="3474586" cy="247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97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01093-C800-489E-8AC5-80B25C1A236A}"/>
              </a:ext>
            </a:extLst>
          </p:cNvPr>
          <p:cNvSpPr>
            <a:spLocks noGrp="1"/>
          </p:cNvSpPr>
          <p:nvPr>
            <p:ph type="title"/>
          </p:nvPr>
        </p:nvSpPr>
        <p:spPr/>
        <p:txBody>
          <a:bodyPr/>
          <a:lstStyle/>
          <a:p>
            <a:r>
              <a:rPr lang="es-CO" dirty="0"/>
              <a:t>Recursos</a:t>
            </a:r>
          </a:p>
        </p:txBody>
      </p:sp>
      <p:sp>
        <p:nvSpPr>
          <p:cNvPr id="3" name="Marcador de contenido 2">
            <a:extLst>
              <a:ext uri="{FF2B5EF4-FFF2-40B4-BE49-F238E27FC236}">
                <a16:creationId xmlns:a16="http://schemas.microsoft.com/office/drawing/2014/main" id="{B8767E16-4FBC-49F6-AD7F-E41510F69D46}"/>
              </a:ext>
            </a:extLst>
          </p:cNvPr>
          <p:cNvSpPr>
            <a:spLocks noGrp="1"/>
          </p:cNvSpPr>
          <p:nvPr>
            <p:ph idx="1"/>
          </p:nvPr>
        </p:nvSpPr>
        <p:spPr/>
        <p:txBody>
          <a:bodyPr/>
          <a:lstStyle/>
          <a:p>
            <a:r>
              <a:rPr lang="es-CO" dirty="0">
                <a:hlinkClick r:id="rId2"/>
              </a:rPr>
              <a:t>https://csaw.engineering.nyu.edu/</a:t>
            </a:r>
            <a:endParaRPr lang="es-CO" dirty="0"/>
          </a:p>
          <a:p>
            <a:r>
              <a:rPr lang="es-CO" dirty="0">
                <a:hlinkClick r:id="rId3"/>
              </a:rPr>
              <a:t>https://www.defcon.org/html/links/dc-ctf.html</a:t>
            </a:r>
            <a:r>
              <a:rPr lang="es-CO" dirty="0"/>
              <a:t> </a:t>
            </a:r>
          </a:p>
          <a:p>
            <a:r>
              <a:rPr lang="es-CO" dirty="0">
                <a:hlinkClick r:id="rId4"/>
              </a:rPr>
              <a:t>http://www.nationalccdc.org/</a:t>
            </a:r>
            <a:r>
              <a:rPr lang="es-CO" dirty="0"/>
              <a:t> </a:t>
            </a:r>
          </a:p>
          <a:p>
            <a:r>
              <a:rPr lang="es-CO" dirty="0">
                <a:hlinkClick r:id="rId5"/>
              </a:rPr>
              <a:t>https://ctftime.org/</a:t>
            </a:r>
            <a:r>
              <a:rPr lang="es-CO" dirty="0"/>
              <a:t> </a:t>
            </a:r>
          </a:p>
          <a:p>
            <a:r>
              <a:rPr lang="es-CO" dirty="0">
                <a:hlinkClick r:id="rId6"/>
              </a:rPr>
              <a:t>http://captf.com/practice-ctf/</a:t>
            </a:r>
            <a:r>
              <a:rPr lang="es-CO" dirty="0"/>
              <a:t> </a:t>
            </a:r>
          </a:p>
          <a:p>
            <a:endParaRPr lang="es-CO" dirty="0"/>
          </a:p>
        </p:txBody>
      </p:sp>
    </p:spTree>
    <p:extLst>
      <p:ext uri="{BB962C8B-B14F-4D97-AF65-F5344CB8AC3E}">
        <p14:creationId xmlns:p14="http://schemas.microsoft.com/office/powerpoint/2010/main" val="259750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D70A6E0-8772-4BB6-8367-59CD577C6F7E}"/>
              </a:ext>
            </a:extLst>
          </p:cNvPr>
          <p:cNvSpPr>
            <a:spLocks noGrp="1"/>
          </p:cNvSpPr>
          <p:nvPr>
            <p:ph idx="1"/>
          </p:nvPr>
        </p:nvSpPr>
        <p:spPr>
          <a:xfrm>
            <a:off x="838200" y="1825625"/>
            <a:ext cx="10515600" cy="4351338"/>
          </a:xfrm>
        </p:spPr>
        <p:txBody>
          <a:bodyPr/>
          <a:lstStyle/>
          <a:p>
            <a:r>
              <a:rPr lang="es-CO" dirty="0"/>
              <a:t>HASH: Son algoritmos que consiguen crear a partir de una entrada, una salida alfanumérica que representa un resumen te toda la información de la entrada.</a:t>
            </a:r>
          </a:p>
          <a:p>
            <a:endParaRPr lang="es-CO" dirty="0"/>
          </a:p>
        </p:txBody>
      </p:sp>
      <p:sp>
        <p:nvSpPr>
          <p:cNvPr id="6" name="Rectángulo 5">
            <a:extLst>
              <a:ext uri="{FF2B5EF4-FFF2-40B4-BE49-F238E27FC236}">
                <a16:creationId xmlns:a16="http://schemas.microsoft.com/office/drawing/2014/main" id="{9334C730-85A7-4592-8B98-454A38E07715}"/>
              </a:ext>
            </a:extLst>
          </p:cNvPr>
          <p:cNvSpPr/>
          <p:nvPr/>
        </p:nvSpPr>
        <p:spPr>
          <a:xfrm>
            <a:off x="3249638" y="3151163"/>
            <a:ext cx="5739618" cy="3025800"/>
          </a:xfrm>
          <a:prstGeom prst="rect">
            <a:avLst/>
          </a:prstGeom>
          <a:solidFill>
            <a:srgbClr val="FFFFFF">
              <a:alpha val="50196"/>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 name="Título 1">
            <a:extLst>
              <a:ext uri="{FF2B5EF4-FFF2-40B4-BE49-F238E27FC236}">
                <a16:creationId xmlns:a16="http://schemas.microsoft.com/office/drawing/2014/main" id="{04F3427C-8EBF-4A28-BDBE-6C61EC7367CC}"/>
              </a:ext>
            </a:extLst>
          </p:cNvPr>
          <p:cNvSpPr>
            <a:spLocks noGrp="1"/>
          </p:cNvSpPr>
          <p:nvPr>
            <p:ph type="title"/>
          </p:nvPr>
        </p:nvSpPr>
        <p:spPr/>
        <p:txBody>
          <a:bodyPr/>
          <a:lstStyle/>
          <a:p>
            <a:r>
              <a:rPr lang="es-CO" dirty="0"/>
              <a:t>ALGUNOS C ONCEPTOS</a:t>
            </a:r>
          </a:p>
        </p:txBody>
      </p:sp>
      <p:pic>
        <p:nvPicPr>
          <p:cNvPr id="1026" name="Picture 2" descr="Resultado de imagen para hash informatica">
            <a:extLst>
              <a:ext uri="{FF2B5EF4-FFF2-40B4-BE49-F238E27FC236}">
                <a16:creationId xmlns:a16="http://schemas.microsoft.com/office/drawing/2014/main" id="{23E35C14-FC37-4D71-97BF-E8C2E79186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01"/>
          <a:stretch/>
        </p:blipFill>
        <p:spPr bwMode="auto">
          <a:xfrm>
            <a:off x="3695113" y="3429000"/>
            <a:ext cx="5101884" cy="248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10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9A7F2-306F-4B93-BE47-0D544E2CFF0A}"/>
              </a:ext>
            </a:extLst>
          </p:cNvPr>
          <p:cNvSpPr>
            <a:spLocks noGrp="1"/>
          </p:cNvSpPr>
          <p:nvPr>
            <p:ph type="title"/>
          </p:nvPr>
        </p:nvSpPr>
        <p:spPr>
          <a:xfrm>
            <a:off x="838200" y="92099"/>
            <a:ext cx="10515600" cy="1325563"/>
          </a:xfrm>
        </p:spPr>
        <p:txBody>
          <a:bodyPr/>
          <a:lstStyle/>
          <a:p>
            <a:r>
              <a:rPr lang="es-CO" dirty="0"/>
              <a:t>ASCII</a:t>
            </a:r>
          </a:p>
        </p:txBody>
      </p:sp>
      <p:sp>
        <p:nvSpPr>
          <p:cNvPr id="3" name="Marcador de contenido 2">
            <a:extLst>
              <a:ext uri="{FF2B5EF4-FFF2-40B4-BE49-F238E27FC236}">
                <a16:creationId xmlns:a16="http://schemas.microsoft.com/office/drawing/2014/main" id="{C36AB7CD-EA11-4913-9BE5-7BB2C7CD5055}"/>
              </a:ext>
            </a:extLst>
          </p:cNvPr>
          <p:cNvSpPr>
            <a:spLocks noGrp="1"/>
          </p:cNvSpPr>
          <p:nvPr>
            <p:ph idx="1"/>
          </p:nvPr>
        </p:nvSpPr>
        <p:spPr>
          <a:xfrm>
            <a:off x="647114" y="1417662"/>
            <a:ext cx="10706686" cy="2676035"/>
          </a:xfrm>
        </p:spPr>
        <p:txBody>
          <a:bodyPr>
            <a:normAutofit/>
          </a:bodyPr>
          <a:lstStyle/>
          <a:p>
            <a:r>
              <a:rPr lang="es-CO" dirty="0"/>
              <a:t>El </a:t>
            </a:r>
            <a:r>
              <a:rPr lang="es-CO" dirty="0">
                <a:hlinkClick r:id="rId2"/>
              </a:rPr>
              <a:t>código ASCII </a:t>
            </a:r>
            <a:r>
              <a:rPr lang="es-CO" dirty="0"/>
              <a:t>es una representación numérica de un carácter. Como otros códigos de formato de representación de caracteres, el ASCII es un método para una correspondencia entre cadenas de bits y una serie de símbolos (alfanuméricos y otros), permitiendo de esta forma la comunicación entre dispositivos digitales así como su procesado y almacenamiento.</a:t>
            </a:r>
          </a:p>
        </p:txBody>
      </p:sp>
    </p:spTree>
    <p:extLst>
      <p:ext uri="{BB962C8B-B14F-4D97-AF65-F5344CB8AC3E}">
        <p14:creationId xmlns:p14="http://schemas.microsoft.com/office/powerpoint/2010/main" val="363882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5FEB7-A50B-43F9-B4AD-8F79AC9E96C0}"/>
              </a:ext>
            </a:extLst>
          </p:cNvPr>
          <p:cNvSpPr>
            <a:spLocks noGrp="1"/>
          </p:cNvSpPr>
          <p:nvPr>
            <p:ph type="title"/>
          </p:nvPr>
        </p:nvSpPr>
        <p:spPr/>
        <p:txBody>
          <a:bodyPr/>
          <a:lstStyle/>
          <a:p>
            <a:r>
              <a:rPr lang="es-CO" dirty="0"/>
              <a:t>HEX</a:t>
            </a:r>
          </a:p>
        </p:txBody>
      </p:sp>
      <p:sp>
        <p:nvSpPr>
          <p:cNvPr id="3" name="Marcador de contenido 2">
            <a:extLst>
              <a:ext uri="{FF2B5EF4-FFF2-40B4-BE49-F238E27FC236}">
                <a16:creationId xmlns:a16="http://schemas.microsoft.com/office/drawing/2014/main" id="{EF1BCDB0-97ED-4959-9DF1-6026E2FB2DB7}"/>
              </a:ext>
            </a:extLst>
          </p:cNvPr>
          <p:cNvSpPr>
            <a:spLocks noGrp="1"/>
          </p:cNvSpPr>
          <p:nvPr>
            <p:ph idx="1"/>
          </p:nvPr>
        </p:nvSpPr>
        <p:spPr>
          <a:xfrm>
            <a:off x="838200" y="1825626"/>
            <a:ext cx="10515600" cy="2057058"/>
          </a:xfrm>
        </p:spPr>
        <p:txBody>
          <a:bodyPr>
            <a:normAutofit fontScale="85000" lnSpcReduction="20000"/>
          </a:bodyPr>
          <a:lstStyle/>
          <a:p>
            <a:r>
              <a:rPr lang="es-CO" dirty="0"/>
              <a:t>El sistema hexadecimal es el sistema de numeración posicional que tiene como base el 16. En principio, dado que el sistema usual de numeración es de base decimal y, por ello, sólo se dispone de diez dígitos, se adoptó la convención de usar las seis primeras letras del alfabeto latino para suplir los dígitos que nos faltan.</a:t>
            </a:r>
          </a:p>
          <a:p>
            <a:pPr marL="0" indent="0">
              <a:buNone/>
            </a:pPr>
            <a:r>
              <a:rPr lang="pt-BR" dirty="0"/>
              <a:t>	S = { 0 , 1 , 2 , 3 , 4 , 5 , 6 , 7 , 8 , 9 , A , B , C , D , E , F }</a:t>
            </a:r>
            <a:br>
              <a:rPr lang="pt-BR" dirty="0"/>
            </a:br>
            <a:endParaRPr lang="es-CO" dirty="0"/>
          </a:p>
        </p:txBody>
      </p:sp>
    </p:spTree>
    <p:extLst>
      <p:ext uri="{BB962C8B-B14F-4D97-AF65-F5344CB8AC3E}">
        <p14:creationId xmlns:p14="http://schemas.microsoft.com/office/powerpoint/2010/main" val="326184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36C92F-73B3-460F-B6E8-F64E7DA7FF98}"/>
              </a:ext>
            </a:extLst>
          </p:cNvPr>
          <p:cNvSpPr>
            <a:spLocks noGrp="1"/>
          </p:cNvSpPr>
          <p:nvPr>
            <p:ph type="title"/>
          </p:nvPr>
        </p:nvSpPr>
        <p:spPr/>
        <p:txBody>
          <a:bodyPr/>
          <a:lstStyle/>
          <a:p>
            <a:r>
              <a:rPr lang="es-CO" dirty="0"/>
              <a:t>Base 64</a:t>
            </a:r>
          </a:p>
        </p:txBody>
      </p:sp>
      <p:sp>
        <p:nvSpPr>
          <p:cNvPr id="3" name="Marcador de contenido 2">
            <a:extLst>
              <a:ext uri="{FF2B5EF4-FFF2-40B4-BE49-F238E27FC236}">
                <a16:creationId xmlns:a16="http://schemas.microsoft.com/office/drawing/2014/main" id="{36E0476B-188A-40AD-9A8A-97A858E8424A}"/>
              </a:ext>
            </a:extLst>
          </p:cNvPr>
          <p:cNvSpPr>
            <a:spLocks noGrp="1"/>
          </p:cNvSpPr>
          <p:nvPr>
            <p:ph idx="1"/>
          </p:nvPr>
        </p:nvSpPr>
        <p:spPr/>
        <p:txBody>
          <a:bodyPr/>
          <a:lstStyle/>
          <a:p>
            <a:r>
              <a:rPr lang="es-CO" dirty="0"/>
              <a:t>Es un grupo de esquemas de codificación de binario a texto que representa los datos binarios mediante una cadena ASCII.</a:t>
            </a:r>
            <a:br>
              <a:rPr lang="es-CO" dirty="0"/>
            </a:br>
            <a:endParaRPr lang="es-CO" dirty="0"/>
          </a:p>
        </p:txBody>
      </p:sp>
    </p:spTree>
    <p:extLst>
      <p:ext uri="{BB962C8B-B14F-4D97-AF65-F5344CB8AC3E}">
        <p14:creationId xmlns:p14="http://schemas.microsoft.com/office/powerpoint/2010/main" val="270561091"/>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144</TotalTime>
  <Words>370</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Office Theme</vt:lpstr>
      <vt:lpstr>INTRODUCCIÓN A LOS CAPTURE THE FLAG</vt:lpstr>
      <vt:lpstr>¿Qué es un CTF?</vt:lpstr>
      <vt:lpstr>Estilos comunes</vt:lpstr>
      <vt:lpstr>COMPETENCIAS</vt:lpstr>
      <vt:lpstr>Recursos</vt:lpstr>
      <vt:lpstr>ALGUNOS C ONCEPTOS</vt:lpstr>
      <vt:lpstr>ASCII</vt:lpstr>
      <vt:lpstr>HEX</vt:lpstr>
      <vt:lpstr>Base 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LOS CAPTURE THE FLAG</dc:title>
  <dc:creator>cristhian eduardo castillo</dc:creator>
  <cp:lastModifiedBy>cristhian eduardo castillo</cp:lastModifiedBy>
  <cp:revision>9</cp:revision>
  <dcterms:created xsi:type="dcterms:W3CDTF">2019-02-08T07:13:18Z</dcterms:created>
  <dcterms:modified xsi:type="dcterms:W3CDTF">2019-02-08T09:38:08Z</dcterms:modified>
</cp:coreProperties>
</file>