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rts/chart1.xml" ContentType="application/vnd.openxmlformats-officedocument.drawingml.chart+xml"/>
  <Override PartName="/ppt/notesSlides/notesSlide44.xml" ContentType="application/vnd.openxmlformats-officedocument.presentationml.notesSlide+xml"/>
  <Override PartName="/ppt/charts/chart2.xml" ContentType="application/vnd.openxmlformats-officedocument.drawingml.chart+xml"/>
  <Override PartName="/ppt/notesSlides/notesSlide45.xml" ContentType="application/vnd.openxmlformats-officedocument.presentationml.notesSlide+xml"/>
  <Override PartName="/ppt/charts/chart3.xml" ContentType="application/vnd.openxmlformats-officedocument.drawingml.chart+xml"/>
  <Override PartName="/ppt/notesSlides/notesSlide46.xml" ContentType="application/vnd.openxmlformats-officedocument.presentationml.notesSlide+xml"/>
  <Override PartName="/ppt/charts/chart4.xml" ContentType="application/vnd.openxmlformats-officedocument.drawingml.chart+xml"/>
  <Override PartName="/ppt/notesSlides/notesSlide47.xml" ContentType="application/vnd.openxmlformats-officedocument.presentationml.notesSlide+xml"/>
  <Override PartName="/ppt/charts/chart5.xml" ContentType="application/vnd.openxmlformats-officedocument.drawingml.chart+xml"/>
  <Override PartName="/ppt/notesSlides/notesSlide4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1"/>
  </p:sldMasterIdLst>
  <p:notesMasterIdLst>
    <p:notesMasterId r:id="rId69"/>
  </p:notesMasterIdLst>
  <p:handoutMasterIdLst>
    <p:handoutMasterId r:id="rId70"/>
  </p:handoutMasterIdLst>
  <p:sldIdLst>
    <p:sldId id="256" r:id="rId12"/>
    <p:sldId id="292" r:id="rId13"/>
    <p:sldId id="257" r:id="rId14"/>
    <p:sldId id="308" r:id="rId15"/>
    <p:sldId id="304" r:id="rId16"/>
    <p:sldId id="309" r:id="rId17"/>
    <p:sldId id="310" r:id="rId18"/>
    <p:sldId id="303" r:id="rId19"/>
    <p:sldId id="311" r:id="rId20"/>
    <p:sldId id="305" r:id="rId21"/>
    <p:sldId id="312" r:id="rId22"/>
    <p:sldId id="335" r:id="rId23"/>
    <p:sldId id="313" r:id="rId24"/>
    <p:sldId id="314" r:id="rId25"/>
    <p:sldId id="315" r:id="rId26"/>
    <p:sldId id="316" r:id="rId27"/>
    <p:sldId id="317" r:id="rId28"/>
    <p:sldId id="318" r:id="rId29"/>
    <p:sldId id="338" r:id="rId30"/>
    <p:sldId id="319" r:id="rId31"/>
    <p:sldId id="320" r:id="rId32"/>
    <p:sldId id="321" r:id="rId33"/>
    <p:sldId id="322" r:id="rId34"/>
    <p:sldId id="323" r:id="rId35"/>
    <p:sldId id="336" r:id="rId36"/>
    <p:sldId id="324" r:id="rId37"/>
    <p:sldId id="325" r:id="rId38"/>
    <p:sldId id="326" r:id="rId39"/>
    <p:sldId id="327" r:id="rId40"/>
    <p:sldId id="328" r:id="rId41"/>
    <p:sldId id="329" r:id="rId42"/>
    <p:sldId id="330" r:id="rId43"/>
    <p:sldId id="331" r:id="rId44"/>
    <p:sldId id="332" r:id="rId45"/>
    <p:sldId id="333" r:id="rId46"/>
    <p:sldId id="334" r:id="rId47"/>
    <p:sldId id="337" r:id="rId48"/>
    <p:sldId id="301" r:id="rId49"/>
    <p:sldId id="278" r:id="rId50"/>
    <p:sldId id="282" r:id="rId51"/>
    <p:sldId id="279" r:id="rId52"/>
    <p:sldId id="280" r:id="rId53"/>
    <p:sldId id="271" r:id="rId54"/>
    <p:sldId id="290" r:id="rId55"/>
    <p:sldId id="270" r:id="rId56"/>
    <p:sldId id="272" r:id="rId57"/>
    <p:sldId id="273" r:id="rId58"/>
    <p:sldId id="288" r:id="rId59"/>
    <p:sldId id="276" r:id="rId60"/>
    <p:sldId id="302" r:id="rId61"/>
    <p:sldId id="284" r:id="rId62"/>
    <p:sldId id="260" r:id="rId63"/>
    <p:sldId id="274" r:id="rId64"/>
    <p:sldId id="297" r:id="rId65"/>
    <p:sldId id="293" r:id="rId66"/>
    <p:sldId id="296" r:id="rId67"/>
    <p:sldId id="277" r:id="rId68"/>
  </p:sldIdLst>
  <p:sldSz cx="12188825" cy="6858000"/>
  <p:notesSz cx="6858000" cy="9144000"/>
  <p:custDataLst>
    <p:custData r:id="rId10"/>
    <p:custData r:id="rId2"/>
    <p:custData r:id="rId9"/>
    <p:custData r:id="rId4"/>
    <p:custData r:id="rId6"/>
    <p:custData r:id="rId1"/>
    <p:custData r:id="rId3"/>
  </p:custDataLst>
  <p:defaultTextStyle>
    <a:defPPr>
      <a:defRPr lang="en-US"/>
    </a:defPPr>
    <a:lvl1pPr marL="0" indent="0" algn="l" defTabSz="914400" rtl="0" eaLnBrk="1" latinLnBrk="0" hangingPunct="1">
      <a:lnSpc>
        <a:spcPct val="100000"/>
      </a:lnSpc>
      <a:spcBef>
        <a:spcPts val="1600"/>
      </a:spcBef>
      <a:buClr>
        <a:schemeClr val="accent1"/>
      </a:buClr>
      <a:buSzPct val="130000"/>
      <a:buFont typeface="Arial" panose="020B0604020202020204" pitchFamily="34" charset="0"/>
      <a:buChar char="​"/>
      <a:tabLst/>
      <a:defRPr lang="en-US" sz="1400" b="1" i="0" kern="1400" dirty="0" smtClean="0">
        <a:solidFill>
          <a:schemeClr val="accent1"/>
        </a:solidFill>
        <a:latin typeface="+mn-lt"/>
        <a:ea typeface="+mn-ea"/>
        <a:cs typeface="+mn-cs"/>
      </a:defRPr>
    </a:lvl1pPr>
    <a:lvl2pPr marL="0" indent="0" algn="l" defTabSz="914400" rtl="0" eaLnBrk="1" latinLnBrk="0" hangingPunct="1">
      <a:lnSpc>
        <a:spcPct val="110000"/>
      </a:lnSpc>
      <a:spcBef>
        <a:spcPts val="1100"/>
      </a:spcBef>
      <a:spcAft>
        <a:spcPts val="0"/>
      </a:spcAft>
      <a:buClr>
        <a:schemeClr val="accent1"/>
      </a:buClr>
      <a:buSzPct val="130000"/>
      <a:buFont typeface="Arial" panose="020B0604020202020204" pitchFamily="34" charset="0"/>
      <a:buChar char="​"/>
      <a:tabLst/>
      <a:defRPr lang="en-US" sz="1200" b="1" i="0" kern="1200" dirty="0" smtClean="0">
        <a:solidFill>
          <a:schemeClr val="tx1"/>
        </a:solidFill>
        <a:latin typeface="+mn-lt"/>
        <a:ea typeface="+mn-ea"/>
        <a:cs typeface="+mn-cs"/>
      </a:defRPr>
    </a:lvl2pPr>
    <a:lvl3pPr marL="171450" indent="-171450">
      <a:lnSpc>
        <a:spcPct val="110000"/>
      </a:lnSpc>
      <a:spcBef>
        <a:spcPts val="600"/>
      </a:spcBef>
      <a:buClr>
        <a:schemeClr val="accent1"/>
      </a:buClr>
      <a:buSzPct val="130000"/>
      <a:buFont typeface="Arial Black" panose="020B0A04020102020204" pitchFamily="34" charset="0"/>
      <a:buChar char="›"/>
      <a:defRPr sz="1200">
        <a:solidFill>
          <a:schemeClr val="tx1"/>
        </a:solidFill>
        <a:latin typeface="+mj-lt"/>
      </a:defRPr>
    </a:lvl3pPr>
    <a:lvl4pPr marL="342900" indent="-171450" algn="l" defTabSz="914400" rtl="0" eaLnBrk="1" latinLnBrk="0" hangingPunct="1">
      <a:lnSpc>
        <a:spcPct val="100000"/>
      </a:lnSpc>
      <a:spcBef>
        <a:spcPts val="600"/>
      </a:spcBef>
      <a:spcAft>
        <a:spcPts val="0"/>
      </a:spcAft>
      <a:buClr>
        <a:schemeClr val="accent1"/>
      </a:buClr>
      <a:buSzPct val="130000"/>
      <a:buFont typeface="Arial" panose="020B0604020202020204" pitchFamily="34" charset="0"/>
      <a:buChar char="‒"/>
      <a:tabLst/>
      <a:defRPr lang="en-US" sz="1200" b="0" i="0" kern="1200" dirty="0" smtClean="0">
        <a:solidFill>
          <a:schemeClr val="tx1"/>
        </a:solidFill>
        <a:latin typeface="+mj-lt"/>
        <a:ea typeface="+mn-ea"/>
        <a:cs typeface="+mn-cs"/>
      </a:defRPr>
    </a:lvl4pPr>
    <a:lvl5pPr marL="514350" indent="-171450">
      <a:lnSpc>
        <a:spcPct val="100000"/>
      </a:lnSpc>
      <a:buClr>
        <a:schemeClr val="accent1"/>
      </a:buClr>
      <a:buFont typeface="Arial" panose="020B0604020202020204" pitchFamily="34" charset="0"/>
      <a:buChar char="•"/>
      <a:defRPr sz="1200" baseline="0">
        <a:solidFill>
          <a:schemeClr val="tx1"/>
        </a:solidFill>
        <a:latin typeface="+mj-lt"/>
      </a:defRPr>
    </a:lvl5pPr>
    <a:lvl6pPr marL="685800" indent="-171450">
      <a:lnSpc>
        <a:spcPct val="100000"/>
      </a:lnSpc>
      <a:buClr>
        <a:schemeClr val="accent1"/>
      </a:buClr>
      <a:buFont typeface="Arial" panose="020B0604020202020204" pitchFamily="34" charset="0"/>
      <a:buChar char="•"/>
      <a:defRPr sz="1200" baseline="0">
        <a:solidFill>
          <a:schemeClr val="tx1"/>
        </a:solidFill>
        <a:latin typeface="+mj-lt"/>
      </a:defRPr>
    </a:lvl6pPr>
    <a:lvl7pPr>
      <a:defRPr sz="1600"/>
    </a:lvl7pPr>
    <a:lvl8pPr>
      <a:defRPr sz="1600"/>
    </a:lvl8pPr>
    <a:lvl9pPr>
      <a:defRPr sz="1600"/>
    </a:lvl9pPr>
  </p:defaultTextStyle>
  <p:extLst>
    <p:ext uri="{521415D9-36F7-43E2-AB2F-B90AF26B5E84}">
      <p14:sectionLst xmlns:p14="http://schemas.microsoft.com/office/powerpoint/2010/main">
        <p14:section name="Round 1" id="{A1244ED7-E8DC-451A-B297-5DB9FC1BA3D3}">
          <p14:sldIdLst>
            <p14:sldId id="256"/>
            <p14:sldId id="292"/>
            <p14:sldId id="257"/>
            <p14:sldId id="308"/>
            <p14:sldId id="304"/>
            <p14:sldId id="309"/>
            <p14:sldId id="310"/>
            <p14:sldId id="303"/>
            <p14:sldId id="311"/>
            <p14:sldId id="305"/>
            <p14:sldId id="312"/>
            <p14:sldId id="335"/>
          </p14:sldIdLst>
        </p14:section>
        <p14:section name="Round 2" id="{478F77A8-66FA-47A3-84D1-8EEAF737D4E1}">
          <p14:sldIdLst>
            <p14:sldId id="313"/>
            <p14:sldId id="314"/>
            <p14:sldId id="315"/>
            <p14:sldId id="316"/>
            <p14:sldId id="317"/>
            <p14:sldId id="318"/>
            <p14:sldId id="338"/>
            <p14:sldId id="319"/>
            <p14:sldId id="320"/>
            <p14:sldId id="321"/>
            <p14:sldId id="322"/>
            <p14:sldId id="323"/>
            <p14:sldId id="336"/>
          </p14:sldIdLst>
        </p14:section>
        <p14:section name="Round 3" id="{88C2C3CE-5FD8-4DE5-944E-899665DF4A57}">
          <p14:sldIdLst>
            <p14:sldId id="324"/>
            <p14:sldId id="325"/>
            <p14:sldId id="326"/>
            <p14:sldId id="327"/>
            <p14:sldId id="328"/>
            <p14:sldId id="329"/>
            <p14:sldId id="330"/>
            <p14:sldId id="331"/>
            <p14:sldId id="332"/>
            <p14:sldId id="333"/>
            <p14:sldId id="334"/>
            <p14:sldId id="337"/>
          </p14:sldIdLst>
        </p14:section>
        <p14:section name="Templates" id="{6E771FB6-B508-4B21-8FAE-1A00FD6D8BF0}">
          <p14:sldIdLst>
            <p14:sldId id="301"/>
            <p14:sldId id="278"/>
            <p14:sldId id="282"/>
            <p14:sldId id="279"/>
            <p14:sldId id="280"/>
            <p14:sldId id="271"/>
            <p14:sldId id="290"/>
            <p14:sldId id="270"/>
            <p14:sldId id="272"/>
            <p14:sldId id="273"/>
            <p14:sldId id="288"/>
            <p14:sldId id="276"/>
            <p14:sldId id="302"/>
            <p14:sldId id="284"/>
            <p14:sldId id="260"/>
            <p14:sldId id="274"/>
            <p14:sldId id="297"/>
            <p14:sldId id="293"/>
            <p14:sldId id="296"/>
            <p14:sldId id="277"/>
          </p14:sldIdLst>
        </p14:section>
      </p14:sectionLst>
    </p:ext>
    <p:ext uri="{EFAFB233-063F-42B5-8137-9DF3F51BA10A}">
      <p15:sldGuideLst xmlns:p15="http://schemas.microsoft.com/office/powerpoint/2012/main">
        <p15:guide id="1" orient="horz" pos="3984" userDrawn="1">
          <p15:clr>
            <a:srgbClr val="A4A3A4"/>
          </p15:clr>
        </p15:guide>
        <p15:guide id="18" pos="4031" userDrawn="1">
          <p15:clr>
            <a:srgbClr val="A4A3A4"/>
          </p15:clr>
        </p15:guide>
        <p15:guide id="32" pos="7295" userDrawn="1">
          <p15:clr>
            <a:srgbClr val="A4A3A4"/>
          </p15:clr>
        </p15:guide>
        <p15:guide id="34" pos="383" userDrawn="1">
          <p15:clr>
            <a:srgbClr val="A4A3A4"/>
          </p15:clr>
        </p15:guide>
        <p15:guide id="35" orient="horz" pos="816" userDrawn="1">
          <p15:clr>
            <a:srgbClr val="A4A3A4"/>
          </p15:clr>
        </p15:guide>
        <p15:guide id="36" orient="horz" pos="720" userDrawn="1">
          <p15:clr>
            <a:srgbClr val="A4A3A4"/>
          </p15:clr>
        </p15:guide>
        <p15:guide id="37" pos="364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E"/>
    <a:srgbClr val="C01324"/>
    <a:srgbClr val="969696"/>
    <a:srgbClr val="808080"/>
    <a:srgbClr val="B2B2B2"/>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F}" styleName="First Data Custom">
    <a:wholeTbl>
      <a:tcTxStyle>
        <a:fontRef idx="minor">
          <a:scrgbClr r="0" g="0" b="0"/>
        </a:fontRef>
        <a:schemeClr val="tx1"/>
      </a:tcTxStyle>
      <a:tcStyle>
        <a:tcBdr>
          <a:left>
            <a:ln>
              <a:noFill/>
            </a:ln>
          </a:left>
          <a:right>
            <a:ln>
              <a:noFill/>
            </a:ln>
          </a:right>
          <a:top>
            <a:ln>
              <a:noFill/>
            </a:ln>
          </a:top>
          <a:bottom>
            <a:ln w="9525" cmpd="sng">
              <a:solidFill>
                <a:schemeClr val="lt2"/>
              </a:solidFill>
            </a:ln>
          </a:bottom>
          <a:insideH>
            <a:ln w="9525" cmpd="sng">
              <a:solidFill>
                <a:schemeClr val="lt2"/>
              </a:solidFill>
            </a:ln>
          </a:insideH>
          <a:insideV>
            <a:ln>
              <a:noFill/>
            </a:ln>
          </a:insideV>
        </a:tcBdr>
        <a:fill>
          <a:noFill/>
        </a:fill>
      </a:tcStyle>
    </a:wholeTbl>
    <a:lastCol>
      <a:tcTxStyle b="on"/>
      <a:tcStyle>
        <a:tcBdr/>
      </a:tcStyle>
    </a:lastCol>
    <a:firstCol>
      <a:tcTxStyle b="on"/>
      <a:tcStyle>
        <a:tcBdr/>
      </a:tcStyle>
    </a:firstCol>
    <a:lastRow>
      <a:tcTxStyle b="on"/>
      <a:tcStyle>
        <a:tcBdr/>
      </a:tcStyle>
    </a:lastRow>
    <a:firstRow>
      <a:tcTxStyle b="on">
        <a:fontRef idx="minor">
          <a:scrgbClr r="0" g="0" b="0"/>
        </a:fontRef>
        <a:schemeClr val="bg1"/>
      </a:tcTxStyle>
      <a:tcStyle>
        <a:tcBdr>
          <a:bottom>
            <a:ln>
              <a:noFill/>
            </a:ln>
          </a:bottom>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256" autoAdjust="0"/>
  </p:normalViewPr>
  <p:slideViewPr>
    <p:cSldViewPr>
      <p:cViewPr varScale="1">
        <p:scale>
          <a:sx n="114" d="100"/>
          <a:sy n="114" d="100"/>
        </p:scale>
        <p:origin x="474" y="288"/>
      </p:cViewPr>
      <p:guideLst>
        <p:guide orient="horz" pos="3984"/>
        <p:guide pos="4031"/>
        <p:guide pos="7295"/>
        <p:guide pos="383"/>
        <p:guide orient="horz" pos="816"/>
        <p:guide orient="horz" pos="720"/>
        <p:guide pos="3647"/>
      </p:guideLst>
    </p:cSldViewPr>
  </p:slideViewPr>
  <p:outlineViewPr>
    <p:cViewPr>
      <p:scale>
        <a:sx n="33" d="100"/>
        <a:sy n="33" d="100"/>
      </p:scale>
      <p:origin x="0" y="4053"/>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85" d="100"/>
          <a:sy n="85" d="100"/>
        </p:scale>
        <p:origin x="282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40.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customXml" Target="../customXml/item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customXml" Target="../customXml/item7.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500620160926156E-2"/>
          <c:y val="0.1307445802655865"/>
          <c:w val="0.95082075816560474"/>
          <c:h val="0.76392727630834856"/>
        </c:manualLayout>
      </c:layout>
      <c:barChart>
        <c:barDir val="col"/>
        <c:grouping val="clustered"/>
        <c:varyColors val="0"/>
        <c:ser>
          <c:idx val="0"/>
          <c:order val="0"/>
          <c:tx>
            <c:strRef>
              <c:f>Sheet1!$B$1</c:f>
              <c:strCache>
                <c:ptCount val="1"/>
                <c:pt idx="0">
                  <c:v>Series 1</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0.0</c:formatCode>
                <c:ptCount val="5"/>
                <c:pt idx="0">
                  <c:v>4.3</c:v>
                </c:pt>
                <c:pt idx="1">
                  <c:v>2.5</c:v>
                </c:pt>
                <c:pt idx="2">
                  <c:v>3.5</c:v>
                </c:pt>
                <c:pt idx="3">
                  <c:v>4.5</c:v>
                </c:pt>
                <c:pt idx="4">
                  <c:v>3</c:v>
                </c:pt>
              </c:numCache>
            </c:numRef>
          </c:val>
          <c:extLst>
            <c:ext xmlns:c16="http://schemas.microsoft.com/office/drawing/2014/chart" uri="{C3380CC4-5D6E-409C-BE32-E72D297353CC}">
              <c16:uniqueId val="{00000000-EB03-46CF-B2E3-C67F69B5F83D}"/>
            </c:ext>
          </c:extLst>
        </c:ser>
        <c:ser>
          <c:idx val="1"/>
          <c:order val="1"/>
          <c:tx>
            <c:strRef>
              <c:f>Sheet1!$C$1</c:f>
              <c:strCache>
                <c:ptCount val="1"/>
                <c:pt idx="0">
                  <c:v>Series 2</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Sheet1!$C$2:$C$6</c:f>
              <c:numCache>
                <c:formatCode>0.0</c:formatCode>
                <c:ptCount val="5"/>
                <c:pt idx="0">
                  <c:v>2.4</c:v>
                </c:pt>
                <c:pt idx="1">
                  <c:v>4.4000000000000004</c:v>
                </c:pt>
                <c:pt idx="2">
                  <c:v>1.8</c:v>
                </c:pt>
                <c:pt idx="3">
                  <c:v>2.8</c:v>
                </c:pt>
                <c:pt idx="4">
                  <c:v>4</c:v>
                </c:pt>
              </c:numCache>
            </c:numRef>
          </c:val>
          <c:extLst>
            <c:ext xmlns:c16="http://schemas.microsoft.com/office/drawing/2014/chart" uri="{C3380CC4-5D6E-409C-BE32-E72D297353CC}">
              <c16:uniqueId val="{00000001-EB03-46CF-B2E3-C67F69B5F83D}"/>
            </c:ext>
          </c:extLst>
        </c:ser>
        <c:ser>
          <c:idx val="2"/>
          <c:order val="2"/>
          <c:tx>
            <c:strRef>
              <c:f>Sheet1!$D$1</c:f>
              <c:strCache>
                <c:ptCount val="1"/>
                <c:pt idx="0">
                  <c:v>Series 3</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Sheet1!$D$2:$D$6</c:f>
              <c:numCache>
                <c:formatCode>0.0</c:formatCode>
                <c:ptCount val="5"/>
                <c:pt idx="0">
                  <c:v>2</c:v>
                </c:pt>
                <c:pt idx="1">
                  <c:v>2</c:v>
                </c:pt>
                <c:pt idx="2">
                  <c:v>3</c:v>
                </c:pt>
                <c:pt idx="3">
                  <c:v>5</c:v>
                </c:pt>
                <c:pt idx="4">
                  <c:v>1.5</c:v>
                </c:pt>
              </c:numCache>
            </c:numRef>
          </c:val>
          <c:extLst>
            <c:ext xmlns:c16="http://schemas.microsoft.com/office/drawing/2014/chart" uri="{C3380CC4-5D6E-409C-BE32-E72D297353CC}">
              <c16:uniqueId val="{00000002-EB03-46CF-B2E3-C67F69B5F83D}"/>
            </c:ext>
          </c:extLst>
        </c:ser>
        <c:ser>
          <c:idx val="3"/>
          <c:order val="3"/>
          <c:tx>
            <c:strRef>
              <c:f>Sheet1!$E$1</c:f>
              <c:strCache>
                <c:ptCount val="1"/>
                <c:pt idx="0">
                  <c:v>Series 4</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Sheet1!$E$2:$E$6</c:f>
              <c:numCache>
                <c:formatCode>0.0</c:formatCode>
                <c:ptCount val="5"/>
                <c:pt idx="0">
                  <c:v>2.4</c:v>
                </c:pt>
                <c:pt idx="1">
                  <c:v>2.1</c:v>
                </c:pt>
                <c:pt idx="2">
                  <c:v>5.2</c:v>
                </c:pt>
                <c:pt idx="3">
                  <c:v>3.3</c:v>
                </c:pt>
                <c:pt idx="4">
                  <c:v>4.2</c:v>
                </c:pt>
              </c:numCache>
            </c:numRef>
          </c:val>
          <c:extLst>
            <c:ext xmlns:c16="http://schemas.microsoft.com/office/drawing/2014/chart" uri="{C3380CC4-5D6E-409C-BE32-E72D297353CC}">
              <c16:uniqueId val="{00000000-FC5F-448E-BCCB-C62AAE68D64E}"/>
            </c:ext>
          </c:extLst>
        </c:ser>
        <c:ser>
          <c:idx val="4"/>
          <c:order val="4"/>
          <c:tx>
            <c:strRef>
              <c:f>Sheet1!$F$1</c:f>
              <c:strCache>
                <c:ptCount val="1"/>
                <c:pt idx="0">
                  <c:v>Series 5</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Sheet1!$F$2:$F$6</c:f>
              <c:numCache>
                <c:formatCode>0.0</c:formatCode>
                <c:ptCount val="5"/>
                <c:pt idx="0">
                  <c:v>1.8</c:v>
                </c:pt>
                <c:pt idx="1">
                  <c:v>2.8</c:v>
                </c:pt>
                <c:pt idx="2">
                  <c:v>4</c:v>
                </c:pt>
                <c:pt idx="3">
                  <c:v>2</c:v>
                </c:pt>
                <c:pt idx="4">
                  <c:v>2</c:v>
                </c:pt>
              </c:numCache>
            </c:numRef>
          </c:val>
          <c:extLst>
            <c:ext xmlns:c16="http://schemas.microsoft.com/office/drawing/2014/chart" uri="{C3380CC4-5D6E-409C-BE32-E72D297353CC}">
              <c16:uniqueId val="{00000001-FC5F-448E-BCCB-C62AAE68D64E}"/>
            </c:ext>
          </c:extLst>
        </c:ser>
        <c:dLbls>
          <c:showLegendKey val="0"/>
          <c:showVal val="0"/>
          <c:showCatName val="0"/>
          <c:showSerName val="0"/>
          <c:showPercent val="0"/>
          <c:showBubbleSize val="0"/>
        </c:dLbls>
        <c:gapWidth val="150"/>
        <c:overlap val="-15"/>
        <c:axId val="142428032"/>
        <c:axId val="142429568"/>
      </c:barChart>
      <c:catAx>
        <c:axId val="142428032"/>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42429568"/>
        <c:crosses val="autoZero"/>
        <c:auto val="1"/>
        <c:lblAlgn val="ctr"/>
        <c:lblOffset val="100"/>
        <c:noMultiLvlLbl val="0"/>
      </c:catAx>
      <c:valAx>
        <c:axId val="142429568"/>
        <c:scaling>
          <c:orientation val="minMax"/>
        </c:scaling>
        <c:delete val="0"/>
        <c:axPos val="l"/>
        <c:majorGridlines>
          <c:spPr>
            <a:ln>
              <a:solidFill>
                <a:schemeClr val="bg2"/>
              </a:solidFill>
            </a:ln>
          </c:spPr>
        </c:majorGridlines>
        <c:numFmt formatCode="0.0" sourceLinked="1"/>
        <c:majorTickMark val="none"/>
        <c:minorTickMark val="none"/>
        <c:tickLblPos val="nextTo"/>
        <c:spPr>
          <a:ln>
            <a:noFill/>
          </a:ln>
        </c:spPr>
        <c:txPr>
          <a:bodyPr rot="-60000000" vert="horz"/>
          <a:lstStyle/>
          <a:p>
            <a:pPr>
              <a:defRPr/>
            </a:pPr>
            <a:endParaRPr lang="en-US"/>
          </a:p>
        </c:txPr>
        <c:crossAx val="142428032"/>
        <c:crosses val="autoZero"/>
        <c:crossBetween val="between"/>
        <c:majorUnit val="2"/>
      </c:valAx>
    </c:plotArea>
    <c:legend>
      <c:legendPos val="b"/>
      <c:layout>
        <c:manualLayout>
          <c:xMode val="edge"/>
          <c:yMode val="edge"/>
          <c:x val="1.2847581388188747E-2"/>
          <c:y val="1.8390316373126214E-3"/>
          <c:w val="0.50108876016993353"/>
          <c:h val="5.5811577670693641E-2"/>
        </c:manualLayout>
      </c:layout>
      <c:overlay val="0"/>
      <c:txPr>
        <a:bodyPr rot="0" vert="horz"/>
        <a:lstStyle/>
        <a:p>
          <a:pPr>
            <a:defRPr/>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500620160926156E-2"/>
          <c:y val="0.1307445802655865"/>
          <c:w val="0.95082075816560474"/>
          <c:h val="0.76392727630834856"/>
        </c:manualLayout>
      </c:layout>
      <c:barChart>
        <c:barDir val="col"/>
        <c:grouping val="stacked"/>
        <c:varyColors val="0"/>
        <c:ser>
          <c:idx val="0"/>
          <c:order val="0"/>
          <c:tx>
            <c:strRef>
              <c:f>Sheet1!$B$1</c:f>
              <c:strCache>
                <c:ptCount val="1"/>
                <c:pt idx="0">
                  <c:v>Series 1</c:v>
                </c:pt>
              </c:strCache>
            </c:strRef>
          </c:tx>
          <c:spPr>
            <a:ln>
              <a:solidFill>
                <a:schemeClr val="bg1">
                  <a:lumMod val="95000"/>
                </a:schemeClr>
              </a:solidFill>
            </a:ln>
          </c:spPr>
          <c:invertIfNegative val="0"/>
          <c:dLbls>
            <c:spPr>
              <a:noFill/>
              <a:ln>
                <a:noFill/>
              </a:ln>
              <a:effectLst/>
            </c:spPr>
            <c:txPr>
              <a:bodyPr rot="0" vert="horz"/>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0.0</c:formatCode>
                <c:ptCount val="5"/>
                <c:pt idx="0">
                  <c:v>4.3</c:v>
                </c:pt>
                <c:pt idx="1">
                  <c:v>2.5</c:v>
                </c:pt>
                <c:pt idx="2">
                  <c:v>3.5</c:v>
                </c:pt>
                <c:pt idx="3">
                  <c:v>4.5</c:v>
                </c:pt>
                <c:pt idx="4">
                  <c:v>3</c:v>
                </c:pt>
              </c:numCache>
            </c:numRef>
          </c:val>
          <c:extLst>
            <c:ext xmlns:c16="http://schemas.microsoft.com/office/drawing/2014/chart" uri="{C3380CC4-5D6E-409C-BE32-E72D297353CC}">
              <c16:uniqueId val="{00000000-EB03-46CF-B2E3-C67F69B5F83D}"/>
            </c:ext>
          </c:extLst>
        </c:ser>
        <c:ser>
          <c:idx val="1"/>
          <c:order val="1"/>
          <c:tx>
            <c:strRef>
              <c:f>Sheet1!$C$1</c:f>
              <c:strCache>
                <c:ptCount val="1"/>
                <c:pt idx="0">
                  <c:v>Series 2</c:v>
                </c:pt>
              </c:strCache>
            </c:strRef>
          </c:tx>
          <c:spPr>
            <a:ln>
              <a:solidFill>
                <a:schemeClr val="bg1">
                  <a:lumMod val="95000"/>
                </a:schemeClr>
              </a:solidFill>
            </a:ln>
          </c:spPr>
          <c:invertIfNegative val="0"/>
          <c:dLbls>
            <c:spPr>
              <a:noFill/>
              <a:ln>
                <a:noFill/>
              </a:ln>
              <a:effectLst/>
            </c:spPr>
            <c:txPr>
              <a:bodyPr rot="0" vert="horz"/>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Sheet1!$C$2:$C$6</c:f>
              <c:numCache>
                <c:formatCode>0.0</c:formatCode>
                <c:ptCount val="5"/>
                <c:pt idx="0">
                  <c:v>2.4</c:v>
                </c:pt>
                <c:pt idx="1">
                  <c:v>4.4000000000000004</c:v>
                </c:pt>
                <c:pt idx="2">
                  <c:v>1.8</c:v>
                </c:pt>
                <c:pt idx="3">
                  <c:v>2.8</c:v>
                </c:pt>
                <c:pt idx="4">
                  <c:v>4</c:v>
                </c:pt>
              </c:numCache>
            </c:numRef>
          </c:val>
          <c:extLst>
            <c:ext xmlns:c16="http://schemas.microsoft.com/office/drawing/2014/chart" uri="{C3380CC4-5D6E-409C-BE32-E72D297353CC}">
              <c16:uniqueId val="{00000001-EB03-46CF-B2E3-C67F69B5F83D}"/>
            </c:ext>
          </c:extLst>
        </c:ser>
        <c:ser>
          <c:idx val="2"/>
          <c:order val="2"/>
          <c:tx>
            <c:strRef>
              <c:f>Sheet1!$D$1</c:f>
              <c:strCache>
                <c:ptCount val="1"/>
                <c:pt idx="0">
                  <c:v>Series 3</c:v>
                </c:pt>
              </c:strCache>
            </c:strRef>
          </c:tx>
          <c:spPr>
            <a:ln>
              <a:solidFill>
                <a:schemeClr val="bg1">
                  <a:lumMod val="95000"/>
                </a:schemeClr>
              </a:solidFill>
            </a:ln>
          </c:spPr>
          <c:invertIfNegative val="0"/>
          <c:dLbls>
            <c:spPr>
              <a:noFill/>
              <a:ln>
                <a:noFill/>
              </a:ln>
              <a:effectLst/>
            </c:spPr>
            <c:txPr>
              <a:bodyPr rot="0" vert="horz"/>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Sheet1!$D$2:$D$6</c:f>
              <c:numCache>
                <c:formatCode>0.0</c:formatCode>
                <c:ptCount val="5"/>
                <c:pt idx="0">
                  <c:v>2</c:v>
                </c:pt>
                <c:pt idx="1">
                  <c:v>2</c:v>
                </c:pt>
                <c:pt idx="2">
                  <c:v>3</c:v>
                </c:pt>
                <c:pt idx="3">
                  <c:v>5</c:v>
                </c:pt>
                <c:pt idx="4">
                  <c:v>1.5</c:v>
                </c:pt>
              </c:numCache>
            </c:numRef>
          </c:val>
          <c:extLst>
            <c:ext xmlns:c16="http://schemas.microsoft.com/office/drawing/2014/chart" uri="{C3380CC4-5D6E-409C-BE32-E72D297353CC}">
              <c16:uniqueId val="{00000002-EB03-46CF-B2E3-C67F69B5F83D}"/>
            </c:ext>
          </c:extLst>
        </c:ser>
        <c:ser>
          <c:idx val="3"/>
          <c:order val="3"/>
          <c:tx>
            <c:strRef>
              <c:f>Sheet1!$E$1</c:f>
              <c:strCache>
                <c:ptCount val="1"/>
                <c:pt idx="0">
                  <c:v>Series 4</c:v>
                </c:pt>
              </c:strCache>
            </c:strRef>
          </c:tx>
          <c:spPr>
            <a:ln>
              <a:solidFill>
                <a:schemeClr val="bg1">
                  <a:lumMod val="95000"/>
                </a:schemeClr>
              </a:solidFill>
            </a:ln>
          </c:spPr>
          <c:invertIfNegative val="0"/>
          <c:dLbls>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Sheet1!$E$2:$E$6</c:f>
              <c:numCache>
                <c:formatCode>0.0</c:formatCode>
                <c:ptCount val="5"/>
                <c:pt idx="0">
                  <c:v>2.4</c:v>
                </c:pt>
                <c:pt idx="1">
                  <c:v>2.1</c:v>
                </c:pt>
                <c:pt idx="2">
                  <c:v>5.2</c:v>
                </c:pt>
                <c:pt idx="3">
                  <c:v>3.3</c:v>
                </c:pt>
                <c:pt idx="4">
                  <c:v>4.2</c:v>
                </c:pt>
              </c:numCache>
            </c:numRef>
          </c:val>
          <c:extLst>
            <c:ext xmlns:c16="http://schemas.microsoft.com/office/drawing/2014/chart" uri="{C3380CC4-5D6E-409C-BE32-E72D297353CC}">
              <c16:uniqueId val="{00000000-FC5F-448E-BCCB-C62AAE68D64E}"/>
            </c:ext>
          </c:extLst>
        </c:ser>
        <c:ser>
          <c:idx val="4"/>
          <c:order val="4"/>
          <c:tx>
            <c:strRef>
              <c:f>Sheet1!$F$1</c:f>
              <c:strCache>
                <c:ptCount val="1"/>
                <c:pt idx="0">
                  <c:v>Series 5</c:v>
                </c:pt>
              </c:strCache>
            </c:strRef>
          </c:tx>
          <c:spPr>
            <a:ln>
              <a:solidFill>
                <a:schemeClr val="bg1">
                  <a:lumMod val="95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Sheet1!$F$2:$F$6</c:f>
              <c:numCache>
                <c:formatCode>0.0</c:formatCode>
                <c:ptCount val="5"/>
                <c:pt idx="0">
                  <c:v>1.8</c:v>
                </c:pt>
                <c:pt idx="1">
                  <c:v>2.8</c:v>
                </c:pt>
                <c:pt idx="2">
                  <c:v>4</c:v>
                </c:pt>
                <c:pt idx="3">
                  <c:v>2</c:v>
                </c:pt>
                <c:pt idx="4">
                  <c:v>2</c:v>
                </c:pt>
              </c:numCache>
            </c:numRef>
          </c:val>
          <c:extLst>
            <c:ext xmlns:c16="http://schemas.microsoft.com/office/drawing/2014/chart" uri="{C3380CC4-5D6E-409C-BE32-E72D297353CC}">
              <c16:uniqueId val="{00000001-FC5F-448E-BCCB-C62AAE68D64E}"/>
            </c:ext>
          </c:extLst>
        </c:ser>
        <c:dLbls>
          <c:showLegendKey val="0"/>
          <c:showVal val="0"/>
          <c:showCatName val="0"/>
          <c:showSerName val="0"/>
          <c:showPercent val="0"/>
          <c:showBubbleSize val="0"/>
        </c:dLbls>
        <c:gapWidth val="90"/>
        <c:overlap val="100"/>
        <c:axId val="142571008"/>
        <c:axId val="142572544"/>
      </c:barChart>
      <c:catAx>
        <c:axId val="142571008"/>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42572544"/>
        <c:crosses val="autoZero"/>
        <c:auto val="1"/>
        <c:lblAlgn val="ctr"/>
        <c:lblOffset val="100"/>
        <c:noMultiLvlLbl val="0"/>
      </c:catAx>
      <c:valAx>
        <c:axId val="142572544"/>
        <c:scaling>
          <c:orientation val="minMax"/>
        </c:scaling>
        <c:delete val="0"/>
        <c:axPos val="l"/>
        <c:majorGridlines>
          <c:spPr>
            <a:ln>
              <a:solidFill>
                <a:schemeClr val="bg2"/>
              </a:solidFill>
            </a:ln>
          </c:spPr>
        </c:majorGridlines>
        <c:numFmt formatCode="0.0" sourceLinked="1"/>
        <c:majorTickMark val="none"/>
        <c:minorTickMark val="none"/>
        <c:tickLblPos val="nextTo"/>
        <c:spPr>
          <a:ln>
            <a:noFill/>
          </a:ln>
        </c:spPr>
        <c:txPr>
          <a:bodyPr rot="-60000000" vert="horz"/>
          <a:lstStyle/>
          <a:p>
            <a:pPr>
              <a:defRPr/>
            </a:pPr>
            <a:endParaRPr lang="en-US"/>
          </a:p>
        </c:txPr>
        <c:crossAx val="142571008"/>
        <c:crosses val="autoZero"/>
        <c:crossBetween val="between"/>
        <c:majorUnit val="5"/>
      </c:valAx>
    </c:plotArea>
    <c:legend>
      <c:legendPos val="b"/>
      <c:layout>
        <c:manualLayout>
          <c:xMode val="edge"/>
          <c:yMode val="edge"/>
          <c:x val="5.8360081704114386E-3"/>
          <c:y val="1.8390316373126214E-3"/>
          <c:w val="0.59362367856921294"/>
          <c:h val="5.5218710528887723E-2"/>
        </c:manualLayout>
      </c:layout>
      <c:overlay val="0"/>
      <c:txPr>
        <a:bodyPr rot="0" vert="horz"/>
        <a:lstStyle/>
        <a:p>
          <a:pPr>
            <a:defRPr/>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191797843055"/>
          <c:y val="0.12758633481542578"/>
          <c:w val="0.87062944071834092"/>
          <c:h val="0.76708569622613243"/>
        </c:manualLayout>
      </c:layout>
      <c:barChart>
        <c:barDir val="bar"/>
        <c:grouping val="clustered"/>
        <c:varyColors val="0"/>
        <c:ser>
          <c:idx val="0"/>
          <c:order val="0"/>
          <c:tx>
            <c:strRef>
              <c:f>Sheet1!$B$1</c:f>
              <c:strCache>
                <c:ptCount val="1"/>
                <c:pt idx="0">
                  <c:v>Series 1</c:v>
                </c:pt>
              </c:strCache>
            </c:strRef>
          </c:tx>
          <c:invertIfNegative val="0"/>
          <c:dPt>
            <c:idx val="4"/>
            <c:invertIfNegative val="0"/>
            <c:bubble3D val="0"/>
            <c:extLst>
              <c:ext xmlns:c16="http://schemas.microsoft.com/office/drawing/2014/chart" uri="{C3380CC4-5D6E-409C-BE32-E72D297353CC}">
                <c16:uniqueId val="{00000001-2174-45D7-8893-C0CF5196C1A8}"/>
              </c:ext>
            </c:extLst>
          </c:dPt>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0.0</c:formatCode>
                <c:ptCount val="5"/>
                <c:pt idx="0">
                  <c:v>4.3</c:v>
                </c:pt>
                <c:pt idx="1">
                  <c:v>2.5</c:v>
                </c:pt>
                <c:pt idx="2">
                  <c:v>3.5</c:v>
                </c:pt>
                <c:pt idx="3">
                  <c:v>4.5</c:v>
                </c:pt>
                <c:pt idx="4">
                  <c:v>3</c:v>
                </c:pt>
              </c:numCache>
            </c:numRef>
          </c:val>
          <c:extLst>
            <c:ext xmlns:c16="http://schemas.microsoft.com/office/drawing/2014/chart" uri="{C3380CC4-5D6E-409C-BE32-E72D297353CC}">
              <c16:uniqueId val="{00000000-EB03-46CF-B2E3-C67F69B5F83D}"/>
            </c:ext>
          </c:extLst>
        </c:ser>
        <c:ser>
          <c:idx val="1"/>
          <c:order val="1"/>
          <c:tx>
            <c:strRef>
              <c:f>Sheet1!$C$1</c:f>
              <c:strCache>
                <c:ptCount val="1"/>
                <c:pt idx="0">
                  <c:v>Series 2</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Sheet1!$C$2:$C$6</c:f>
              <c:numCache>
                <c:formatCode>0.0</c:formatCode>
                <c:ptCount val="5"/>
                <c:pt idx="0">
                  <c:v>2.4</c:v>
                </c:pt>
                <c:pt idx="1">
                  <c:v>4.4000000000000004</c:v>
                </c:pt>
                <c:pt idx="2">
                  <c:v>1.8</c:v>
                </c:pt>
                <c:pt idx="3">
                  <c:v>2.8</c:v>
                </c:pt>
                <c:pt idx="4">
                  <c:v>4</c:v>
                </c:pt>
              </c:numCache>
            </c:numRef>
          </c:val>
          <c:extLst>
            <c:ext xmlns:c16="http://schemas.microsoft.com/office/drawing/2014/chart" uri="{C3380CC4-5D6E-409C-BE32-E72D297353CC}">
              <c16:uniqueId val="{00000001-EB03-46CF-B2E3-C67F69B5F83D}"/>
            </c:ext>
          </c:extLst>
        </c:ser>
        <c:dLbls>
          <c:showLegendKey val="0"/>
          <c:showVal val="0"/>
          <c:showCatName val="0"/>
          <c:showSerName val="0"/>
          <c:showPercent val="0"/>
          <c:showBubbleSize val="0"/>
        </c:dLbls>
        <c:gapWidth val="110"/>
        <c:overlap val="-15"/>
        <c:axId val="142664448"/>
        <c:axId val="142665984"/>
      </c:barChart>
      <c:catAx>
        <c:axId val="142664448"/>
        <c:scaling>
          <c:orientation val="maxMin"/>
        </c:scaling>
        <c:delete val="0"/>
        <c:axPos val="l"/>
        <c:numFmt formatCode="General" sourceLinked="1"/>
        <c:majorTickMark val="none"/>
        <c:minorTickMark val="none"/>
        <c:tickLblPos val="nextTo"/>
        <c:txPr>
          <a:bodyPr rot="-60000000" vert="horz"/>
          <a:lstStyle/>
          <a:p>
            <a:pPr>
              <a:defRPr/>
            </a:pPr>
            <a:endParaRPr lang="en-US"/>
          </a:p>
        </c:txPr>
        <c:crossAx val="142665984"/>
        <c:crosses val="autoZero"/>
        <c:auto val="1"/>
        <c:lblAlgn val="ctr"/>
        <c:lblOffset val="100"/>
        <c:noMultiLvlLbl val="0"/>
      </c:catAx>
      <c:valAx>
        <c:axId val="142665984"/>
        <c:scaling>
          <c:orientation val="minMax"/>
        </c:scaling>
        <c:delete val="0"/>
        <c:axPos val="b"/>
        <c:majorGridlines>
          <c:spPr>
            <a:ln>
              <a:solidFill>
                <a:schemeClr val="bg2"/>
              </a:solidFill>
            </a:ln>
          </c:spPr>
        </c:majorGridlines>
        <c:numFmt formatCode="0.0" sourceLinked="1"/>
        <c:majorTickMark val="none"/>
        <c:minorTickMark val="none"/>
        <c:tickLblPos val="nextTo"/>
        <c:spPr>
          <a:ln>
            <a:noFill/>
          </a:ln>
        </c:spPr>
        <c:txPr>
          <a:bodyPr rot="-60000000" vert="horz"/>
          <a:lstStyle/>
          <a:p>
            <a:pPr>
              <a:defRPr/>
            </a:pPr>
            <a:endParaRPr lang="en-US"/>
          </a:p>
        </c:txPr>
        <c:crossAx val="142664448"/>
        <c:crosses val="max"/>
        <c:crossBetween val="between"/>
        <c:majorUnit val="2"/>
      </c:valAx>
    </c:plotArea>
    <c:legend>
      <c:legendPos val="b"/>
      <c:layout>
        <c:manualLayout>
          <c:xMode val="edge"/>
          <c:yMode val="edge"/>
          <c:x val="6.9829087405922557E-2"/>
          <c:y val="1.1313961371134241E-2"/>
          <c:w val="0.23012129003920995"/>
          <c:h val="5.8969903197475138E-2"/>
        </c:manualLayout>
      </c:layout>
      <c:overlay val="0"/>
      <c:txPr>
        <a:bodyPr rot="0" vert="horz"/>
        <a:lstStyle/>
        <a:p>
          <a:pPr>
            <a:defRPr/>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500620160926156E-2"/>
          <c:y val="0.11179472079794327"/>
          <c:w val="0.95082075816560474"/>
          <c:h val="0.78287713577599172"/>
        </c:manualLayout>
      </c:layout>
      <c:lineChart>
        <c:grouping val="standard"/>
        <c:varyColors val="0"/>
        <c:ser>
          <c:idx val="0"/>
          <c:order val="0"/>
          <c:tx>
            <c:strRef>
              <c:f>Sheet1!$B$1</c:f>
              <c:strCache>
                <c:ptCount val="1"/>
                <c:pt idx="0">
                  <c:v>Series 1</c:v>
                </c:pt>
              </c:strCache>
            </c:strRef>
          </c:tx>
          <c:marker>
            <c:symbol val="none"/>
          </c:marker>
          <c:dLbls>
            <c:dLbl>
              <c:idx val="0"/>
              <c:layout>
                <c:manualLayout>
                  <c:x val="-1.6792562463683904E-2"/>
                  <c:y val="2.28977468567355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438-42FA-A3A8-3FD521BC6CE2}"/>
                </c:ext>
              </c:extLst>
            </c:dLbl>
            <c:dLbl>
              <c:idx val="1"/>
              <c:layout>
                <c:manualLayout>
                  <c:x val="-1.9116792562463684E-2"/>
                  <c:y val="-2.447690181237251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438-42FA-A3A8-3FD521BC6CE2}"/>
                </c:ext>
              </c:extLst>
            </c:dLbl>
            <c:dLbl>
              <c:idx val="2"/>
              <c:layout>
                <c:manualLayout>
                  <c:x val="-2.2603137710633353E-2"/>
                  <c:y val="-3.3951831546194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438-42FA-A3A8-3FD521BC6CE2}"/>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0.0</c:formatCode>
                <c:ptCount val="5"/>
                <c:pt idx="0">
                  <c:v>1</c:v>
                </c:pt>
                <c:pt idx="1">
                  <c:v>2</c:v>
                </c:pt>
                <c:pt idx="2">
                  <c:v>1.8</c:v>
                </c:pt>
                <c:pt idx="3">
                  <c:v>1.5</c:v>
                </c:pt>
                <c:pt idx="4">
                  <c:v>3.3</c:v>
                </c:pt>
              </c:numCache>
            </c:numRef>
          </c:val>
          <c:smooth val="0"/>
          <c:extLst>
            <c:ext xmlns:c16="http://schemas.microsoft.com/office/drawing/2014/chart" uri="{C3380CC4-5D6E-409C-BE32-E72D297353CC}">
              <c16:uniqueId val="{00000000-EB03-46CF-B2E3-C67F69B5F83D}"/>
            </c:ext>
          </c:extLst>
        </c:ser>
        <c:ser>
          <c:idx val="1"/>
          <c:order val="1"/>
          <c:tx>
            <c:strRef>
              <c:f>Sheet1!$C$1</c:f>
              <c:strCache>
                <c:ptCount val="1"/>
                <c:pt idx="0">
                  <c:v>Series 2</c:v>
                </c:pt>
              </c:strCache>
            </c:strRef>
          </c:tx>
          <c:marker>
            <c:symbol val="none"/>
          </c:marker>
          <c:dLbls>
            <c:dLbl>
              <c:idx val="1"/>
              <c:layout>
                <c:manualLayout>
                  <c:x val="-2.1191514094739943E-2"/>
                  <c:y val="-3.8057634430850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20A-4C72-B113-3A31F9E68308}"/>
                </c:ext>
              </c:extLst>
            </c:dLbl>
            <c:dLbl>
              <c:idx val="2"/>
              <c:layout>
                <c:manualLayout>
                  <c:x val="-2.2603137710633353E-2"/>
                  <c:y val="-2.13185919010986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438-42FA-A3A8-3FD521BC6CE2}"/>
                </c:ext>
              </c:extLst>
            </c:dLbl>
            <c:dLbl>
              <c:idx val="3"/>
              <c:layout>
                <c:manualLayout>
                  <c:x val="-9.8212614443246912E-3"/>
                  <c:y val="2.28977468567355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438-42FA-A3A8-3FD521BC6CE2}"/>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Sheet1!$C$2:$C$6</c:f>
              <c:numCache>
                <c:formatCode>0.0</c:formatCode>
                <c:ptCount val="5"/>
                <c:pt idx="0">
                  <c:v>2</c:v>
                </c:pt>
                <c:pt idx="1">
                  <c:v>3.5</c:v>
                </c:pt>
                <c:pt idx="2">
                  <c:v>4</c:v>
                </c:pt>
                <c:pt idx="3">
                  <c:v>5</c:v>
                </c:pt>
                <c:pt idx="4">
                  <c:v>12.8</c:v>
                </c:pt>
              </c:numCache>
            </c:numRef>
          </c:val>
          <c:smooth val="0"/>
          <c:extLst>
            <c:ext xmlns:c16="http://schemas.microsoft.com/office/drawing/2014/chart" uri="{C3380CC4-5D6E-409C-BE32-E72D297353CC}">
              <c16:uniqueId val="{00000001-EB03-46CF-B2E3-C67F69B5F83D}"/>
            </c:ext>
          </c:extLst>
        </c:ser>
        <c:ser>
          <c:idx val="2"/>
          <c:order val="2"/>
          <c:tx>
            <c:strRef>
              <c:f>Sheet1!$D$1</c:f>
              <c:strCache>
                <c:ptCount val="1"/>
                <c:pt idx="0">
                  <c:v>Series 3</c:v>
                </c:pt>
              </c:strCache>
            </c:strRef>
          </c:tx>
          <c:marker>
            <c:symbol val="none"/>
          </c:marker>
          <c:dLbls>
            <c:dLbl>
              <c:idx val="1"/>
              <c:layout>
                <c:manualLayout>
                  <c:x val="-2.1191514094739943E-2"/>
                  <c:y val="-3.8057634430850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0A-4C72-B113-3A31F9E68308}"/>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Sheet1!$D$2:$D$6</c:f>
              <c:numCache>
                <c:formatCode>0.0</c:formatCode>
                <c:ptCount val="5"/>
                <c:pt idx="0">
                  <c:v>4.8</c:v>
                </c:pt>
                <c:pt idx="1">
                  <c:v>5.0999999999999996</c:v>
                </c:pt>
                <c:pt idx="2">
                  <c:v>5.3</c:v>
                </c:pt>
                <c:pt idx="3">
                  <c:v>6</c:v>
                </c:pt>
                <c:pt idx="4">
                  <c:v>7</c:v>
                </c:pt>
              </c:numCache>
            </c:numRef>
          </c:val>
          <c:smooth val="0"/>
          <c:extLst>
            <c:ext xmlns:c16="http://schemas.microsoft.com/office/drawing/2014/chart" uri="{C3380CC4-5D6E-409C-BE32-E72D297353CC}">
              <c16:uniqueId val="{00000002-EB03-46CF-B2E3-C67F69B5F83D}"/>
            </c:ext>
          </c:extLst>
        </c:ser>
        <c:ser>
          <c:idx val="3"/>
          <c:order val="3"/>
          <c:tx>
            <c:strRef>
              <c:f>Sheet1!$E$1</c:f>
              <c:strCache>
                <c:ptCount val="1"/>
                <c:pt idx="0">
                  <c:v>Series 4</c:v>
                </c:pt>
              </c:strCache>
            </c:strRef>
          </c:tx>
          <c:marker>
            <c:symbol val="none"/>
          </c:marker>
          <c:dLbls>
            <c:dLbl>
              <c:idx val="0"/>
              <c:layout>
                <c:manualLayout>
                  <c:x val="-1.8866608544027899E-2"/>
                  <c:y val="-2.85827046970285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20A-4C72-B113-3A31F9E68308}"/>
                </c:ext>
              </c:extLst>
            </c:dLbl>
            <c:dLbl>
              <c:idx val="1"/>
              <c:layout>
                <c:manualLayout>
                  <c:x val="-2.1191514094739943E-2"/>
                  <c:y val="-3.8057634430850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0A-4C72-B113-3A31F9E68308}"/>
                </c:ext>
              </c:extLst>
            </c:dLbl>
            <c:dLbl>
              <c:idx val="2"/>
              <c:layout>
                <c:manualLayout>
                  <c:x val="-1.5379250217959895E-2"/>
                  <c:y val="-1.91077749632069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20A-4C72-B113-3A31F9E68308}"/>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Sheet1!$E$2:$E$6</c:f>
              <c:numCache>
                <c:formatCode>0.0</c:formatCode>
                <c:ptCount val="5"/>
                <c:pt idx="0">
                  <c:v>7.2</c:v>
                </c:pt>
                <c:pt idx="1">
                  <c:v>6.8</c:v>
                </c:pt>
                <c:pt idx="2">
                  <c:v>7.8</c:v>
                </c:pt>
                <c:pt idx="3">
                  <c:v>8.1999999999999993</c:v>
                </c:pt>
                <c:pt idx="4">
                  <c:v>10</c:v>
                </c:pt>
              </c:numCache>
            </c:numRef>
          </c:val>
          <c:smooth val="0"/>
          <c:extLst>
            <c:ext xmlns:c16="http://schemas.microsoft.com/office/drawing/2014/chart" uri="{C3380CC4-5D6E-409C-BE32-E72D297353CC}">
              <c16:uniqueId val="{00000005-F438-42FA-A3A8-3FD521BC6CE2}"/>
            </c:ext>
          </c:extLst>
        </c:ser>
        <c:ser>
          <c:idx val="4"/>
          <c:order val="4"/>
          <c:tx>
            <c:strRef>
              <c:f>Sheet1!$F$1</c:f>
              <c:strCache>
                <c:ptCount val="1"/>
                <c:pt idx="0">
                  <c:v>Series 5</c:v>
                </c:pt>
              </c:strCache>
            </c:strRef>
          </c:tx>
          <c:marker>
            <c:symbol val="none"/>
          </c:marker>
          <c:dLbls>
            <c:dLbl>
              <c:idx val="0"/>
              <c:layout>
                <c:manualLayout>
                  <c:x val="-1.8866608544027899E-2"/>
                  <c:y val="-3.8057634430850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0A-4C72-B113-3A31F9E68308}"/>
                </c:ext>
              </c:extLst>
            </c:dLbl>
            <c:dLbl>
              <c:idx val="1"/>
              <c:layout>
                <c:manualLayout>
                  <c:x val="-2.5716384405741786E-2"/>
                  <c:y val="-3.8057634430850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20A-4C72-B113-3A31F9E68308}"/>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Sheet1!$F$2:$F$6</c:f>
              <c:numCache>
                <c:formatCode>0.0</c:formatCode>
                <c:ptCount val="5"/>
                <c:pt idx="0">
                  <c:v>8.9</c:v>
                </c:pt>
                <c:pt idx="1">
                  <c:v>10.1</c:v>
                </c:pt>
                <c:pt idx="2">
                  <c:v>9.1</c:v>
                </c:pt>
                <c:pt idx="3">
                  <c:v>11</c:v>
                </c:pt>
                <c:pt idx="4">
                  <c:v>14.8</c:v>
                </c:pt>
              </c:numCache>
            </c:numRef>
          </c:val>
          <c:smooth val="0"/>
          <c:extLst>
            <c:ext xmlns:c16="http://schemas.microsoft.com/office/drawing/2014/chart" uri="{C3380CC4-5D6E-409C-BE32-E72D297353CC}">
              <c16:uniqueId val="{00000006-F438-42FA-A3A8-3FD521BC6CE2}"/>
            </c:ext>
          </c:extLst>
        </c:ser>
        <c:dLbls>
          <c:showLegendKey val="0"/>
          <c:showVal val="0"/>
          <c:showCatName val="0"/>
          <c:showSerName val="0"/>
          <c:showPercent val="0"/>
          <c:showBubbleSize val="0"/>
        </c:dLbls>
        <c:smooth val="0"/>
        <c:axId val="151811584"/>
        <c:axId val="151813120"/>
      </c:lineChart>
      <c:catAx>
        <c:axId val="15181158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51813120"/>
        <c:crosses val="autoZero"/>
        <c:auto val="1"/>
        <c:lblAlgn val="ctr"/>
        <c:lblOffset val="100"/>
        <c:noMultiLvlLbl val="0"/>
      </c:catAx>
      <c:valAx>
        <c:axId val="151813120"/>
        <c:scaling>
          <c:orientation val="minMax"/>
        </c:scaling>
        <c:delete val="0"/>
        <c:axPos val="l"/>
        <c:majorGridlines>
          <c:spPr>
            <a:ln>
              <a:solidFill>
                <a:schemeClr val="bg2"/>
              </a:solidFill>
            </a:ln>
          </c:spPr>
        </c:majorGridlines>
        <c:numFmt formatCode="0.0" sourceLinked="1"/>
        <c:majorTickMark val="none"/>
        <c:minorTickMark val="none"/>
        <c:tickLblPos val="nextTo"/>
        <c:spPr>
          <a:ln>
            <a:noFill/>
          </a:ln>
        </c:spPr>
        <c:txPr>
          <a:bodyPr rot="-60000000" vert="horz"/>
          <a:lstStyle/>
          <a:p>
            <a:pPr>
              <a:defRPr/>
            </a:pPr>
            <a:endParaRPr lang="en-US"/>
          </a:p>
        </c:txPr>
        <c:crossAx val="151811584"/>
        <c:crosses val="autoZero"/>
        <c:crossBetween val="between"/>
        <c:majorUnit val="4"/>
      </c:valAx>
    </c:plotArea>
    <c:legend>
      <c:legendPos val="b"/>
      <c:layout>
        <c:manualLayout>
          <c:xMode val="edge"/>
          <c:yMode val="edge"/>
          <c:x val="1.7530611637799853E-2"/>
          <c:y val="1.1313961371134241E-2"/>
          <c:w val="0.59053068395503439"/>
          <c:h val="6.0879283426731427E-2"/>
        </c:manualLayout>
      </c:layout>
      <c:overlay val="0"/>
      <c:txPr>
        <a:bodyPr rot="0" vert="horz"/>
        <a:lstStyle/>
        <a:p>
          <a:pPr>
            <a:defRPr/>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312009589736792"/>
          <c:y val="8.5469566509272482E-2"/>
          <c:w val="0.29129145753933577"/>
          <c:h val="0.82249811062378486"/>
        </c:manualLayout>
      </c:layout>
      <c:doughnutChart>
        <c:varyColors val="1"/>
        <c:ser>
          <c:idx val="0"/>
          <c:order val="0"/>
          <c:tx>
            <c:strRef>
              <c:f>Sheet1!$B$1</c:f>
              <c:strCache>
                <c:ptCount val="1"/>
                <c:pt idx="0">
                  <c:v>Sales</c:v>
                </c:pt>
              </c:strCache>
            </c:strRef>
          </c:tx>
          <c:spPr>
            <a:ln>
              <a:solidFill>
                <a:schemeClr val="bg1"/>
              </a:solidFill>
            </a:ln>
          </c:spPr>
          <c:dLbls>
            <c:dLbl>
              <c:idx val="0"/>
              <c:layout>
                <c:manualLayout>
                  <c:x val="6.0429982568274261E-2"/>
                  <c:y val="0.16735028712059064"/>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8B82-4EE6-9503-CAF77B905173}"/>
                </c:ext>
              </c:extLst>
            </c:dLbl>
            <c:dLbl>
              <c:idx val="1"/>
              <c:layout>
                <c:manualLayout>
                  <c:x val="-7.2051133062173159E-2"/>
                  <c:y val="3.2813781788351109E-3"/>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8B82-4EE6-9503-CAF77B905173}"/>
                </c:ext>
              </c:extLst>
            </c:dLbl>
            <c:dLbl>
              <c:idx val="2"/>
              <c:layout>
                <c:manualLayout>
                  <c:x val="-8.4834398605461936E-2"/>
                  <c:y val="0"/>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2-8B82-4EE6-9503-CAF77B905173}"/>
                </c:ext>
              </c:extLst>
            </c:dLbl>
            <c:dLbl>
              <c:idx val="3"/>
              <c:layout>
                <c:manualLayout>
                  <c:x val="-7.7861708309122604E-2"/>
                  <c:y val="-9.5159967186218206E-2"/>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8B82-4EE6-9503-CAF77B905173}"/>
                </c:ext>
              </c:extLst>
            </c:dLbl>
            <c:spPr>
              <a:noFill/>
              <a:ln>
                <a:noFill/>
              </a:ln>
              <a:effectLst/>
            </c:spPr>
            <c:txPr>
              <a:bodyPr anchor="t" anchorCtr="0"/>
              <a:lstStyle/>
              <a:p>
                <a:pPr>
                  <a:defRPr sz="1400" b="0">
                    <a:solidFill>
                      <a:schemeClr val="tx1"/>
                    </a:solidFill>
                  </a:defRPr>
                </a:pPr>
                <a:endParaRPr lang="en-US"/>
              </a:p>
            </c:txPr>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4-8B82-4EE6-9503-CAF77B905173}"/>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500620160926156E-2"/>
          <c:y val="0.1307445802655865"/>
          <c:w val="0.95082075816560474"/>
          <c:h val="0.76392727630834856"/>
        </c:manualLayout>
      </c:layout>
      <c:barChart>
        <c:barDir val="col"/>
        <c:grouping val="clustered"/>
        <c:varyColors val="0"/>
        <c:ser>
          <c:idx val="0"/>
          <c:order val="0"/>
          <c:tx>
            <c:strRef>
              <c:f>Sheet1!$B$1</c:f>
              <c:strCache>
                <c:ptCount val="1"/>
                <c:pt idx="0">
                  <c:v>Series 1</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Sheet1!$B$2:$B$4</c:f>
              <c:numCache>
                <c:formatCode>0.0</c:formatCode>
                <c:ptCount val="3"/>
                <c:pt idx="0">
                  <c:v>4.3</c:v>
                </c:pt>
                <c:pt idx="1">
                  <c:v>2.5</c:v>
                </c:pt>
                <c:pt idx="2">
                  <c:v>3.5</c:v>
                </c:pt>
              </c:numCache>
            </c:numRef>
          </c:val>
          <c:extLst>
            <c:ext xmlns:c16="http://schemas.microsoft.com/office/drawing/2014/chart" uri="{C3380CC4-5D6E-409C-BE32-E72D297353CC}">
              <c16:uniqueId val="{00000000-EB03-46CF-B2E3-C67F69B5F83D}"/>
            </c:ext>
          </c:extLst>
        </c:ser>
        <c:ser>
          <c:idx val="1"/>
          <c:order val="1"/>
          <c:tx>
            <c:strRef>
              <c:f>Sheet1!$C$1</c:f>
              <c:strCache>
                <c:ptCount val="1"/>
                <c:pt idx="0">
                  <c:v>Series 2</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Sheet1!$C$2:$C$4</c:f>
              <c:numCache>
                <c:formatCode>0.0</c:formatCode>
                <c:ptCount val="3"/>
                <c:pt idx="0">
                  <c:v>2.4</c:v>
                </c:pt>
                <c:pt idx="1">
                  <c:v>4.4000000000000004</c:v>
                </c:pt>
                <c:pt idx="2">
                  <c:v>1.8</c:v>
                </c:pt>
              </c:numCache>
            </c:numRef>
          </c:val>
          <c:extLst>
            <c:ext xmlns:c16="http://schemas.microsoft.com/office/drawing/2014/chart" uri="{C3380CC4-5D6E-409C-BE32-E72D297353CC}">
              <c16:uniqueId val="{00000001-EB03-46CF-B2E3-C67F69B5F83D}"/>
            </c:ext>
          </c:extLst>
        </c:ser>
        <c:ser>
          <c:idx val="2"/>
          <c:order val="2"/>
          <c:tx>
            <c:strRef>
              <c:f>Sheet1!$D$1</c:f>
              <c:strCache>
                <c:ptCount val="1"/>
                <c:pt idx="0">
                  <c:v>Series 3</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Sheet1!$D$2:$D$4</c:f>
              <c:numCache>
                <c:formatCode>0.0</c:formatCode>
                <c:ptCount val="3"/>
                <c:pt idx="0">
                  <c:v>2</c:v>
                </c:pt>
                <c:pt idx="1">
                  <c:v>2</c:v>
                </c:pt>
                <c:pt idx="2">
                  <c:v>3</c:v>
                </c:pt>
              </c:numCache>
            </c:numRef>
          </c:val>
          <c:extLst>
            <c:ext xmlns:c16="http://schemas.microsoft.com/office/drawing/2014/chart" uri="{C3380CC4-5D6E-409C-BE32-E72D297353CC}">
              <c16:uniqueId val="{00000002-EB03-46CF-B2E3-C67F69B5F83D}"/>
            </c:ext>
          </c:extLst>
        </c:ser>
        <c:ser>
          <c:idx val="3"/>
          <c:order val="3"/>
          <c:tx>
            <c:strRef>
              <c:f>Sheet1!$E$1</c:f>
              <c:strCache>
                <c:ptCount val="1"/>
                <c:pt idx="0">
                  <c:v>Series 4</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Sheet1!$E$2:$E$4</c:f>
              <c:numCache>
                <c:formatCode>0.0</c:formatCode>
                <c:ptCount val="3"/>
                <c:pt idx="0">
                  <c:v>2.4</c:v>
                </c:pt>
                <c:pt idx="1">
                  <c:v>2.1</c:v>
                </c:pt>
                <c:pt idx="2">
                  <c:v>5.2</c:v>
                </c:pt>
              </c:numCache>
            </c:numRef>
          </c:val>
          <c:extLst>
            <c:ext xmlns:c16="http://schemas.microsoft.com/office/drawing/2014/chart" uri="{C3380CC4-5D6E-409C-BE32-E72D297353CC}">
              <c16:uniqueId val="{00000000-FC5F-448E-BCCB-C62AAE68D64E}"/>
            </c:ext>
          </c:extLst>
        </c:ser>
        <c:ser>
          <c:idx val="4"/>
          <c:order val="4"/>
          <c:tx>
            <c:strRef>
              <c:f>Sheet1!$F$1</c:f>
              <c:strCache>
                <c:ptCount val="1"/>
                <c:pt idx="0">
                  <c:v>Series 5</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Sheet1!$F$2:$F$4</c:f>
              <c:numCache>
                <c:formatCode>0.0</c:formatCode>
                <c:ptCount val="3"/>
                <c:pt idx="0">
                  <c:v>1.8</c:v>
                </c:pt>
                <c:pt idx="1">
                  <c:v>2.8</c:v>
                </c:pt>
                <c:pt idx="2">
                  <c:v>4</c:v>
                </c:pt>
              </c:numCache>
            </c:numRef>
          </c:val>
          <c:extLst>
            <c:ext xmlns:c16="http://schemas.microsoft.com/office/drawing/2014/chart" uri="{C3380CC4-5D6E-409C-BE32-E72D297353CC}">
              <c16:uniqueId val="{00000001-FC5F-448E-BCCB-C62AAE68D64E}"/>
            </c:ext>
          </c:extLst>
        </c:ser>
        <c:dLbls>
          <c:showLegendKey val="0"/>
          <c:showVal val="0"/>
          <c:showCatName val="0"/>
          <c:showSerName val="0"/>
          <c:showPercent val="0"/>
          <c:showBubbleSize val="0"/>
        </c:dLbls>
        <c:gapWidth val="150"/>
        <c:overlap val="-15"/>
        <c:axId val="142685696"/>
        <c:axId val="142687232"/>
      </c:barChart>
      <c:catAx>
        <c:axId val="14268569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42687232"/>
        <c:crosses val="autoZero"/>
        <c:auto val="1"/>
        <c:lblAlgn val="ctr"/>
        <c:lblOffset val="100"/>
        <c:noMultiLvlLbl val="0"/>
      </c:catAx>
      <c:valAx>
        <c:axId val="142687232"/>
        <c:scaling>
          <c:orientation val="minMax"/>
        </c:scaling>
        <c:delete val="0"/>
        <c:axPos val="l"/>
        <c:majorGridlines>
          <c:spPr>
            <a:ln>
              <a:solidFill>
                <a:schemeClr val="bg2"/>
              </a:solidFill>
            </a:ln>
          </c:spPr>
        </c:majorGridlines>
        <c:numFmt formatCode="0.0" sourceLinked="1"/>
        <c:majorTickMark val="none"/>
        <c:minorTickMark val="none"/>
        <c:tickLblPos val="nextTo"/>
        <c:spPr>
          <a:ln>
            <a:noFill/>
          </a:ln>
        </c:spPr>
        <c:txPr>
          <a:bodyPr rot="-60000000" vert="horz"/>
          <a:lstStyle/>
          <a:p>
            <a:pPr>
              <a:defRPr/>
            </a:pPr>
            <a:endParaRPr lang="en-US"/>
          </a:p>
        </c:txPr>
        <c:crossAx val="142685696"/>
        <c:crosses val="autoZero"/>
        <c:crossBetween val="between"/>
        <c:majorUnit val="2"/>
      </c:valAx>
    </c:plotArea>
    <c:legend>
      <c:legendPos val="b"/>
      <c:layout>
        <c:manualLayout>
          <c:xMode val="edge"/>
          <c:yMode val="edge"/>
          <c:x val="2.8887305429144621E-2"/>
          <c:y val="1.8390316373126214E-3"/>
          <c:w val="0.67168298135087423"/>
          <c:h val="9.3533905276765777E-2"/>
        </c:manualLayout>
      </c:layout>
      <c:overlay val="0"/>
      <c:txPr>
        <a:bodyPr rot="0" vert="horz"/>
        <a:lstStyle/>
        <a:p>
          <a:pPr>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482734780103708"/>
          <c:y val="0.2236143773465866"/>
          <c:w val="0.42787689648550031"/>
          <c:h val="0.5512318226521763"/>
        </c:manualLayout>
      </c:layout>
      <c:doughnutChart>
        <c:varyColors val="1"/>
        <c:ser>
          <c:idx val="0"/>
          <c:order val="0"/>
          <c:tx>
            <c:strRef>
              <c:f>Sheet1!$B$1</c:f>
              <c:strCache>
                <c:ptCount val="1"/>
                <c:pt idx="0">
                  <c:v>Sales</c:v>
                </c:pt>
              </c:strCache>
            </c:strRef>
          </c:tx>
          <c:spPr>
            <a:ln>
              <a:solidFill>
                <a:schemeClr val="bg1"/>
              </a:solidFill>
            </a:ln>
          </c:spPr>
          <c:dLbls>
            <c:dLbl>
              <c:idx val="0"/>
              <c:layout>
                <c:manualLayout>
                  <c:x val="6.0429982568274261E-2"/>
                  <c:y val="0.16735028712059064"/>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8B82-4EE6-9503-CAF77B905173}"/>
                </c:ext>
              </c:extLst>
            </c:dLbl>
            <c:dLbl>
              <c:idx val="1"/>
              <c:layout>
                <c:manualLayout>
                  <c:x val="-0.11107547532168235"/>
                  <c:y val="4.0987684866178847E-2"/>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8B82-4EE6-9503-CAF77B905173}"/>
                </c:ext>
              </c:extLst>
            </c:dLbl>
            <c:dLbl>
              <c:idx val="2"/>
              <c:layout>
                <c:manualLayout>
                  <c:x val="-0.15068811215671213"/>
                  <c:y val="-3.7706205813040065E-2"/>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2-8B82-4EE6-9503-CAF77B905173}"/>
                </c:ext>
              </c:extLst>
            </c:dLbl>
            <c:dLbl>
              <c:idx val="3"/>
              <c:layout>
                <c:manualLayout>
                  <c:x val="-4.8593431918571156E-2"/>
                  <c:y val="-0.12029739409046768"/>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8B82-4EE6-9503-CAF77B905173}"/>
                </c:ext>
              </c:extLst>
            </c:dLbl>
            <c:spPr>
              <a:noFill/>
              <a:ln>
                <a:noFill/>
              </a:ln>
              <a:effectLst/>
            </c:spPr>
            <c:txPr>
              <a:bodyPr anchor="t" anchorCtr="0"/>
              <a:lstStyle/>
              <a:p>
                <a:pPr>
                  <a:defRPr sz="1400" b="0">
                    <a:solidFill>
                      <a:schemeClr val="tx1"/>
                    </a:solidFill>
                  </a:defRPr>
                </a:pPr>
                <a:endParaRPr lang="en-US"/>
              </a:p>
            </c:txPr>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4-8B82-4EE6-9503-CAF77B905173}"/>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b="0"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C084F6-CB42-42DC-BDE5-A2B172FEDB6A}" type="datetimeFigureOut">
              <a:rPr lang="en-US" b="0" smtClean="0"/>
              <a:t>5/18/2019</a:t>
            </a:fld>
            <a:endParaRPr lang="en-US" b="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b="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E5E724-A626-4175-8045-72C2C7C2222A}" type="slidenum">
              <a:rPr lang="en-US" b="0" smtClean="0"/>
              <a:t>‹#›</a:t>
            </a:fld>
            <a:endParaRPr lang="en-US" b="0"/>
          </a:p>
        </p:txBody>
      </p:sp>
    </p:spTree>
    <p:extLst>
      <p:ext uri="{BB962C8B-B14F-4D97-AF65-F5344CB8AC3E}">
        <p14:creationId xmlns:p14="http://schemas.microsoft.com/office/powerpoint/2010/main" val="355924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764" y="141732"/>
            <a:ext cx="2574036" cy="297180"/>
          </a:xfrm>
          <a:prstGeom prst="rect">
            <a:avLst/>
          </a:prstGeom>
        </p:spPr>
        <p:txBody>
          <a:bodyPr vert="horz" lIns="0" tIns="0" rIns="0" bIns="0" rtlCol="0"/>
          <a:lstStyle>
            <a:lvl1pPr algn="l">
              <a:defRPr sz="900" b="0">
                <a:solidFill>
                  <a:schemeClr val="tx1"/>
                </a:solidFill>
              </a:defRPr>
            </a:lvl1pPr>
          </a:lstStyle>
          <a:p>
            <a:endParaRPr lang="en-US" dirty="0"/>
          </a:p>
        </p:txBody>
      </p:sp>
      <p:sp>
        <p:nvSpPr>
          <p:cNvPr id="3" name="Date Placeholder 2"/>
          <p:cNvSpPr>
            <a:spLocks noGrp="1"/>
          </p:cNvSpPr>
          <p:nvPr>
            <p:ph type="dt" idx="1"/>
          </p:nvPr>
        </p:nvSpPr>
        <p:spPr>
          <a:xfrm>
            <a:off x="3884613" y="141732"/>
            <a:ext cx="2575623" cy="297180"/>
          </a:xfrm>
          <a:prstGeom prst="rect">
            <a:avLst/>
          </a:prstGeom>
        </p:spPr>
        <p:txBody>
          <a:bodyPr vert="horz" lIns="0" tIns="0" rIns="0" bIns="0" rtlCol="0"/>
          <a:lstStyle>
            <a:lvl1pPr algn="r">
              <a:defRPr sz="900" b="0">
                <a:solidFill>
                  <a:schemeClr val="tx1"/>
                </a:solidFill>
              </a:defRPr>
            </a:lvl1pPr>
          </a:lstStyle>
          <a:p>
            <a:fld id="{7EA1FDE6-912C-44FB-9477-D25C3C0B590F}" type="datetimeFigureOut">
              <a:rPr lang="en-US" smtClean="0"/>
              <a:pPr/>
              <a:t>5/18/2019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7764" y="4343400"/>
            <a:ext cx="6062472"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97764" y="8691372"/>
            <a:ext cx="2574036" cy="295593"/>
          </a:xfrm>
          <a:prstGeom prst="rect">
            <a:avLst/>
          </a:prstGeom>
        </p:spPr>
        <p:txBody>
          <a:bodyPr vert="horz" lIns="0" tIns="0" rIns="0" bIns="0" rtlCol="0" anchor="b"/>
          <a:lstStyle>
            <a:lvl1pPr algn="l">
              <a:defRPr sz="900" b="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91372"/>
            <a:ext cx="2575623" cy="295593"/>
          </a:xfrm>
          <a:prstGeom prst="rect">
            <a:avLst/>
          </a:prstGeom>
        </p:spPr>
        <p:txBody>
          <a:bodyPr vert="horz" lIns="0" tIns="0" rIns="0" bIns="0" rtlCol="0" anchor="b"/>
          <a:lstStyle>
            <a:lvl1pPr algn="r">
              <a:defRPr sz="900" b="0">
                <a:solidFill>
                  <a:schemeClr val="tx1"/>
                </a:solidFill>
              </a:defRPr>
            </a:lvl1pPr>
          </a:lstStyle>
          <a:p>
            <a:fld id="{3C6C2464-60A7-4E30-A622-ADF34D2E293A}" type="slidenum">
              <a:rPr lang="en-US" smtClean="0"/>
              <a:pPr/>
              <a:t>‹#›</a:t>
            </a:fld>
            <a:endParaRPr lang="en-US"/>
          </a:p>
        </p:txBody>
      </p:sp>
    </p:spTree>
    <p:extLst>
      <p:ext uri="{BB962C8B-B14F-4D97-AF65-F5344CB8AC3E}">
        <p14:creationId xmlns:p14="http://schemas.microsoft.com/office/powerpoint/2010/main" val="40435744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0</a:t>
            </a:fld>
            <a:endParaRPr lang="en-US"/>
          </a:p>
        </p:txBody>
      </p:sp>
    </p:spTree>
    <p:extLst>
      <p:ext uri="{BB962C8B-B14F-4D97-AF65-F5344CB8AC3E}">
        <p14:creationId xmlns:p14="http://schemas.microsoft.com/office/powerpoint/2010/main" val="2944071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9</a:t>
            </a:fld>
            <a:endParaRPr lang="en-US"/>
          </a:p>
        </p:txBody>
      </p:sp>
    </p:spTree>
    <p:extLst>
      <p:ext uri="{BB962C8B-B14F-4D97-AF65-F5344CB8AC3E}">
        <p14:creationId xmlns:p14="http://schemas.microsoft.com/office/powerpoint/2010/main" val="3525978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10</a:t>
            </a:fld>
            <a:endParaRPr lang="en-US" dirty="0"/>
          </a:p>
        </p:txBody>
      </p:sp>
    </p:spTree>
    <p:extLst>
      <p:ext uri="{BB962C8B-B14F-4D97-AF65-F5344CB8AC3E}">
        <p14:creationId xmlns:p14="http://schemas.microsoft.com/office/powerpoint/2010/main" val="3468432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11</a:t>
            </a:fld>
            <a:endParaRPr lang="en-US"/>
          </a:p>
        </p:txBody>
      </p:sp>
    </p:spTree>
    <p:extLst>
      <p:ext uri="{BB962C8B-B14F-4D97-AF65-F5344CB8AC3E}">
        <p14:creationId xmlns:p14="http://schemas.microsoft.com/office/powerpoint/2010/main" val="3276257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12</a:t>
            </a:fld>
            <a:endParaRPr lang="en-US"/>
          </a:p>
        </p:txBody>
      </p:sp>
    </p:spTree>
    <p:extLst>
      <p:ext uri="{BB962C8B-B14F-4D97-AF65-F5344CB8AC3E}">
        <p14:creationId xmlns:p14="http://schemas.microsoft.com/office/powerpoint/2010/main" val="220627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13</a:t>
            </a:fld>
            <a:endParaRPr lang="en-US"/>
          </a:p>
        </p:txBody>
      </p:sp>
    </p:spTree>
    <p:extLst>
      <p:ext uri="{BB962C8B-B14F-4D97-AF65-F5344CB8AC3E}">
        <p14:creationId xmlns:p14="http://schemas.microsoft.com/office/powerpoint/2010/main" val="1706196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14</a:t>
            </a:fld>
            <a:endParaRPr lang="en-US"/>
          </a:p>
        </p:txBody>
      </p:sp>
    </p:spTree>
    <p:extLst>
      <p:ext uri="{BB962C8B-B14F-4D97-AF65-F5344CB8AC3E}">
        <p14:creationId xmlns:p14="http://schemas.microsoft.com/office/powerpoint/2010/main" val="3257237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15</a:t>
            </a:fld>
            <a:endParaRPr lang="en-US" dirty="0"/>
          </a:p>
        </p:txBody>
      </p:sp>
    </p:spTree>
    <p:extLst>
      <p:ext uri="{BB962C8B-B14F-4D97-AF65-F5344CB8AC3E}">
        <p14:creationId xmlns:p14="http://schemas.microsoft.com/office/powerpoint/2010/main" val="4233085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16</a:t>
            </a:fld>
            <a:endParaRPr lang="en-US"/>
          </a:p>
        </p:txBody>
      </p:sp>
    </p:spTree>
    <p:extLst>
      <p:ext uri="{BB962C8B-B14F-4D97-AF65-F5344CB8AC3E}">
        <p14:creationId xmlns:p14="http://schemas.microsoft.com/office/powerpoint/2010/main" val="1536169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17</a:t>
            </a:fld>
            <a:endParaRPr lang="en-US" dirty="0"/>
          </a:p>
        </p:txBody>
      </p:sp>
    </p:spTree>
    <p:extLst>
      <p:ext uri="{BB962C8B-B14F-4D97-AF65-F5344CB8AC3E}">
        <p14:creationId xmlns:p14="http://schemas.microsoft.com/office/powerpoint/2010/main" val="3045753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18</a:t>
            </a:fld>
            <a:endParaRPr lang="en-US" dirty="0"/>
          </a:p>
        </p:txBody>
      </p:sp>
    </p:spTree>
    <p:extLst>
      <p:ext uri="{BB962C8B-B14F-4D97-AF65-F5344CB8AC3E}">
        <p14:creationId xmlns:p14="http://schemas.microsoft.com/office/powerpoint/2010/main" val="250031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a:t>
            </a:fld>
            <a:endParaRPr lang="en-US"/>
          </a:p>
        </p:txBody>
      </p:sp>
    </p:spTree>
    <p:extLst>
      <p:ext uri="{BB962C8B-B14F-4D97-AF65-F5344CB8AC3E}">
        <p14:creationId xmlns:p14="http://schemas.microsoft.com/office/powerpoint/2010/main" val="74285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19</a:t>
            </a:fld>
            <a:endParaRPr lang="en-US" dirty="0"/>
          </a:p>
        </p:txBody>
      </p:sp>
    </p:spTree>
    <p:extLst>
      <p:ext uri="{BB962C8B-B14F-4D97-AF65-F5344CB8AC3E}">
        <p14:creationId xmlns:p14="http://schemas.microsoft.com/office/powerpoint/2010/main" val="64049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20</a:t>
            </a:fld>
            <a:endParaRPr lang="en-US"/>
          </a:p>
        </p:txBody>
      </p:sp>
    </p:spTree>
    <p:extLst>
      <p:ext uri="{BB962C8B-B14F-4D97-AF65-F5344CB8AC3E}">
        <p14:creationId xmlns:p14="http://schemas.microsoft.com/office/powerpoint/2010/main" val="2814321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21</a:t>
            </a:fld>
            <a:endParaRPr lang="en-US" dirty="0"/>
          </a:p>
        </p:txBody>
      </p:sp>
    </p:spTree>
    <p:extLst>
      <p:ext uri="{BB962C8B-B14F-4D97-AF65-F5344CB8AC3E}">
        <p14:creationId xmlns:p14="http://schemas.microsoft.com/office/powerpoint/2010/main" val="1708319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22</a:t>
            </a:fld>
            <a:endParaRPr lang="en-US"/>
          </a:p>
        </p:txBody>
      </p:sp>
    </p:spTree>
    <p:extLst>
      <p:ext uri="{BB962C8B-B14F-4D97-AF65-F5344CB8AC3E}">
        <p14:creationId xmlns:p14="http://schemas.microsoft.com/office/powerpoint/2010/main" val="596072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23</a:t>
            </a:fld>
            <a:endParaRPr lang="en-US" dirty="0"/>
          </a:p>
        </p:txBody>
      </p:sp>
    </p:spTree>
    <p:extLst>
      <p:ext uri="{BB962C8B-B14F-4D97-AF65-F5344CB8AC3E}">
        <p14:creationId xmlns:p14="http://schemas.microsoft.com/office/powerpoint/2010/main" val="1766378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24</a:t>
            </a:fld>
            <a:endParaRPr lang="en-US"/>
          </a:p>
        </p:txBody>
      </p:sp>
    </p:spTree>
    <p:extLst>
      <p:ext uri="{BB962C8B-B14F-4D97-AF65-F5344CB8AC3E}">
        <p14:creationId xmlns:p14="http://schemas.microsoft.com/office/powerpoint/2010/main" val="1102529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25</a:t>
            </a:fld>
            <a:endParaRPr lang="en-US"/>
          </a:p>
        </p:txBody>
      </p:sp>
    </p:spTree>
    <p:extLst>
      <p:ext uri="{BB962C8B-B14F-4D97-AF65-F5344CB8AC3E}">
        <p14:creationId xmlns:p14="http://schemas.microsoft.com/office/powerpoint/2010/main" val="892970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26</a:t>
            </a:fld>
            <a:endParaRPr lang="en-US"/>
          </a:p>
        </p:txBody>
      </p:sp>
    </p:spTree>
    <p:extLst>
      <p:ext uri="{BB962C8B-B14F-4D97-AF65-F5344CB8AC3E}">
        <p14:creationId xmlns:p14="http://schemas.microsoft.com/office/powerpoint/2010/main" val="893361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27</a:t>
            </a:fld>
            <a:endParaRPr lang="en-US"/>
          </a:p>
        </p:txBody>
      </p:sp>
    </p:spTree>
    <p:extLst>
      <p:ext uri="{BB962C8B-B14F-4D97-AF65-F5344CB8AC3E}">
        <p14:creationId xmlns:p14="http://schemas.microsoft.com/office/powerpoint/2010/main" val="802415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28</a:t>
            </a:fld>
            <a:endParaRPr lang="en-US" dirty="0"/>
          </a:p>
        </p:txBody>
      </p:sp>
    </p:spTree>
    <p:extLst>
      <p:ext uri="{BB962C8B-B14F-4D97-AF65-F5344CB8AC3E}">
        <p14:creationId xmlns:p14="http://schemas.microsoft.com/office/powerpoint/2010/main" val="250755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a:t>
            </a:fld>
            <a:endParaRPr lang="en-US"/>
          </a:p>
        </p:txBody>
      </p:sp>
    </p:spTree>
    <p:extLst>
      <p:ext uri="{BB962C8B-B14F-4D97-AF65-F5344CB8AC3E}">
        <p14:creationId xmlns:p14="http://schemas.microsoft.com/office/powerpoint/2010/main" val="2536515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29</a:t>
            </a:fld>
            <a:endParaRPr lang="en-US"/>
          </a:p>
        </p:txBody>
      </p:sp>
    </p:spTree>
    <p:extLst>
      <p:ext uri="{BB962C8B-B14F-4D97-AF65-F5344CB8AC3E}">
        <p14:creationId xmlns:p14="http://schemas.microsoft.com/office/powerpoint/2010/main" val="2856506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30</a:t>
            </a:fld>
            <a:endParaRPr lang="en-US" dirty="0"/>
          </a:p>
        </p:txBody>
      </p:sp>
    </p:spTree>
    <p:extLst>
      <p:ext uri="{BB962C8B-B14F-4D97-AF65-F5344CB8AC3E}">
        <p14:creationId xmlns:p14="http://schemas.microsoft.com/office/powerpoint/2010/main" val="735924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31</a:t>
            </a:fld>
            <a:endParaRPr lang="en-US" dirty="0"/>
          </a:p>
        </p:txBody>
      </p:sp>
    </p:spTree>
    <p:extLst>
      <p:ext uri="{BB962C8B-B14F-4D97-AF65-F5344CB8AC3E}">
        <p14:creationId xmlns:p14="http://schemas.microsoft.com/office/powerpoint/2010/main" val="3250505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32</a:t>
            </a:fld>
            <a:endParaRPr lang="en-US"/>
          </a:p>
        </p:txBody>
      </p:sp>
    </p:spTree>
    <p:extLst>
      <p:ext uri="{BB962C8B-B14F-4D97-AF65-F5344CB8AC3E}">
        <p14:creationId xmlns:p14="http://schemas.microsoft.com/office/powerpoint/2010/main" val="3937792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33</a:t>
            </a:fld>
            <a:endParaRPr lang="en-US" dirty="0"/>
          </a:p>
        </p:txBody>
      </p:sp>
    </p:spTree>
    <p:extLst>
      <p:ext uri="{BB962C8B-B14F-4D97-AF65-F5344CB8AC3E}">
        <p14:creationId xmlns:p14="http://schemas.microsoft.com/office/powerpoint/2010/main" val="1926805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34</a:t>
            </a:fld>
            <a:endParaRPr lang="en-US"/>
          </a:p>
        </p:txBody>
      </p:sp>
    </p:spTree>
    <p:extLst>
      <p:ext uri="{BB962C8B-B14F-4D97-AF65-F5344CB8AC3E}">
        <p14:creationId xmlns:p14="http://schemas.microsoft.com/office/powerpoint/2010/main" val="26617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35</a:t>
            </a:fld>
            <a:endParaRPr lang="en-US" dirty="0"/>
          </a:p>
        </p:txBody>
      </p:sp>
    </p:spTree>
    <p:extLst>
      <p:ext uri="{BB962C8B-B14F-4D97-AF65-F5344CB8AC3E}">
        <p14:creationId xmlns:p14="http://schemas.microsoft.com/office/powerpoint/2010/main" val="817620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36</a:t>
            </a:fld>
            <a:endParaRPr lang="en-US"/>
          </a:p>
        </p:txBody>
      </p:sp>
    </p:spTree>
    <p:extLst>
      <p:ext uri="{BB962C8B-B14F-4D97-AF65-F5344CB8AC3E}">
        <p14:creationId xmlns:p14="http://schemas.microsoft.com/office/powerpoint/2010/main" val="2620776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37</a:t>
            </a:fld>
            <a:endParaRPr lang="en-US"/>
          </a:p>
        </p:txBody>
      </p:sp>
    </p:spTree>
    <p:extLst>
      <p:ext uri="{BB962C8B-B14F-4D97-AF65-F5344CB8AC3E}">
        <p14:creationId xmlns:p14="http://schemas.microsoft.com/office/powerpoint/2010/main" val="2801904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38</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a:t>
            </a:fld>
            <a:endParaRPr lang="en-US" dirty="0"/>
          </a:p>
        </p:txBody>
      </p:sp>
    </p:spTree>
    <p:extLst>
      <p:ext uri="{BB962C8B-B14F-4D97-AF65-F5344CB8AC3E}">
        <p14:creationId xmlns:p14="http://schemas.microsoft.com/office/powerpoint/2010/main" val="29290176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39</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40</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41</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42</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43</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44</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45</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46</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47</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48</a:t>
            </a:fld>
            <a:endParaRPr lang="en-US" dirty="0"/>
          </a:p>
        </p:txBody>
      </p:sp>
    </p:spTree>
    <p:extLst>
      <p:ext uri="{BB962C8B-B14F-4D97-AF65-F5344CB8AC3E}">
        <p14:creationId xmlns:p14="http://schemas.microsoft.com/office/powerpoint/2010/main" val="70773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4</a:t>
            </a:fld>
            <a:endParaRPr lang="en-US"/>
          </a:p>
        </p:txBody>
      </p:sp>
    </p:spTree>
    <p:extLst>
      <p:ext uri="{BB962C8B-B14F-4D97-AF65-F5344CB8AC3E}">
        <p14:creationId xmlns:p14="http://schemas.microsoft.com/office/powerpoint/2010/main" val="6154667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49</a:t>
            </a:fld>
            <a:endParaRPr lang="en-US" dirty="0"/>
          </a:p>
        </p:txBody>
      </p:sp>
    </p:spTree>
    <p:extLst>
      <p:ext uri="{BB962C8B-B14F-4D97-AF65-F5344CB8AC3E}">
        <p14:creationId xmlns:p14="http://schemas.microsoft.com/office/powerpoint/2010/main" val="37876358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50</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51</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52</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53</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54</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55</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56</a:t>
            </a:fld>
            <a:endParaRPr lang="en-US"/>
          </a:p>
        </p:txBody>
      </p:sp>
    </p:spTree>
    <p:extLst>
      <p:ext uri="{BB962C8B-B14F-4D97-AF65-F5344CB8AC3E}">
        <p14:creationId xmlns:p14="http://schemas.microsoft.com/office/powerpoint/2010/main" val="25619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a:t>
            </a:fld>
            <a:endParaRPr lang="en-US" dirty="0"/>
          </a:p>
        </p:txBody>
      </p:sp>
    </p:spTree>
    <p:extLst>
      <p:ext uri="{BB962C8B-B14F-4D97-AF65-F5344CB8AC3E}">
        <p14:creationId xmlns:p14="http://schemas.microsoft.com/office/powerpoint/2010/main" val="1090068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6</a:t>
            </a:fld>
            <a:endParaRPr lang="en-US" dirty="0"/>
          </a:p>
        </p:txBody>
      </p:sp>
    </p:spTree>
    <p:extLst>
      <p:ext uri="{BB962C8B-B14F-4D97-AF65-F5344CB8AC3E}">
        <p14:creationId xmlns:p14="http://schemas.microsoft.com/office/powerpoint/2010/main" val="1374008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7</a:t>
            </a:fld>
            <a:endParaRPr lang="en-US"/>
          </a:p>
        </p:txBody>
      </p:sp>
    </p:spTree>
    <p:extLst>
      <p:ext uri="{BB962C8B-B14F-4D97-AF65-F5344CB8AC3E}">
        <p14:creationId xmlns:p14="http://schemas.microsoft.com/office/powerpoint/2010/main" val="165888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8</a:t>
            </a:fld>
            <a:endParaRPr lang="en-US" dirty="0"/>
          </a:p>
        </p:txBody>
      </p:sp>
    </p:spTree>
    <p:extLst>
      <p:ext uri="{BB962C8B-B14F-4D97-AF65-F5344CB8AC3E}">
        <p14:creationId xmlns:p14="http://schemas.microsoft.com/office/powerpoint/2010/main" val="40685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5164134" y="0"/>
            <a:ext cx="7017918" cy="6858000"/>
          </a:xfrm>
          <a:custGeom>
            <a:avLst/>
            <a:gdLst/>
            <a:ahLst/>
            <a:cxnLst/>
            <a:rect l="l" t="t" r="r" b="b"/>
            <a:pathLst>
              <a:path w="7017918" h="6858000">
                <a:moveTo>
                  <a:pt x="2285999" y="0"/>
                </a:moveTo>
                <a:lnTo>
                  <a:pt x="2286000" y="0"/>
                </a:lnTo>
                <a:lnTo>
                  <a:pt x="3252475" y="0"/>
                </a:lnTo>
                <a:lnTo>
                  <a:pt x="3252476" y="0"/>
                </a:lnTo>
                <a:lnTo>
                  <a:pt x="6051442" y="0"/>
                </a:lnTo>
                <a:lnTo>
                  <a:pt x="7017918" y="0"/>
                </a:lnTo>
                <a:lnTo>
                  <a:pt x="7017918" y="6858000"/>
                </a:lnTo>
                <a:lnTo>
                  <a:pt x="6051442" y="6858000"/>
                </a:lnTo>
                <a:lnTo>
                  <a:pt x="3252476" y="6858000"/>
                </a:lnTo>
                <a:lnTo>
                  <a:pt x="3252475" y="6858000"/>
                </a:lnTo>
                <a:lnTo>
                  <a:pt x="2286000" y="6858000"/>
                </a:lnTo>
                <a:lnTo>
                  <a:pt x="2285999" y="6858000"/>
                </a:lnTo>
                <a:lnTo>
                  <a:pt x="966476" y="6858000"/>
                </a:lnTo>
                <a:lnTo>
                  <a:pt x="0" y="6858000"/>
                </a:lnTo>
                <a:lnTo>
                  <a:pt x="2285999" y="3"/>
                </a:lnTo>
                <a:close/>
              </a:path>
            </a:pathLst>
          </a:custGeom>
          <a:solidFill>
            <a:schemeClr val="accent4">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5632954" y="0"/>
            <a:ext cx="6559045" cy="6858000"/>
          </a:xfrm>
          <a:custGeom>
            <a:avLst/>
            <a:gdLst/>
            <a:ahLst/>
            <a:cxnLst/>
            <a:rect l="l" t="t" r="r" b="b"/>
            <a:pathLst>
              <a:path w="6559045" h="6858000">
                <a:moveTo>
                  <a:pt x="2285999" y="0"/>
                </a:moveTo>
                <a:lnTo>
                  <a:pt x="2286000" y="0"/>
                </a:lnTo>
                <a:lnTo>
                  <a:pt x="5927220" y="0"/>
                </a:lnTo>
                <a:lnTo>
                  <a:pt x="6051442" y="0"/>
                </a:lnTo>
                <a:lnTo>
                  <a:pt x="6559045" y="0"/>
                </a:lnTo>
                <a:lnTo>
                  <a:pt x="6559045" y="6858000"/>
                </a:lnTo>
                <a:lnTo>
                  <a:pt x="6051442" y="6858000"/>
                </a:lnTo>
                <a:lnTo>
                  <a:pt x="5927220" y="6858000"/>
                </a:lnTo>
                <a:lnTo>
                  <a:pt x="2286000" y="6858000"/>
                </a:lnTo>
                <a:lnTo>
                  <a:pt x="2285999" y="6858000"/>
                </a:lnTo>
                <a:lnTo>
                  <a:pt x="0" y="6858000"/>
                </a:lnTo>
                <a:lnTo>
                  <a:pt x="2285999" y="3"/>
                </a:lnTo>
                <a:close/>
              </a:path>
            </a:pathLst>
          </a:custGeom>
          <a:solidFill>
            <a:srgbClr val="004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7493000" y="2362200"/>
            <a:ext cx="4087813" cy="1642301"/>
          </a:xfrm>
        </p:spPr>
        <p:txBody>
          <a:bodyPr anchor="b"/>
          <a:lstStyle>
            <a:lvl1pPr algn="l">
              <a:defRPr b="1">
                <a:solidFill>
                  <a:schemeClr val="accent4">
                    <a:lumMod val="60000"/>
                    <a:lumOff val="40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bwMode="white">
          <a:xfrm>
            <a:off x="7493000" y="4206240"/>
            <a:ext cx="4087812" cy="746760"/>
          </a:xfrm>
          <a:prstGeom prst="rect">
            <a:avLst/>
          </a:prstGeom>
        </p:spPr>
        <p:txBody>
          <a:bodyPr/>
          <a:lstStyle>
            <a:lvl1pPr marL="0" indent="0" algn="l">
              <a:buNone/>
              <a:defRPr>
                <a:solidFill>
                  <a:schemeClr val="accent4">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Speaker, Date, or Subtitle </a:t>
            </a:r>
            <a:br>
              <a:rPr lang="en-US" noProof="0" dirty="0"/>
            </a:br>
            <a:r>
              <a:rPr lang="en-US" noProof="0" dirty="0"/>
              <a:t>(if needed)</a:t>
            </a:r>
          </a:p>
        </p:txBody>
      </p:sp>
      <p:sp>
        <p:nvSpPr>
          <p:cNvPr id="11" name="Rectangle 10"/>
          <p:cNvSpPr/>
          <p:nvPr userDrawn="1"/>
        </p:nvSpPr>
        <p:spPr bwMode="white">
          <a:xfrm>
            <a:off x="7493444" y="5844828"/>
            <a:ext cx="3706368" cy="692497"/>
          </a:xfrm>
          <a:prstGeom prst="rect">
            <a:avLst/>
          </a:prstGeom>
        </p:spPr>
        <p:txBody>
          <a:bodyPr wrap="square" lIns="0" tIns="0" rIns="0" bIns="0">
            <a:spAutoFit/>
          </a:bodyPr>
          <a:lstStyle/>
          <a:p>
            <a:r>
              <a:rPr lang="en-US" sz="900" b="0" dirty="0">
                <a:solidFill>
                  <a:schemeClr val="bg1">
                    <a:lumMod val="75000"/>
                  </a:schemeClr>
                </a:solidFill>
              </a:rPr>
              <a:t>© 2019 First Data Corporation. All rights reserved. The First Data </a:t>
            </a:r>
            <a:br>
              <a:rPr lang="en-US" sz="900" b="0" dirty="0">
                <a:solidFill>
                  <a:schemeClr val="bg1">
                    <a:lumMod val="75000"/>
                  </a:schemeClr>
                </a:solidFill>
              </a:rPr>
            </a:br>
            <a:r>
              <a:rPr lang="en-US" sz="900" b="0" dirty="0">
                <a:solidFill>
                  <a:schemeClr val="bg1">
                    <a:lumMod val="75000"/>
                  </a:schemeClr>
                </a:solidFill>
              </a:rPr>
              <a:t>name, logo and related trademarks and service marks are owned </a:t>
            </a:r>
            <a:br>
              <a:rPr lang="en-US" sz="900" b="0" dirty="0">
                <a:solidFill>
                  <a:schemeClr val="bg1">
                    <a:lumMod val="75000"/>
                  </a:schemeClr>
                </a:solidFill>
              </a:rPr>
            </a:br>
            <a:r>
              <a:rPr lang="en-US" sz="900" b="0" dirty="0">
                <a:solidFill>
                  <a:schemeClr val="bg1">
                    <a:lumMod val="75000"/>
                  </a:schemeClr>
                </a:solidFill>
              </a:rPr>
              <a:t>by First Data Corporation and are registered or used in the U.S. and many foreign countries. All trademarks, service marks, and trade names referenced in this material are the property of their respective owners.</a:t>
            </a:r>
          </a:p>
        </p:txBody>
      </p:sp>
      <p:grpSp>
        <p:nvGrpSpPr>
          <p:cNvPr id="12" name="Group 11"/>
          <p:cNvGrpSpPr/>
          <p:nvPr userDrawn="1"/>
        </p:nvGrpSpPr>
        <p:grpSpPr bwMode="gray">
          <a:xfrm>
            <a:off x="7493444" y="5181600"/>
            <a:ext cx="1390921" cy="249902"/>
            <a:chOff x="10437813" y="6437313"/>
            <a:chExt cx="1139825" cy="204788"/>
          </a:xfrm>
          <a:solidFill>
            <a:schemeClr val="bg1"/>
          </a:solidFill>
        </p:grpSpPr>
        <p:sp>
          <p:nvSpPr>
            <p:cNvPr id="13" name="Rectangle 12"/>
            <p:cNvSpPr>
              <a:spLocks noChangeArrowheads="1"/>
            </p:cNvSpPr>
            <p:nvPr/>
          </p:nvSpPr>
          <p:spPr bwMode="gray">
            <a:xfrm>
              <a:off x="10588625" y="6494463"/>
              <a:ext cx="317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4" name="Freeform 13"/>
            <p:cNvSpPr>
              <a:spLocks/>
            </p:cNvSpPr>
            <p:nvPr/>
          </p:nvSpPr>
          <p:spPr bwMode="gray">
            <a:xfrm>
              <a:off x="10639425" y="6491288"/>
              <a:ext cx="79375" cy="147638"/>
            </a:xfrm>
            <a:custGeom>
              <a:avLst/>
              <a:gdLst>
                <a:gd name="T0" fmla="*/ 77 w 77"/>
                <a:gd name="T1" fmla="*/ 33 h 140"/>
                <a:gd name="T2" fmla="*/ 73 w 77"/>
                <a:gd name="T3" fmla="*/ 32 h 140"/>
                <a:gd name="T4" fmla="*/ 64 w 77"/>
                <a:gd name="T5" fmla="*/ 31 h 140"/>
                <a:gd name="T6" fmla="*/ 32 w 77"/>
                <a:gd name="T7" fmla="*/ 65 h 140"/>
                <a:gd name="T8" fmla="*/ 32 w 77"/>
                <a:gd name="T9" fmla="*/ 140 h 140"/>
                <a:gd name="T10" fmla="*/ 0 w 77"/>
                <a:gd name="T11" fmla="*/ 140 h 140"/>
                <a:gd name="T12" fmla="*/ 0 w 77"/>
                <a:gd name="T13" fmla="*/ 3 h 140"/>
                <a:gd name="T14" fmla="*/ 32 w 77"/>
                <a:gd name="T15" fmla="*/ 3 h 140"/>
                <a:gd name="T16" fmla="*/ 32 w 77"/>
                <a:gd name="T17" fmla="*/ 22 h 140"/>
                <a:gd name="T18" fmla="*/ 70 w 77"/>
                <a:gd name="T19" fmla="*/ 0 h 140"/>
                <a:gd name="T20" fmla="*/ 77 w 77"/>
                <a:gd name="T21" fmla="*/ 1 h 140"/>
                <a:gd name="T22" fmla="*/ 77 w 77"/>
                <a:gd name="T23" fmla="*/ 3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40">
                  <a:moveTo>
                    <a:pt x="77" y="33"/>
                  </a:moveTo>
                  <a:cubicBezTo>
                    <a:pt x="77" y="33"/>
                    <a:pt x="75" y="32"/>
                    <a:pt x="73" y="32"/>
                  </a:cubicBezTo>
                  <a:cubicBezTo>
                    <a:pt x="70" y="31"/>
                    <a:pt x="67" y="31"/>
                    <a:pt x="64" y="31"/>
                  </a:cubicBezTo>
                  <a:cubicBezTo>
                    <a:pt x="48" y="31"/>
                    <a:pt x="32" y="39"/>
                    <a:pt x="32" y="65"/>
                  </a:cubicBezTo>
                  <a:cubicBezTo>
                    <a:pt x="32" y="140"/>
                    <a:pt x="32" y="140"/>
                    <a:pt x="32" y="140"/>
                  </a:cubicBezTo>
                  <a:cubicBezTo>
                    <a:pt x="0" y="140"/>
                    <a:pt x="0" y="140"/>
                    <a:pt x="0" y="140"/>
                  </a:cubicBezTo>
                  <a:cubicBezTo>
                    <a:pt x="0" y="3"/>
                    <a:pt x="0" y="3"/>
                    <a:pt x="0" y="3"/>
                  </a:cubicBezTo>
                  <a:cubicBezTo>
                    <a:pt x="32" y="3"/>
                    <a:pt x="32" y="3"/>
                    <a:pt x="32" y="3"/>
                  </a:cubicBezTo>
                  <a:cubicBezTo>
                    <a:pt x="32" y="22"/>
                    <a:pt x="32" y="22"/>
                    <a:pt x="32" y="22"/>
                  </a:cubicBezTo>
                  <a:cubicBezTo>
                    <a:pt x="38" y="11"/>
                    <a:pt x="51" y="0"/>
                    <a:pt x="70" y="0"/>
                  </a:cubicBezTo>
                  <a:cubicBezTo>
                    <a:pt x="72" y="0"/>
                    <a:pt x="75" y="0"/>
                    <a:pt x="77" y="1"/>
                  </a:cubicBezTo>
                  <a:lnTo>
                    <a:pt x="7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5" name="Freeform 14"/>
            <p:cNvSpPr>
              <a:spLocks/>
            </p:cNvSpPr>
            <p:nvPr/>
          </p:nvSpPr>
          <p:spPr bwMode="gray">
            <a:xfrm>
              <a:off x="10721975" y="6491288"/>
              <a:ext cx="111125" cy="150813"/>
            </a:xfrm>
            <a:custGeom>
              <a:avLst/>
              <a:gdLst>
                <a:gd name="T0" fmla="*/ 85 w 108"/>
                <a:gd name="T1" fmla="*/ 39 h 144"/>
                <a:gd name="T2" fmla="*/ 57 w 108"/>
                <a:gd name="T3" fmla="*/ 28 h 144"/>
                <a:gd name="T4" fmla="*/ 38 w 108"/>
                <a:gd name="T5" fmla="*/ 41 h 144"/>
                <a:gd name="T6" fmla="*/ 60 w 108"/>
                <a:gd name="T7" fmla="*/ 60 h 144"/>
                <a:gd name="T8" fmla="*/ 108 w 108"/>
                <a:gd name="T9" fmla="*/ 103 h 144"/>
                <a:gd name="T10" fmla="*/ 56 w 108"/>
                <a:gd name="T11" fmla="*/ 144 h 144"/>
                <a:gd name="T12" fmla="*/ 0 w 108"/>
                <a:gd name="T13" fmla="*/ 124 h 144"/>
                <a:gd name="T14" fmla="*/ 18 w 108"/>
                <a:gd name="T15" fmla="*/ 99 h 144"/>
                <a:gd name="T16" fmla="*/ 56 w 108"/>
                <a:gd name="T17" fmla="*/ 116 h 144"/>
                <a:gd name="T18" fmla="*/ 75 w 108"/>
                <a:gd name="T19" fmla="*/ 102 h 144"/>
                <a:gd name="T20" fmla="*/ 50 w 108"/>
                <a:gd name="T21" fmla="*/ 84 h 144"/>
                <a:gd name="T22" fmla="*/ 6 w 108"/>
                <a:gd name="T23" fmla="*/ 40 h 144"/>
                <a:gd name="T24" fmla="*/ 57 w 108"/>
                <a:gd name="T25" fmla="*/ 0 h 144"/>
                <a:gd name="T26" fmla="*/ 102 w 108"/>
                <a:gd name="T27" fmla="*/ 15 h 144"/>
                <a:gd name="T28" fmla="*/ 85 w 108"/>
                <a:gd name="T29"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44">
                  <a:moveTo>
                    <a:pt x="85" y="39"/>
                  </a:moveTo>
                  <a:cubicBezTo>
                    <a:pt x="77" y="32"/>
                    <a:pt x="66" y="28"/>
                    <a:pt x="57" y="28"/>
                  </a:cubicBezTo>
                  <a:cubicBezTo>
                    <a:pt x="44" y="28"/>
                    <a:pt x="38" y="34"/>
                    <a:pt x="38" y="41"/>
                  </a:cubicBezTo>
                  <a:cubicBezTo>
                    <a:pt x="38" y="48"/>
                    <a:pt x="41" y="55"/>
                    <a:pt x="60" y="60"/>
                  </a:cubicBezTo>
                  <a:cubicBezTo>
                    <a:pt x="96" y="69"/>
                    <a:pt x="108" y="79"/>
                    <a:pt x="108" y="103"/>
                  </a:cubicBezTo>
                  <a:cubicBezTo>
                    <a:pt x="108" y="126"/>
                    <a:pt x="91" y="144"/>
                    <a:pt x="56" y="144"/>
                  </a:cubicBezTo>
                  <a:cubicBezTo>
                    <a:pt x="35" y="144"/>
                    <a:pt x="16" y="137"/>
                    <a:pt x="0" y="124"/>
                  </a:cubicBezTo>
                  <a:cubicBezTo>
                    <a:pt x="18" y="99"/>
                    <a:pt x="18" y="99"/>
                    <a:pt x="18" y="99"/>
                  </a:cubicBezTo>
                  <a:cubicBezTo>
                    <a:pt x="29" y="111"/>
                    <a:pt x="43" y="116"/>
                    <a:pt x="56" y="116"/>
                  </a:cubicBezTo>
                  <a:cubicBezTo>
                    <a:pt x="69" y="116"/>
                    <a:pt x="75" y="110"/>
                    <a:pt x="75" y="102"/>
                  </a:cubicBezTo>
                  <a:cubicBezTo>
                    <a:pt x="75" y="95"/>
                    <a:pt x="70" y="89"/>
                    <a:pt x="50" y="84"/>
                  </a:cubicBezTo>
                  <a:cubicBezTo>
                    <a:pt x="17" y="76"/>
                    <a:pt x="6" y="62"/>
                    <a:pt x="6" y="40"/>
                  </a:cubicBezTo>
                  <a:cubicBezTo>
                    <a:pt x="6" y="22"/>
                    <a:pt x="20" y="0"/>
                    <a:pt x="57" y="0"/>
                  </a:cubicBezTo>
                  <a:cubicBezTo>
                    <a:pt x="74" y="0"/>
                    <a:pt x="90" y="5"/>
                    <a:pt x="102" y="15"/>
                  </a:cubicBezTo>
                  <a:lnTo>
                    <a:pt x="8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6" name="Freeform 15"/>
            <p:cNvSpPr>
              <a:spLocks/>
            </p:cNvSpPr>
            <p:nvPr/>
          </p:nvSpPr>
          <p:spPr bwMode="gray">
            <a:xfrm>
              <a:off x="10839450" y="6464300"/>
              <a:ext cx="93663"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7" name="Freeform 16"/>
            <p:cNvSpPr>
              <a:spLocks/>
            </p:cNvSpPr>
            <p:nvPr/>
          </p:nvSpPr>
          <p:spPr bwMode="gray">
            <a:xfrm>
              <a:off x="11298238" y="6464300"/>
              <a:ext cx="95250"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8" name="Freeform 17"/>
            <p:cNvSpPr>
              <a:spLocks noEditPoints="1"/>
            </p:cNvSpPr>
            <p:nvPr/>
          </p:nvSpPr>
          <p:spPr bwMode="gray">
            <a:xfrm>
              <a:off x="11161713" y="6491288"/>
              <a:ext cx="128588" cy="150813"/>
            </a:xfrm>
            <a:custGeom>
              <a:avLst/>
              <a:gdLst>
                <a:gd name="T0" fmla="*/ 59 w 125"/>
                <a:gd name="T1" fmla="*/ 119 h 144"/>
                <a:gd name="T2" fmla="*/ 93 w 125"/>
                <a:gd name="T3" fmla="*/ 83 h 144"/>
                <a:gd name="T4" fmla="*/ 59 w 125"/>
                <a:gd name="T5" fmla="*/ 77 h 144"/>
                <a:gd name="T6" fmla="*/ 30 w 125"/>
                <a:gd name="T7" fmla="*/ 99 h 144"/>
                <a:gd name="T8" fmla="*/ 59 w 125"/>
                <a:gd name="T9" fmla="*/ 119 h 144"/>
                <a:gd name="T10" fmla="*/ 13 w 125"/>
                <a:gd name="T11" fmla="*/ 12 h 144"/>
                <a:gd name="T12" fmla="*/ 17 w 125"/>
                <a:gd name="T13" fmla="*/ 10 h 144"/>
                <a:gd name="T14" fmla="*/ 60 w 125"/>
                <a:gd name="T15" fmla="*/ 0 h 144"/>
                <a:gd name="T16" fmla="*/ 125 w 125"/>
                <a:gd name="T17" fmla="*/ 56 h 144"/>
                <a:gd name="T18" fmla="*/ 125 w 125"/>
                <a:gd name="T19" fmla="*/ 140 h 144"/>
                <a:gd name="T20" fmla="*/ 93 w 125"/>
                <a:gd name="T21" fmla="*/ 140 h 144"/>
                <a:gd name="T22" fmla="*/ 93 w 125"/>
                <a:gd name="T23" fmla="*/ 124 h 144"/>
                <a:gd name="T24" fmla="*/ 52 w 125"/>
                <a:gd name="T25" fmla="*/ 144 h 144"/>
                <a:gd name="T26" fmla="*/ 0 w 125"/>
                <a:gd name="T27" fmla="*/ 99 h 144"/>
                <a:gd name="T28" fmla="*/ 54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59" y="119"/>
                  </a:moveTo>
                  <a:cubicBezTo>
                    <a:pt x="77" y="119"/>
                    <a:pt x="93" y="103"/>
                    <a:pt x="93" y="83"/>
                  </a:cubicBezTo>
                  <a:cubicBezTo>
                    <a:pt x="84" y="79"/>
                    <a:pt x="71" y="77"/>
                    <a:pt x="59" y="77"/>
                  </a:cubicBezTo>
                  <a:cubicBezTo>
                    <a:pt x="39" y="77"/>
                    <a:pt x="30" y="88"/>
                    <a:pt x="30" y="99"/>
                  </a:cubicBezTo>
                  <a:cubicBezTo>
                    <a:pt x="30" y="112"/>
                    <a:pt x="43" y="119"/>
                    <a:pt x="59" y="119"/>
                  </a:cubicBezTo>
                  <a:moveTo>
                    <a:pt x="13" y="12"/>
                  </a:moveTo>
                  <a:cubicBezTo>
                    <a:pt x="13" y="12"/>
                    <a:pt x="15" y="11"/>
                    <a:pt x="17" y="10"/>
                  </a:cubicBezTo>
                  <a:cubicBezTo>
                    <a:pt x="31" y="4"/>
                    <a:pt x="46" y="0"/>
                    <a:pt x="60" y="0"/>
                  </a:cubicBezTo>
                  <a:cubicBezTo>
                    <a:pt x="104" y="0"/>
                    <a:pt x="125" y="16"/>
                    <a:pt x="125" y="56"/>
                  </a:cubicBezTo>
                  <a:cubicBezTo>
                    <a:pt x="125" y="140"/>
                    <a:pt x="125" y="140"/>
                    <a:pt x="125" y="140"/>
                  </a:cubicBezTo>
                  <a:cubicBezTo>
                    <a:pt x="93" y="140"/>
                    <a:pt x="93" y="140"/>
                    <a:pt x="93" y="140"/>
                  </a:cubicBezTo>
                  <a:cubicBezTo>
                    <a:pt x="93" y="124"/>
                    <a:pt x="93" y="124"/>
                    <a:pt x="93" y="124"/>
                  </a:cubicBezTo>
                  <a:cubicBezTo>
                    <a:pt x="85" y="137"/>
                    <a:pt x="72" y="144"/>
                    <a:pt x="52" y="144"/>
                  </a:cubicBezTo>
                  <a:cubicBezTo>
                    <a:pt x="18" y="144"/>
                    <a:pt x="0" y="125"/>
                    <a:pt x="0" y="99"/>
                  </a:cubicBezTo>
                  <a:cubicBezTo>
                    <a:pt x="0" y="72"/>
                    <a:pt x="19" y="53"/>
                    <a:pt x="54" y="53"/>
                  </a:cubicBezTo>
                  <a:cubicBezTo>
                    <a:pt x="69" y="53"/>
                    <a:pt x="85" y="56"/>
                    <a:pt x="94" y="59"/>
                  </a:cubicBezTo>
                  <a:cubicBezTo>
                    <a:pt x="94" y="56"/>
                    <a:pt x="94" y="56"/>
                    <a:pt x="94" y="56"/>
                  </a:cubicBezTo>
                  <a:cubicBezTo>
                    <a:pt x="94" y="37"/>
                    <a:pt x="85" y="29"/>
                    <a:pt x="60" y="29"/>
                  </a:cubicBezTo>
                  <a:cubicBezTo>
                    <a:pt x="47" y="29"/>
                    <a:pt x="35"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9" name="Freeform 18"/>
            <p:cNvSpPr>
              <a:spLocks noEditPoints="1"/>
            </p:cNvSpPr>
            <p:nvPr/>
          </p:nvSpPr>
          <p:spPr bwMode="gray">
            <a:xfrm>
              <a:off x="11396663" y="6491288"/>
              <a:ext cx="128588" cy="150813"/>
            </a:xfrm>
            <a:custGeom>
              <a:avLst/>
              <a:gdLst>
                <a:gd name="T0" fmla="*/ 60 w 125"/>
                <a:gd name="T1" fmla="*/ 119 h 144"/>
                <a:gd name="T2" fmla="*/ 94 w 125"/>
                <a:gd name="T3" fmla="*/ 83 h 144"/>
                <a:gd name="T4" fmla="*/ 59 w 125"/>
                <a:gd name="T5" fmla="*/ 77 h 144"/>
                <a:gd name="T6" fmla="*/ 30 w 125"/>
                <a:gd name="T7" fmla="*/ 99 h 144"/>
                <a:gd name="T8" fmla="*/ 60 w 125"/>
                <a:gd name="T9" fmla="*/ 119 h 144"/>
                <a:gd name="T10" fmla="*/ 13 w 125"/>
                <a:gd name="T11" fmla="*/ 12 h 144"/>
                <a:gd name="T12" fmla="*/ 18 w 125"/>
                <a:gd name="T13" fmla="*/ 10 h 144"/>
                <a:gd name="T14" fmla="*/ 61 w 125"/>
                <a:gd name="T15" fmla="*/ 0 h 144"/>
                <a:gd name="T16" fmla="*/ 125 w 125"/>
                <a:gd name="T17" fmla="*/ 56 h 144"/>
                <a:gd name="T18" fmla="*/ 125 w 125"/>
                <a:gd name="T19" fmla="*/ 140 h 144"/>
                <a:gd name="T20" fmla="*/ 94 w 125"/>
                <a:gd name="T21" fmla="*/ 140 h 144"/>
                <a:gd name="T22" fmla="*/ 94 w 125"/>
                <a:gd name="T23" fmla="*/ 124 h 144"/>
                <a:gd name="T24" fmla="*/ 52 w 125"/>
                <a:gd name="T25" fmla="*/ 144 h 144"/>
                <a:gd name="T26" fmla="*/ 0 w 125"/>
                <a:gd name="T27" fmla="*/ 99 h 144"/>
                <a:gd name="T28" fmla="*/ 55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60" y="119"/>
                  </a:moveTo>
                  <a:cubicBezTo>
                    <a:pt x="77" y="119"/>
                    <a:pt x="94" y="103"/>
                    <a:pt x="94" y="83"/>
                  </a:cubicBezTo>
                  <a:cubicBezTo>
                    <a:pt x="84" y="79"/>
                    <a:pt x="71" y="77"/>
                    <a:pt x="59" y="77"/>
                  </a:cubicBezTo>
                  <a:cubicBezTo>
                    <a:pt x="39" y="77"/>
                    <a:pt x="30" y="88"/>
                    <a:pt x="30" y="99"/>
                  </a:cubicBezTo>
                  <a:cubicBezTo>
                    <a:pt x="30" y="112"/>
                    <a:pt x="43" y="119"/>
                    <a:pt x="60" y="119"/>
                  </a:cubicBezTo>
                  <a:moveTo>
                    <a:pt x="13" y="12"/>
                  </a:moveTo>
                  <a:cubicBezTo>
                    <a:pt x="13" y="12"/>
                    <a:pt x="15" y="11"/>
                    <a:pt x="18" y="10"/>
                  </a:cubicBezTo>
                  <a:cubicBezTo>
                    <a:pt x="31" y="4"/>
                    <a:pt x="46" y="0"/>
                    <a:pt x="61" y="0"/>
                  </a:cubicBezTo>
                  <a:cubicBezTo>
                    <a:pt x="105" y="0"/>
                    <a:pt x="125" y="16"/>
                    <a:pt x="125" y="56"/>
                  </a:cubicBezTo>
                  <a:cubicBezTo>
                    <a:pt x="125" y="140"/>
                    <a:pt x="125" y="140"/>
                    <a:pt x="125" y="140"/>
                  </a:cubicBezTo>
                  <a:cubicBezTo>
                    <a:pt x="94" y="140"/>
                    <a:pt x="94" y="140"/>
                    <a:pt x="94" y="140"/>
                  </a:cubicBezTo>
                  <a:cubicBezTo>
                    <a:pt x="94" y="124"/>
                    <a:pt x="94" y="124"/>
                    <a:pt x="94" y="124"/>
                  </a:cubicBezTo>
                  <a:cubicBezTo>
                    <a:pt x="85" y="137"/>
                    <a:pt x="72" y="144"/>
                    <a:pt x="52" y="144"/>
                  </a:cubicBezTo>
                  <a:cubicBezTo>
                    <a:pt x="18" y="144"/>
                    <a:pt x="0" y="125"/>
                    <a:pt x="0" y="99"/>
                  </a:cubicBezTo>
                  <a:cubicBezTo>
                    <a:pt x="0" y="72"/>
                    <a:pt x="19" y="53"/>
                    <a:pt x="55" y="53"/>
                  </a:cubicBezTo>
                  <a:cubicBezTo>
                    <a:pt x="69" y="53"/>
                    <a:pt x="86" y="56"/>
                    <a:pt x="94" y="59"/>
                  </a:cubicBezTo>
                  <a:cubicBezTo>
                    <a:pt x="94" y="56"/>
                    <a:pt x="94" y="56"/>
                    <a:pt x="94" y="56"/>
                  </a:cubicBezTo>
                  <a:cubicBezTo>
                    <a:pt x="94" y="37"/>
                    <a:pt x="85" y="29"/>
                    <a:pt x="60" y="29"/>
                  </a:cubicBezTo>
                  <a:cubicBezTo>
                    <a:pt x="47" y="29"/>
                    <a:pt x="36"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0" name="Freeform 19"/>
            <p:cNvSpPr>
              <a:spLocks noEditPoints="1"/>
            </p:cNvSpPr>
            <p:nvPr/>
          </p:nvSpPr>
          <p:spPr bwMode="gray">
            <a:xfrm>
              <a:off x="10980738" y="6437313"/>
              <a:ext cx="179388" cy="201613"/>
            </a:xfrm>
            <a:custGeom>
              <a:avLst/>
              <a:gdLst>
                <a:gd name="T0" fmla="*/ 72 w 174"/>
                <a:gd name="T1" fmla="*/ 162 h 193"/>
                <a:gd name="T2" fmla="*/ 139 w 174"/>
                <a:gd name="T3" fmla="*/ 97 h 193"/>
                <a:gd name="T4" fmla="*/ 139 w 174"/>
                <a:gd name="T5" fmla="*/ 97 h 193"/>
                <a:gd name="T6" fmla="*/ 72 w 174"/>
                <a:gd name="T7" fmla="*/ 31 h 193"/>
                <a:gd name="T8" fmla="*/ 34 w 174"/>
                <a:gd name="T9" fmla="*/ 31 h 193"/>
                <a:gd name="T10" fmla="*/ 34 w 174"/>
                <a:gd name="T11" fmla="*/ 162 h 193"/>
                <a:gd name="T12" fmla="*/ 72 w 174"/>
                <a:gd name="T13" fmla="*/ 162 h 193"/>
                <a:gd name="T14" fmla="*/ 0 w 174"/>
                <a:gd name="T15" fmla="*/ 0 h 193"/>
                <a:gd name="T16" fmla="*/ 72 w 174"/>
                <a:gd name="T17" fmla="*/ 0 h 193"/>
                <a:gd name="T18" fmla="*/ 174 w 174"/>
                <a:gd name="T19" fmla="*/ 96 h 193"/>
                <a:gd name="T20" fmla="*/ 174 w 174"/>
                <a:gd name="T21" fmla="*/ 97 h 193"/>
                <a:gd name="T22" fmla="*/ 72 w 174"/>
                <a:gd name="T23" fmla="*/ 193 h 193"/>
                <a:gd name="T24" fmla="*/ 0 w 174"/>
                <a:gd name="T25" fmla="*/ 193 h 193"/>
                <a:gd name="T26" fmla="*/ 0 w 174"/>
                <a:gd name="T2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93">
                  <a:moveTo>
                    <a:pt x="72" y="162"/>
                  </a:moveTo>
                  <a:cubicBezTo>
                    <a:pt x="112" y="162"/>
                    <a:pt x="139" y="135"/>
                    <a:pt x="139" y="97"/>
                  </a:cubicBezTo>
                  <a:cubicBezTo>
                    <a:pt x="139" y="97"/>
                    <a:pt x="139" y="97"/>
                    <a:pt x="139" y="97"/>
                  </a:cubicBezTo>
                  <a:cubicBezTo>
                    <a:pt x="139" y="59"/>
                    <a:pt x="112" y="31"/>
                    <a:pt x="72" y="31"/>
                  </a:cubicBezTo>
                  <a:cubicBezTo>
                    <a:pt x="34" y="31"/>
                    <a:pt x="34" y="31"/>
                    <a:pt x="34" y="31"/>
                  </a:cubicBezTo>
                  <a:cubicBezTo>
                    <a:pt x="34" y="162"/>
                    <a:pt x="34" y="162"/>
                    <a:pt x="34" y="162"/>
                  </a:cubicBezTo>
                  <a:lnTo>
                    <a:pt x="72" y="162"/>
                  </a:lnTo>
                  <a:close/>
                  <a:moveTo>
                    <a:pt x="0" y="0"/>
                  </a:moveTo>
                  <a:cubicBezTo>
                    <a:pt x="72" y="0"/>
                    <a:pt x="72" y="0"/>
                    <a:pt x="72" y="0"/>
                  </a:cubicBezTo>
                  <a:cubicBezTo>
                    <a:pt x="132" y="0"/>
                    <a:pt x="174" y="42"/>
                    <a:pt x="174" y="96"/>
                  </a:cubicBezTo>
                  <a:cubicBezTo>
                    <a:pt x="174" y="97"/>
                    <a:pt x="174" y="97"/>
                    <a:pt x="174" y="97"/>
                  </a:cubicBezTo>
                  <a:cubicBezTo>
                    <a:pt x="174" y="151"/>
                    <a:pt x="132" y="193"/>
                    <a:pt x="72" y="193"/>
                  </a:cubicBezTo>
                  <a:cubicBezTo>
                    <a:pt x="0" y="193"/>
                    <a:pt x="0" y="193"/>
                    <a:pt x="0" y="19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1" name="Freeform 20"/>
            <p:cNvSpPr>
              <a:spLocks/>
            </p:cNvSpPr>
            <p:nvPr/>
          </p:nvSpPr>
          <p:spPr bwMode="gray">
            <a:xfrm>
              <a:off x="10437813" y="6437313"/>
              <a:ext cx="139700" cy="201613"/>
            </a:xfrm>
            <a:custGeom>
              <a:avLst/>
              <a:gdLst>
                <a:gd name="T0" fmla="*/ 0 w 88"/>
                <a:gd name="T1" fmla="*/ 0 h 127"/>
                <a:gd name="T2" fmla="*/ 88 w 88"/>
                <a:gd name="T3" fmla="*/ 0 h 127"/>
                <a:gd name="T4" fmla="*/ 88 w 88"/>
                <a:gd name="T5" fmla="*/ 20 h 127"/>
                <a:gd name="T6" fmla="*/ 22 w 88"/>
                <a:gd name="T7" fmla="*/ 20 h 127"/>
                <a:gd name="T8" fmla="*/ 22 w 88"/>
                <a:gd name="T9" fmla="*/ 55 h 127"/>
                <a:gd name="T10" fmla="*/ 80 w 88"/>
                <a:gd name="T11" fmla="*/ 55 h 127"/>
                <a:gd name="T12" fmla="*/ 80 w 88"/>
                <a:gd name="T13" fmla="*/ 76 h 127"/>
                <a:gd name="T14" fmla="*/ 22 w 88"/>
                <a:gd name="T15" fmla="*/ 76 h 127"/>
                <a:gd name="T16" fmla="*/ 22 w 88"/>
                <a:gd name="T17" fmla="*/ 127 h 127"/>
                <a:gd name="T18" fmla="*/ 0 w 88"/>
                <a:gd name="T19" fmla="*/ 127 h 127"/>
                <a:gd name="T20" fmla="*/ 0 w 88"/>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7">
                  <a:moveTo>
                    <a:pt x="0" y="0"/>
                  </a:moveTo>
                  <a:lnTo>
                    <a:pt x="88" y="0"/>
                  </a:lnTo>
                  <a:lnTo>
                    <a:pt x="88" y="20"/>
                  </a:lnTo>
                  <a:lnTo>
                    <a:pt x="22" y="20"/>
                  </a:lnTo>
                  <a:lnTo>
                    <a:pt x="22" y="55"/>
                  </a:lnTo>
                  <a:lnTo>
                    <a:pt x="80" y="55"/>
                  </a:lnTo>
                  <a:lnTo>
                    <a:pt x="80" y="76"/>
                  </a:lnTo>
                  <a:lnTo>
                    <a:pt x="22" y="76"/>
                  </a:lnTo>
                  <a:lnTo>
                    <a:pt x="22" y="127"/>
                  </a:lnTo>
                  <a:lnTo>
                    <a:pt x="0" y="12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2" name="Freeform 21"/>
            <p:cNvSpPr>
              <a:spLocks noEditPoints="1"/>
            </p:cNvSpPr>
            <p:nvPr/>
          </p:nvSpPr>
          <p:spPr bwMode="gray">
            <a:xfrm>
              <a:off x="11537950" y="6600825"/>
              <a:ext cx="39688" cy="3968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19 w 38"/>
                <a:gd name="T11" fmla="*/ 35 h 38"/>
                <a:gd name="T12" fmla="*/ 35 w 38"/>
                <a:gd name="T13" fmla="*/ 19 h 38"/>
                <a:gd name="T14" fmla="*/ 19 w 38"/>
                <a:gd name="T15" fmla="*/ 3 h 38"/>
                <a:gd name="T16" fmla="*/ 3 w 38"/>
                <a:gd name="T17" fmla="*/ 19 h 38"/>
                <a:gd name="T18" fmla="*/ 19 w 38"/>
                <a:gd name="T19" fmla="*/ 35 h 38"/>
                <a:gd name="T20" fmla="*/ 20 w 38"/>
                <a:gd name="T21" fmla="*/ 21 h 38"/>
                <a:gd name="T22" fmla="*/ 16 w 38"/>
                <a:gd name="T23" fmla="*/ 21 h 38"/>
                <a:gd name="T24" fmla="*/ 16 w 38"/>
                <a:gd name="T25" fmla="*/ 28 h 38"/>
                <a:gd name="T26" fmla="*/ 13 w 38"/>
                <a:gd name="T27" fmla="*/ 28 h 38"/>
                <a:gd name="T28" fmla="*/ 13 w 38"/>
                <a:gd name="T29" fmla="*/ 10 h 38"/>
                <a:gd name="T30" fmla="*/ 20 w 38"/>
                <a:gd name="T31" fmla="*/ 10 h 38"/>
                <a:gd name="T32" fmla="*/ 26 w 38"/>
                <a:gd name="T33" fmla="*/ 16 h 38"/>
                <a:gd name="T34" fmla="*/ 23 w 38"/>
                <a:gd name="T35" fmla="*/ 21 h 38"/>
                <a:gd name="T36" fmla="*/ 26 w 38"/>
                <a:gd name="T37" fmla="*/ 28 h 38"/>
                <a:gd name="T38" fmla="*/ 23 w 38"/>
                <a:gd name="T39" fmla="*/ 28 h 38"/>
                <a:gd name="T40" fmla="*/ 20 w 38"/>
                <a:gd name="T41" fmla="*/ 21 h 38"/>
                <a:gd name="T42" fmla="*/ 16 w 38"/>
                <a:gd name="T43" fmla="*/ 13 h 38"/>
                <a:gd name="T44" fmla="*/ 16 w 38"/>
                <a:gd name="T45" fmla="*/ 19 h 38"/>
                <a:gd name="T46" fmla="*/ 20 w 38"/>
                <a:gd name="T47" fmla="*/ 19 h 38"/>
                <a:gd name="T48" fmla="*/ 23 w 38"/>
                <a:gd name="T49" fmla="*/ 16 h 38"/>
                <a:gd name="T50" fmla="*/ 20 w 38"/>
                <a:gd name="T51" fmla="*/ 13 h 38"/>
                <a:gd name="T52" fmla="*/ 16 w 38"/>
                <a:gd name="T5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9" y="0"/>
                  </a:moveTo>
                  <a:cubicBezTo>
                    <a:pt x="29" y="0"/>
                    <a:pt x="38" y="8"/>
                    <a:pt x="38" y="19"/>
                  </a:cubicBezTo>
                  <a:cubicBezTo>
                    <a:pt x="38" y="29"/>
                    <a:pt x="29" y="38"/>
                    <a:pt x="19" y="38"/>
                  </a:cubicBezTo>
                  <a:cubicBezTo>
                    <a:pt x="8" y="38"/>
                    <a:pt x="0" y="29"/>
                    <a:pt x="0" y="19"/>
                  </a:cubicBezTo>
                  <a:cubicBezTo>
                    <a:pt x="0" y="8"/>
                    <a:pt x="8" y="0"/>
                    <a:pt x="19" y="0"/>
                  </a:cubicBezTo>
                  <a:moveTo>
                    <a:pt x="19" y="35"/>
                  </a:moveTo>
                  <a:cubicBezTo>
                    <a:pt x="28" y="35"/>
                    <a:pt x="35" y="28"/>
                    <a:pt x="35" y="19"/>
                  </a:cubicBezTo>
                  <a:cubicBezTo>
                    <a:pt x="35" y="10"/>
                    <a:pt x="28" y="3"/>
                    <a:pt x="19" y="3"/>
                  </a:cubicBezTo>
                  <a:cubicBezTo>
                    <a:pt x="10" y="3"/>
                    <a:pt x="3" y="10"/>
                    <a:pt x="3" y="19"/>
                  </a:cubicBezTo>
                  <a:cubicBezTo>
                    <a:pt x="3" y="28"/>
                    <a:pt x="10" y="35"/>
                    <a:pt x="19" y="35"/>
                  </a:cubicBezTo>
                  <a:moveTo>
                    <a:pt x="20" y="21"/>
                  </a:moveTo>
                  <a:cubicBezTo>
                    <a:pt x="16" y="21"/>
                    <a:pt x="16" y="21"/>
                    <a:pt x="16" y="21"/>
                  </a:cubicBezTo>
                  <a:cubicBezTo>
                    <a:pt x="16" y="28"/>
                    <a:pt x="16" y="28"/>
                    <a:pt x="16" y="28"/>
                  </a:cubicBezTo>
                  <a:cubicBezTo>
                    <a:pt x="13" y="28"/>
                    <a:pt x="13" y="28"/>
                    <a:pt x="13" y="28"/>
                  </a:cubicBezTo>
                  <a:cubicBezTo>
                    <a:pt x="13" y="10"/>
                    <a:pt x="13" y="10"/>
                    <a:pt x="13" y="10"/>
                  </a:cubicBezTo>
                  <a:cubicBezTo>
                    <a:pt x="20" y="10"/>
                    <a:pt x="20" y="10"/>
                    <a:pt x="20" y="10"/>
                  </a:cubicBezTo>
                  <a:cubicBezTo>
                    <a:pt x="23" y="10"/>
                    <a:pt x="26" y="11"/>
                    <a:pt x="26" y="16"/>
                  </a:cubicBezTo>
                  <a:cubicBezTo>
                    <a:pt x="26" y="18"/>
                    <a:pt x="25" y="20"/>
                    <a:pt x="23" y="21"/>
                  </a:cubicBezTo>
                  <a:cubicBezTo>
                    <a:pt x="26" y="28"/>
                    <a:pt x="26" y="28"/>
                    <a:pt x="26" y="28"/>
                  </a:cubicBezTo>
                  <a:cubicBezTo>
                    <a:pt x="23" y="28"/>
                    <a:pt x="23" y="28"/>
                    <a:pt x="23" y="28"/>
                  </a:cubicBezTo>
                  <a:lnTo>
                    <a:pt x="20" y="21"/>
                  </a:lnTo>
                  <a:close/>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spTree>
    <p:extLst>
      <p:ext uri="{BB962C8B-B14F-4D97-AF65-F5344CB8AC3E}">
        <p14:creationId xmlns:p14="http://schemas.microsoft.com/office/powerpoint/2010/main" val="224682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Headers">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549322" cy="4854574"/>
          </a:xfrm>
          <a:prstGeom prst="rect">
            <a:avLst/>
          </a:prstGeom>
        </p:spPr>
        <p:txBody>
          <a:bodyPr/>
          <a:lstStyle>
            <a:lvl2pPr>
              <a:spcBef>
                <a:spcPts val="1400"/>
              </a:spcBef>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9"/>
          </p:nvPr>
        </p:nvSpPr>
        <p:spPr/>
        <p:txBody>
          <a:bodyPr/>
          <a:lstStyle/>
          <a:p>
            <a:pPr>
              <a:lnSpc>
                <a:spcPct val="90000"/>
              </a:lnSpc>
            </a:pPr>
            <a:r>
              <a:rPr lang="en-US"/>
              <a:t>OPTIONAL HEADER</a:t>
            </a:r>
            <a:endParaRPr lang="en-US" dirty="0"/>
          </a:p>
        </p:txBody>
      </p:sp>
      <p:sp>
        <p:nvSpPr>
          <p:cNvPr id="7" name="Footer Placeholder 6"/>
          <p:cNvSpPr>
            <a:spLocks noGrp="1"/>
          </p:cNvSpPr>
          <p:nvPr>
            <p:ph type="ftr" sz="quarter" idx="20"/>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188610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Content Placeholder 4"/>
          <p:cNvSpPr>
            <a:spLocks noGrp="1"/>
          </p:cNvSpPr>
          <p:nvPr>
            <p:ph sz="quarter" idx="19"/>
          </p:nvPr>
        </p:nvSpPr>
        <p:spPr>
          <a:xfrm>
            <a:off x="6399214" y="1295400"/>
            <a:ext cx="5181600" cy="4854575"/>
          </a:xfrm>
          <a:prstGeom prst="rect">
            <a:avLst/>
          </a:prstGeom>
        </p:spPr>
        <p:txBody>
          <a:bodyPr>
            <a:noAutofit/>
          </a:bodyPr>
          <a:lstStyle>
            <a:lvl1pPr>
              <a:defRPr sz="18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20"/>
          </p:nvPr>
        </p:nvSpPr>
        <p:spPr>
          <a:xfrm>
            <a:off x="608013" y="1295464"/>
            <a:ext cx="5181600" cy="485451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2"/>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21"/>
          </p:nvPr>
        </p:nvSpPr>
        <p:spPr/>
        <p:txBody>
          <a:bodyPr/>
          <a:lstStyle/>
          <a:p>
            <a:pPr>
              <a:lnSpc>
                <a:spcPct val="90000"/>
              </a:lnSpc>
            </a:pPr>
            <a:r>
              <a:rPr lang="en-US"/>
              <a:t>OPTIONAL HEADER</a:t>
            </a:r>
            <a:endParaRPr lang="en-US" dirty="0"/>
          </a:p>
        </p:txBody>
      </p:sp>
      <p:sp>
        <p:nvSpPr>
          <p:cNvPr id="7" name="Footer Placeholder 6"/>
          <p:cNvSpPr>
            <a:spLocks noGrp="1"/>
          </p:cNvSpPr>
          <p:nvPr>
            <p:ph type="ftr" sz="quarter" idx="22"/>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3889762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pPr>
              <a:lnSpc>
                <a:spcPct val="90000"/>
              </a:lnSpc>
            </a:pPr>
            <a:r>
              <a:rPr lang="en-US"/>
              <a:t>OPTIONAL HEADER</a:t>
            </a:r>
            <a:endParaRPr lang="en-US" dirty="0"/>
          </a:p>
        </p:txBody>
      </p:sp>
      <p:sp>
        <p:nvSpPr>
          <p:cNvPr id="7" name="Footer Placeholder 6"/>
          <p:cNvSpPr>
            <a:spLocks noGrp="1"/>
          </p:cNvSpPr>
          <p:nvPr>
            <p:ph type="ftr" sz="quarter" idx="11"/>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648627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or Table Slide">
    <p:spTree>
      <p:nvGrpSpPr>
        <p:cNvPr id="1" name=""/>
        <p:cNvGrpSpPr/>
        <p:nvPr/>
      </p:nvGrpSpPr>
      <p:grpSpPr>
        <a:xfrm>
          <a:off x="0" y="0"/>
          <a:ext cx="0" cy="0"/>
          <a:chOff x="0" y="0"/>
          <a:chExt cx="0" cy="0"/>
        </a:xfrm>
      </p:grpSpPr>
      <p:sp>
        <p:nvSpPr>
          <p:cNvPr id="14" name="Rectangle 13"/>
          <p:cNvSpPr/>
          <p:nvPr userDrawn="1"/>
        </p:nvSpPr>
        <p:spPr>
          <a:xfrm>
            <a:off x="0" y="1143000"/>
            <a:ext cx="12188825" cy="51816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master title style</a:t>
            </a:r>
          </a:p>
        </p:txBody>
      </p:sp>
      <p:sp>
        <p:nvSpPr>
          <p:cNvPr id="11" name="Content Placeholder 10"/>
          <p:cNvSpPr>
            <a:spLocks noGrp="1"/>
          </p:cNvSpPr>
          <p:nvPr>
            <p:ph sz="quarter" idx="10"/>
          </p:nvPr>
        </p:nvSpPr>
        <p:spPr>
          <a:xfrm>
            <a:off x="608011" y="1874838"/>
            <a:ext cx="10972801" cy="40413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1" hasCustomPrompt="1"/>
          </p:nvPr>
        </p:nvSpPr>
        <p:spPr>
          <a:xfrm>
            <a:off x="608273" y="1295400"/>
            <a:ext cx="9600939" cy="342900"/>
          </a:xfrm>
          <a:prstGeom prst="rect">
            <a:avLst/>
          </a:prstGeom>
        </p:spPr>
        <p:txBody>
          <a:bodyPr vert="horz" lIns="0" tIns="0" rIns="0" bIns="0" rtlCol="0">
            <a:noAutofit/>
          </a:bodyPr>
          <a:lstStyle>
            <a:lvl1pPr>
              <a:defRPr lang="en-US" baseline="0" dirty="0">
                <a:solidFill>
                  <a:schemeClr val="tx1"/>
                </a:solidFill>
              </a:defRPr>
            </a:lvl1pPr>
          </a:lstStyle>
          <a:p>
            <a:pPr lvl="0">
              <a:buNone/>
            </a:pPr>
            <a:r>
              <a:rPr lang="en-US" dirty="0"/>
              <a:t>Click to Insert Chart Title</a:t>
            </a:r>
          </a:p>
        </p:txBody>
      </p:sp>
      <p:sp>
        <p:nvSpPr>
          <p:cNvPr id="3" name="Footer Placeholder 2"/>
          <p:cNvSpPr>
            <a:spLocks noGrp="1"/>
          </p:cNvSpPr>
          <p:nvPr>
            <p:ph type="ftr" sz="quarter" idx="17"/>
          </p:nvPr>
        </p:nvSpPr>
        <p:spPr/>
        <p:txBody>
          <a:bodyPr/>
          <a:lstStyle/>
          <a:p>
            <a:r>
              <a:rPr lang="en-US"/>
              <a:t>© 2019 First Data Corporation. All rights reserved.</a:t>
            </a:r>
            <a:endParaRPr lang="en-US" dirty="0"/>
          </a:p>
        </p:txBody>
      </p:sp>
      <p:sp>
        <p:nvSpPr>
          <p:cNvPr id="7" name="Date Placeholder 6"/>
          <p:cNvSpPr>
            <a:spLocks noGrp="1"/>
          </p:cNvSpPr>
          <p:nvPr>
            <p:ph type="dt" sz="half" idx="18"/>
          </p:nvPr>
        </p:nvSpPr>
        <p:spPr/>
        <p:txBody>
          <a:bodyPr/>
          <a:lstStyle/>
          <a:p>
            <a:pPr>
              <a:lnSpc>
                <a:spcPct val="90000"/>
              </a:lnSpc>
            </a:pPr>
            <a:r>
              <a:rPr lang="en-US"/>
              <a:t>OPTIONAL HEADER</a:t>
            </a:r>
            <a:endParaRPr lang="en-US" dirty="0"/>
          </a:p>
        </p:txBody>
      </p:sp>
    </p:spTree>
    <p:extLst>
      <p:ext uri="{BB962C8B-B14F-4D97-AF65-F5344CB8AC3E}">
        <p14:creationId xmlns:p14="http://schemas.microsoft.com/office/powerpoint/2010/main" val="35486995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hart or Table Slide">
    <p:spTree>
      <p:nvGrpSpPr>
        <p:cNvPr id="1" name=""/>
        <p:cNvGrpSpPr/>
        <p:nvPr/>
      </p:nvGrpSpPr>
      <p:grpSpPr>
        <a:xfrm>
          <a:off x="0" y="0"/>
          <a:ext cx="0" cy="0"/>
          <a:chOff x="0" y="0"/>
          <a:chExt cx="0" cy="0"/>
        </a:xfrm>
      </p:grpSpPr>
      <p:sp>
        <p:nvSpPr>
          <p:cNvPr id="14" name="Rectangle 13"/>
          <p:cNvSpPr/>
          <p:nvPr userDrawn="1"/>
        </p:nvSpPr>
        <p:spPr>
          <a:xfrm>
            <a:off x="0" y="1143000"/>
            <a:ext cx="12188825" cy="51816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master title style</a:t>
            </a:r>
          </a:p>
        </p:txBody>
      </p:sp>
      <p:sp>
        <p:nvSpPr>
          <p:cNvPr id="11" name="Content Placeholder 10"/>
          <p:cNvSpPr>
            <a:spLocks noGrp="1"/>
          </p:cNvSpPr>
          <p:nvPr>
            <p:ph sz="quarter" idx="10"/>
          </p:nvPr>
        </p:nvSpPr>
        <p:spPr>
          <a:xfrm>
            <a:off x="608011" y="1874838"/>
            <a:ext cx="5181601" cy="40413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1" hasCustomPrompt="1"/>
          </p:nvPr>
        </p:nvSpPr>
        <p:spPr>
          <a:xfrm>
            <a:off x="608273" y="1295400"/>
            <a:ext cx="5181339" cy="342900"/>
          </a:xfrm>
          <a:prstGeom prst="rect">
            <a:avLst/>
          </a:prstGeom>
        </p:spPr>
        <p:txBody>
          <a:bodyPr vert="horz" lIns="0" tIns="0" rIns="0" bIns="0" rtlCol="0">
            <a:noAutofit/>
          </a:bodyPr>
          <a:lstStyle>
            <a:lvl1pPr>
              <a:defRPr lang="en-US" baseline="0" dirty="0">
                <a:solidFill>
                  <a:schemeClr val="tx1"/>
                </a:solidFill>
              </a:defRPr>
            </a:lvl1pPr>
          </a:lstStyle>
          <a:p>
            <a:pPr lvl="0">
              <a:buNone/>
            </a:pPr>
            <a:r>
              <a:rPr lang="en-US" dirty="0"/>
              <a:t>Click to Insert Chart Title</a:t>
            </a:r>
          </a:p>
        </p:txBody>
      </p:sp>
      <p:sp>
        <p:nvSpPr>
          <p:cNvPr id="4" name="Text Placeholder 3"/>
          <p:cNvSpPr>
            <a:spLocks noGrp="1"/>
          </p:cNvSpPr>
          <p:nvPr>
            <p:ph type="body" sz="quarter" idx="15"/>
          </p:nvPr>
        </p:nvSpPr>
        <p:spPr>
          <a:xfrm>
            <a:off x="6399213" y="1295400"/>
            <a:ext cx="5181600" cy="342900"/>
          </a:xfrm>
        </p:spPr>
        <p:txBody>
          <a:bodyPr vert="horz" lIns="0" tIns="0" rIns="0" bIns="0" rtlCol="0">
            <a:noAutofit/>
          </a:bodyPr>
          <a:lstStyle>
            <a:lvl1pPr>
              <a:defRPr lang="en-US" baseline="0" dirty="0" smtClean="0">
                <a:solidFill>
                  <a:schemeClr val="tx1"/>
                </a:solidFill>
              </a:defRPr>
            </a:lvl1pPr>
          </a:lstStyle>
          <a:p>
            <a:pPr lvl="0">
              <a:buNone/>
            </a:pPr>
            <a:r>
              <a:rPr lang="en-US"/>
              <a:t>Click to edit Master text styles</a:t>
            </a:r>
          </a:p>
        </p:txBody>
      </p:sp>
      <p:sp>
        <p:nvSpPr>
          <p:cNvPr id="6" name="Content Placeholder 5"/>
          <p:cNvSpPr>
            <a:spLocks noGrp="1"/>
          </p:cNvSpPr>
          <p:nvPr>
            <p:ph sz="quarter" idx="16"/>
          </p:nvPr>
        </p:nvSpPr>
        <p:spPr>
          <a:xfrm>
            <a:off x="6399214" y="1919494"/>
            <a:ext cx="5181600" cy="3996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a:stCxn id="14" idx="0"/>
          </p:cNvCxnSpPr>
          <p:nvPr userDrawn="1"/>
        </p:nvCxnSpPr>
        <p:spPr bwMode="gray">
          <a:xfrm>
            <a:off x="6094413" y="1143000"/>
            <a:ext cx="0" cy="516255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7"/>
          </p:nvPr>
        </p:nvSpPr>
        <p:spPr/>
        <p:txBody>
          <a:bodyPr/>
          <a:lstStyle/>
          <a:p>
            <a:r>
              <a:rPr lang="en-US"/>
              <a:t>© 2019 First Data Corporation. All rights reserved.</a:t>
            </a:r>
            <a:endParaRPr lang="en-US" dirty="0"/>
          </a:p>
        </p:txBody>
      </p:sp>
      <p:sp>
        <p:nvSpPr>
          <p:cNvPr id="7" name="Date Placeholder 6"/>
          <p:cNvSpPr>
            <a:spLocks noGrp="1"/>
          </p:cNvSpPr>
          <p:nvPr>
            <p:ph type="dt" sz="half" idx="18"/>
          </p:nvPr>
        </p:nvSpPr>
        <p:spPr/>
        <p:txBody>
          <a:bodyPr/>
          <a:lstStyle/>
          <a:p>
            <a:pPr>
              <a:lnSpc>
                <a:spcPct val="90000"/>
              </a:lnSpc>
            </a:pPr>
            <a:r>
              <a:rPr lang="en-US"/>
              <a:t>OPTIONAL HEADER</a:t>
            </a:r>
            <a:endParaRPr lang="en-US" dirty="0"/>
          </a:p>
        </p:txBody>
      </p:sp>
    </p:spTree>
    <p:extLst>
      <p:ext uri="{BB962C8B-B14F-4D97-AF65-F5344CB8AC3E}">
        <p14:creationId xmlns:p14="http://schemas.microsoft.com/office/powerpoint/2010/main" val="28029746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Freeform 23"/>
          <p:cNvSpPr/>
          <p:nvPr userDrawn="1"/>
        </p:nvSpPr>
        <p:spPr>
          <a:xfrm rot="10800000">
            <a:off x="4396732" y="0"/>
            <a:ext cx="6085210" cy="6877050"/>
          </a:xfrm>
          <a:custGeom>
            <a:avLst/>
            <a:gdLst>
              <a:gd name="connsiteX0" fmla="*/ 2152481 w 6085210"/>
              <a:gd name="connsiteY0" fmla="*/ 0 h 6934874"/>
              <a:gd name="connsiteX1" fmla="*/ 0 w 6085210"/>
              <a:gd name="connsiteY1" fmla="*/ 6934874 h 6934874"/>
              <a:gd name="connsiteX2" fmla="*/ 6085210 w 6085210"/>
              <a:gd name="connsiteY2" fmla="*/ 6934874 h 6934874"/>
              <a:gd name="connsiteX3" fmla="*/ 6085210 w 6085210"/>
              <a:gd name="connsiteY3" fmla="*/ 16184 h 6934874"/>
              <a:gd name="connsiteX4" fmla="*/ 2152481 w 6085210"/>
              <a:gd name="connsiteY4" fmla="*/ 0 h 6934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5210" h="6934874">
                <a:moveTo>
                  <a:pt x="2152481" y="0"/>
                </a:moveTo>
                <a:lnTo>
                  <a:pt x="0" y="6934874"/>
                </a:lnTo>
                <a:lnTo>
                  <a:pt x="6085210" y="6934874"/>
                </a:lnTo>
                <a:lnTo>
                  <a:pt x="6085210" y="16184"/>
                </a:lnTo>
                <a:lnTo>
                  <a:pt x="2152481" y="0"/>
                </a:lnTo>
                <a:close/>
              </a:path>
            </a:pathLst>
          </a:cu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5" name="Freeform 24"/>
          <p:cNvSpPr/>
          <p:nvPr userDrawn="1"/>
        </p:nvSpPr>
        <p:spPr>
          <a:xfrm rot="10800000">
            <a:off x="3895403" y="0"/>
            <a:ext cx="6085210" cy="6877050"/>
          </a:xfrm>
          <a:custGeom>
            <a:avLst/>
            <a:gdLst>
              <a:gd name="connsiteX0" fmla="*/ 2152481 w 6085210"/>
              <a:gd name="connsiteY0" fmla="*/ 0 h 6934874"/>
              <a:gd name="connsiteX1" fmla="*/ 0 w 6085210"/>
              <a:gd name="connsiteY1" fmla="*/ 6934874 h 6934874"/>
              <a:gd name="connsiteX2" fmla="*/ 6085210 w 6085210"/>
              <a:gd name="connsiteY2" fmla="*/ 6934874 h 6934874"/>
              <a:gd name="connsiteX3" fmla="*/ 6085210 w 6085210"/>
              <a:gd name="connsiteY3" fmla="*/ 16184 h 6934874"/>
              <a:gd name="connsiteX4" fmla="*/ 2152481 w 6085210"/>
              <a:gd name="connsiteY4" fmla="*/ 0 h 6934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5210" h="6934874">
                <a:moveTo>
                  <a:pt x="2152481" y="0"/>
                </a:moveTo>
                <a:lnTo>
                  <a:pt x="0" y="6934874"/>
                </a:lnTo>
                <a:lnTo>
                  <a:pt x="6085210" y="6934874"/>
                </a:lnTo>
                <a:lnTo>
                  <a:pt x="6085210" y="16184"/>
                </a:lnTo>
                <a:lnTo>
                  <a:pt x="2152481"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Rectangle 25"/>
          <p:cNvSpPr/>
          <p:nvPr userDrawn="1"/>
        </p:nvSpPr>
        <p:spPr>
          <a:xfrm>
            <a:off x="0" y="0"/>
            <a:ext cx="5006975" cy="68770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a:grpSpLocks noChangeAspect="1"/>
          </p:cNvGrpSpPr>
          <p:nvPr userDrawn="1"/>
        </p:nvGrpSpPr>
        <p:grpSpPr>
          <a:xfrm>
            <a:off x="10458831" y="6413828"/>
            <a:ext cx="1152144" cy="205972"/>
            <a:chOff x="341313" y="-1338263"/>
            <a:chExt cx="4217987" cy="754063"/>
          </a:xfrm>
          <a:solidFill>
            <a:schemeClr val="bg1"/>
          </a:solidFill>
        </p:grpSpPr>
        <p:sp>
          <p:nvSpPr>
            <p:cNvPr id="28"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bwMode="white">
          <a:xfrm>
            <a:off x="1585912" y="941642"/>
            <a:ext cx="6184899" cy="621792"/>
          </a:xfrm>
        </p:spPr>
        <p:txBody>
          <a:bodyPr anchor="t"/>
          <a:lstStyle>
            <a:lvl1pPr algn="l">
              <a:defRPr b="1">
                <a:solidFill>
                  <a:schemeClr val="accent4">
                    <a:lumMod val="60000"/>
                    <a:lumOff val="40000"/>
                  </a:schemeClr>
                </a:solidFill>
              </a:defRPr>
            </a:lvl1pPr>
          </a:lstStyle>
          <a:p>
            <a:r>
              <a:rPr lang="en-US" dirty="0"/>
              <a:t>Agenda Title</a:t>
            </a:r>
          </a:p>
        </p:txBody>
      </p:sp>
      <p:sp>
        <p:nvSpPr>
          <p:cNvPr id="5" name="Content Placeholder 4"/>
          <p:cNvSpPr>
            <a:spLocks noGrp="1"/>
          </p:cNvSpPr>
          <p:nvPr>
            <p:ph sz="quarter" idx="10"/>
          </p:nvPr>
        </p:nvSpPr>
        <p:spPr>
          <a:xfrm>
            <a:off x="1585912" y="1719072"/>
            <a:ext cx="6184899" cy="4605528"/>
          </a:xfrm>
        </p:spPr>
        <p:txBody>
          <a:bodyPr/>
          <a:lstStyle>
            <a:lvl1pPr marL="285750" indent="-285750">
              <a:spcBef>
                <a:spcPts val="1600"/>
              </a:spcBef>
              <a:buClr>
                <a:schemeClr val="accent4">
                  <a:lumMod val="60000"/>
                  <a:lumOff val="40000"/>
                </a:schemeClr>
              </a:buClr>
              <a:buFont typeface="Arial Black" panose="020B0A04020102020204" pitchFamily="34" charset="0"/>
              <a:buChar char="›"/>
              <a:defRPr b="1">
                <a:solidFill>
                  <a:schemeClr val="bg1"/>
                </a:solidFill>
              </a:defRPr>
            </a:lvl1pPr>
            <a:lvl2pPr marL="285750" indent="0">
              <a:spcBef>
                <a:spcPts val="600"/>
              </a:spcBef>
              <a:buClr>
                <a:schemeClr val="tx2"/>
              </a:buClr>
              <a:buSzPct val="25000"/>
              <a:buFont typeface="Arial" panose="020B0604020202020204" pitchFamily="34" charset="0"/>
              <a:buChar char="."/>
              <a:defRPr sz="1400" baseline="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3911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userDrawn="1"/>
        </p:nvGrpSpPr>
        <p:grpSpPr>
          <a:xfrm>
            <a:off x="6423392" y="0"/>
            <a:ext cx="5768608" cy="6877050"/>
            <a:chOff x="6423392" y="0"/>
            <a:chExt cx="5768608" cy="6877050"/>
          </a:xfrm>
        </p:grpSpPr>
        <p:grpSp>
          <p:nvGrpSpPr>
            <p:cNvPr id="10" name="Group 9"/>
            <p:cNvGrpSpPr/>
            <p:nvPr userDrawn="1"/>
          </p:nvGrpSpPr>
          <p:grpSpPr>
            <a:xfrm>
              <a:off x="6423392" y="0"/>
              <a:ext cx="5768608" cy="6877050"/>
              <a:chOff x="6399580" y="0"/>
              <a:chExt cx="5768608" cy="6877050"/>
            </a:xfrm>
          </p:grpSpPr>
          <p:sp>
            <p:nvSpPr>
              <p:cNvPr id="22" name="Freeform 21"/>
              <p:cNvSpPr/>
              <p:nvPr/>
            </p:nvSpPr>
            <p:spPr bwMode="gray">
              <a:xfrm>
                <a:off x="6399580" y="0"/>
                <a:ext cx="5634650" cy="6858001"/>
              </a:xfrm>
              <a:custGeom>
                <a:avLst/>
                <a:gdLst/>
                <a:ahLst/>
                <a:cxnLst/>
                <a:rect l="l" t="t" r="r" b="b"/>
                <a:pathLst>
                  <a:path w="5634650" h="6947519">
                    <a:moveTo>
                      <a:pt x="2152481" y="0"/>
                    </a:moveTo>
                    <a:lnTo>
                      <a:pt x="5634650" y="14356"/>
                    </a:lnTo>
                    <a:lnTo>
                      <a:pt x="5634650" y="6947519"/>
                    </a:lnTo>
                    <a:lnTo>
                      <a:pt x="0" y="6947519"/>
                    </a:lnTo>
                    <a:close/>
                  </a:path>
                </a:pathLst>
              </a:custGeom>
              <a:solidFill>
                <a:schemeClr val="accent4">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3" name="Freeform 22"/>
              <p:cNvSpPr/>
              <p:nvPr/>
            </p:nvSpPr>
            <p:spPr bwMode="gray">
              <a:xfrm>
                <a:off x="6860930" y="1"/>
                <a:ext cx="5307258" cy="6877049"/>
              </a:xfrm>
              <a:custGeom>
                <a:avLst/>
                <a:gdLst/>
                <a:ahLst/>
                <a:cxnLst/>
                <a:rect l="l" t="t" r="r" b="b"/>
                <a:pathLst>
                  <a:path w="5307258" h="6877049">
                    <a:moveTo>
                      <a:pt x="2152481" y="0"/>
                    </a:moveTo>
                    <a:lnTo>
                      <a:pt x="5307258" y="12874"/>
                    </a:lnTo>
                    <a:lnTo>
                      <a:pt x="5307258" y="6877049"/>
                    </a:lnTo>
                    <a:lnTo>
                      <a:pt x="0" y="687704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grpSp>
          <p:nvGrpSpPr>
            <p:cNvPr id="11" name="Group 10"/>
            <p:cNvGrpSpPr>
              <a:grpSpLocks noChangeAspect="1"/>
            </p:cNvGrpSpPr>
            <p:nvPr userDrawn="1"/>
          </p:nvGrpSpPr>
          <p:grpSpPr>
            <a:xfrm>
              <a:off x="10458831" y="6413828"/>
              <a:ext cx="1152144" cy="205972"/>
              <a:chOff x="341313" y="-1338263"/>
              <a:chExt cx="4217987" cy="754063"/>
            </a:xfrm>
            <a:solidFill>
              <a:schemeClr val="bg1"/>
            </a:solidFill>
          </p:grpSpPr>
          <p:sp>
            <p:nvSpPr>
              <p:cNvPr id="12"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 name="Text Placeholder 2"/>
          <p:cNvSpPr>
            <a:spLocks noGrp="1"/>
          </p:cNvSpPr>
          <p:nvPr>
            <p:ph type="body" idx="1"/>
          </p:nvPr>
        </p:nvSpPr>
        <p:spPr bwMode="white">
          <a:xfrm>
            <a:off x="8426131" y="4800601"/>
            <a:ext cx="3154681" cy="1308445"/>
          </a:xfrm>
          <a:prstGeom prst="rect">
            <a:avLst/>
          </a:prstGeom>
        </p:spPr>
        <p:txBody>
          <a:bodyPr anchor="t">
            <a:normAutofit/>
          </a:bodyPr>
          <a:lstStyle>
            <a:lvl1pPr marL="0" indent="0">
              <a:buNone/>
              <a:defRPr sz="1800" b="1">
                <a:solidFill>
                  <a:schemeClr val="accent4">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Title 3"/>
          <p:cNvSpPr>
            <a:spLocks noGrp="1"/>
          </p:cNvSpPr>
          <p:nvPr>
            <p:ph type="title"/>
          </p:nvPr>
        </p:nvSpPr>
        <p:spPr bwMode="white">
          <a:xfrm>
            <a:off x="8426132" y="2667000"/>
            <a:ext cx="3154680" cy="1981201"/>
          </a:xfrm>
        </p:spPr>
        <p:txBody>
          <a:bodyPr anchor="b"/>
          <a:lstStyle>
            <a:lvl1pPr>
              <a:defRPr b="1">
                <a:solidFill>
                  <a:schemeClr val="accent4">
                    <a:lumMod val="60000"/>
                    <a:lumOff val="4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04953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7" hidden="1"/>
          <p:cNvGraphicFramePr>
            <a:graphicFrameLocks noChangeAspect="1"/>
          </p:cNvGraphicFramePr>
          <p:nvPr userDrawn="1">
            <p:custDataLst>
              <p:tags r:id="rId2"/>
            </p:custDataLst>
          </p:nvPr>
        </p:nvGraphicFramePr>
        <p:xfrm>
          <a:off x="1618" y="1613"/>
          <a:ext cx="1588" cy="1587"/>
        </p:xfrm>
        <a:graphic>
          <a:graphicData uri="http://schemas.openxmlformats.org/presentationml/2006/ole">
            <mc:AlternateContent xmlns:mc="http://schemas.openxmlformats.org/markup-compatibility/2006">
              <mc:Choice xmlns:v="urn:schemas-microsoft-com:vml" Requires="v">
                <p:oleObj spid="_x0000_s4158" name="think-cell Slide" r:id="rId5" imgW="360" imgH="360" progId="TCLayout.ActiveDocument.1">
                  <p:embed/>
                </p:oleObj>
              </mc:Choice>
              <mc:Fallback>
                <p:oleObj name="think-cell Slide" r:id="rId5" imgW="360" imgH="360" progId="TCLayout.ActiveDocument.1">
                  <p:embed/>
                  <p:pic>
                    <p:nvPicPr>
                      <p:cNvPr id="2" name="Object 7"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8" y="161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Group 5"/>
          <p:cNvGrpSpPr>
            <a:grpSpLocks noChangeAspect="1"/>
          </p:cNvGrpSpPr>
          <p:nvPr userDrawn="1"/>
        </p:nvGrpSpPr>
        <p:grpSpPr bwMode="auto">
          <a:xfrm>
            <a:off x="4084634" y="3059812"/>
            <a:ext cx="4133829" cy="738376"/>
            <a:chOff x="6050" y="3557"/>
            <a:chExt cx="672" cy="120"/>
          </a:xfrm>
        </p:grpSpPr>
        <p:sp>
          <p:nvSpPr>
            <p:cNvPr id="18" name="AutoShape 4"/>
            <p:cNvSpPr>
              <a:spLocks noChangeAspect="1" noChangeArrowheads="1" noTextEdit="1"/>
            </p:cNvSpPr>
            <p:nvPr/>
          </p:nvSpPr>
          <p:spPr bwMode="auto">
            <a:xfrm>
              <a:off x="6050" y="3557"/>
              <a:ext cx="672" cy="1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 name="Rectangle 7"/>
            <p:cNvSpPr>
              <a:spLocks noChangeArrowheads="1"/>
            </p:cNvSpPr>
            <p:nvPr/>
          </p:nvSpPr>
          <p:spPr bwMode="auto">
            <a:xfrm>
              <a:off x="6138" y="3592"/>
              <a:ext cx="19" cy="83"/>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 name="Freeform 8"/>
            <p:cNvSpPr>
              <a:spLocks/>
            </p:cNvSpPr>
            <p:nvPr/>
          </p:nvSpPr>
          <p:spPr bwMode="auto">
            <a:xfrm>
              <a:off x="6168" y="3590"/>
              <a:ext cx="47" cy="85"/>
            </a:xfrm>
            <a:custGeom>
              <a:avLst/>
              <a:gdLst>
                <a:gd name="T0" fmla="*/ 209 w 232"/>
                <a:gd name="T1" fmla="*/ 0 h 425"/>
                <a:gd name="T2" fmla="*/ 221 w 232"/>
                <a:gd name="T3" fmla="*/ 1 h 425"/>
                <a:gd name="T4" fmla="*/ 232 w 232"/>
                <a:gd name="T5" fmla="*/ 3 h 425"/>
                <a:gd name="T6" fmla="*/ 232 w 232"/>
                <a:gd name="T7" fmla="*/ 100 h 425"/>
                <a:gd name="T8" fmla="*/ 231 w 232"/>
                <a:gd name="T9" fmla="*/ 100 h 425"/>
                <a:gd name="T10" fmla="*/ 230 w 232"/>
                <a:gd name="T11" fmla="*/ 99 h 425"/>
                <a:gd name="T12" fmla="*/ 228 w 232"/>
                <a:gd name="T13" fmla="*/ 99 h 425"/>
                <a:gd name="T14" fmla="*/ 225 w 232"/>
                <a:gd name="T15" fmla="*/ 98 h 425"/>
                <a:gd name="T16" fmla="*/ 222 w 232"/>
                <a:gd name="T17" fmla="*/ 98 h 425"/>
                <a:gd name="T18" fmla="*/ 220 w 232"/>
                <a:gd name="T19" fmla="*/ 97 h 425"/>
                <a:gd name="T20" fmla="*/ 205 w 232"/>
                <a:gd name="T21" fmla="*/ 96 h 425"/>
                <a:gd name="T22" fmla="*/ 190 w 232"/>
                <a:gd name="T23" fmla="*/ 95 h 425"/>
                <a:gd name="T24" fmla="*/ 175 w 232"/>
                <a:gd name="T25" fmla="*/ 96 h 425"/>
                <a:gd name="T26" fmla="*/ 160 w 232"/>
                <a:gd name="T27" fmla="*/ 99 h 425"/>
                <a:gd name="T28" fmla="*/ 145 w 232"/>
                <a:gd name="T29" fmla="*/ 104 h 425"/>
                <a:gd name="T30" fmla="*/ 132 w 232"/>
                <a:gd name="T31" fmla="*/ 112 h 425"/>
                <a:gd name="T32" fmla="*/ 120 w 232"/>
                <a:gd name="T33" fmla="*/ 123 h 425"/>
                <a:gd name="T34" fmla="*/ 110 w 232"/>
                <a:gd name="T35" fmla="*/ 137 h 425"/>
                <a:gd name="T36" fmla="*/ 103 w 232"/>
                <a:gd name="T37" fmla="*/ 154 h 425"/>
                <a:gd name="T38" fmla="*/ 97 w 232"/>
                <a:gd name="T39" fmla="*/ 174 h 425"/>
                <a:gd name="T40" fmla="*/ 96 w 232"/>
                <a:gd name="T41" fmla="*/ 199 h 425"/>
                <a:gd name="T42" fmla="*/ 96 w 232"/>
                <a:gd name="T43" fmla="*/ 425 h 425"/>
                <a:gd name="T44" fmla="*/ 0 w 232"/>
                <a:gd name="T45" fmla="*/ 425 h 425"/>
                <a:gd name="T46" fmla="*/ 0 w 232"/>
                <a:gd name="T47" fmla="*/ 10 h 425"/>
                <a:gd name="T48" fmla="*/ 96 w 232"/>
                <a:gd name="T49" fmla="*/ 10 h 425"/>
                <a:gd name="T50" fmla="*/ 96 w 232"/>
                <a:gd name="T51" fmla="*/ 66 h 425"/>
                <a:gd name="T52" fmla="*/ 105 w 232"/>
                <a:gd name="T53" fmla="*/ 53 h 425"/>
                <a:gd name="T54" fmla="*/ 116 w 232"/>
                <a:gd name="T55" fmla="*/ 40 h 425"/>
                <a:gd name="T56" fmla="*/ 130 w 232"/>
                <a:gd name="T57" fmla="*/ 28 h 425"/>
                <a:gd name="T58" fmla="*/ 146 w 232"/>
                <a:gd name="T59" fmla="*/ 16 h 425"/>
                <a:gd name="T60" fmla="*/ 165 w 232"/>
                <a:gd name="T61" fmla="*/ 8 h 425"/>
                <a:gd name="T62" fmla="*/ 186 w 232"/>
                <a:gd name="T63" fmla="*/ 2 h 425"/>
                <a:gd name="T64" fmla="*/ 209 w 232"/>
                <a:gd name="T65"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425">
                  <a:moveTo>
                    <a:pt x="209" y="0"/>
                  </a:moveTo>
                  <a:lnTo>
                    <a:pt x="221" y="1"/>
                  </a:lnTo>
                  <a:lnTo>
                    <a:pt x="232" y="3"/>
                  </a:lnTo>
                  <a:lnTo>
                    <a:pt x="232" y="100"/>
                  </a:lnTo>
                  <a:lnTo>
                    <a:pt x="231" y="100"/>
                  </a:lnTo>
                  <a:lnTo>
                    <a:pt x="230" y="99"/>
                  </a:lnTo>
                  <a:lnTo>
                    <a:pt x="228" y="99"/>
                  </a:lnTo>
                  <a:lnTo>
                    <a:pt x="225" y="98"/>
                  </a:lnTo>
                  <a:lnTo>
                    <a:pt x="222" y="98"/>
                  </a:lnTo>
                  <a:lnTo>
                    <a:pt x="220" y="97"/>
                  </a:lnTo>
                  <a:lnTo>
                    <a:pt x="205" y="96"/>
                  </a:lnTo>
                  <a:lnTo>
                    <a:pt x="190" y="95"/>
                  </a:lnTo>
                  <a:lnTo>
                    <a:pt x="175" y="96"/>
                  </a:lnTo>
                  <a:lnTo>
                    <a:pt x="160" y="99"/>
                  </a:lnTo>
                  <a:lnTo>
                    <a:pt x="145" y="104"/>
                  </a:lnTo>
                  <a:lnTo>
                    <a:pt x="132" y="112"/>
                  </a:lnTo>
                  <a:lnTo>
                    <a:pt x="120" y="123"/>
                  </a:lnTo>
                  <a:lnTo>
                    <a:pt x="110" y="137"/>
                  </a:lnTo>
                  <a:lnTo>
                    <a:pt x="103" y="154"/>
                  </a:lnTo>
                  <a:lnTo>
                    <a:pt x="97" y="174"/>
                  </a:lnTo>
                  <a:lnTo>
                    <a:pt x="96" y="199"/>
                  </a:lnTo>
                  <a:lnTo>
                    <a:pt x="96" y="425"/>
                  </a:lnTo>
                  <a:lnTo>
                    <a:pt x="0" y="425"/>
                  </a:lnTo>
                  <a:lnTo>
                    <a:pt x="0" y="10"/>
                  </a:lnTo>
                  <a:lnTo>
                    <a:pt x="96" y="10"/>
                  </a:lnTo>
                  <a:lnTo>
                    <a:pt x="96" y="66"/>
                  </a:lnTo>
                  <a:lnTo>
                    <a:pt x="105" y="53"/>
                  </a:lnTo>
                  <a:lnTo>
                    <a:pt x="116" y="40"/>
                  </a:lnTo>
                  <a:lnTo>
                    <a:pt x="130" y="28"/>
                  </a:lnTo>
                  <a:lnTo>
                    <a:pt x="146" y="16"/>
                  </a:lnTo>
                  <a:lnTo>
                    <a:pt x="165" y="8"/>
                  </a:lnTo>
                  <a:lnTo>
                    <a:pt x="186" y="2"/>
                  </a:lnTo>
                  <a:lnTo>
                    <a:pt x="20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 name="Freeform 9"/>
            <p:cNvSpPr>
              <a:spLocks/>
            </p:cNvSpPr>
            <p:nvPr/>
          </p:nvSpPr>
          <p:spPr bwMode="auto">
            <a:xfrm>
              <a:off x="6216" y="3590"/>
              <a:ext cx="65" cy="87"/>
            </a:xfrm>
            <a:custGeom>
              <a:avLst/>
              <a:gdLst>
                <a:gd name="T0" fmla="*/ 202 w 325"/>
                <a:gd name="T1" fmla="*/ 2 h 435"/>
                <a:gd name="T2" fmla="*/ 259 w 325"/>
                <a:gd name="T3" fmla="*/ 17 h 435"/>
                <a:gd name="T4" fmla="*/ 308 w 325"/>
                <a:gd name="T5" fmla="*/ 47 h 435"/>
                <a:gd name="T6" fmla="*/ 237 w 325"/>
                <a:gd name="T7" fmla="*/ 105 h 435"/>
                <a:gd name="T8" fmla="*/ 194 w 325"/>
                <a:gd name="T9" fmla="*/ 88 h 435"/>
                <a:gd name="T10" fmla="*/ 154 w 325"/>
                <a:gd name="T11" fmla="*/ 87 h 435"/>
                <a:gd name="T12" fmla="*/ 128 w 325"/>
                <a:gd name="T13" fmla="*/ 97 h 435"/>
                <a:gd name="T14" fmla="*/ 116 w 325"/>
                <a:gd name="T15" fmla="*/ 115 h 435"/>
                <a:gd name="T16" fmla="*/ 115 w 325"/>
                <a:gd name="T17" fmla="*/ 133 h 435"/>
                <a:gd name="T18" fmla="*/ 122 w 325"/>
                <a:gd name="T19" fmla="*/ 151 h 435"/>
                <a:gd name="T20" fmla="*/ 142 w 325"/>
                <a:gd name="T21" fmla="*/ 167 h 435"/>
                <a:gd name="T22" fmla="*/ 181 w 325"/>
                <a:gd name="T23" fmla="*/ 181 h 435"/>
                <a:gd name="T24" fmla="*/ 250 w 325"/>
                <a:gd name="T25" fmla="*/ 204 h 435"/>
                <a:gd name="T26" fmla="*/ 293 w 325"/>
                <a:gd name="T27" fmla="*/ 230 h 435"/>
                <a:gd name="T28" fmla="*/ 318 w 325"/>
                <a:gd name="T29" fmla="*/ 265 h 435"/>
                <a:gd name="T30" fmla="*/ 325 w 325"/>
                <a:gd name="T31" fmla="*/ 311 h 435"/>
                <a:gd name="T32" fmla="*/ 318 w 325"/>
                <a:gd name="T33" fmla="*/ 356 h 435"/>
                <a:gd name="T34" fmla="*/ 295 w 325"/>
                <a:gd name="T35" fmla="*/ 392 h 435"/>
                <a:gd name="T36" fmla="*/ 257 w 325"/>
                <a:gd name="T37" fmla="*/ 419 h 435"/>
                <a:gd name="T38" fmla="*/ 202 w 325"/>
                <a:gd name="T39" fmla="*/ 433 h 435"/>
                <a:gd name="T40" fmla="*/ 130 w 325"/>
                <a:gd name="T41" fmla="*/ 432 h 435"/>
                <a:gd name="T42" fmla="*/ 61 w 325"/>
                <a:gd name="T43" fmla="*/ 414 h 435"/>
                <a:gd name="T44" fmla="*/ 0 w 325"/>
                <a:gd name="T45" fmla="*/ 374 h 435"/>
                <a:gd name="T46" fmla="*/ 74 w 325"/>
                <a:gd name="T47" fmla="*/ 320 h 435"/>
                <a:gd name="T48" fmla="*/ 120 w 325"/>
                <a:gd name="T49" fmla="*/ 343 h 435"/>
                <a:gd name="T50" fmla="*/ 168 w 325"/>
                <a:gd name="T51" fmla="*/ 350 h 435"/>
                <a:gd name="T52" fmla="*/ 202 w 325"/>
                <a:gd name="T53" fmla="*/ 344 h 435"/>
                <a:gd name="T54" fmla="*/ 221 w 325"/>
                <a:gd name="T55" fmla="*/ 330 h 435"/>
                <a:gd name="T56" fmla="*/ 227 w 325"/>
                <a:gd name="T57" fmla="*/ 309 h 435"/>
                <a:gd name="T58" fmla="*/ 221 w 325"/>
                <a:gd name="T59" fmla="*/ 288 h 435"/>
                <a:gd name="T60" fmla="*/ 198 w 325"/>
                <a:gd name="T61" fmla="*/ 271 h 435"/>
                <a:gd name="T62" fmla="*/ 152 w 325"/>
                <a:gd name="T63" fmla="*/ 256 h 435"/>
                <a:gd name="T64" fmla="*/ 89 w 325"/>
                <a:gd name="T65" fmla="*/ 233 h 435"/>
                <a:gd name="T66" fmla="*/ 48 w 325"/>
                <a:gd name="T67" fmla="*/ 204 h 435"/>
                <a:gd name="T68" fmla="*/ 26 w 325"/>
                <a:gd name="T69" fmla="*/ 167 h 435"/>
                <a:gd name="T70" fmla="*/ 18 w 325"/>
                <a:gd name="T71" fmla="*/ 122 h 435"/>
                <a:gd name="T72" fmla="*/ 24 w 325"/>
                <a:gd name="T73" fmla="*/ 89 h 435"/>
                <a:gd name="T74" fmla="*/ 41 w 325"/>
                <a:gd name="T75" fmla="*/ 56 h 435"/>
                <a:gd name="T76" fmla="*/ 70 w 325"/>
                <a:gd name="T77" fmla="*/ 28 h 435"/>
                <a:gd name="T78" fmla="*/ 113 w 325"/>
                <a:gd name="T79" fmla="*/ 8 h 435"/>
                <a:gd name="T80" fmla="*/ 172 w 325"/>
                <a:gd name="T8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435">
                  <a:moveTo>
                    <a:pt x="172" y="0"/>
                  </a:moveTo>
                  <a:lnTo>
                    <a:pt x="202" y="2"/>
                  </a:lnTo>
                  <a:lnTo>
                    <a:pt x="231" y="8"/>
                  </a:lnTo>
                  <a:lnTo>
                    <a:pt x="259" y="17"/>
                  </a:lnTo>
                  <a:lnTo>
                    <a:pt x="284" y="31"/>
                  </a:lnTo>
                  <a:lnTo>
                    <a:pt x="308" y="47"/>
                  </a:lnTo>
                  <a:lnTo>
                    <a:pt x="256" y="118"/>
                  </a:lnTo>
                  <a:lnTo>
                    <a:pt x="237" y="105"/>
                  </a:lnTo>
                  <a:lnTo>
                    <a:pt x="216" y="94"/>
                  </a:lnTo>
                  <a:lnTo>
                    <a:pt x="194" y="88"/>
                  </a:lnTo>
                  <a:lnTo>
                    <a:pt x="172" y="85"/>
                  </a:lnTo>
                  <a:lnTo>
                    <a:pt x="154" y="87"/>
                  </a:lnTo>
                  <a:lnTo>
                    <a:pt x="140" y="91"/>
                  </a:lnTo>
                  <a:lnTo>
                    <a:pt x="128" y="97"/>
                  </a:lnTo>
                  <a:lnTo>
                    <a:pt x="120" y="106"/>
                  </a:lnTo>
                  <a:lnTo>
                    <a:pt x="116" y="115"/>
                  </a:lnTo>
                  <a:lnTo>
                    <a:pt x="114" y="126"/>
                  </a:lnTo>
                  <a:lnTo>
                    <a:pt x="115" y="133"/>
                  </a:lnTo>
                  <a:lnTo>
                    <a:pt x="117" y="143"/>
                  </a:lnTo>
                  <a:lnTo>
                    <a:pt x="122" y="151"/>
                  </a:lnTo>
                  <a:lnTo>
                    <a:pt x="130" y="159"/>
                  </a:lnTo>
                  <a:lnTo>
                    <a:pt x="142" y="167"/>
                  </a:lnTo>
                  <a:lnTo>
                    <a:pt x="159" y="175"/>
                  </a:lnTo>
                  <a:lnTo>
                    <a:pt x="181" y="181"/>
                  </a:lnTo>
                  <a:lnTo>
                    <a:pt x="218" y="193"/>
                  </a:lnTo>
                  <a:lnTo>
                    <a:pt x="250" y="204"/>
                  </a:lnTo>
                  <a:lnTo>
                    <a:pt x="274" y="216"/>
                  </a:lnTo>
                  <a:lnTo>
                    <a:pt x="293" y="230"/>
                  </a:lnTo>
                  <a:lnTo>
                    <a:pt x="309" y="247"/>
                  </a:lnTo>
                  <a:lnTo>
                    <a:pt x="318" y="265"/>
                  </a:lnTo>
                  <a:lnTo>
                    <a:pt x="324" y="286"/>
                  </a:lnTo>
                  <a:lnTo>
                    <a:pt x="325" y="311"/>
                  </a:lnTo>
                  <a:lnTo>
                    <a:pt x="324" y="334"/>
                  </a:lnTo>
                  <a:lnTo>
                    <a:pt x="318" y="356"/>
                  </a:lnTo>
                  <a:lnTo>
                    <a:pt x="309" y="375"/>
                  </a:lnTo>
                  <a:lnTo>
                    <a:pt x="295" y="392"/>
                  </a:lnTo>
                  <a:lnTo>
                    <a:pt x="278" y="406"/>
                  </a:lnTo>
                  <a:lnTo>
                    <a:pt x="257" y="419"/>
                  </a:lnTo>
                  <a:lnTo>
                    <a:pt x="231" y="427"/>
                  </a:lnTo>
                  <a:lnTo>
                    <a:pt x="202" y="433"/>
                  </a:lnTo>
                  <a:lnTo>
                    <a:pt x="168" y="435"/>
                  </a:lnTo>
                  <a:lnTo>
                    <a:pt x="130" y="432"/>
                  </a:lnTo>
                  <a:lnTo>
                    <a:pt x="96" y="425"/>
                  </a:lnTo>
                  <a:lnTo>
                    <a:pt x="61" y="414"/>
                  </a:lnTo>
                  <a:lnTo>
                    <a:pt x="30" y="396"/>
                  </a:lnTo>
                  <a:lnTo>
                    <a:pt x="0" y="374"/>
                  </a:lnTo>
                  <a:lnTo>
                    <a:pt x="53" y="302"/>
                  </a:lnTo>
                  <a:lnTo>
                    <a:pt x="74" y="320"/>
                  </a:lnTo>
                  <a:lnTo>
                    <a:pt x="97" y="333"/>
                  </a:lnTo>
                  <a:lnTo>
                    <a:pt x="120" y="343"/>
                  </a:lnTo>
                  <a:lnTo>
                    <a:pt x="144" y="348"/>
                  </a:lnTo>
                  <a:lnTo>
                    <a:pt x="168" y="350"/>
                  </a:lnTo>
                  <a:lnTo>
                    <a:pt x="186" y="348"/>
                  </a:lnTo>
                  <a:lnTo>
                    <a:pt x="202" y="344"/>
                  </a:lnTo>
                  <a:lnTo>
                    <a:pt x="213" y="338"/>
                  </a:lnTo>
                  <a:lnTo>
                    <a:pt x="221" y="330"/>
                  </a:lnTo>
                  <a:lnTo>
                    <a:pt x="226" y="320"/>
                  </a:lnTo>
                  <a:lnTo>
                    <a:pt x="227" y="309"/>
                  </a:lnTo>
                  <a:lnTo>
                    <a:pt x="226" y="298"/>
                  </a:lnTo>
                  <a:lnTo>
                    <a:pt x="221" y="288"/>
                  </a:lnTo>
                  <a:lnTo>
                    <a:pt x="212" y="279"/>
                  </a:lnTo>
                  <a:lnTo>
                    <a:pt x="198" y="271"/>
                  </a:lnTo>
                  <a:lnTo>
                    <a:pt x="177" y="263"/>
                  </a:lnTo>
                  <a:lnTo>
                    <a:pt x="152" y="256"/>
                  </a:lnTo>
                  <a:lnTo>
                    <a:pt x="117" y="245"/>
                  </a:lnTo>
                  <a:lnTo>
                    <a:pt x="89" y="233"/>
                  </a:lnTo>
                  <a:lnTo>
                    <a:pt x="65" y="219"/>
                  </a:lnTo>
                  <a:lnTo>
                    <a:pt x="48" y="204"/>
                  </a:lnTo>
                  <a:lnTo>
                    <a:pt x="35" y="186"/>
                  </a:lnTo>
                  <a:lnTo>
                    <a:pt x="26" y="167"/>
                  </a:lnTo>
                  <a:lnTo>
                    <a:pt x="20" y="146"/>
                  </a:lnTo>
                  <a:lnTo>
                    <a:pt x="18" y="122"/>
                  </a:lnTo>
                  <a:lnTo>
                    <a:pt x="19" y="106"/>
                  </a:lnTo>
                  <a:lnTo>
                    <a:pt x="24" y="89"/>
                  </a:lnTo>
                  <a:lnTo>
                    <a:pt x="31" y="71"/>
                  </a:lnTo>
                  <a:lnTo>
                    <a:pt x="41" y="56"/>
                  </a:lnTo>
                  <a:lnTo>
                    <a:pt x="54" y="41"/>
                  </a:lnTo>
                  <a:lnTo>
                    <a:pt x="70" y="28"/>
                  </a:lnTo>
                  <a:lnTo>
                    <a:pt x="90" y="16"/>
                  </a:lnTo>
                  <a:lnTo>
                    <a:pt x="113" y="8"/>
                  </a:lnTo>
                  <a:lnTo>
                    <a:pt x="141" y="2"/>
                  </a:lnTo>
                  <a:lnTo>
                    <a:pt x="17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 name="Freeform 10"/>
            <p:cNvSpPr>
              <a:spLocks/>
            </p:cNvSpPr>
            <p:nvPr/>
          </p:nvSpPr>
          <p:spPr bwMode="auto">
            <a:xfrm>
              <a:off x="6285" y="3575"/>
              <a:ext cx="55" cy="102"/>
            </a:xfrm>
            <a:custGeom>
              <a:avLst/>
              <a:gdLst>
                <a:gd name="T0" fmla="*/ 58 w 277"/>
                <a:gd name="T1" fmla="*/ 0 h 512"/>
                <a:gd name="T2" fmla="*/ 154 w 277"/>
                <a:gd name="T3" fmla="*/ 0 h 512"/>
                <a:gd name="T4" fmla="*/ 154 w 277"/>
                <a:gd name="T5" fmla="*/ 87 h 512"/>
                <a:gd name="T6" fmla="*/ 249 w 277"/>
                <a:gd name="T7" fmla="*/ 87 h 512"/>
                <a:gd name="T8" fmla="*/ 249 w 277"/>
                <a:gd name="T9" fmla="*/ 170 h 512"/>
                <a:gd name="T10" fmla="*/ 154 w 277"/>
                <a:gd name="T11" fmla="*/ 170 h 512"/>
                <a:gd name="T12" fmla="*/ 154 w 277"/>
                <a:gd name="T13" fmla="*/ 375 h 512"/>
                <a:gd name="T14" fmla="*/ 156 w 277"/>
                <a:gd name="T15" fmla="*/ 392 h 512"/>
                <a:gd name="T16" fmla="*/ 160 w 277"/>
                <a:gd name="T17" fmla="*/ 405 h 512"/>
                <a:gd name="T18" fmla="*/ 166 w 277"/>
                <a:gd name="T19" fmla="*/ 415 h 512"/>
                <a:gd name="T20" fmla="*/ 176 w 277"/>
                <a:gd name="T21" fmla="*/ 422 h 512"/>
                <a:gd name="T22" fmla="*/ 188 w 277"/>
                <a:gd name="T23" fmla="*/ 426 h 512"/>
                <a:gd name="T24" fmla="*/ 201 w 277"/>
                <a:gd name="T25" fmla="*/ 428 h 512"/>
                <a:gd name="T26" fmla="*/ 217 w 277"/>
                <a:gd name="T27" fmla="*/ 426 h 512"/>
                <a:gd name="T28" fmla="*/ 231 w 277"/>
                <a:gd name="T29" fmla="*/ 422 h 512"/>
                <a:gd name="T30" fmla="*/ 246 w 277"/>
                <a:gd name="T31" fmla="*/ 414 h 512"/>
                <a:gd name="T32" fmla="*/ 277 w 277"/>
                <a:gd name="T33" fmla="*/ 492 h 512"/>
                <a:gd name="T34" fmla="*/ 261 w 277"/>
                <a:gd name="T35" fmla="*/ 500 h 512"/>
                <a:gd name="T36" fmla="*/ 241 w 277"/>
                <a:gd name="T37" fmla="*/ 506 h 512"/>
                <a:gd name="T38" fmla="*/ 219 w 277"/>
                <a:gd name="T39" fmla="*/ 510 h 512"/>
                <a:gd name="T40" fmla="*/ 196 w 277"/>
                <a:gd name="T41" fmla="*/ 512 h 512"/>
                <a:gd name="T42" fmla="*/ 167 w 277"/>
                <a:gd name="T43" fmla="*/ 510 h 512"/>
                <a:gd name="T44" fmla="*/ 141 w 277"/>
                <a:gd name="T45" fmla="*/ 505 h 512"/>
                <a:gd name="T46" fmla="*/ 118 w 277"/>
                <a:gd name="T47" fmla="*/ 496 h 512"/>
                <a:gd name="T48" fmla="*/ 100 w 277"/>
                <a:gd name="T49" fmla="*/ 483 h 512"/>
                <a:gd name="T50" fmla="*/ 85 w 277"/>
                <a:gd name="T51" fmla="*/ 468 h 512"/>
                <a:gd name="T52" fmla="*/ 73 w 277"/>
                <a:gd name="T53" fmla="*/ 450 h 512"/>
                <a:gd name="T54" fmla="*/ 64 w 277"/>
                <a:gd name="T55" fmla="*/ 427 h 512"/>
                <a:gd name="T56" fmla="*/ 59 w 277"/>
                <a:gd name="T57" fmla="*/ 403 h 512"/>
                <a:gd name="T58" fmla="*/ 58 w 277"/>
                <a:gd name="T59" fmla="*/ 374 h 512"/>
                <a:gd name="T60" fmla="*/ 58 w 277"/>
                <a:gd name="T61" fmla="*/ 170 h 512"/>
                <a:gd name="T62" fmla="*/ 0 w 277"/>
                <a:gd name="T63" fmla="*/ 170 h 512"/>
                <a:gd name="T64" fmla="*/ 0 w 277"/>
                <a:gd name="T65" fmla="*/ 87 h 512"/>
                <a:gd name="T66" fmla="*/ 58 w 277"/>
                <a:gd name="T67" fmla="*/ 87 h 512"/>
                <a:gd name="T68" fmla="*/ 58 w 277"/>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7" h="512">
                  <a:moveTo>
                    <a:pt x="58" y="0"/>
                  </a:moveTo>
                  <a:lnTo>
                    <a:pt x="154" y="0"/>
                  </a:lnTo>
                  <a:lnTo>
                    <a:pt x="154" y="87"/>
                  </a:lnTo>
                  <a:lnTo>
                    <a:pt x="249" y="87"/>
                  </a:lnTo>
                  <a:lnTo>
                    <a:pt x="249" y="170"/>
                  </a:lnTo>
                  <a:lnTo>
                    <a:pt x="154" y="170"/>
                  </a:lnTo>
                  <a:lnTo>
                    <a:pt x="154" y="375"/>
                  </a:lnTo>
                  <a:lnTo>
                    <a:pt x="156" y="392"/>
                  </a:lnTo>
                  <a:lnTo>
                    <a:pt x="160" y="405"/>
                  </a:lnTo>
                  <a:lnTo>
                    <a:pt x="166" y="415"/>
                  </a:lnTo>
                  <a:lnTo>
                    <a:pt x="176" y="422"/>
                  </a:lnTo>
                  <a:lnTo>
                    <a:pt x="188" y="426"/>
                  </a:lnTo>
                  <a:lnTo>
                    <a:pt x="201" y="428"/>
                  </a:lnTo>
                  <a:lnTo>
                    <a:pt x="217" y="426"/>
                  </a:lnTo>
                  <a:lnTo>
                    <a:pt x="231" y="422"/>
                  </a:lnTo>
                  <a:lnTo>
                    <a:pt x="246" y="414"/>
                  </a:lnTo>
                  <a:lnTo>
                    <a:pt x="277" y="492"/>
                  </a:lnTo>
                  <a:lnTo>
                    <a:pt x="261" y="500"/>
                  </a:lnTo>
                  <a:lnTo>
                    <a:pt x="241" y="506"/>
                  </a:lnTo>
                  <a:lnTo>
                    <a:pt x="219" y="510"/>
                  </a:lnTo>
                  <a:lnTo>
                    <a:pt x="196" y="512"/>
                  </a:lnTo>
                  <a:lnTo>
                    <a:pt x="167" y="510"/>
                  </a:lnTo>
                  <a:lnTo>
                    <a:pt x="141" y="505"/>
                  </a:lnTo>
                  <a:lnTo>
                    <a:pt x="118" y="496"/>
                  </a:lnTo>
                  <a:lnTo>
                    <a:pt x="100" y="483"/>
                  </a:lnTo>
                  <a:lnTo>
                    <a:pt x="85" y="468"/>
                  </a:lnTo>
                  <a:lnTo>
                    <a:pt x="73" y="450"/>
                  </a:lnTo>
                  <a:lnTo>
                    <a:pt x="64" y="427"/>
                  </a:lnTo>
                  <a:lnTo>
                    <a:pt x="59" y="403"/>
                  </a:lnTo>
                  <a:lnTo>
                    <a:pt x="58" y="374"/>
                  </a:lnTo>
                  <a:lnTo>
                    <a:pt x="58" y="170"/>
                  </a:lnTo>
                  <a:lnTo>
                    <a:pt x="0" y="170"/>
                  </a:lnTo>
                  <a:lnTo>
                    <a:pt x="0" y="87"/>
                  </a:lnTo>
                  <a:lnTo>
                    <a:pt x="58" y="87"/>
                  </a:lnTo>
                  <a:lnTo>
                    <a:pt x="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 name="Freeform 11"/>
            <p:cNvSpPr>
              <a:spLocks/>
            </p:cNvSpPr>
            <p:nvPr/>
          </p:nvSpPr>
          <p:spPr bwMode="auto">
            <a:xfrm>
              <a:off x="6553" y="3575"/>
              <a:ext cx="56" cy="102"/>
            </a:xfrm>
            <a:custGeom>
              <a:avLst/>
              <a:gdLst>
                <a:gd name="T0" fmla="*/ 58 w 278"/>
                <a:gd name="T1" fmla="*/ 0 h 512"/>
                <a:gd name="T2" fmla="*/ 154 w 278"/>
                <a:gd name="T3" fmla="*/ 0 h 512"/>
                <a:gd name="T4" fmla="*/ 154 w 278"/>
                <a:gd name="T5" fmla="*/ 87 h 512"/>
                <a:gd name="T6" fmla="*/ 248 w 278"/>
                <a:gd name="T7" fmla="*/ 87 h 512"/>
                <a:gd name="T8" fmla="*/ 248 w 278"/>
                <a:gd name="T9" fmla="*/ 170 h 512"/>
                <a:gd name="T10" fmla="*/ 154 w 278"/>
                <a:gd name="T11" fmla="*/ 170 h 512"/>
                <a:gd name="T12" fmla="*/ 154 w 278"/>
                <a:gd name="T13" fmla="*/ 375 h 512"/>
                <a:gd name="T14" fmla="*/ 156 w 278"/>
                <a:gd name="T15" fmla="*/ 392 h 512"/>
                <a:gd name="T16" fmla="*/ 160 w 278"/>
                <a:gd name="T17" fmla="*/ 405 h 512"/>
                <a:gd name="T18" fmla="*/ 167 w 278"/>
                <a:gd name="T19" fmla="*/ 415 h 512"/>
                <a:gd name="T20" fmla="*/ 176 w 278"/>
                <a:gd name="T21" fmla="*/ 422 h 512"/>
                <a:gd name="T22" fmla="*/ 187 w 278"/>
                <a:gd name="T23" fmla="*/ 426 h 512"/>
                <a:gd name="T24" fmla="*/ 200 w 278"/>
                <a:gd name="T25" fmla="*/ 428 h 512"/>
                <a:gd name="T26" fmla="*/ 218 w 278"/>
                <a:gd name="T27" fmla="*/ 426 h 512"/>
                <a:gd name="T28" fmla="*/ 232 w 278"/>
                <a:gd name="T29" fmla="*/ 422 h 512"/>
                <a:gd name="T30" fmla="*/ 246 w 278"/>
                <a:gd name="T31" fmla="*/ 414 h 512"/>
                <a:gd name="T32" fmla="*/ 278 w 278"/>
                <a:gd name="T33" fmla="*/ 492 h 512"/>
                <a:gd name="T34" fmla="*/ 261 w 278"/>
                <a:gd name="T35" fmla="*/ 500 h 512"/>
                <a:gd name="T36" fmla="*/ 241 w 278"/>
                <a:gd name="T37" fmla="*/ 506 h 512"/>
                <a:gd name="T38" fmla="*/ 219 w 278"/>
                <a:gd name="T39" fmla="*/ 510 h 512"/>
                <a:gd name="T40" fmla="*/ 196 w 278"/>
                <a:gd name="T41" fmla="*/ 512 h 512"/>
                <a:gd name="T42" fmla="*/ 167 w 278"/>
                <a:gd name="T43" fmla="*/ 510 h 512"/>
                <a:gd name="T44" fmla="*/ 141 w 278"/>
                <a:gd name="T45" fmla="*/ 505 h 512"/>
                <a:gd name="T46" fmla="*/ 119 w 278"/>
                <a:gd name="T47" fmla="*/ 496 h 512"/>
                <a:gd name="T48" fmla="*/ 101 w 278"/>
                <a:gd name="T49" fmla="*/ 483 h 512"/>
                <a:gd name="T50" fmla="*/ 85 w 278"/>
                <a:gd name="T51" fmla="*/ 468 h 512"/>
                <a:gd name="T52" fmla="*/ 73 w 278"/>
                <a:gd name="T53" fmla="*/ 450 h 512"/>
                <a:gd name="T54" fmla="*/ 65 w 278"/>
                <a:gd name="T55" fmla="*/ 427 h 512"/>
                <a:gd name="T56" fmla="*/ 60 w 278"/>
                <a:gd name="T57" fmla="*/ 403 h 512"/>
                <a:gd name="T58" fmla="*/ 58 w 278"/>
                <a:gd name="T59" fmla="*/ 374 h 512"/>
                <a:gd name="T60" fmla="*/ 58 w 278"/>
                <a:gd name="T61" fmla="*/ 170 h 512"/>
                <a:gd name="T62" fmla="*/ 0 w 278"/>
                <a:gd name="T63" fmla="*/ 170 h 512"/>
                <a:gd name="T64" fmla="*/ 0 w 278"/>
                <a:gd name="T65" fmla="*/ 87 h 512"/>
                <a:gd name="T66" fmla="*/ 58 w 278"/>
                <a:gd name="T67" fmla="*/ 87 h 512"/>
                <a:gd name="T68" fmla="*/ 58 w 278"/>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512">
                  <a:moveTo>
                    <a:pt x="58" y="0"/>
                  </a:moveTo>
                  <a:lnTo>
                    <a:pt x="154" y="0"/>
                  </a:lnTo>
                  <a:lnTo>
                    <a:pt x="154" y="87"/>
                  </a:lnTo>
                  <a:lnTo>
                    <a:pt x="248" y="87"/>
                  </a:lnTo>
                  <a:lnTo>
                    <a:pt x="248" y="170"/>
                  </a:lnTo>
                  <a:lnTo>
                    <a:pt x="154" y="170"/>
                  </a:lnTo>
                  <a:lnTo>
                    <a:pt x="154" y="375"/>
                  </a:lnTo>
                  <a:lnTo>
                    <a:pt x="156" y="392"/>
                  </a:lnTo>
                  <a:lnTo>
                    <a:pt x="160" y="405"/>
                  </a:lnTo>
                  <a:lnTo>
                    <a:pt x="167" y="415"/>
                  </a:lnTo>
                  <a:lnTo>
                    <a:pt x="176" y="422"/>
                  </a:lnTo>
                  <a:lnTo>
                    <a:pt x="187" y="426"/>
                  </a:lnTo>
                  <a:lnTo>
                    <a:pt x="200" y="428"/>
                  </a:lnTo>
                  <a:lnTo>
                    <a:pt x="218" y="426"/>
                  </a:lnTo>
                  <a:lnTo>
                    <a:pt x="232" y="422"/>
                  </a:lnTo>
                  <a:lnTo>
                    <a:pt x="246" y="414"/>
                  </a:lnTo>
                  <a:lnTo>
                    <a:pt x="278" y="492"/>
                  </a:lnTo>
                  <a:lnTo>
                    <a:pt x="261" y="500"/>
                  </a:lnTo>
                  <a:lnTo>
                    <a:pt x="241" y="506"/>
                  </a:lnTo>
                  <a:lnTo>
                    <a:pt x="219" y="510"/>
                  </a:lnTo>
                  <a:lnTo>
                    <a:pt x="196" y="512"/>
                  </a:lnTo>
                  <a:lnTo>
                    <a:pt x="167" y="510"/>
                  </a:lnTo>
                  <a:lnTo>
                    <a:pt x="141" y="505"/>
                  </a:lnTo>
                  <a:lnTo>
                    <a:pt x="119" y="496"/>
                  </a:lnTo>
                  <a:lnTo>
                    <a:pt x="101" y="483"/>
                  </a:lnTo>
                  <a:lnTo>
                    <a:pt x="85" y="468"/>
                  </a:lnTo>
                  <a:lnTo>
                    <a:pt x="73" y="450"/>
                  </a:lnTo>
                  <a:lnTo>
                    <a:pt x="65" y="427"/>
                  </a:lnTo>
                  <a:lnTo>
                    <a:pt x="60" y="403"/>
                  </a:lnTo>
                  <a:lnTo>
                    <a:pt x="58" y="374"/>
                  </a:lnTo>
                  <a:lnTo>
                    <a:pt x="58" y="170"/>
                  </a:lnTo>
                  <a:lnTo>
                    <a:pt x="0" y="170"/>
                  </a:lnTo>
                  <a:lnTo>
                    <a:pt x="0" y="87"/>
                  </a:lnTo>
                  <a:lnTo>
                    <a:pt x="58" y="87"/>
                  </a:lnTo>
                  <a:lnTo>
                    <a:pt x="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 name="Freeform 12"/>
            <p:cNvSpPr>
              <a:spLocks noEditPoints="1"/>
            </p:cNvSpPr>
            <p:nvPr/>
          </p:nvSpPr>
          <p:spPr bwMode="auto">
            <a:xfrm>
              <a:off x="6473" y="3590"/>
              <a:ext cx="75" cy="87"/>
            </a:xfrm>
            <a:custGeom>
              <a:avLst/>
              <a:gdLst>
                <a:gd name="T0" fmla="*/ 154 w 378"/>
                <a:gd name="T1" fmla="*/ 236 h 435"/>
                <a:gd name="T2" fmla="*/ 119 w 378"/>
                <a:gd name="T3" fmla="*/ 251 h 435"/>
                <a:gd name="T4" fmla="*/ 97 w 378"/>
                <a:gd name="T5" fmla="*/ 273 h 435"/>
                <a:gd name="T6" fmla="*/ 90 w 378"/>
                <a:gd name="T7" fmla="*/ 298 h 435"/>
                <a:gd name="T8" fmla="*/ 98 w 378"/>
                <a:gd name="T9" fmla="*/ 328 h 435"/>
                <a:gd name="T10" fmla="*/ 123 w 378"/>
                <a:gd name="T11" fmla="*/ 348 h 435"/>
                <a:gd name="T12" fmla="*/ 158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9 w 378"/>
                <a:gd name="T25" fmla="*/ 235 h 435"/>
                <a:gd name="T26" fmla="*/ 220 w 378"/>
                <a:gd name="T27" fmla="*/ 2 h 435"/>
                <a:gd name="T28" fmla="*/ 284 w 378"/>
                <a:gd name="T29" fmla="*/ 14 h 435"/>
                <a:gd name="T30" fmla="*/ 330 w 378"/>
                <a:gd name="T31" fmla="*/ 40 h 435"/>
                <a:gd name="T32" fmla="*/ 361 w 378"/>
                <a:gd name="T33" fmla="*/ 81 h 435"/>
                <a:gd name="T34" fmla="*/ 376 w 378"/>
                <a:gd name="T35" fmla="*/ 136 h 435"/>
                <a:gd name="T36" fmla="*/ 378 w 378"/>
                <a:gd name="T37" fmla="*/ 425 h 435"/>
                <a:gd name="T38" fmla="*/ 282 w 378"/>
                <a:gd name="T39" fmla="*/ 377 h 435"/>
                <a:gd name="T40" fmla="*/ 251 w 378"/>
                <a:gd name="T41" fmla="*/ 410 h 435"/>
                <a:gd name="T42" fmla="*/ 210 w 378"/>
                <a:gd name="T43" fmla="*/ 428 h 435"/>
                <a:gd name="T44" fmla="*/ 156 w 378"/>
                <a:gd name="T45" fmla="*/ 435 h 435"/>
                <a:gd name="T46" fmla="*/ 95 w 378"/>
                <a:gd name="T47" fmla="*/ 427 h 435"/>
                <a:gd name="T48" fmla="*/ 49 w 378"/>
                <a:gd name="T49" fmla="*/ 404 h 435"/>
                <a:gd name="T50" fmla="*/ 18 w 378"/>
                <a:gd name="T51" fmla="*/ 370 h 435"/>
                <a:gd name="T52" fmla="*/ 2 w 378"/>
                <a:gd name="T53" fmla="*/ 325 h 435"/>
                <a:gd name="T54" fmla="*/ 2 w 378"/>
                <a:gd name="T55" fmla="*/ 273 h 435"/>
                <a:gd name="T56" fmla="*/ 20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9 w 378"/>
                <a:gd name="T75" fmla="*/ 93 h 435"/>
                <a:gd name="T76" fmla="*/ 181 w 378"/>
                <a:gd name="T77" fmla="*/ 88 h 435"/>
                <a:gd name="T78" fmla="*/ 126 w 378"/>
                <a:gd name="T79" fmla="*/ 95 h 435"/>
                <a:gd name="T80" fmla="*/ 75 w 378"/>
                <a:gd name="T81" fmla="*/ 117 h 435"/>
                <a:gd name="T82" fmla="*/ 40 w 378"/>
                <a:gd name="T83" fmla="*/ 39 h 435"/>
                <a:gd name="T84" fmla="*/ 43 w 378"/>
                <a:gd name="T85" fmla="*/ 37 h 435"/>
                <a:gd name="T86" fmla="*/ 49 w 378"/>
                <a:gd name="T87" fmla="*/ 34 h 435"/>
                <a:gd name="T88" fmla="*/ 84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9" y="235"/>
                  </a:moveTo>
                  <a:lnTo>
                    <a:pt x="154" y="236"/>
                  </a:lnTo>
                  <a:lnTo>
                    <a:pt x="135" y="242"/>
                  </a:lnTo>
                  <a:lnTo>
                    <a:pt x="119" y="251"/>
                  </a:lnTo>
                  <a:lnTo>
                    <a:pt x="105" y="261"/>
                  </a:lnTo>
                  <a:lnTo>
                    <a:pt x="97" y="273"/>
                  </a:lnTo>
                  <a:lnTo>
                    <a:pt x="91" y="285"/>
                  </a:lnTo>
                  <a:lnTo>
                    <a:pt x="90" y="298"/>
                  </a:lnTo>
                  <a:lnTo>
                    <a:pt x="92" y="315"/>
                  </a:lnTo>
                  <a:lnTo>
                    <a:pt x="98" y="328"/>
                  </a:lnTo>
                  <a:lnTo>
                    <a:pt x="109" y="339"/>
                  </a:lnTo>
                  <a:lnTo>
                    <a:pt x="123" y="348"/>
                  </a:lnTo>
                  <a:lnTo>
                    <a:pt x="140" y="355"/>
                  </a:lnTo>
                  <a:lnTo>
                    <a:pt x="158" y="358"/>
                  </a:lnTo>
                  <a:lnTo>
                    <a:pt x="180" y="360"/>
                  </a:lnTo>
                  <a:lnTo>
                    <a:pt x="202" y="357"/>
                  </a:lnTo>
                  <a:lnTo>
                    <a:pt x="223" y="348"/>
                  </a:lnTo>
                  <a:lnTo>
                    <a:pt x="242" y="335"/>
                  </a:lnTo>
                  <a:lnTo>
                    <a:pt x="258" y="319"/>
                  </a:lnTo>
                  <a:lnTo>
                    <a:pt x="271" y="298"/>
                  </a:lnTo>
                  <a:lnTo>
                    <a:pt x="279" y="276"/>
                  </a:lnTo>
                  <a:lnTo>
                    <a:pt x="282" y="252"/>
                  </a:lnTo>
                  <a:lnTo>
                    <a:pt x="259" y="245"/>
                  </a:lnTo>
                  <a:lnTo>
                    <a:pt x="233" y="239"/>
                  </a:lnTo>
                  <a:lnTo>
                    <a:pt x="205" y="236"/>
                  </a:lnTo>
                  <a:lnTo>
                    <a:pt x="179" y="235"/>
                  </a:lnTo>
                  <a:close/>
                  <a:moveTo>
                    <a:pt x="183" y="0"/>
                  </a:moveTo>
                  <a:lnTo>
                    <a:pt x="220" y="2"/>
                  </a:lnTo>
                  <a:lnTo>
                    <a:pt x="254" y="6"/>
                  </a:lnTo>
                  <a:lnTo>
                    <a:pt x="284" y="14"/>
                  </a:lnTo>
                  <a:lnTo>
                    <a:pt x="309" y="25"/>
                  </a:lnTo>
                  <a:lnTo>
                    <a:pt x="330" y="40"/>
                  </a:lnTo>
                  <a:lnTo>
                    <a:pt x="348" y="58"/>
                  </a:lnTo>
                  <a:lnTo>
                    <a:pt x="361" y="81"/>
                  </a:lnTo>
                  <a:lnTo>
                    <a:pt x="370" y="106"/>
                  </a:lnTo>
                  <a:lnTo>
                    <a:pt x="376" y="136"/>
                  </a:lnTo>
                  <a:lnTo>
                    <a:pt x="378" y="169"/>
                  </a:lnTo>
                  <a:lnTo>
                    <a:pt x="378" y="425"/>
                  </a:lnTo>
                  <a:lnTo>
                    <a:pt x="282" y="425"/>
                  </a:lnTo>
                  <a:lnTo>
                    <a:pt x="282" y="377"/>
                  </a:lnTo>
                  <a:lnTo>
                    <a:pt x="268" y="394"/>
                  </a:lnTo>
                  <a:lnTo>
                    <a:pt x="251" y="410"/>
                  </a:lnTo>
                  <a:lnTo>
                    <a:pt x="232" y="421"/>
                  </a:lnTo>
                  <a:lnTo>
                    <a:pt x="210" y="428"/>
                  </a:lnTo>
                  <a:lnTo>
                    <a:pt x="185" y="433"/>
                  </a:lnTo>
                  <a:lnTo>
                    <a:pt x="156" y="435"/>
                  </a:lnTo>
                  <a:lnTo>
                    <a:pt x="124" y="433"/>
                  </a:lnTo>
                  <a:lnTo>
                    <a:pt x="95" y="427"/>
                  </a:lnTo>
                  <a:lnTo>
                    <a:pt x="71" y="418"/>
                  </a:lnTo>
                  <a:lnTo>
                    <a:pt x="49" y="404"/>
                  </a:lnTo>
                  <a:lnTo>
                    <a:pt x="32" y="388"/>
                  </a:lnTo>
                  <a:lnTo>
                    <a:pt x="18" y="370"/>
                  </a:lnTo>
                  <a:lnTo>
                    <a:pt x="9" y="348"/>
                  </a:lnTo>
                  <a:lnTo>
                    <a:pt x="2" y="325"/>
                  </a:lnTo>
                  <a:lnTo>
                    <a:pt x="0" y="300"/>
                  </a:lnTo>
                  <a:lnTo>
                    <a:pt x="2" y="273"/>
                  </a:lnTo>
                  <a:lnTo>
                    <a:pt x="9" y="250"/>
                  </a:lnTo>
                  <a:lnTo>
                    <a:pt x="20" y="227"/>
                  </a:lnTo>
                  <a:lnTo>
                    <a:pt x="34" y="209"/>
                  </a:lnTo>
                  <a:lnTo>
                    <a:pt x="52" y="193"/>
                  </a:lnTo>
                  <a:lnTo>
                    <a:pt x="75" y="179"/>
                  </a:lnTo>
                  <a:lnTo>
                    <a:pt x="101" y="169"/>
                  </a:lnTo>
                  <a:lnTo>
                    <a:pt x="131" y="163"/>
                  </a:lnTo>
                  <a:lnTo>
                    <a:pt x="164" y="161"/>
                  </a:lnTo>
                  <a:lnTo>
                    <a:pt x="192" y="162"/>
                  </a:lnTo>
                  <a:lnTo>
                    <a:pt x="218" y="165"/>
                  </a:lnTo>
                  <a:lnTo>
                    <a:pt x="244" y="169"/>
                  </a:lnTo>
                  <a:lnTo>
                    <a:pt x="266" y="173"/>
                  </a:lnTo>
                  <a:lnTo>
                    <a:pt x="284" y="178"/>
                  </a:lnTo>
                  <a:lnTo>
                    <a:pt x="284" y="171"/>
                  </a:lnTo>
                  <a:lnTo>
                    <a:pt x="282" y="151"/>
                  </a:lnTo>
                  <a:lnTo>
                    <a:pt x="278" y="133"/>
                  </a:lnTo>
                  <a:lnTo>
                    <a:pt x="271" y="119"/>
                  </a:lnTo>
                  <a:lnTo>
                    <a:pt x="260" y="108"/>
                  </a:lnTo>
                  <a:lnTo>
                    <a:pt x="246" y="99"/>
                  </a:lnTo>
                  <a:lnTo>
                    <a:pt x="229" y="93"/>
                  </a:lnTo>
                  <a:lnTo>
                    <a:pt x="206" y="89"/>
                  </a:lnTo>
                  <a:lnTo>
                    <a:pt x="181" y="88"/>
                  </a:lnTo>
                  <a:lnTo>
                    <a:pt x="152" y="90"/>
                  </a:lnTo>
                  <a:lnTo>
                    <a:pt x="126" y="95"/>
                  </a:lnTo>
                  <a:lnTo>
                    <a:pt x="99" y="104"/>
                  </a:lnTo>
                  <a:lnTo>
                    <a:pt x="75" y="117"/>
                  </a:lnTo>
                  <a:lnTo>
                    <a:pt x="39" y="39"/>
                  </a:lnTo>
                  <a:lnTo>
                    <a:pt x="40" y="39"/>
                  </a:lnTo>
                  <a:lnTo>
                    <a:pt x="41" y="38"/>
                  </a:lnTo>
                  <a:lnTo>
                    <a:pt x="43" y="37"/>
                  </a:lnTo>
                  <a:lnTo>
                    <a:pt x="46" y="35"/>
                  </a:lnTo>
                  <a:lnTo>
                    <a:pt x="49" y="34"/>
                  </a:lnTo>
                  <a:lnTo>
                    <a:pt x="52" y="32"/>
                  </a:lnTo>
                  <a:lnTo>
                    <a:pt x="84" y="18"/>
                  </a:lnTo>
                  <a:lnTo>
                    <a:pt x="116" y="8"/>
                  </a:lnTo>
                  <a:lnTo>
                    <a:pt x="150" y="2"/>
                  </a:lnTo>
                  <a:lnTo>
                    <a:pt x="18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13"/>
            <p:cNvSpPr>
              <a:spLocks noEditPoints="1"/>
            </p:cNvSpPr>
            <p:nvPr/>
          </p:nvSpPr>
          <p:spPr bwMode="auto">
            <a:xfrm>
              <a:off x="6610" y="3590"/>
              <a:ext cx="76" cy="87"/>
            </a:xfrm>
            <a:custGeom>
              <a:avLst/>
              <a:gdLst>
                <a:gd name="T0" fmla="*/ 155 w 378"/>
                <a:gd name="T1" fmla="*/ 236 h 435"/>
                <a:gd name="T2" fmla="*/ 118 w 378"/>
                <a:gd name="T3" fmla="*/ 251 h 435"/>
                <a:gd name="T4" fmla="*/ 97 w 378"/>
                <a:gd name="T5" fmla="*/ 273 h 435"/>
                <a:gd name="T6" fmla="*/ 89 w 378"/>
                <a:gd name="T7" fmla="*/ 298 h 435"/>
                <a:gd name="T8" fmla="*/ 99 w 378"/>
                <a:gd name="T9" fmla="*/ 328 h 435"/>
                <a:gd name="T10" fmla="*/ 123 w 378"/>
                <a:gd name="T11" fmla="*/ 348 h 435"/>
                <a:gd name="T12" fmla="*/ 159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8 w 378"/>
                <a:gd name="T25" fmla="*/ 235 h 435"/>
                <a:gd name="T26" fmla="*/ 220 w 378"/>
                <a:gd name="T27" fmla="*/ 2 h 435"/>
                <a:gd name="T28" fmla="*/ 283 w 378"/>
                <a:gd name="T29" fmla="*/ 14 h 435"/>
                <a:gd name="T30" fmla="*/ 330 w 378"/>
                <a:gd name="T31" fmla="*/ 40 h 435"/>
                <a:gd name="T32" fmla="*/ 360 w 378"/>
                <a:gd name="T33" fmla="*/ 81 h 435"/>
                <a:gd name="T34" fmla="*/ 376 w 378"/>
                <a:gd name="T35" fmla="*/ 136 h 435"/>
                <a:gd name="T36" fmla="*/ 378 w 378"/>
                <a:gd name="T37" fmla="*/ 425 h 435"/>
                <a:gd name="T38" fmla="*/ 282 w 378"/>
                <a:gd name="T39" fmla="*/ 377 h 435"/>
                <a:gd name="T40" fmla="*/ 250 w 378"/>
                <a:gd name="T41" fmla="*/ 410 h 435"/>
                <a:gd name="T42" fmla="*/ 210 w 378"/>
                <a:gd name="T43" fmla="*/ 428 h 435"/>
                <a:gd name="T44" fmla="*/ 156 w 378"/>
                <a:gd name="T45" fmla="*/ 435 h 435"/>
                <a:gd name="T46" fmla="*/ 96 w 378"/>
                <a:gd name="T47" fmla="*/ 427 h 435"/>
                <a:gd name="T48" fmla="*/ 49 w 378"/>
                <a:gd name="T49" fmla="*/ 404 h 435"/>
                <a:gd name="T50" fmla="*/ 18 w 378"/>
                <a:gd name="T51" fmla="*/ 370 h 435"/>
                <a:gd name="T52" fmla="*/ 2 w 378"/>
                <a:gd name="T53" fmla="*/ 325 h 435"/>
                <a:gd name="T54" fmla="*/ 2 w 378"/>
                <a:gd name="T55" fmla="*/ 273 h 435"/>
                <a:gd name="T56" fmla="*/ 19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8 w 378"/>
                <a:gd name="T75" fmla="*/ 93 h 435"/>
                <a:gd name="T76" fmla="*/ 180 w 378"/>
                <a:gd name="T77" fmla="*/ 88 h 435"/>
                <a:gd name="T78" fmla="*/ 125 w 378"/>
                <a:gd name="T79" fmla="*/ 95 h 435"/>
                <a:gd name="T80" fmla="*/ 75 w 378"/>
                <a:gd name="T81" fmla="*/ 117 h 435"/>
                <a:gd name="T82" fmla="*/ 40 w 378"/>
                <a:gd name="T83" fmla="*/ 39 h 435"/>
                <a:gd name="T84" fmla="*/ 44 w 378"/>
                <a:gd name="T85" fmla="*/ 37 h 435"/>
                <a:gd name="T86" fmla="*/ 49 w 378"/>
                <a:gd name="T87" fmla="*/ 34 h 435"/>
                <a:gd name="T88" fmla="*/ 83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8" y="235"/>
                  </a:moveTo>
                  <a:lnTo>
                    <a:pt x="155" y="236"/>
                  </a:lnTo>
                  <a:lnTo>
                    <a:pt x="134" y="242"/>
                  </a:lnTo>
                  <a:lnTo>
                    <a:pt x="118" y="251"/>
                  </a:lnTo>
                  <a:lnTo>
                    <a:pt x="106" y="261"/>
                  </a:lnTo>
                  <a:lnTo>
                    <a:pt x="97" y="273"/>
                  </a:lnTo>
                  <a:lnTo>
                    <a:pt x="92" y="285"/>
                  </a:lnTo>
                  <a:lnTo>
                    <a:pt x="89" y="298"/>
                  </a:lnTo>
                  <a:lnTo>
                    <a:pt x="92" y="315"/>
                  </a:lnTo>
                  <a:lnTo>
                    <a:pt x="99" y="328"/>
                  </a:lnTo>
                  <a:lnTo>
                    <a:pt x="109" y="339"/>
                  </a:lnTo>
                  <a:lnTo>
                    <a:pt x="123" y="348"/>
                  </a:lnTo>
                  <a:lnTo>
                    <a:pt x="139" y="355"/>
                  </a:lnTo>
                  <a:lnTo>
                    <a:pt x="159" y="358"/>
                  </a:lnTo>
                  <a:lnTo>
                    <a:pt x="179" y="360"/>
                  </a:lnTo>
                  <a:lnTo>
                    <a:pt x="202" y="357"/>
                  </a:lnTo>
                  <a:lnTo>
                    <a:pt x="223" y="348"/>
                  </a:lnTo>
                  <a:lnTo>
                    <a:pt x="242" y="335"/>
                  </a:lnTo>
                  <a:lnTo>
                    <a:pt x="259" y="319"/>
                  </a:lnTo>
                  <a:lnTo>
                    <a:pt x="271" y="298"/>
                  </a:lnTo>
                  <a:lnTo>
                    <a:pt x="279" y="276"/>
                  </a:lnTo>
                  <a:lnTo>
                    <a:pt x="282" y="252"/>
                  </a:lnTo>
                  <a:lnTo>
                    <a:pt x="259" y="245"/>
                  </a:lnTo>
                  <a:lnTo>
                    <a:pt x="233" y="239"/>
                  </a:lnTo>
                  <a:lnTo>
                    <a:pt x="206" y="236"/>
                  </a:lnTo>
                  <a:lnTo>
                    <a:pt x="178" y="235"/>
                  </a:lnTo>
                  <a:close/>
                  <a:moveTo>
                    <a:pt x="182" y="0"/>
                  </a:moveTo>
                  <a:lnTo>
                    <a:pt x="220" y="2"/>
                  </a:lnTo>
                  <a:lnTo>
                    <a:pt x="253" y="6"/>
                  </a:lnTo>
                  <a:lnTo>
                    <a:pt x="283" y="14"/>
                  </a:lnTo>
                  <a:lnTo>
                    <a:pt x="308" y="25"/>
                  </a:lnTo>
                  <a:lnTo>
                    <a:pt x="330" y="40"/>
                  </a:lnTo>
                  <a:lnTo>
                    <a:pt x="347" y="58"/>
                  </a:lnTo>
                  <a:lnTo>
                    <a:pt x="360" y="81"/>
                  </a:lnTo>
                  <a:lnTo>
                    <a:pt x="371" y="106"/>
                  </a:lnTo>
                  <a:lnTo>
                    <a:pt x="376" y="136"/>
                  </a:lnTo>
                  <a:lnTo>
                    <a:pt x="378" y="169"/>
                  </a:lnTo>
                  <a:lnTo>
                    <a:pt x="378" y="425"/>
                  </a:lnTo>
                  <a:lnTo>
                    <a:pt x="282" y="425"/>
                  </a:lnTo>
                  <a:lnTo>
                    <a:pt x="282" y="377"/>
                  </a:lnTo>
                  <a:lnTo>
                    <a:pt x="268" y="394"/>
                  </a:lnTo>
                  <a:lnTo>
                    <a:pt x="250" y="410"/>
                  </a:lnTo>
                  <a:lnTo>
                    <a:pt x="232" y="421"/>
                  </a:lnTo>
                  <a:lnTo>
                    <a:pt x="210" y="428"/>
                  </a:lnTo>
                  <a:lnTo>
                    <a:pt x="184" y="433"/>
                  </a:lnTo>
                  <a:lnTo>
                    <a:pt x="156" y="435"/>
                  </a:lnTo>
                  <a:lnTo>
                    <a:pt x="124" y="433"/>
                  </a:lnTo>
                  <a:lnTo>
                    <a:pt x="96" y="427"/>
                  </a:lnTo>
                  <a:lnTo>
                    <a:pt x="70" y="418"/>
                  </a:lnTo>
                  <a:lnTo>
                    <a:pt x="49" y="404"/>
                  </a:lnTo>
                  <a:lnTo>
                    <a:pt x="31" y="388"/>
                  </a:lnTo>
                  <a:lnTo>
                    <a:pt x="18" y="370"/>
                  </a:lnTo>
                  <a:lnTo>
                    <a:pt x="8" y="348"/>
                  </a:lnTo>
                  <a:lnTo>
                    <a:pt x="2" y="325"/>
                  </a:lnTo>
                  <a:lnTo>
                    <a:pt x="0" y="300"/>
                  </a:lnTo>
                  <a:lnTo>
                    <a:pt x="2" y="273"/>
                  </a:lnTo>
                  <a:lnTo>
                    <a:pt x="9" y="250"/>
                  </a:lnTo>
                  <a:lnTo>
                    <a:pt x="19" y="227"/>
                  </a:lnTo>
                  <a:lnTo>
                    <a:pt x="33" y="209"/>
                  </a:lnTo>
                  <a:lnTo>
                    <a:pt x="52" y="193"/>
                  </a:lnTo>
                  <a:lnTo>
                    <a:pt x="74" y="179"/>
                  </a:lnTo>
                  <a:lnTo>
                    <a:pt x="101" y="169"/>
                  </a:lnTo>
                  <a:lnTo>
                    <a:pt x="130" y="163"/>
                  </a:lnTo>
                  <a:lnTo>
                    <a:pt x="164" y="161"/>
                  </a:lnTo>
                  <a:lnTo>
                    <a:pt x="191" y="162"/>
                  </a:lnTo>
                  <a:lnTo>
                    <a:pt x="218" y="165"/>
                  </a:lnTo>
                  <a:lnTo>
                    <a:pt x="243" y="169"/>
                  </a:lnTo>
                  <a:lnTo>
                    <a:pt x="266" y="173"/>
                  </a:lnTo>
                  <a:lnTo>
                    <a:pt x="284" y="178"/>
                  </a:lnTo>
                  <a:lnTo>
                    <a:pt x="284" y="171"/>
                  </a:lnTo>
                  <a:lnTo>
                    <a:pt x="282" y="151"/>
                  </a:lnTo>
                  <a:lnTo>
                    <a:pt x="278" y="133"/>
                  </a:lnTo>
                  <a:lnTo>
                    <a:pt x="271" y="119"/>
                  </a:lnTo>
                  <a:lnTo>
                    <a:pt x="260" y="108"/>
                  </a:lnTo>
                  <a:lnTo>
                    <a:pt x="246" y="99"/>
                  </a:lnTo>
                  <a:lnTo>
                    <a:pt x="228" y="93"/>
                  </a:lnTo>
                  <a:lnTo>
                    <a:pt x="206" y="89"/>
                  </a:lnTo>
                  <a:lnTo>
                    <a:pt x="180" y="88"/>
                  </a:lnTo>
                  <a:lnTo>
                    <a:pt x="152" y="90"/>
                  </a:lnTo>
                  <a:lnTo>
                    <a:pt x="125" y="95"/>
                  </a:lnTo>
                  <a:lnTo>
                    <a:pt x="100" y="104"/>
                  </a:lnTo>
                  <a:lnTo>
                    <a:pt x="75" y="117"/>
                  </a:lnTo>
                  <a:lnTo>
                    <a:pt x="40" y="39"/>
                  </a:lnTo>
                  <a:lnTo>
                    <a:pt x="40" y="39"/>
                  </a:lnTo>
                  <a:lnTo>
                    <a:pt x="42" y="38"/>
                  </a:lnTo>
                  <a:lnTo>
                    <a:pt x="44" y="37"/>
                  </a:lnTo>
                  <a:lnTo>
                    <a:pt x="46" y="35"/>
                  </a:lnTo>
                  <a:lnTo>
                    <a:pt x="49" y="34"/>
                  </a:lnTo>
                  <a:lnTo>
                    <a:pt x="53" y="32"/>
                  </a:lnTo>
                  <a:lnTo>
                    <a:pt x="83" y="18"/>
                  </a:lnTo>
                  <a:lnTo>
                    <a:pt x="116" y="8"/>
                  </a:lnTo>
                  <a:lnTo>
                    <a:pt x="150" y="2"/>
                  </a:lnTo>
                  <a:lnTo>
                    <a:pt x="18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 name="Freeform 14"/>
            <p:cNvSpPr>
              <a:spLocks noEditPoints="1"/>
            </p:cNvSpPr>
            <p:nvPr/>
          </p:nvSpPr>
          <p:spPr bwMode="auto">
            <a:xfrm>
              <a:off x="6367" y="3559"/>
              <a:ext cx="105" cy="116"/>
            </a:xfrm>
            <a:custGeom>
              <a:avLst/>
              <a:gdLst>
                <a:gd name="T0" fmla="*/ 103 w 525"/>
                <a:gd name="T1" fmla="*/ 94 h 582"/>
                <a:gd name="T2" fmla="*/ 103 w 525"/>
                <a:gd name="T3" fmla="*/ 489 h 582"/>
                <a:gd name="T4" fmla="*/ 217 w 525"/>
                <a:gd name="T5" fmla="*/ 489 h 582"/>
                <a:gd name="T6" fmla="*/ 252 w 525"/>
                <a:gd name="T7" fmla="*/ 486 h 582"/>
                <a:gd name="T8" fmla="*/ 285 w 525"/>
                <a:gd name="T9" fmla="*/ 479 h 582"/>
                <a:gd name="T10" fmla="*/ 314 w 525"/>
                <a:gd name="T11" fmla="*/ 468 h 582"/>
                <a:gd name="T12" fmla="*/ 341 w 525"/>
                <a:gd name="T13" fmla="*/ 452 h 582"/>
                <a:gd name="T14" fmla="*/ 363 w 525"/>
                <a:gd name="T15" fmla="*/ 433 h 582"/>
                <a:gd name="T16" fmla="*/ 383 w 525"/>
                <a:gd name="T17" fmla="*/ 411 h 582"/>
                <a:gd name="T18" fmla="*/ 398 w 525"/>
                <a:gd name="T19" fmla="*/ 385 h 582"/>
                <a:gd name="T20" fmla="*/ 409 w 525"/>
                <a:gd name="T21" fmla="*/ 357 h 582"/>
                <a:gd name="T22" fmla="*/ 416 w 525"/>
                <a:gd name="T23" fmla="*/ 326 h 582"/>
                <a:gd name="T24" fmla="*/ 418 w 525"/>
                <a:gd name="T25" fmla="*/ 293 h 582"/>
                <a:gd name="T26" fmla="*/ 418 w 525"/>
                <a:gd name="T27" fmla="*/ 292 h 582"/>
                <a:gd name="T28" fmla="*/ 416 w 525"/>
                <a:gd name="T29" fmla="*/ 258 h 582"/>
                <a:gd name="T30" fmla="*/ 409 w 525"/>
                <a:gd name="T31" fmla="*/ 227 h 582"/>
                <a:gd name="T32" fmla="*/ 398 w 525"/>
                <a:gd name="T33" fmla="*/ 198 h 582"/>
                <a:gd name="T34" fmla="*/ 383 w 525"/>
                <a:gd name="T35" fmla="*/ 172 h 582"/>
                <a:gd name="T36" fmla="*/ 363 w 525"/>
                <a:gd name="T37" fmla="*/ 150 h 582"/>
                <a:gd name="T38" fmla="*/ 341 w 525"/>
                <a:gd name="T39" fmla="*/ 131 h 582"/>
                <a:gd name="T40" fmla="*/ 314 w 525"/>
                <a:gd name="T41" fmla="*/ 114 h 582"/>
                <a:gd name="T42" fmla="*/ 285 w 525"/>
                <a:gd name="T43" fmla="*/ 103 h 582"/>
                <a:gd name="T44" fmla="*/ 252 w 525"/>
                <a:gd name="T45" fmla="*/ 96 h 582"/>
                <a:gd name="T46" fmla="*/ 217 w 525"/>
                <a:gd name="T47" fmla="*/ 94 h 582"/>
                <a:gd name="T48" fmla="*/ 103 w 525"/>
                <a:gd name="T49" fmla="*/ 94 h 582"/>
                <a:gd name="T50" fmla="*/ 0 w 525"/>
                <a:gd name="T51" fmla="*/ 0 h 582"/>
                <a:gd name="T52" fmla="*/ 217 w 525"/>
                <a:gd name="T53" fmla="*/ 0 h 582"/>
                <a:gd name="T54" fmla="*/ 262 w 525"/>
                <a:gd name="T55" fmla="*/ 3 h 582"/>
                <a:gd name="T56" fmla="*/ 303 w 525"/>
                <a:gd name="T57" fmla="*/ 10 h 582"/>
                <a:gd name="T58" fmla="*/ 342 w 525"/>
                <a:gd name="T59" fmla="*/ 23 h 582"/>
                <a:gd name="T60" fmla="*/ 378 w 525"/>
                <a:gd name="T61" fmla="*/ 39 h 582"/>
                <a:gd name="T62" fmla="*/ 410 w 525"/>
                <a:gd name="T63" fmla="*/ 59 h 582"/>
                <a:gd name="T64" fmla="*/ 440 w 525"/>
                <a:gd name="T65" fmla="*/ 84 h 582"/>
                <a:gd name="T66" fmla="*/ 465 w 525"/>
                <a:gd name="T67" fmla="*/ 111 h 582"/>
                <a:gd name="T68" fmla="*/ 487 w 525"/>
                <a:gd name="T69" fmla="*/ 142 h 582"/>
                <a:gd name="T70" fmla="*/ 503 w 525"/>
                <a:gd name="T71" fmla="*/ 175 h 582"/>
                <a:gd name="T72" fmla="*/ 515 w 525"/>
                <a:gd name="T73" fmla="*/ 211 h 582"/>
                <a:gd name="T74" fmla="*/ 523 w 525"/>
                <a:gd name="T75" fmla="*/ 250 h 582"/>
                <a:gd name="T76" fmla="*/ 525 w 525"/>
                <a:gd name="T77" fmla="*/ 288 h 582"/>
                <a:gd name="T78" fmla="*/ 525 w 525"/>
                <a:gd name="T79" fmla="*/ 292 h 582"/>
                <a:gd name="T80" fmla="*/ 523 w 525"/>
                <a:gd name="T81" fmla="*/ 331 h 582"/>
                <a:gd name="T82" fmla="*/ 515 w 525"/>
                <a:gd name="T83" fmla="*/ 369 h 582"/>
                <a:gd name="T84" fmla="*/ 503 w 525"/>
                <a:gd name="T85" fmla="*/ 406 h 582"/>
                <a:gd name="T86" fmla="*/ 487 w 525"/>
                <a:gd name="T87" fmla="*/ 439 h 582"/>
                <a:gd name="T88" fmla="*/ 465 w 525"/>
                <a:gd name="T89" fmla="*/ 470 h 582"/>
                <a:gd name="T90" fmla="*/ 440 w 525"/>
                <a:gd name="T91" fmla="*/ 497 h 582"/>
                <a:gd name="T92" fmla="*/ 410 w 525"/>
                <a:gd name="T93" fmla="*/ 522 h 582"/>
                <a:gd name="T94" fmla="*/ 378 w 525"/>
                <a:gd name="T95" fmla="*/ 543 h 582"/>
                <a:gd name="T96" fmla="*/ 342 w 525"/>
                <a:gd name="T97" fmla="*/ 559 h 582"/>
                <a:gd name="T98" fmla="*/ 303 w 525"/>
                <a:gd name="T99" fmla="*/ 572 h 582"/>
                <a:gd name="T100" fmla="*/ 262 w 525"/>
                <a:gd name="T101" fmla="*/ 579 h 582"/>
                <a:gd name="T102" fmla="*/ 217 w 525"/>
                <a:gd name="T103" fmla="*/ 582 h 582"/>
                <a:gd name="T104" fmla="*/ 0 w 525"/>
                <a:gd name="T105" fmla="*/ 582 h 582"/>
                <a:gd name="T106" fmla="*/ 0 w 525"/>
                <a:gd name="T10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5" h="582">
                  <a:moveTo>
                    <a:pt x="103" y="94"/>
                  </a:moveTo>
                  <a:lnTo>
                    <a:pt x="103" y="489"/>
                  </a:lnTo>
                  <a:lnTo>
                    <a:pt x="217" y="489"/>
                  </a:lnTo>
                  <a:lnTo>
                    <a:pt x="252" y="486"/>
                  </a:lnTo>
                  <a:lnTo>
                    <a:pt x="285" y="479"/>
                  </a:lnTo>
                  <a:lnTo>
                    <a:pt x="314" y="468"/>
                  </a:lnTo>
                  <a:lnTo>
                    <a:pt x="341" y="452"/>
                  </a:lnTo>
                  <a:lnTo>
                    <a:pt x="363" y="433"/>
                  </a:lnTo>
                  <a:lnTo>
                    <a:pt x="383" y="411"/>
                  </a:lnTo>
                  <a:lnTo>
                    <a:pt x="398" y="385"/>
                  </a:lnTo>
                  <a:lnTo>
                    <a:pt x="409" y="357"/>
                  </a:lnTo>
                  <a:lnTo>
                    <a:pt x="416" y="326"/>
                  </a:lnTo>
                  <a:lnTo>
                    <a:pt x="418" y="293"/>
                  </a:lnTo>
                  <a:lnTo>
                    <a:pt x="418" y="292"/>
                  </a:lnTo>
                  <a:lnTo>
                    <a:pt x="416" y="258"/>
                  </a:lnTo>
                  <a:lnTo>
                    <a:pt x="409" y="227"/>
                  </a:lnTo>
                  <a:lnTo>
                    <a:pt x="398" y="198"/>
                  </a:lnTo>
                  <a:lnTo>
                    <a:pt x="383" y="172"/>
                  </a:lnTo>
                  <a:lnTo>
                    <a:pt x="363" y="150"/>
                  </a:lnTo>
                  <a:lnTo>
                    <a:pt x="341" y="131"/>
                  </a:lnTo>
                  <a:lnTo>
                    <a:pt x="314" y="114"/>
                  </a:lnTo>
                  <a:lnTo>
                    <a:pt x="285" y="103"/>
                  </a:lnTo>
                  <a:lnTo>
                    <a:pt x="252" y="96"/>
                  </a:lnTo>
                  <a:lnTo>
                    <a:pt x="217" y="94"/>
                  </a:lnTo>
                  <a:lnTo>
                    <a:pt x="103" y="94"/>
                  </a:lnTo>
                  <a:close/>
                  <a:moveTo>
                    <a:pt x="0" y="0"/>
                  </a:moveTo>
                  <a:lnTo>
                    <a:pt x="217" y="0"/>
                  </a:lnTo>
                  <a:lnTo>
                    <a:pt x="262" y="3"/>
                  </a:lnTo>
                  <a:lnTo>
                    <a:pt x="303" y="10"/>
                  </a:lnTo>
                  <a:lnTo>
                    <a:pt x="342" y="23"/>
                  </a:lnTo>
                  <a:lnTo>
                    <a:pt x="378" y="39"/>
                  </a:lnTo>
                  <a:lnTo>
                    <a:pt x="410" y="59"/>
                  </a:lnTo>
                  <a:lnTo>
                    <a:pt x="440" y="84"/>
                  </a:lnTo>
                  <a:lnTo>
                    <a:pt x="465" y="111"/>
                  </a:lnTo>
                  <a:lnTo>
                    <a:pt x="487" y="142"/>
                  </a:lnTo>
                  <a:lnTo>
                    <a:pt x="503" y="175"/>
                  </a:lnTo>
                  <a:lnTo>
                    <a:pt x="515" y="211"/>
                  </a:lnTo>
                  <a:lnTo>
                    <a:pt x="523" y="250"/>
                  </a:lnTo>
                  <a:lnTo>
                    <a:pt x="525" y="288"/>
                  </a:lnTo>
                  <a:lnTo>
                    <a:pt x="525" y="292"/>
                  </a:lnTo>
                  <a:lnTo>
                    <a:pt x="523" y="331"/>
                  </a:lnTo>
                  <a:lnTo>
                    <a:pt x="515" y="369"/>
                  </a:lnTo>
                  <a:lnTo>
                    <a:pt x="503" y="406"/>
                  </a:lnTo>
                  <a:lnTo>
                    <a:pt x="487" y="439"/>
                  </a:lnTo>
                  <a:lnTo>
                    <a:pt x="465" y="470"/>
                  </a:lnTo>
                  <a:lnTo>
                    <a:pt x="440" y="497"/>
                  </a:lnTo>
                  <a:lnTo>
                    <a:pt x="410" y="522"/>
                  </a:lnTo>
                  <a:lnTo>
                    <a:pt x="378" y="543"/>
                  </a:lnTo>
                  <a:lnTo>
                    <a:pt x="342" y="559"/>
                  </a:lnTo>
                  <a:lnTo>
                    <a:pt x="303" y="572"/>
                  </a:lnTo>
                  <a:lnTo>
                    <a:pt x="262" y="579"/>
                  </a:lnTo>
                  <a:lnTo>
                    <a:pt x="217" y="582"/>
                  </a:lnTo>
                  <a:lnTo>
                    <a:pt x="0" y="582"/>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Freeform 15"/>
            <p:cNvSpPr>
              <a:spLocks/>
            </p:cNvSpPr>
            <p:nvPr/>
          </p:nvSpPr>
          <p:spPr bwMode="auto">
            <a:xfrm>
              <a:off x="6050" y="3559"/>
              <a:ext cx="81" cy="116"/>
            </a:xfrm>
            <a:custGeom>
              <a:avLst/>
              <a:gdLst>
                <a:gd name="T0" fmla="*/ 0 w 407"/>
                <a:gd name="T1" fmla="*/ 0 h 581"/>
                <a:gd name="T2" fmla="*/ 407 w 407"/>
                <a:gd name="T3" fmla="*/ 0 h 581"/>
                <a:gd name="T4" fmla="*/ 407 w 407"/>
                <a:gd name="T5" fmla="*/ 93 h 581"/>
                <a:gd name="T6" fmla="*/ 102 w 407"/>
                <a:gd name="T7" fmla="*/ 93 h 581"/>
                <a:gd name="T8" fmla="*/ 102 w 407"/>
                <a:gd name="T9" fmla="*/ 252 h 581"/>
                <a:gd name="T10" fmla="*/ 370 w 407"/>
                <a:gd name="T11" fmla="*/ 252 h 581"/>
                <a:gd name="T12" fmla="*/ 370 w 407"/>
                <a:gd name="T13" fmla="*/ 345 h 581"/>
                <a:gd name="T14" fmla="*/ 102 w 407"/>
                <a:gd name="T15" fmla="*/ 345 h 581"/>
                <a:gd name="T16" fmla="*/ 102 w 407"/>
                <a:gd name="T17" fmla="*/ 581 h 581"/>
                <a:gd name="T18" fmla="*/ 0 w 407"/>
                <a:gd name="T19" fmla="*/ 581 h 581"/>
                <a:gd name="T20" fmla="*/ 0 w 407"/>
                <a:gd name="T21"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81">
                  <a:moveTo>
                    <a:pt x="0" y="0"/>
                  </a:moveTo>
                  <a:lnTo>
                    <a:pt x="407" y="0"/>
                  </a:lnTo>
                  <a:lnTo>
                    <a:pt x="407" y="93"/>
                  </a:lnTo>
                  <a:lnTo>
                    <a:pt x="102" y="93"/>
                  </a:lnTo>
                  <a:lnTo>
                    <a:pt x="102" y="252"/>
                  </a:lnTo>
                  <a:lnTo>
                    <a:pt x="370" y="252"/>
                  </a:lnTo>
                  <a:lnTo>
                    <a:pt x="370" y="345"/>
                  </a:lnTo>
                  <a:lnTo>
                    <a:pt x="102" y="345"/>
                  </a:lnTo>
                  <a:lnTo>
                    <a:pt x="102" y="581"/>
                  </a:lnTo>
                  <a:lnTo>
                    <a:pt x="0" y="58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Freeform 16"/>
            <p:cNvSpPr>
              <a:spLocks noEditPoints="1"/>
            </p:cNvSpPr>
            <p:nvPr/>
          </p:nvSpPr>
          <p:spPr bwMode="auto">
            <a:xfrm>
              <a:off x="6693" y="3653"/>
              <a:ext cx="23" cy="23"/>
            </a:xfrm>
            <a:custGeom>
              <a:avLst/>
              <a:gdLst>
                <a:gd name="T0" fmla="*/ 47 w 114"/>
                <a:gd name="T1" fmla="*/ 56 h 114"/>
                <a:gd name="T2" fmla="*/ 63 w 114"/>
                <a:gd name="T3" fmla="*/ 56 h 114"/>
                <a:gd name="T4" fmla="*/ 68 w 114"/>
                <a:gd name="T5" fmla="*/ 53 h 114"/>
                <a:gd name="T6" fmla="*/ 69 w 114"/>
                <a:gd name="T7" fmla="*/ 48 h 114"/>
                <a:gd name="T8" fmla="*/ 68 w 114"/>
                <a:gd name="T9" fmla="*/ 43 h 114"/>
                <a:gd name="T10" fmla="*/ 63 w 114"/>
                <a:gd name="T11" fmla="*/ 40 h 114"/>
                <a:gd name="T12" fmla="*/ 47 w 114"/>
                <a:gd name="T13" fmla="*/ 39 h 114"/>
                <a:gd name="T14" fmla="*/ 59 w 114"/>
                <a:gd name="T15" fmla="*/ 30 h 114"/>
                <a:gd name="T16" fmla="*/ 73 w 114"/>
                <a:gd name="T17" fmla="*/ 34 h 114"/>
                <a:gd name="T18" fmla="*/ 79 w 114"/>
                <a:gd name="T19" fmla="*/ 48 h 114"/>
                <a:gd name="T20" fmla="*/ 77 w 114"/>
                <a:gd name="T21" fmla="*/ 56 h 114"/>
                <a:gd name="T22" fmla="*/ 72 w 114"/>
                <a:gd name="T23" fmla="*/ 62 h 114"/>
                <a:gd name="T24" fmla="*/ 80 w 114"/>
                <a:gd name="T25" fmla="*/ 83 h 114"/>
                <a:gd name="T26" fmla="*/ 59 w 114"/>
                <a:gd name="T27" fmla="*/ 65 h 114"/>
                <a:gd name="T28" fmla="*/ 47 w 114"/>
                <a:gd name="T29" fmla="*/ 83 h 114"/>
                <a:gd name="T30" fmla="*/ 38 w 114"/>
                <a:gd name="T31" fmla="*/ 30 h 114"/>
                <a:gd name="T32" fmla="*/ 42 w 114"/>
                <a:gd name="T33" fmla="*/ 11 h 114"/>
                <a:gd name="T34" fmla="*/ 19 w 114"/>
                <a:gd name="T35" fmla="*/ 28 h 114"/>
                <a:gd name="T36" fmla="*/ 9 w 114"/>
                <a:gd name="T37" fmla="*/ 57 h 114"/>
                <a:gd name="T38" fmla="*/ 19 w 114"/>
                <a:gd name="T39" fmla="*/ 85 h 114"/>
                <a:gd name="T40" fmla="*/ 42 w 114"/>
                <a:gd name="T41" fmla="*/ 103 h 114"/>
                <a:gd name="T42" fmla="*/ 73 w 114"/>
                <a:gd name="T43" fmla="*/ 103 h 114"/>
                <a:gd name="T44" fmla="*/ 96 w 114"/>
                <a:gd name="T45" fmla="*/ 85 h 114"/>
                <a:gd name="T46" fmla="*/ 105 w 114"/>
                <a:gd name="T47" fmla="*/ 57 h 114"/>
                <a:gd name="T48" fmla="*/ 96 w 114"/>
                <a:gd name="T49" fmla="*/ 28 h 114"/>
                <a:gd name="T50" fmla="*/ 73 w 114"/>
                <a:gd name="T51" fmla="*/ 11 h 114"/>
                <a:gd name="T52" fmla="*/ 57 w 114"/>
                <a:gd name="T53" fmla="*/ 0 h 114"/>
                <a:gd name="T54" fmla="*/ 91 w 114"/>
                <a:gd name="T55" fmla="*/ 11 h 114"/>
                <a:gd name="T56" fmla="*/ 111 w 114"/>
                <a:gd name="T57" fmla="*/ 39 h 114"/>
                <a:gd name="T58" fmla="*/ 111 w 114"/>
                <a:gd name="T59" fmla="*/ 75 h 114"/>
                <a:gd name="T60" fmla="*/ 91 w 114"/>
                <a:gd name="T61" fmla="*/ 103 h 114"/>
                <a:gd name="T62" fmla="*/ 57 w 114"/>
                <a:gd name="T63" fmla="*/ 114 h 114"/>
                <a:gd name="T64" fmla="*/ 24 w 114"/>
                <a:gd name="T65" fmla="*/ 103 h 114"/>
                <a:gd name="T66" fmla="*/ 2 w 114"/>
                <a:gd name="T67" fmla="*/ 75 h 114"/>
                <a:gd name="T68" fmla="*/ 2 w 114"/>
                <a:gd name="T69" fmla="*/ 39 h 114"/>
                <a:gd name="T70" fmla="*/ 24 w 114"/>
                <a:gd name="T71" fmla="*/ 11 h 114"/>
                <a:gd name="T72" fmla="*/ 57 w 114"/>
                <a:gd name="T7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 h="114">
                  <a:moveTo>
                    <a:pt x="47" y="39"/>
                  </a:moveTo>
                  <a:lnTo>
                    <a:pt x="47" y="56"/>
                  </a:lnTo>
                  <a:lnTo>
                    <a:pt x="59" y="56"/>
                  </a:lnTo>
                  <a:lnTo>
                    <a:pt x="63" y="56"/>
                  </a:lnTo>
                  <a:lnTo>
                    <a:pt x="66" y="55"/>
                  </a:lnTo>
                  <a:lnTo>
                    <a:pt x="68" y="53"/>
                  </a:lnTo>
                  <a:lnTo>
                    <a:pt x="69" y="51"/>
                  </a:lnTo>
                  <a:lnTo>
                    <a:pt x="69" y="48"/>
                  </a:lnTo>
                  <a:lnTo>
                    <a:pt x="69" y="45"/>
                  </a:lnTo>
                  <a:lnTo>
                    <a:pt x="68" y="43"/>
                  </a:lnTo>
                  <a:lnTo>
                    <a:pt x="66" y="41"/>
                  </a:lnTo>
                  <a:lnTo>
                    <a:pt x="63" y="40"/>
                  </a:lnTo>
                  <a:lnTo>
                    <a:pt x="59" y="39"/>
                  </a:lnTo>
                  <a:lnTo>
                    <a:pt x="47" y="39"/>
                  </a:lnTo>
                  <a:close/>
                  <a:moveTo>
                    <a:pt x="38" y="30"/>
                  </a:moveTo>
                  <a:lnTo>
                    <a:pt x="59" y="30"/>
                  </a:lnTo>
                  <a:lnTo>
                    <a:pt x="67" y="31"/>
                  </a:lnTo>
                  <a:lnTo>
                    <a:pt x="73" y="34"/>
                  </a:lnTo>
                  <a:lnTo>
                    <a:pt x="77" y="40"/>
                  </a:lnTo>
                  <a:lnTo>
                    <a:pt x="79" y="48"/>
                  </a:lnTo>
                  <a:lnTo>
                    <a:pt x="78" y="52"/>
                  </a:lnTo>
                  <a:lnTo>
                    <a:pt x="77" y="56"/>
                  </a:lnTo>
                  <a:lnTo>
                    <a:pt x="75" y="59"/>
                  </a:lnTo>
                  <a:lnTo>
                    <a:pt x="72" y="62"/>
                  </a:lnTo>
                  <a:lnTo>
                    <a:pt x="69" y="63"/>
                  </a:lnTo>
                  <a:lnTo>
                    <a:pt x="80" y="83"/>
                  </a:lnTo>
                  <a:lnTo>
                    <a:pt x="70" y="83"/>
                  </a:lnTo>
                  <a:lnTo>
                    <a:pt x="59" y="65"/>
                  </a:lnTo>
                  <a:lnTo>
                    <a:pt x="47" y="65"/>
                  </a:lnTo>
                  <a:lnTo>
                    <a:pt x="47" y="83"/>
                  </a:lnTo>
                  <a:lnTo>
                    <a:pt x="38" y="83"/>
                  </a:lnTo>
                  <a:lnTo>
                    <a:pt x="38" y="30"/>
                  </a:lnTo>
                  <a:close/>
                  <a:moveTo>
                    <a:pt x="57" y="9"/>
                  </a:moveTo>
                  <a:lnTo>
                    <a:pt x="42" y="11"/>
                  </a:lnTo>
                  <a:lnTo>
                    <a:pt x="29" y="18"/>
                  </a:lnTo>
                  <a:lnTo>
                    <a:pt x="19" y="28"/>
                  </a:lnTo>
                  <a:lnTo>
                    <a:pt x="12" y="42"/>
                  </a:lnTo>
                  <a:lnTo>
                    <a:pt x="9" y="57"/>
                  </a:lnTo>
                  <a:lnTo>
                    <a:pt x="12" y="72"/>
                  </a:lnTo>
                  <a:lnTo>
                    <a:pt x="19" y="85"/>
                  </a:lnTo>
                  <a:lnTo>
                    <a:pt x="29" y="96"/>
                  </a:lnTo>
                  <a:lnTo>
                    <a:pt x="42" y="103"/>
                  </a:lnTo>
                  <a:lnTo>
                    <a:pt x="57" y="105"/>
                  </a:lnTo>
                  <a:lnTo>
                    <a:pt x="73" y="103"/>
                  </a:lnTo>
                  <a:lnTo>
                    <a:pt x="86" y="96"/>
                  </a:lnTo>
                  <a:lnTo>
                    <a:pt x="96" y="85"/>
                  </a:lnTo>
                  <a:lnTo>
                    <a:pt x="103" y="72"/>
                  </a:lnTo>
                  <a:lnTo>
                    <a:pt x="105" y="57"/>
                  </a:lnTo>
                  <a:lnTo>
                    <a:pt x="103" y="42"/>
                  </a:lnTo>
                  <a:lnTo>
                    <a:pt x="96" y="28"/>
                  </a:lnTo>
                  <a:lnTo>
                    <a:pt x="86" y="18"/>
                  </a:lnTo>
                  <a:lnTo>
                    <a:pt x="73" y="11"/>
                  </a:lnTo>
                  <a:lnTo>
                    <a:pt x="57" y="9"/>
                  </a:lnTo>
                  <a:close/>
                  <a:moveTo>
                    <a:pt x="57" y="0"/>
                  </a:moveTo>
                  <a:lnTo>
                    <a:pt x="76" y="3"/>
                  </a:lnTo>
                  <a:lnTo>
                    <a:pt x="91" y="11"/>
                  </a:lnTo>
                  <a:lnTo>
                    <a:pt x="103" y="23"/>
                  </a:lnTo>
                  <a:lnTo>
                    <a:pt x="111" y="39"/>
                  </a:lnTo>
                  <a:lnTo>
                    <a:pt x="114" y="57"/>
                  </a:lnTo>
                  <a:lnTo>
                    <a:pt x="111" y="75"/>
                  </a:lnTo>
                  <a:lnTo>
                    <a:pt x="103" y="90"/>
                  </a:lnTo>
                  <a:lnTo>
                    <a:pt x="91" y="103"/>
                  </a:lnTo>
                  <a:lnTo>
                    <a:pt x="76" y="111"/>
                  </a:lnTo>
                  <a:lnTo>
                    <a:pt x="57" y="114"/>
                  </a:lnTo>
                  <a:lnTo>
                    <a:pt x="39" y="111"/>
                  </a:lnTo>
                  <a:lnTo>
                    <a:pt x="24" y="103"/>
                  </a:lnTo>
                  <a:lnTo>
                    <a:pt x="11" y="90"/>
                  </a:lnTo>
                  <a:lnTo>
                    <a:pt x="2" y="75"/>
                  </a:lnTo>
                  <a:lnTo>
                    <a:pt x="0" y="57"/>
                  </a:lnTo>
                  <a:lnTo>
                    <a:pt x="2" y="39"/>
                  </a:lnTo>
                  <a:lnTo>
                    <a:pt x="11" y="23"/>
                  </a:lnTo>
                  <a:lnTo>
                    <a:pt x="24" y="11"/>
                  </a:lnTo>
                  <a:lnTo>
                    <a:pt x="39" y="3"/>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2888593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Low-Ink 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503612" y="3076003"/>
            <a:ext cx="8077201" cy="886397"/>
          </a:xfrm>
        </p:spPr>
        <p:txBody>
          <a:bodyPr anchor="b"/>
          <a:lstStyle>
            <a:lvl1pPr algn="l">
              <a:defRPr b="1">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3503613" y="4114800"/>
            <a:ext cx="8077199" cy="914400"/>
          </a:xfrm>
          <a:prstGeom prst="rect">
            <a:avLst/>
          </a:prstGeom>
        </p:spPr>
        <p:txBody>
          <a:bodyPr/>
          <a:lstStyle>
            <a:lvl1pPr marL="0" indent="0" algn="l">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Rectangle 10"/>
          <p:cNvSpPr/>
          <p:nvPr userDrawn="1"/>
        </p:nvSpPr>
        <p:spPr bwMode="white">
          <a:xfrm>
            <a:off x="3503612" y="6096000"/>
            <a:ext cx="5410200" cy="369332"/>
          </a:xfrm>
          <a:prstGeom prst="rect">
            <a:avLst/>
          </a:prstGeom>
        </p:spPr>
        <p:txBody>
          <a:bodyPr wrap="square" lIns="0" tIns="0" rIns="0" bIns="0">
            <a:spAutoFit/>
          </a:bodyPr>
          <a:lstStyle/>
          <a:p>
            <a:r>
              <a:rPr lang="en-US" sz="800" b="0" dirty="0">
                <a:solidFill>
                  <a:schemeClr val="tx1"/>
                </a:solidFill>
              </a:rPr>
              <a:t>© 2019 First Data Corporation. All rights reserved. The First Data name, logo and related trademarks and service marks are owned by First Data Corporation and are registered or used in the U.S. and many foreign countries. All trademarks, service marks, and trade names referenced in this material are the property of their respective owners.</a:t>
            </a:r>
          </a:p>
        </p:txBody>
      </p:sp>
      <p:grpSp>
        <p:nvGrpSpPr>
          <p:cNvPr id="12" name="Group 11"/>
          <p:cNvGrpSpPr/>
          <p:nvPr userDrawn="1"/>
        </p:nvGrpSpPr>
        <p:grpSpPr bwMode="gray">
          <a:xfrm>
            <a:off x="3503612" y="5508972"/>
            <a:ext cx="1390921" cy="249902"/>
            <a:chOff x="10437813" y="6437313"/>
            <a:chExt cx="1139825" cy="204788"/>
          </a:xfrm>
          <a:solidFill>
            <a:schemeClr val="tx2"/>
          </a:solidFill>
        </p:grpSpPr>
        <p:sp>
          <p:nvSpPr>
            <p:cNvPr id="13" name="Rectangle 12"/>
            <p:cNvSpPr>
              <a:spLocks noChangeArrowheads="1"/>
            </p:cNvSpPr>
            <p:nvPr/>
          </p:nvSpPr>
          <p:spPr bwMode="gray">
            <a:xfrm>
              <a:off x="10588625" y="6494463"/>
              <a:ext cx="317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4" name="Freeform 13"/>
            <p:cNvSpPr>
              <a:spLocks/>
            </p:cNvSpPr>
            <p:nvPr/>
          </p:nvSpPr>
          <p:spPr bwMode="gray">
            <a:xfrm>
              <a:off x="10639425" y="6491288"/>
              <a:ext cx="79375" cy="147638"/>
            </a:xfrm>
            <a:custGeom>
              <a:avLst/>
              <a:gdLst>
                <a:gd name="T0" fmla="*/ 77 w 77"/>
                <a:gd name="T1" fmla="*/ 33 h 140"/>
                <a:gd name="T2" fmla="*/ 73 w 77"/>
                <a:gd name="T3" fmla="*/ 32 h 140"/>
                <a:gd name="T4" fmla="*/ 64 w 77"/>
                <a:gd name="T5" fmla="*/ 31 h 140"/>
                <a:gd name="T6" fmla="*/ 32 w 77"/>
                <a:gd name="T7" fmla="*/ 65 h 140"/>
                <a:gd name="T8" fmla="*/ 32 w 77"/>
                <a:gd name="T9" fmla="*/ 140 h 140"/>
                <a:gd name="T10" fmla="*/ 0 w 77"/>
                <a:gd name="T11" fmla="*/ 140 h 140"/>
                <a:gd name="T12" fmla="*/ 0 w 77"/>
                <a:gd name="T13" fmla="*/ 3 h 140"/>
                <a:gd name="T14" fmla="*/ 32 w 77"/>
                <a:gd name="T15" fmla="*/ 3 h 140"/>
                <a:gd name="T16" fmla="*/ 32 w 77"/>
                <a:gd name="T17" fmla="*/ 22 h 140"/>
                <a:gd name="T18" fmla="*/ 70 w 77"/>
                <a:gd name="T19" fmla="*/ 0 h 140"/>
                <a:gd name="T20" fmla="*/ 77 w 77"/>
                <a:gd name="T21" fmla="*/ 1 h 140"/>
                <a:gd name="T22" fmla="*/ 77 w 77"/>
                <a:gd name="T23" fmla="*/ 3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40">
                  <a:moveTo>
                    <a:pt x="77" y="33"/>
                  </a:moveTo>
                  <a:cubicBezTo>
                    <a:pt x="77" y="33"/>
                    <a:pt x="75" y="32"/>
                    <a:pt x="73" y="32"/>
                  </a:cubicBezTo>
                  <a:cubicBezTo>
                    <a:pt x="70" y="31"/>
                    <a:pt x="67" y="31"/>
                    <a:pt x="64" y="31"/>
                  </a:cubicBezTo>
                  <a:cubicBezTo>
                    <a:pt x="48" y="31"/>
                    <a:pt x="32" y="39"/>
                    <a:pt x="32" y="65"/>
                  </a:cubicBezTo>
                  <a:cubicBezTo>
                    <a:pt x="32" y="140"/>
                    <a:pt x="32" y="140"/>
                    <a:pt x="32" y="140"/>
                  </a:cubicBezTo>
                  <a:cubicBezTo>
                    <a:pt x="0" y="140"/>
                    <a:pt x="0" y="140"/>
                    <a:pt x="0" y="140"/>
                  </a:cubicBezTo>
                  <a:cubicBezTo>
                    <a:pt x="0" y="3"/>
                    <a:pt x="0" y="3"/>
                    <a:pt x="0" y="3"/>
                  </a:cubicBezTo>
                  <a:cubicBezTo>
                    <a:pt x="32" y="3"/>
                    <a:pt x="32" y="3"/>
                    <a:pt x="32" y="3"/>
                  </a:cubicBezTo>
                  <a:cubicBezTo>
                    <a:pt x="32" y="22"/>
                    <a:pt x="32" y="22"/>
                    <a:pt x="32" y="22"/>
                  </a:cubicBezTo>
                  <a:cubicBezTo>
                    <a:pt x="38" y="11"/>
                    <a:pt x="51" y="0"/>
                    <a:pt x="70" y="0"/>
                  </a:cubicBezTo>
                  <a:cubicBezTo>
                    <a:pt x="72" y="0"/>
                    <a:pt x="75" y="0"/>
                    <a:pt x="77" y="1"/>
                  </a:cubicBezTo>
                  <a:lnTo>
                    <a:pt x="7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5" name="Freeform 14"/>
            <p:cNvSpPr>
              <a:spLocks/>
            </p:cNvSpPr>
            <p:nvPr/>
          </p:nvSpPr>
          <p:spPr bwMode="gray">
            <a:xfrm>
              <a:off x="10721975" y="6491288"/>
              <a:ext cx="111125" cy="150813"/>
            </a:xfrm>
            <a:custGeom>
              <a:avLst/>
              <a:gdLst>
                <a:gd name="T0" fmla="*/ 85 w 108"/>
                <a:gd name="T1" fmla="*/ 39 h 144"/>
                <a:gd name="T2" fmla="*/ 57 w 108"/>
                <a:gd name="T3" fmla="*/ 28 h 144"/>
                <a:gd name="T4" fmla="*/ 38 w 108"/>
                <a:gd name="T5" fmla="*/ 41 h 144"/>
                <a:gd name="T6" fmla="*/ 60 w 108"/>
                <a:gd name="T7" fmla="*/ 60 h 144"/>
                <a:gd name="T8" fmla="*/ 108 w 108"/>
                <a:gd name="T9" fmla="*/ 103 h 144"/>
                <a:gd name="T10" fmla="*/ 56 w 108"/>
                <a:gd name="T11" fmla="*/ 144 h 144"/>
                <a:gd name="T12" fmla="*/ 0 w 108"/>
                <a:gd name="T13" fmla="*/ 124 h 144"/>
                <a:gd name="T14" fmla="*/ 18 w 108"/>
                <a:gd name="T15" fmla="*/ 99 h 144"/>
                <a:gd name="T16" fmla="*/ 56 w 108"/>
                <a:gd name="T17" fmla="*/ 116 h 144"/>
                <a:gd name="T18" fmla="*/ 75 w 108"/>
                <a:gd name="T19" fmla="*/ 102 h 144"/>
                <a:gd name="T20" fmla="*/ 50 w 108"/>
                <a:gd name="T21" fmla="*/ 84 h 144"/>
                <a:gd name="T22" fmla="*/ 6 w 108"/>
                <a:gd name="T23" fmla="*/ 40 h 144"/>
                <a:gd name="T24" fmla="*/ 57 w 108"/>
                <a:gd name="T25" fmla="*/ 0 h 144"/>
                <a:gd name="T26" fmla="*/ 102 w 108"/>
                <a:gd name="T27" fmla="*/ 15 h 144"/>
                <a:gd name="T28" fmla="*/ 85 w 108"/>
                <a:gd name="T29"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44">
                  <a:moveTo>
                    <a:pt x="85" y="39"/>
                  </a:moveTo>
                  <a:cubicBezTo>
                    <a:pt x="77" y="32"/>
                    <a:pt x="66" y="28"/>
                    <a:pt x="57" y="28"/>
                  </a:cubicBezTo>
                  <a:cubicBezTo>
                    <a:pt x="44" y="28"/>
                    <a:pt x="38" y="34"/>
                    <a:pt x="38" y="41"/>
                  </a:cubicBezTo>
                  <a:cubicBezTo>
                    <a:pt x="38" y="48"/>
                    <a:pt x="41" y="55"/>
                    <a:pt x="60" y="60"/>
                  </a:cubicBezTo>
                  <a:cubicBezTo>
                    <a:pt x="96" y="69"/>
                    <a:pt x="108" y="79"/>
                    <a:pt x="108" y="103"/>
                  </a:cubicBezTo>
                  <a:cubicBezTo>
                    <a:pt x="108" y="126"/>
                    <a:pt x="91" y="144"/>
                    <a:pt x="56" y="144"/>
                  </a:cubicBezTo>
                  <a:cubicBezTo>
                    <a:pt x="35" y="144"/>
                    <a:pt x="16" y="137"/>
                    <a:pt x="0" y="124"/>
                  </a:cubicBezTo>
                  <a:cubicBezTo>
                    <a:pt x="18" y="99"/>
                    <a:pt x="18" y="99"/>
                    <a:pt x="18" y="99"/>
                  </a:cubicBezTo>
                  <a:cubicBezTo>
                    <a:pt x="29" y="111"/>
                    <a:pt x="43" y="116"/>
                    <a:pt x="56" y="116"/>
                  </a:cubicBezTo>
                  <a:cubicBezTo>
                    <a:pt x="69" y="116"/>
                    <a:pt x="75" y="110"/>
                    <a:pt x="75" y="102"/>
                  </a:cubicBezTo>
                  <a:cubicBezTo>
                    <a:pt x="75" y="95"/>
                    <a:pt x="70" y="89"/>
                    <a:pt x="50" y="84"/>
                  </a:cubicBezTo>
                  <a:cubicBezTo>
                    <a:pt x="17" y="76"/>
                    <a:pt x="6" y="62"/>
                    <a:pt x="6" y="40"/>
                  </a:cubicBezTo>
                  <a:cubicBezTo>
                    <a:pt x="6" y="22"/>
                    <a:pt x="20" y="0"/>
                    <a:pt x="57" y="0"/>
                  </a:cubicBezTo>
                  <a:cubicBezTo>
                    <a:pt x="74" y="0"/>
                    <a:pt x="90" y="5"/>
                    <a:pt x="102" y="15"/>
                  </a:cubicBezTo>
                  <a:lnTo>
                    <a:pt x="8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6" name="Freeform 15"/>
            <p:cNvSpPr>
              <a:spLocks/>
            </p:cNvSpPr>
            <p:nvPr/>
          </p:nvSpPr>
          <p:spPr bwMode="gray">
            <a:xfrm>
              <a:off x="10839450" y="6464300"/>
              <a:ext cx="93663"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7" name="Freeform 16"/>
            <p:cNvSpPr>
              <a:spLocks/>
            </p:cNvSpPr>
            <p:nvPr/>
          </p:nvSpPr>
          <p:spPr bwMode="gray">
            <a:xfrm>
              <a:off x="11298238" y="6464300"/>
              <a:ext cx="95250"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8" name="Freeform 17"/>
            <p:cNvSpPr>
              <a:spLocks noEditPoints="1"/>
            </p:cNvSpPr>
            <p:nvPr/>
          </p:nvSpPr>
          <p:spPr bwMode="gray">
            <a:xfrm>
              <a:off x="11161713" y="6491288"/>
              <a:ext cx="128588" cy="150813"/>
            </a:xfrm>
            <a:custGeom>
              <a:avLst/>
              <a:gdLst>
                <a:gd name="T0" fmla="*/ 59 w 125"/>
                <a:gd name="T1" fmla="*/ 119 h 144"/>
                <a:gd name="T2" fmla="*/ 93 w 125"/>
                <a:gd name="T3" fmla="*/ 83 h 144"/>
                <a:gd name="T4" fmla="*/ 59 w 125"/>
                <a:gd name="T5" fmla="*/ 77 h 144"/>
                <a:gd name="T6" fmla="*/ 30 w 125"/>
                <a:gd name="T7" fmla="*/ 99 h 144"/>
                <a:gd name="T8" fmla="*/ 59 w 125"/>
                <a:gd name="T9" fmla="*/ 119 h 144"/>
                <a:gd name="T10" fmla="*/ 13 w 125"/>
                <a:gd name="T11" fmla="*/ 12 h 144"/>
                <a:gd name="T12" fmla="*/ 17 w 125"/>
                <a:gd name="T13" fmla="*/ 10 h 144"/>
                <a:gd name="T14" fmla="*/ 60 w 125"/>
                <a:gd name="T15" fmla="*/ 0 h 144"/>
                <a:gd name="T16" fmla="*/ 125 w 125"/>
                <a:gd name="T17" fmla="*/ 56 h 144"/>
                <a:gd name="T18" fmla="*/ 125 w 125"/>
                <a:gd name="T19" fmla="*/ 140 h 144"/>
                <a:gd name="T20" fmla="*/ 93 w 125"/>
                <a:gd name="T21" fmla="*/ 140 h 144"/>
                <a:gd name="T22" fmla="*/ 93 w 125"/>
                <a:gd name="T23" fmla="*/ 124 h 144"/>
                <a:gd name="T24" fmla="*/ 52 w 125"/>
                <a:gd name="T25" fmla="*/ 144 h 144"/>
                <a:gd name="T26" fmla="*/ 0 w 125"/>
                <a:gd name="T27" fmla="*/ 99 h 144"/>
                <a:gd name="T28" fmla="*/ 54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59" y="119"/>
                  </a:moveTo>
                  <a:cubicBezTo>
                    <a:pt x="77" y="119"/>
                    <a:pt x="93" y="103"/>
                    <a:pt x="93" y="83"/>
                  </a:cubicBezTo>
                  <a:cubicBezTo>
                    <a:pt x="84" y="79"/>
                    <a:pt x="71" y="77"/>
                    <a:pt x="59" y="77"/>
                  </a:cubicBezTo>
                  <a:cubicBezTo>
                    <a:pt x="39" y="77"/>
                    <a:pt x="30" y="88"/>
                    <a:pt x="30" y="99"/>
                  </a:cubicBezTo>
                  <a:cubicBezTo>
                    <a:pt x="30" y="112"/>
                    <a:pt x="43" y="119"/>
                    <a:pt x="59" y="119"/>
                  </a:cubicBezTo>
                  <a:moveTo>
                    <a:pt x="13" y="12"/>
                  </a:moveTo>
                  <a:cubicBezTo>
                    <a:pt x="13" y="12"/>
                    <a:pt x="15" y="11"/>
                    <a:pt x="17" y="10"/>
                  </a:cubicBezTo>
                  <a:cubicBezTo>
                    <a:pt x="31" y="4"/>
                    <a:pt x="46" y="0"/>
                    <a:pt x="60" y="0"/>
                  </a:cubicBezTo>
                  <a:cubicBezTo>
                    <a:pt x="104" y="0"/>
                    <a:pt x="125" y="16"/>
                    <a:pt x="125" y="56"/>
                  </a:cubicBezTo>
                  <a:cubicBezTo>
                    <a:pt x="125" y="140"/>
                    <a:pt x="125" y="140"/>
                    <a:pt x="125" y="140"/>
                  </a:cubicBezTo>
                  <a:cubicBezTo>
                    <a:pt x="93" y="140"/>
                    <a:pt x="93" y="140"/>
                    <a:pt x="93" y="140"/>
                  </a:cubicBezTo>
                  <a:cubicBezTo>
                    <a:pt x="93" y="124"/>
                    <a:pt x="93" y="124"/>
                    <a:pt x="93" y="124"/>
                  </a:cubicBezTo>
                  <a:cubicBezTo>
                    <a:pt x="85" y="137"/>
                    <a:pt x="72" y="144"/>
                    <a:pt x="52" y="144"/>
                  </a:cubicBezTo>
                  <a:cubicBezTo>
                    <a:pt x="18" y="144"/>
                    <a:pt x="0" y="125"/>
                    <a:pt x="0" y="99"/>
                  </a:cubicBezTo>
                  <a:cubicBezTo>
                    <a:pt x="0" y="72"/>
                    <a:pt x="19" y="53"/>
                    <a:pt x="54" y="53"/>
                  </a:cubicBezTo>
                  <a:cubicBezTo>
                    <a:pt x="69" y="53"/>
                    <a:pt x="85" y="56"/>
                    <a:pt x="94" y="59"/>
                  </a:cubicBezTo>
                  <a:cubicBezTo>
                    <a:pt x="94" y="56"/>
                    <a:pt x="94" y="56"/>
                    <a:pt x="94" y="56"/>
                  </a:cubicBezTo>
                  <a:cubicBezTo>
                    <a:pt x="94" y="37"/>
                    <a:pt x="85" y="29"/>
                    <a:pt x="60" y="29"/>
                  </a:cubicBezTo>
                  <a:cubicBezTo>
                    <a:pt x="47" y="29"/>
                    <a:pt x="35"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9" name="Freeform 18"/>
            <p:cNvSpPr>
              <a:spLocks noEditPoints="1"/>
            </p:cNvSpPr>
            <p:nvPr/>
          </p:nvSpPr>
          <p:spPr bwMode="gray">
            <a:xfrm>
              <a:off x="11396663" y="6491288"/>
              <a:ext cx="128588" cy="150813"/>
            </a:xfrm>
            <a:custGeom>
              <a:avLst/>
              <a:gdLst>
                <a:gd name="T0" fmla="*/ 60 w 125"/>
                <a:gd name="T1" fmla="*/ 119 h 144"/>
                <a:gd name="T2" fmla="*/ 94 w 125"/>
                <a:gd name="T3" fmla="*/ 83 h 144"/>
                <a:gd name="T4" fmla="*/ 59 w 125"/>
                <a:gd name="T5" fmla="*/ 77 h 144"/>
                <a:gd name="T6" fmla="*/ 30 w 125"/>
                <a:gd name="T7" fmla="*/ 99 h 144"/>
                <a:gd name="T8" fmla="*/ 60 w 125"/>
                <a:gd name="T9" fmla="*/ 119 h 144"/>
                <a:gd name="T10" fmla="*/ 13 w 125"/>
                <a:gd name="T11" fmla="*/ 12 h 144"/>
                <a:gd name="T12" fmla="*/ 18 w 125"/>
                <a:gd name="T13" fmla="*/ 10 h 144"/>
                <a:gd name="T14" fmla="*/ 61 w 125"/>
                <a:gd name="T15" fmla="*/ 0 h 144"/>
                <a:gd name="T16" fmla="*/ 125 w 125"/>
                <a:gd name="T17" fmla="*/ 56 h 144"/>
                <a:gd name="T18" fmla="*/ 125 w 125"/>
                <a:gd name="T19" fmla="*/ 140 h 144"/>
                <a:gd name="T20" fmla="*/ 94 w 125"/>
                <a:gd name="T21" fmla="*/ 140 h 144"/>
                <a:gd name="T22" fmla="*/ 94 w 125"/>
                <a:gd name="T23" fmla="*/ 124 h 144"/>
                <a:gd name="T24" fmla="*/ 52 w 125"/>
                <a:gd name="T25" fmla="*/ 144 h 144"/>
                <a:gd name="T26" fmla="*/ 0 w 125"/>
                <a:gd name="T27" fmla="*/ 99 h 144"/>
                <a:gd name="T28" fmla="*/ 55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60" y="119"/>
                  </a:moveTo>
                  <a:cubicBezTo>
                    <a:pt x="77" y="119"/>
                    <a:pt x="94" y="103"/>
                    <a:pt x="94" y="83"/>
                  </a:cubicBezTo>
                  <a:cubicBezTo>
                    <a:pt x="84" y="79"/>
                    <a:pt x="71" y="77"/>
                    <a:pt x="59" y="77"/>
                  </a:cubicBezTo>
                  <a:cubicBezTo>
                    <a:pt x="39" y="77"/>
                    <a:pt x="30" y="88"/>
                    <a:pt x="30" y="99"/>
                  </a:cubicBezTo>
                  <a:cubicBezTo>
                    <a:pt x="30" y="112"/>
                    <a:pt x="43" y="119"/>
                    <a:pt x="60" y="119"/>
                  </a:cubicBezTo>
                  <a:moveTo>
                    <a:pt x="13" y="12"/>
                  </a:moveTo>
                  <a:cubicBezTo>
                    <a:pt x="13" y="12"/>
                    <a:pt x="15" y="11"/>
                    <a:pt x="18" y="10"/>
                  </a:cubicBezTo>
                  <a:cubicBezTo>
                    <a:pt x="31" y="4"/>
                    <a:pt x="46" y="0"/>
                    <a:pt x="61" y="0"/>
                  </a:cubicBezTo>
                  <a:cubicBezTo>
                    <a:pt x="105" y="0"/>
                    <a:pt x="125" y="16"/>
                    <a:pt x="125" y="56"/>
                  </a:cubicBezTo>
                  <a:cubicBezTo>
                    <a:pt x="125" y="140"/>
                    <a:pt x="125" y="140"/>
                    <a:pt x="125" y="140"/>
                  </a:cubicBezTo>
                  <a:cubicBezTo>
                    <a:pt x="94" y="140"/>
                    <a:pt x="94" y="140"/>
                    <a:pt x="94" y="140"/>
                  </a:cubicBezTo>
                  <a:cubicBezTo>
                    <a:pt x="94" y="124"/>
                    <a:pt x="94" y="124"/>
                    <a:pt x="94" y="124"/>
                  </a:cubicBezTo>
                  <a:cubicBezTo>
                    <a:pt x="85" y="137"/>
                    <a:pt x="72" y="144"/>
                    <a:pt x="52" y="144"/>
                  </a:cubicBezTo>
                  <a:cubicBezTo>
                    <a:pt x="18" y="144"/>
                    <a:pt x="0" y="125"/>
                    <a:pt x="0" y="99"/>
                  </a:cubicBezTo>
                  <a:cubicBezTo>
                    <a:pt x="0" y="72"/>
                    <a:pt x="19" y="53"/>
                    <a:pt x="55" y="53"/>
                  </a:cubicBezTo>
                  <a:cubicBezTo>
                    <a:pt x="69" y="53"/>
                    <a:pt x="86" y="56"/>
                    <a:pt x="94" y="59"/>
                  </a:cubicBezTo>
                  <a:cubicBezTo>
                    <a:pt x="94" y="56"/>
                    <a:pt x="94" y="56"/>
                    <a:pt x="94" y="56"/>
                  </a:cubicBezTo>
                  <a:cubicBezTo>
                    <a:pt x="94" y="37"/>
                    <a:pt x="85" y="29"/>
                    <a:pt x="60" y="29"/>
                  </a:cubicBezTo>
                  <a:cubicBezTo>
                    <a:pt x="47" y="29"/>
                    <a:pt x="36"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0" name="Freeform 19"/>
            <p:cNvSpPr>
              <a:spLocks noEditPoints="1"/>
            </p:cNvSpPr>
            <p:nvPr/>
          </p:nvSpPr>
          <p:spPr bwMode="gray">
            <a:xfrm>
              <a:off x="10980738" y="6437313"/>
              <a:ext cx="179388" cy="201613"/>
            </a:xfrm>
            <a:custGeom>
              <a:avLst/>
              <a:gdLst>
                <a:gd name="T0" fmla="*/ 72 w 174"/>
                <a:gd name="T1" fmla="*/ 162 h 193"/>
                <a:gd name="T2" fmla="*/ 139 w 174"/>
                <a:gd name="T3" fmla="*/ 97 h 193"/>
                <a:gd name="T4" fmla="*/ 139 w 174"/>
                <a:gd name="T5" fmla="*/ 97 h 193"/>
                <a:gd name="T6" fmla="*/ 72 w 174"/>
                <a:gd name="T7" fmla="*/ 31 h 193"/>
                <a:gd name="T8" fmla="*/ 34 w 174"/>
                <a:gd name="T9" fmla="*/ 31 h 193"/>
                <a:gd name="T10" fmla="*/ 34 w 174"/>
                <a:gd name="T11" fmla="*/ 162 h 193"/>
                <a:gd name="T12" fmla="*/ 72 w 174"/>
                <a:gd name="T13" fmla="*/ 162 h 193"/>
                <a:gd name="T14" fmla="*/ 0 w 174"/>
                <a:gd name="T15" fmla="*/ 0 h 193"/>
                <a:gd name="T16" fmla="*/ 72 w 174"/>
                <a:gd name="T17" fmla="*/ 0 h 193"/>
                <a:gd name="T18" fmla="*/ 174 w 174"/>
                <a:gd name="T19" fmla="*/ 96 h 193"/>
                <a:gd name="T20" fmla="*/ 174 w 174"/>
                <a:gd name="T21" fmla="*/ 97 h 193"/>
                <a:gd name="T22" fmla="*/ 72 w 174"/>
                <a:gd name="T23" fmla="*/ 193 h 193"/>
                <a:gd name="T24" fmla="*/ 0 w 174"/>
                <a:gd name="T25" fmla="*/ 193 h 193"/>
                <a:gd name="T26" fmla="*/ 0 w 174"/>
                <a:gd name="T2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93">
                  <a:moveTo>
                    <a:pt x="72" y="162"/>
                  </a:moveTo>
                  <a:cubicBezTo>
                    <a:pt x="112" y="162"/>
                    <a:pt x="139" y="135"/>
                    <a:pt x="139" y="97"/>
                  </a:cubicBezTo>
                  <a:cubicBezTo>
                    <a:pt x="139" y="97"/>
                    <a:pt x="139" y="97"/>
                    <a:pt x="139" y="97"/>
                  </a:cubicBezTo>
                  <a:cubicBezTo>
                    <a:pt x="139" y="59"/>
                    <a:pt x="112" y="31"/>
                    <a:pt x="72" y="31"/>
                  </a:cubicBezTo>
                  <a:cubicBezTo>
                    <a:pt x="34" y="31"/>
                    <a:pt x="34" y="31"/>
                    <a:pt x="34" y="31"/>
                  </a:cubicBezTo>
                  <a:cubicBezTo>
                    <a:pt x="34" y="162"/>
                    <a:pt x="34" y="162"/>
                    <a:pt x="34" y="162"/>
                  </a:cubicBezTo>
                  <a:lnTo>
                    <a:pt x="72" y="162"/>
                  </a:lnTo>
                  <a:close/>
                  <a:moveTo>
                    <a:pt x="0" y="0"/>
                  </a:moveTo>
                  <a:cubicBezTo>
                    <a:pt x="72" y="0"/>
                    <a:pt x="72" y="0"/>
                    <a:pt x="72" y="0"/>
                  </a:cubicBezTo>
                  <a:cubicBezTo>
                    <a:pt x="132" y="0"/>
                    <a:pt x="174" y="42"/>
                    <a:pt x="174" y="96"/>
                  </a:cubicBezTo>
                  <a:cubicBezTo>
                    <a:pt x="174" y="97"/>
                    <a:pt x="174" y="97"/>
                    <a:pt x="174" y="97"/>
                  </a:cubicBezTo>
                  <a:cubicBezTo>
                    <a:pt x="174" y="151"/>
                    <a:pt x="132" y="193"/>
                    <a:pt x="72" y="193"/>
                  </a:cubicBezTo>
                  <a:cubicBezTo>
                    <a:pt x="0" y="193"/>
                    <a:pt x="0" y="193"/>
                    <a:pt x="0" y="19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1" name="Freeform 20"/>
            <p:cNvSpPr>
              <a:spLocks/>
            </p:cNvSpPr>
            <p:nvPr/>
          </p:nvSpPr>
          <p:spPr bwMode="gray">
            <a:xfrm>
              <a:off x="10437813" y="6437313"/>
              <a:ext cx="139700" cy="201613"/>
            </a:xfrm>
            <a:custGeom>
              <a:avLst/>
              <a:gdLst>
                <a:gd name="T0" fmla="*/ 0 w 88"/>
                <a:gd name="T1" fmla="*/ 0 h 127"/>
                <a:gd name="T2" fmla="*/ 88 w 88"/>
                <a:gd name="T3" fmla="*/ 0 h 127"/>
                <a:gd name="T4" fmla="*/ 88 w 88"/>
                <a:gd name="T5" fmla="*/ 20 h 127"/>
                <a:gd name="T6" fmla="*/ 22 w 88"/>
                <a:gd name="T7" fmla="*/ 20 h 127"/>
                <a:gd name="T8" fmla="*/ 22 w 88"/>
                <a:gd name="T9" fmla="*/ 55 h 127"/>
                <a:gd name="T10" fmla="*/ 80 w 88"/>
                <a:gd name="T11" fmla="*/ 55 h 127"/>
                <a:gd name="T12" fmla="*/ 80 w 88"/>
                <a:gd name="T13" fmla="*/ 76 h 127"/>
                <a:gd name="T14" fmla="*/ 22 w 88"/>
                <a:gd name="T15" fmla="*/ 76 h 127"/>
                <a:gd name="T16" fmla="*/ 22 w 88"/>
                <a:gd name="T17" fmla="*/ 127 h 127"/>
                <a:gd name="T18" fmla="*/ 0 w 88"/>
                <a:gd name="T19" fmla="*/ 127 h 127"/>
                <a:gd name="T20" fmla="*/ 0 w 88"/>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7">
                  <a:moveTo>
                    <a:pt x="0" y="0"/>
                  </a:moveTo>
                  <a:lnTo>
                    <a:pt x="88" y="0"/>
                  </a:lnTo>
                  <a:lnTo>
                    <a:pt x="88" y="20"/>
                  </a:lnTo>
                  <a:lnTo>
                    <a:pt x="22" y="20"/>
                  </a:lnTo>
                  <a:lnTo>
                    <a:pt x="22" y="55"/>
                  </a:lnTo>
                  <a:lnTo>
                    <a:pt x="80" y="55"/>
                  </a:lnTo>
                  <a:lnTo>
                    <a:pt x="80" y="76"/>
                  </a:lnTo>
                  <a:lnTo>
                    <a:pt x="22" y="76"/>
                  </a:lnTo>
                  <a:lnTo>
                    <a:pt x="22" y="127"/>
                  </a:lnTo>
                  <a:lnTo>
                    <a:pt x="0" y="12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2" name="Freeform 21"/>
            <p:cNvSpPr>
              <a:spLocks noEditPoints="1"/>
            </p:cNvSpPr>
            <p:nvPr/>
          </p:nvSpPr>
          <p:spPr bwMode="gray">
            <a:xfrm>
              <a:off x="11537950" y="6600825"/>
              <a:ext cx="39688" cy="3968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19 w 38"/>
                <a:gd name="T11" fmla="*/ 35 h 38"/>
                <a:gd name="T12" fmla="*/ 35 w 38"/>
                <a:gd name="T13" fmla="*/ 19 h 38"/>
                <a:gd name="T14" fmla="*/ 19 w 38"/>
                <a:gd name="T15" fmla="*/ 3 h 38"/>
                <a:gd name="T16" fmla="*/ 3 w 38"/>
                <a:gd name="T17" fmla="*/ 19 h 38"/>
                <a:gd name="T18" fmla="*/ 19 w 38"/>
                <a:gd name="T19" fmla="*/ 35 h 38"/>
                <a:gd name="T20" fmla="*/ 20 w 38"/>
                <a:gd name="T21" fmla="*/ 21 h 38"/>
                <a:gd name="T22" fmla="*/ 16 w 38"/>
                <a:gd name="T23" fmla="*/ 21 h 38"/>
                <a:gd name="T24" fmla="*/ 16 w 38"/>
                <a:gd name="T25" fmla="*/ 28 h 38"/>
                <a:gd name="T26" fmla="*/ 13 w 38"/>
                <a:gd name="T27" fmla="*/ 28 h 38"/>
                <a:gd name="T28" fmla="*/ 13 w 38"/>
                <a:gd name="T29" fmla="*/ 10 h 38"/>
                <a:gd name="T30" fmla="*/ 20 w 38"/>
                <a:gd name="T31" fmla="*/ 10 h 38"/>
                <a:gd name="T32" fmla="*/ 26 w 38"/>
                <a:gd name="T33" fmla="*/ 16 h 38"/>
                <a:gd name="T34" fmla="*/ 23 w 38"/>
                <a:gd name="T35" fmla="*/ 21 h 38"/>
                <a:gd name="T36" fmla="*/ 26 w 38"/>
                <a:gd name="T37" fmla="*/ 28 h 38"/>
                <a:gd name="T38" fmla="*/ 23 w 38"/>
                <a:gd name="T39" fmla="*/ 28 h 38"/>
                <a:gd name="T40" fmla="*/ 20 w 38"/>
                <a:gd name="T41" fmla="*/ 21 h 38"/>
                <a:gd name="T42" fmla="*/ 16 w 38"/>
                <a:gd name="T43" fmla="*/ 13 h 38"/>
                <a:gd name="T44" fmla="*/ 16 w 38"/>
                <a:gd name="T45" fmla="*/ 19 h 38"/>
                <a:gd name="T46" fmla="*/ 20 w 38"/>
                <a:gd name="T47" fmla="*/ 19 h 38"/>
                <a:gd name="T48" fmla="*/ 23 w 38"/>
                <a:gd name="T49" fmla="*/ 16 h 38"/>
                <a:gd name="T50" fmla="*/ 20 w 38"/>
                <a:gd name="T51" fmla="*/ 13 h 38"/>
                <a:gd name="T52" fmla="*/ 16 w 38"/>
                <a:gd name="T5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9" y="0"/>
                  </a:moveTo>
                  <a:cubicBezTo>
                    <a:pt x="29" y="0"/>
                    <a:pt x="38" y="8"/>
                    <a:pt x="38" y="19"/>
                  </a:cubicBezTo>
                  <a:cubicBezTo>
                    <a:pt x="38" y="29"/>
                    <a:pt x="29" y="38"/>
                    <a:pt x="19" y="38"/>
                  </a:cubicBezTo>
                  <a:cubicBezTo>
                    <a:pt x="8" y="38"/>
                    <a:pt x="0" y="29"/>
                    <a:pt x="0" y="19"/>
                  </a:cubicBezTo>
                  <a:cubicBezTo>
                    <a:pt x="0" y="8"/>
                    <a:pt x="8" y="0"/>
                    <a:pt x="19" y="0"/>
                  </a:cubicBezTo>
                  <a:moveTo>
                    <a:pt x="19" y="35"/>
                  </a:moveTo>
                  <a:cubicBezTo>
                    <a:pt x="28" y="35"/>
                    <a:pt x="35" y="28"/>
                    <a:pt x="35" y="19"/>
                  </a:cubicBezTo>
                  <a:cubicBezTo>
                    <a:pt x="35" y="10"/>
                    <a:pt x="28" y="3"/>
                    <a:pt x="19" y="3"/>
                  </a:cubicBezTo>
                  <a:cubicBezTo>
                    <a:pt x="10" y="3"/>
                    <a:pt x="3" y="10"/>
                    <a:pt x="3" y="19"/>
                  </a:cubicBezTo>
                  <a:cubicBezTo>
                    <a:pt x="3" y="28"/>
                    <a:pt x="10" y="35"/>
                    <a:pt x="19" y="35"/>
                  </a:cubicBezTo>
                  <a:moveTo>
                    <a:pt x="20" y="21"/>
                  </a:moveTo>
                  <a:cubicBezTo>
                    <a:pt x="16" y="21"/>
                    <a:pt x="16" y="21"/>
                    <a:pt x="16" y="21"/>
                  </a:cubicBezTo>
                  <a:cubicBezTo>
                    <a:pt x="16" y="28"/>
                    <a:pt x="16" y="28"/>
                    <a:pt x="16" y="28"/>
                  </a:cubicBezTo>
                  <a:cubicBezTo>
                    <a:pt x="13" y="28"/>
                    <a:pt x="13" y="28"/>
                    <a:pt x="13" y="28"/>
                  </a:cubicBezTo>
                  <a:cubicBezTo>
                    <a:pt x="13" y="10"/>
                    <a:pt x="13" y="10"/>
                    <a:pt x="13" y="10"/>
                  </a:cubicBezTo>
                  <a:cubicBezTo>
                    <a:pt x="20" y="10"/>
                    <a:pt x="20" y="10"/>
                    <a:pt x="20" y="10"/>
                  </a:cubicBezTo>
                  <a:cubicBezTo>
                    <a:pt x="23" y="10"/>
                    <a:pt x="26" y="11"/>
                    <a:pt x="26" y="16"/>
                  </a:cubicBezTo>
                  <a:cubicBezTo>
                    <a:pt x="26" y="18"/>
                    <a:pt x="25" y="20"/>
                    <a:pt x="23" y="21"/>
                  </a:cubicBezTo>
                  <a:cubicBezTo>
                    <a:pt x="26" y="28"/>
                    <a:pt x="26" y="28"/>
                    <a:pt x="26" y="28"/>
                  </a:cubicBezTo>
                  <a:cubicBezTo>
                    <a:pt x="23" y="28"/>
                    <a:pt x="23" y="28"/>
                    <a:pt x="23" y="28"/>
                  </a:cubicBezTo>
                  <a:lnTo>
                    <a:pt x="20" y="21"/>
                  </a:lnTo>
                  <a:close/>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grpSp>
        <p:nvGrpSpPr>
          <p:cNvPr id="4" name="Group 3"/>
          <p:cNvGrpSpPr/>
          <p:nvPr userDrawn="1"/>
        </p:nvGrpSpPr>
        <p:grpSpPr>
          <a:xfrm>
            <a:off x="3503612" y="2819400"/>
            <a:ext cx="8077201" cy="101600"/>
            <a:chOff x="3503612" y="2819400"/>
            <a:chExt cx="8077201" cy="101600"/>
          </a:xfrm>
        </p:grpSpPr>
        <p:sp>
          <p:nvSpPr>
            <p:cNvPr id="24" name="Freeform 23"/>
            <p:cNvSpPr>
              <a:spLocks noChangeArrowheads="1"/>
            </p:cNvSpPr>
            <p:nvPr userDrawn="1"/>
          </p:nvSpPr>
          <p:spPr bwMode="auto">
            <a:xfrm>
              <a:off x="3503612" y="2819400"/>
              <a:ext cx="7281863" cy="101600"/>
            </a:xfrm>
            <a:custGeom>
              <a:avLst/>
              <a:gdLst>
                <a:gd name="connsiteX0" fmla="*/ 0 w 6858000"/>
                <a:gd name="connsiteY0" fmla="*/ 0 h 101600"/>
                <a:gd name="connsiteX1" fmla="*/ 6858000 w 6858000"/>
                <a:gd name="connsiteY1" fmla="*/ 0 h 101600"/>
                <a:gd name="connsiteX2" fmla="*/ 6858000 w 6858000"/>
                <a:gd name="connsiteY2" fmla="*/ 101600 h 101600"/>
                <a:gd name="connsiteX3" fmla="*/ 0 w 6858000"/>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6858000" h="101600">
                  <a:moveTo>
                    <a:pt x="0" y="0"/>
                  </a:moveTo>
                  <a:lnTo>
                    <a:pt x="6858000" y="0"/>
                  </a:lnTo>
                  <a:lnTo>
                    <a:pt x="6858000" y="101600"/>
                  </a:lnTo>
                  <a:lnTo>
                    <a:pt x="0" y="101600"/>
                  </a:lnTo>
                  <a:close/>
                </a:path>
              </a:pathLst>
            </a:custGeom>
            <a:solidFill>
              <a:srgbClr val="0040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5" name="Freeform 6"/>
            <p:cNvSpPr>
              <a:spLocks/>
            </p:cNvSpPr>
            <p:nvPr userDrawn="1"/>
          </p:nvSpPr>
          <p:spPr bwMode="auto">
            <a:xfrm>
              <a:off x="10442575" y="2819400"/>
              <a:ext cx="1138238" cy="101600"/>
            </a:xfrm>
            <a:custGeom>
              <a:avLst/>
              <a:gdLst>
                <a:gd name="T0" fmla="*/ 36 w 717"/>
                <a:gd name="T1" fmla="*/ 0 h 64"/>
                <a:gd name="T2" fmla="*/ 0 w 717"/>
                <a:gd name="T3" fmla="*/ 64 h 64"/>
                <a:gd name="T4" fmla="*/ 717 w 717"/>
                <a:gd name="T5" fmla="*/ 64 h 64"/>
                <a:gd name="T6" fmla="*/ 717 w 717"/>
                <a:gd name="T7" fmla="*/ 0 h 64"/>
                <a:gd name="T8" fmla="*/ 36 w 717"/>
                <a:gd name="T9" fmla="*/ 0 h 64"/>
              </a:gdLst>
              <a:ahLst/>
              <a:cxnLst>
                <a:cxn ang="0">
                  <a:pos x="T0" y="T1"/>
                </a:cxn>
                <a:cxn ang="0">
                  <a:pos x="T2" y="T3"/>
                </a:cxn>
                <a:cxn ang="0">
                  <a:pos x="T4" y="T5"/>
                </a:cxn>
                <a:cxn ang="0">
                  <a:pos x="T6" y="T7"/>
                </a:cxn>
                <a:cxn ang="0">
                  <a:pos x="T8" y="T9"/>
                </a:cxn>
              </a:cxnLst>
              <a:rect l="0" t="0" r="r" b="b"/>
              <a:pathLst>
                <a:path w="717" h="64">
                  <a:moveTo>
                    <a:pt x="36" y="0"/>
                  </a:moveTo>
                  <a:lnTo>
                    <a:pt x="0" y="64"/>
                  </a:lnTo>
                  <a:lnTo>
                    <a:pt x="717" y="64"/>
                  </a:lnTo>
                  <a:lnTo>
                    <a:pt x="717" y="0"/>
                  </a:lnTo>
                  <a:lnTo>
                    <a:pt x="36" y="0"/>
                  </a:lnTo>
                  <a:close/>
                </a:path>
              </a:pathLst>
            </a:custGeom>
            <a:solidFill>
              <a:srgbClr val="2CB3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userDrawn="1"/>
          </p:nvSpPr>
          <p:spPr bwMode="auto">
            <a:xfrm>
              <a:off x="9191625" y="2819400"/>
              <a:ext cx="1308100" cy="101600"/>
            </a:xfrm>
            <a:custGeom>
              <a:avLst/>
              <a:gdLst>
                <a:gd name="T0" fmla="*/ 36 w 824"/>
                <a:gd name="T1" fmla="*/ 0 h 64"/>
                <a:gd name="T2" fmla="*/ 0 w 824"/>
                <a:gd name="T3" fmla="*/ 64 h 64"/>
                <a:gd name="T4" fmla="*/ 791 w 824"/>
                <a:gd name="T5" fmla="*/ 64 h 64"/>
                <a:gd name="T6" fmla="*/ 824 w 824"/>
                <a:gd name="T7" fmla="*/ 0 h 64"/>
                <a:gd name="T8" fmla="*/ 36 w 824"/>
                <a:gd name="T9" fmla="*/ 0 h 64"/>
              </a:gdLst>
              <a:ahLst/>
              <a:cxnLst>
                <a:cxn ang="0">
                  <a:pos x="T0" y="T1"/>
                </a:cxn>
                <a:cxn ang="0">
                  <a:pos x="T2" y="T3"/>
                </a:cxn>
                <a:cxn ang="0">
                  <a:pos x="T4" y="T5"/>
                </a:cxn>
                <a:cxn ang="0">
                  <a:pos x="T6" y="T7"/>
                </a:cxn>
                <a:cxn ang="0">
                  <a:pos x="T8" y="T9"/>
                </a:cxn>
              </a:cxnLst>
              <a:rect l="0" t="0" r="r" b="b"/>
              <a:pathLst>
                <a:path w="824" h="64">
                  <a:moveTo>
                    <a:pt x="36" y="0"/>
                  </a:moveTo>
                  <a:lnTo>
                    <a:pt x="0" y="64"/>
                  </a:lnTo>
                  <a:lnTo>
                    <a:pt x="791" y="64"/>
                  </a:lnTo>
                  <a:lnTo>
                    <a:pt x="824" y="0"/>
                  </a:lnTo>
                  <a:lnTo>
                    <a:pt x="36" y="0"/>
                  </a:lnTo>
                  <a:close/>
                </a:path>
              </a:pathLst>
            </a:custGeom>
            <a:solidFill>
              <a:srgbClr val="0076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8720138" y="2819400"/>
              <a:ext cx="536575" cy="101600"/>
            </a:xfrm>
            <a:custGeom>
              <a:avLst/>
              <a:gdLst>
                <a:gd name="T0" fmla="*/ 36 w 338"/>
                <a:gd name="T1" fmla="*/ 0 h 64"/>
                <a:gd name="T2" fmla="*/ 0 w 338"/>
                <a:gd name="T3" fmla="*/ 64 h 64"/>
                <a:gd name="T4" fmla="*/ 304 w 338"/>
                <a:gd name="T5" fmla="*/ 64 h 64"/>
                <a:gd name="T6" fmla="*/ 338 w 338"/>
                <a:gd name="T7" fmla="*/ 0 h 64"/>
                <a:gd name="T8" fmla="*/ 36 w 338"/>
                <a:gd name="T9" fmla="*/ 0 h 64"/>
              </a:gdLst>
              <a:ahLst/>
              <a:cxnLst>
                <a:cxn ang="0">
                  <a:pos x="T0" y="T1"/>
                </a:cxn>
                <a:cxn ang="0">
                  <a:pos x="T2" y="T3"/>
                </a:cxn>
                <a:cxn ang="0">
                  <a:pos x="T4" y="T5"/>
                </a:cxn>
                <a:cxn ang="0">
                  <a:pos x="T6" y="T7"/>
                </a:cxn>
                <a:cxn ang="0">
                  <a:pos x="T8" y="T9"/>
                </a:cxn>
              </a:cxnLst>
              <a:rect l="0" t="0" r="r" b="b"/>
              <a:pathLst>
                <a:path w="338" h="64">
                  <a:moveTo>
                    <a:pt x="36" y="0"/>
                  </a:moveTo>
                  <a:lnTo>
                    <a:pt x="0" y="64"/>
                  </a:lnTo>
                  <a:lnTo>
                    <a:pt x="304" y="64"/>
                  </a:lnTo>
                  <a:lnTo>
                    <a:pt x="338" y="0"/>
                  </a:lnTo>
                  <a:lnTo>
                    <a:pt x="36" y="0"/>
                  </a:lnTo>
                  <a:close/>
                </a:path>
              </a:pathLst>
            </a:custGeom>
            <a:solidFill>
              <a:srgbClr val="00B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4938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ow-Ink 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3503611" y="1006983"/>
            <a:ext cx="8077201" cy="898017"/>
          </a:xfrm>
        </p:spPr>
        <p:txBody>
          <a:bodyPr anchor="b" anchorCtr="0"/>
          <a:lstStyle>
            <a:lvl1pPr algn="l">
              <a:defRPr b="1">
                <a:solidFill>
                  <a:schemeClr val="accent1"/>
                </a:solidFill>
              </a:defRPr>
            </a:lvl1pPr>
          </a:lstStyle>
          <a:p>
            <a:r>
              <a:rPr lang="en-US" dirty="0"/>
              <a:t>Agenda Title</a:t>
            </a:r>
          </a:p>
        </p:txBody>
      </p:sp>
      <p:sp>
        <p:nvSpPr>
          <p:cNvPr id="5" name="Content Placeholder 4"/>
          <p:cNvSpPr>
            <a:spLocks noGrp="1"/>
          </p:cNvSpPr>
          <p:nvPr>
            <p:ph sz="quarter" idx="10"/>
          </p:nvPr>
        </p:nvSpPr>
        <p:spPr>
          <a:xfrm>
            <a:off x="3503611" y="2057400"/>
            <a:ext cx="8077201" cy="4267200"/>
          </a:xfrm>
        </p:spPr>
        <p:txBody>
          <a:bodyPr/>
          <a:lstStyle>
            <a:lvl1pPr marL="285750" indent="-285750">
              <a:spcBef>
                <a:spcPts val="1600"/>
              </a:spcBef>
              <a:buClr>
                <a:schemeClr val="accent1"/>
              </a:buClr>
              <a:buFont typeface="Arial Black" panose="020B0A04020102020204" pitchFamily="34" charset="0"/>
              <a:buChar char="›"/>
              <a:defRPr b="1">
                <a:solidFill>
                  <a:schemeClr val="tx1"/>
                </a:solidFill>
              </a:defRPr>
            </a:lvl1pPr>
            <a:lvl2pPr marL="285750" indent="0">
              <a:spcBef>
                <a:spcPts val="600"/>
              </a:spcBef>
              <a:buClr>
                <a:schemeClr val="tx2"/>
              </a:buClr>
              <a:buSzPct val="25000"/>
              <a:buFont typeface="Arial" panose="020B0604020202020204" pitchFamily="34" charset="0"/>
              <a:buChar char="."/>
              <a:defRPr sz="1600" baseline="0">
                <a:solidFill>
                  <a:schemeClr val="tx1"/>
                </a:solidFill>
              </a:defRPr>
            </a:lvl2pPr>
          </a:lstStyle>
          <a:p>
            <a:pPr lvl="0"/>
            <a:r>
              <a:rPr lang="en-US"/>
              <a:t>Click to edit Master text styles</a:t>
            </a:r>
          </a:p>
          <a:p>
            <a:pPr lvl="1"/>
            <a:r>
              <a:rPr lang="en-US"/>
              <a:t>Second level</a:t>
            </a:r>
          </a:p>
        </p:txBody>
      </p:sp>
      <p:grpSp>
        <p:nvGrpSpPr>
          <p:cNvPr id="18" name="Group 17"/>
          <p:cNvGrpSpPr>
            <a:grpSpLocks noChangeAspect="1"/>
          </p:cNvGrpSpPr>
          <p:nvPr userDrawn="1"/>
        </p:nvGrpSpPr>
        <p:grpSpPr>
          <a:xfrm>
            <a:off x="10485818" y="6464597"/>
            <a:ext cx="1152144" cy="205972"/>
            <a:chOff x="341313" y="-1338263"/>
            <a:chExt cx="4217987" cy="754063"/>
          </a:xfrm>
          <a:solidFill>
            <a:schemeClr val="tx2"/>
          </a:solidFill>
        </p:grpSpPr>
        <p:sp>
          <p:nvSpPr>
            <p:cNvPr id="19"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userDrawn="1"/>
        </p:nvGrpSpPr>
        <p:grpSpPr>
          <a:xfrm>
            <a:off x="3503612" y="762000"/>
            <a:ext cx="8077201" cy="101600"/>
            <a:chOff x="3503612" y="2819400"/>
            <a:chExt cx="8077201" cy="101600"/>
          </a:xfrm>
        </p:grpSpPr>
        <p:sp>
          <p:nvSpPr>
            <p:cNvPr id="16" name="Freeform 15"/>
            <p:cNvSpPr>
              <a:spLocks noChangeArrowheads="1"/>
            </p:cNvSpPr>
            <p:nvPr userDrawn="1"/>
          </p:nvSpPr>
          <p:spPr bwMode="auto">
            <a:xfrm>
              <a:off x="3503612" y="2819400"/>
              <a:ext cx="7281863" cy="101600"/>
            </a:xfrm>
            <a:custGeom>
              <a:avLst/>
              <a:gdLst>
                <a:gd name="connsiteX0" fmla="*/ 0 w 6858000"/>
                <a:gd name="connsiteY0" fmla="*/ 0 h 101600"/>
                <a:gd name="connsiteX1" fmla="*/ 6858000 w 6858000"/>
                <a:gd name="connsiteY1" fmla="*/ 0 h 101600"/>
                <a:gd name="connsiteX2" fmla="*/ 6858000 w 6858000"/>
                <a:gd name="connsiteY2" fmla="*/ 101600 h 101600"/>
                <a:gd name="connsiteX3" fmla="*/ 0 w 6858000"/>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6858000" h="101600">
                  <a:moveTo>
                    <a:pt x="0" y="0"/>
                  </a:moveTo>
                  <a:lnTo>
                    <a:pt x="6858000" y="0"/>
                  </a:lnTo>
                  <a:lnTo>
                    <a:pt x="6858000" y="101600"/>
                  </a:lnTo>
                  <a:lnTo>
                    <a:pt x="0" y="101600"/>
                  </a:lnTo>
                  <a:close/>
                </a:path>
              </a:pathLst>
            </a:custGeom>
            <a:solidFill>
              <a:srgbClr val="0040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6"/>
            <p:cNvSpPr>
              <a:spLocks/>
            </p:cNvSpPr>
            <p:nvPr userDrawn="1"/>
          </p:nvSpPr>
          <p:spPr bwMode="auto">
            <a:xfrm>
              <a:off x="10442575" y="2819400"/>
              <a:ext cx="1138238" cy="101600"/>
            </a:xfrm>
            <a:custGeom>
              <a:avLst/>
              <a:gdLst>
                <a:gd name="T0" fmla="*/ 36 w 717"/>
                <a:gd name="T1" fmla="*/ 0 h 64"/>
                <a:gd name="T2" fmla="*/ 0 w 717"/>
                <a:gd name="T3" fmla="*/ 64 h 64"/>
                <a:gd name="T4" fmla="*/ 717 w 717"/>
                <a:gd name="T5" fmla="*/ 64 h 64"/>
                <a:gd name="T6" fmla="*/ 717 w 717"/>
                <a:gd name="T7" fmla="*/ 0 h 64"/>
                <a:gd name="T8" fmla="*/ 36 w 717"/>
                <a:gd name="T9" fmla="*/ 0 h 64"/>
              </a:gdLst>
              <a:ahLst/>
              <a:cxnLst>
                <a:cxn ang="0">
                  <a:pos x="T0" y="T1"/>
                </a:cxn>
                <a:cxn ang="0">
                  <a:pos x="T2" y="T3"/>
                </a:cxn>
                <a:cxn ang="0">
                  <a:pos x="T4" y="T5"/>
                </a:cxn>
                <a:cxn ang="0">
                  <a:pos x="T6" y="T7"/>
                </a:cxn>
                <a:cxn ang="0">
                  <a:pos x="T8" y="T9"/>
                </a:cxn>
              </a:cxnLst>
              <a:rect l="0" t="0" r="r" b="b"/>
              <a:pathLst>
                <a:path w="717" h="64">
                  <a:moveTo>
                    <a:pt x="36" y="0"/>
                  </a:moveTo>
                  <a:lnTo>
                    <a:pt x="0" y="64"/>
                  </a:lnTo>
                  <a:lnTo>
                    <a:pt x="717" y="64"/>
                  </a:lnTo>
                  <a:lnTo>
                    <a:pt x="717" y="0"/>
                  </a:lnTo>
                  <a:lnTo>
                    <a:pt x="36" y="0"/>
                  </a:lnTo>
                  <a:close/>
                </a:path>
              </a:pathLst>
            </a:custGeom>
            <a:solidFill>
              <a:srgbClr val="2CB3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userDrawn="1"/>
          </p:nvSpPr>
          <p:spPr bwMode="auto">
            <a:xfrm>
              <a:off x="9191625" y="2819400"/>
              <a:ext cx="1308100" cy="101600"/>
            </a:xfrm>
            <a:custGeom>
              <a:avLst/>
              <a:gdLst>
                <a:gd name="T0" fmla="*/ 36 w 824"/>
                <a:gd name="T1" fmla="*/ 0 h 64"/>
                <a:gd name="T2" fmla="*/ 0 w 824"/>
                <a:gd name="T3" fmla="*/ 64 h 64"/>
                <a:gd name="T4" fmla="*/ 791 w 824"/>
                <a:gd name="T5" fmla="*/ 64 h 64"/>
                <a:gd name="T6" fmla="*/ 824 w 824"/>
                <a:gd name="T7" fmla="*/ 0 h 64"/>
                <a:gd name="T8" fmla="*/ 36 w 824"/>
                <a:gd name="T9" fmla="*/ 0 h 64"/>
              </a:gdLst>
              <a:ahLst/>
              <a:cxnLst>
                <a:cxn ang="0">
                  <a:pos x="T0" y="T1"/>
                </a:cxn>
                <a:cxn ang="0">
                  <a:pos x="T2" y="T3"/>
                </a:cxn>
                <a:cxn ang="0">
                  <a:pos x="T4" y="T5"/>
                </a:cxn>
                <a:cxn ang="0">
                  <a:pos x="T6" y="T7"/>
                </a:cxn>
                <a:cxn ang="0">
                  <a:pos x="T8" y="T9"/>
                </a:cxn>
              </a:cxnLst>
              <a:rect l="0" t="0" r="r" b="b"/>
              <a:pathLst>
                <a:path w="824" h="64">
                  <a:moveTo>
                    <a:pt x="36" y="0"/>
                  </a:moveTo>
                  <a:lnTo>
                    <a:pt x="0" y="64"/>
                  </a:lnTo>
                  <a:lnTo>
                    <a:pt x="791" y="64"/>
                  </a:lnTo>
                  <a:lnTo>
                    <a:pt x="824" y="0"/>
                  </a:lnTo>
                  <a:lnTo>
                    <a:pt x="36" y="0"/>
                  </a:lnTo>
                  <a:close/>
                </a:path>
              </a:pathLst>
            </a:custGeom>
            <a:solidFill>
              <a:srgbClr val="0076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userDrawn="1"/>
          </p:nvSpPr>
          <p:spPr bwMode="auto">
            <a:xfrm>
              <a:off x="8720138" y="2819400"/>
              <a:ext cx="536575" cy="101600"/>
            </a:xfrm>
            <a:custGeom>
              <a:avLst/>
              <a:gdLst>
                <a:gd name="T0" fmla="*/ 36 w 338"/>
                <a:gd name="T1" fmla="*/ 0 h 64"/>
                <a:gd name="T2" fmla="*/ 0 w 338"/>
                <a:gd name="T3" fmla="*/ 64 h 64"/>
                <a:gd name="T4" fmla="*/ 304 w 338"/>
                <a:gd name="T5" fmla="*/ 64 h 64"/>
                <a:gd name="T6" fmla="*/ 338 w 338"/>
                <a:gd name="T7" fmla="*/ 0 h 64"/>
                <a:gd name="T8" fmla="*/ 36 w 338"/>
                <a:gd name="T9" fmla="*/ 0 h 64"/>
              </a:gdLst>
              <a:ahLst/>
              <a:cxnLst>
                <a:cxn ang="0">
                  <a:pos x="T0" y="T1"/>
                </a:cxn>
                <a:cxn ang="0">
                  <a:pos x="T2" y="T3"/>
                </a:cxn>
                <a:cxn ang="0">
                  <a:pos x="T4" y="T5"/>
                </a:cxn>
                <a:cxn ang="0">
                  <a:pos x="T6" y="T7"/>
                </a:cxn>
                <a:cxn ang="0">
                  <a:pos x="T8" y="T9"/>
                </a:cxn>
              </a:cxnLst>
              <a:rect l="0" t="0" r="r" b="b"/>
              <a:pathLst>
                <a:path w="338" h="64">
                  <a:moveTo>
                    <a:pt x="36" y="0"/>
                  </a:moveTo>
                  <a:lnTo>
                    <a:pt x="0" y="64"/>
                  </a:lnTo>
                  <a:lnTo>
                    <a:pt x="304" y="64"/>
                  </a:lnTo>
                  <a:lnTo>
                    <a:pt x="338" y="0"/>
                  </a:lnTo>
                  <a:lnTo>
                    <a:pt x="36" y="0"/>
                  </a:lnTo>
                  <a:close/>
                </a:path>
              </a:pathLst>
            </a:custGeom>
            <a:solidFill>
              <a:srgbClr val="00B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1979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ow-Ink Section Divi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white">
          <a:xfrm>
            <a:off x="3503612" y="4114800"/>
            <a:ext cx="8077201" cy="914400"/>
          </a:xfrm>
          <a:prstGeom prst="rect">
            <a:avLst/>
          </a:prstGeom>
        </p:spPr>
        <p:txBody>
          <a:bodyPr anchor="t">
            <a:normAutofit/>
          </a:bodyPr>
          <a:lstStyle>
            <a:lvl1pPr marL="0" indent="0">
              <a:buNone/>
              <a:defRPr sz="2400" b="1">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bwMode="white">
          <a:xfrm>
            <a:off x="3503612" y="3124200"/>
            <a:ext cx="8077200" cy="914400"/>
          </a:xfrm>
        </p:spPr>
        <p:txBody>
          <a:bodyPr anchor="b">
            <a:normAutofit/>
          </a:bodyPr>
          <a:lstStyle>
            <a:lvl1pPr>
              <a:defRPr b="1">
                <a:solidFill>
                  <a:schemeClr val="accent1"/>
                </a:solidFill>
              </a:defRPr>
            </a:lvl1pPr>
          </a:lstStyle>
          <a:p>
            <a:r>
              <a:rPr lang="en-US"/>
              <a:t>Click to edit Master title style</a:t>
            </a:r>
            <a:endParaRPr lang="en-US" dirty="0"/>
          </a:p>
        </p:txBody>
      </p:sp>
      <p:grpSp>
        <p:nvGrpSpPr>
          <p:cNvPr id="24" name="Group 23"/>
          <p:cNvGrpSpPr>
            <a:grpSpLocks noChangeAspect="1"/>
          </p:cNvGrpSpPr>
          <p:nvPr userDrawn="1"/>
        </p:nvGrpSpPr>
        <p:grpSpPr>
          <a:xfrm>
            <a:off x="10485818" y="6464597"/>
            <a:ext cx="1152144" cy="205972"/>
            <a:chOff x="341313" y="-1338263"/>
            <a:chExt cx="4217987" cy="754063"/>
          </a:xfrm>
          <a:solidFill>
            <a:schemeClr val="tx2"/>
          </a:solidFill>
        </p:grpSpPr>
        <p:sp>
          <p:nvSpPr>
            <p:cNvPr id="25"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userDrawn="1"/>
        </p:nvGrpSpPr>
        <p:grpSpPr>
          <a:xfrm>
            <a:off x="3503612" y="2819400"/>
            <a:ext cx="8077201" cy="101600"/>
            <a:chOff x="3503612" y="2819400"/>
            <a:chExt cx="8077201" cy="101600"/>
          </a:xfrm>
        </p:grpSpPr>
        <p:sp>
          <p:nvSpPr>
            <p:cNvPr id="16" name="Freeform 15"/>
            <p:cNvSpPr>
              <a:spLocks noChangeArrowheads="1"/>
            </p:cNvSpPr>
            <p:nvPr userDrawn="1"/>
          </p:nvSpPr>
          <p:spPr bwMode="auto">
            <a:xfrm>
              <a:off x="3503612" y="2819400"/>
              <a:ext cx="7281863" cy="101600"/>
            </a:xfrm>
            <a:custGeom>
              <a:avLst/>
              <a:gdLst>
                <a:gd name="connsiteX0" fmla="*/ 0 w 6858000"/>
                <a:gd name="connsiteY0" fmla="*/ 0 h 101600"/>
                <a:gd name="connsiteX1" fmla="*/ 6858000 w 6858000"/>
                <a:gd name="connsiteY1" fmla="*/ 0 h 101600"/>
                <a:gd name="connsiteX2" fmla="*/ 6858000 w 6858000"/>
                <a:gd name="connsiteY2" fmla="*/ 101600 h 101600"/>
                <a:gd name="connsiteX3" fmla="*/ 0 w 6858000"/>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6858000" h="101600">
                  <a:moveTo>
                    <a:pt x="0" y="0"/>
                  </a:moveTo>
                  <a:lnTo>
                    <a:pt x="6858000" y="0"/>
                  </a:lnTo>
                  <a:lnTo>
                    <a:pt x="6858000" y="101600"/>
                  </a:lnTo>
                  <a:lnTo>
                    <a:pt x="0" y="101600"/>
                  </a:lnTo>
                  <a:close/>
                </a:path>
              </a:pathLst>
            </a:custGeom>
            <a:solidFill>
              <a:srgbClr val="0040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6"/>
            <p:cNvSpPr>
              <a:spLocks/>
            </p:cNvSpPr>
            <p:nvPr userDrawn="1"/>
          </p:nvSpPr>
          <p:spPr bwMode="auto">
            <a:xfrm>
              <a:off x="10442575" y="2819400"/>
              <a:ext cx="1138238" cy="101600"/>
            </a:xfrm>
            <a:custGeom>
              <a:avLst/>
              <a:gdLst>
                <a:gd name="T0" fmla="*/ 36 w 717"/>
                <a:gd name="T1" fmla="*/ 0 h 64"/>
                <a:gd name="T2" fmla="*/ 0 w 717"/>
                <a:gd name="T3" fmla="*/ 64 h 64"/>
                <a:gd name="T4" fmla="*/ 717 w 717"/>
                <a:gd name="T5" fmla="*/ 64 h 64"/>
                <a:gd name="T6" fmla="*/ 717 w 717"/>
                <a:gd name="T7" fmla="*/ 0 h 64"/>
                <a:gd name="T8" fmla="*/ 36 w 717"/>
                <a:gd name="T9" fmla="*/ 0 h 64"/>
              </a:gdLst>
              <a:ahLst/>
              <a:cxnLst>
                <a:cxn ang="0">
                  <a:pos x="T0" y="T1"/>
                </a:cxn>
                <a:cxn ang="0">
                  <a:pos x="T2" y="T3"/>
                </a:cxn>
                <a:cxn ang="0">
                  <a:pos x="T4" y="T5"/>
                </a:cxn>
                <a:cxn ang="0">
                  <a:pos x="T6" y="T7"/>
                </a:cxn>
                <a:cxn ang="0">
                  <a:pos x="T8" y="T9"/>
                </a:cxn>
              </a:cxnLst>
              <a:rect l="0" t="0" r="r" b="b"/>
              <a:pathLst>
                <a:path w="717" h="64">
                  <a:moveTo>
                    <a:pt x="36" y="0"/>
                  </a:moveTo>
                  <a:lnTo>
                    <a:pt x="0" y="64"/>
                  </a:lnTo>
                  <a:lnTo>
                    <a:pt x="717" y="64"/>
                  </a:lnTo>
                  <a:lnTo>
                    <a:pt x="717" y="0"/>
                  </a:lnTo>
                  <a:lnTo>
                    <a:pt x="36" y="0"/>
                  </a:lnTo>
                  <a:close/>
                </a:path>
              </a:pathLst>
            </a:custGeom>
            <a:solidFill>
              <a:srgbClr val="2CB3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auto">
            <a:xfrm>
              <a:off x="9191625" y="2819400"/>
              <a:ext cx="1308100" cy="101600"/>
            </a:xfrm>
            <a:custGeom>
              <a:avLst/>
              <a:gdLst>
                <a:gd name="T0" fmla="*/ 36 w 824"/>
                <a:gd name="T1" fmla="*/ 0 h 64"/>
                <a:gd name="T2" fmla="*/ 0 w 824"/>
                <a:gd name="T3" fmla="*/ 64 h 64"/>
                <a:gd name="T4" fmla="*/ 791 w 824"/>
                <a:gd name="T5" fmla="*/ 64 h 64"/>
                <a:gd name="T6" fmla="*/ 824 w 824"/>
                <a:gd name="T7" fmla="*/ 0 h 64"/>
                <a:gd name="T8" fmla="*/ 36 w 824"/>
                <a:gd name="T9" fmla="*/ 0 h 64"/>
              </a:gdLst>
              <a:ahLst/>
              <a:cxnLst>
                <a:cxn ang="0">
                  <a:pos x="T0" y="T1"/>
                </a:cxn>
                <a:cxn ang="0">
                  <a:pos x="T2" y="T3"/>
                </a:cxn>
                <a:cxn ang="0">
                  <a:pos x="T4" y="T5"/>
                </a:cxn>
                <a:cxn ang="0">
                  <a:pos x="T6" y="T7"/>
                </a:cxn>
                <a:cxn ang="0">
                  <a:pos x="T8" y="T9"/>
                </a:cxn>
              </a:cxnLst>
              <a:rect l="0" t="0" r="r" b="b"/>
              <a:pathLst>
                <a:path w="824" h="64">
                  <a:moveTo>
                    <a:pt x="36" y="0"/>
                  </a:moveTo>
                  <a:lnTo>
                    <a:pt x="0" y="64"/>
                  </a:lnTo>
                  <a:lnTo>
                    <a:pt x="791" y="64"/>
                  </a:lnTo>
                  <a:lnTo>
                    <a:pt x="824" y="0"/>
                  </a:lnTo>
                  <a:lnTo>
                    <a:pt x="36" y="0"/>
                  </a:lnTo>
                  <a:close/>
                </a:path>
              </a:pathLst>
            </a:custGeom>
            <a:solidFill>
              <a:srgbClr val="0076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userDrawn="1"/>
          </p:nvSpPr>
          <p:spPr bwMode="auto">
            <a:xfrm>
              <a:off x="8720138" y="2819400"/>
              <a:ext cx="536575" cy="101600"/>
            </a:xfrm>
            <a:custGeom>
              <a:avLst/>
              <a:gdLst>
                <a:gd name="T0" fmla="*/ 36 w 338"/>
                <a:gd name="T1" fmla="*/ 0 h 64"/>
                <a:gd name="T2" fmla="*/ 0 w 338"/>
                <a:gd name="T3" fmla="*/ 64 h 64"/>
                <a:gd name="T4" fmla="*/ 304 w 338"/>
                <a:gd name="T5" fmla="*/ 64 h 64"/>
                <a:gd name="T6" fmla="*/ 338 w 338"/>
                <a:gd name="T7" fmla="*/ 0 h 64"/>
                <a:gd name="T8" fmla="*/ 36 w 338"/>
                <a:gd name="T9" fmla="*/ 0 h 64"/>
              </a:gdLst>
              <a:ahLst/>
              <a:cxnLst>
                <a:cxn ang="0">
                  <a:pos x="T0" y="T1"/>
                </a:cxn>
                <a:cxn ang="0">
                  <a:pos x="T2" y="T3"/>
                </a:cxn>
                <a:cxn ang="0">
                  <a:pos x="T4" y="T5"/>
                </a:cxn>
                <a:cxn ang="0">
                  <a:pos x="T6" y="T7"/>
                </a:cxn>
                <a:cxn ang="0">
                  <a:pos x="T8" y="T9"/>
                </a:cxn>
              </a:cxnLst>
              <a:rect l="0" t="0" r="r" b="b"/>
              <a:pathLst>
                <a:path w="338" h="64">
                  <a:moveTo>
                    <a:pt x="36" y="0"/>
                  </a:moveTo>
                  <a:lnTo>
                    <a:pt x="0" y="64"/>
                  </a:lnTo>
                  <a:lnTo>
                    <a:pt x="304" y="64"/>
                  </a:lnTo>
                  <a:lnTo>
                    <a:pt x="338" y="0"/>
                  </a:lnTo>
                  <a:lnTo>
                    <a:pt x="36" y="0"/>
                  </a:lnTo>
                  <a:close/>
                </a:path>
              </a:pathLst>
            </a:custGeom>
            <a:solidFill>
              <a:srgbClr val="00B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968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ow-Ink Closing Slide">
    <p:bg>
      <p:bgPr>
        <a:solidFill>
          <a:schemeClr val="bg1"/>
        </a:solidFill>
        <a:effectLst/>
      </p:bgPr>
    </p:bg>
    <p:spTree>
      <p:nvGrpSpPr>
        <p:cNvPr id="1" name=""/>
        <p:cNvGrpSpPr/>
        <p:nvPr/>
      </p:nvGrpSpPr>
      <p:grpSpPr>
        <a:xfrm>
          <a:off x="0" y="0"/>
          <a:ext cx="0" cy="0"/>
          <a:chOff x="0" y="0"/>
          <a:chExt cx="0" cy="0"/>
        </a:xfrm>
      </p:grpSpPr>
      <p:graphicFrame>
        <p:nvGraphicFramePr>
          <p:cNvPr id="2" name="Object 7" hidden="1"/>
          <p:cNvGraphicFramePr>
            <a:graphicFrameLocks noChangeAspect="1"/>
          </p:cNvGraphicFramePr>
          <p:nvPr userDrawn="1">
            <p:custDataLst>
              <p:tags r:id="rId2"/>
            </p:custDataLst>
          </p:nvPr>
        </p:nvGraphicFramePr>
        <p:xfrm>
          <a:off x="1618" y="1613"/>
          <a:ext cx="1588" cy="1587"/>
        </p:xfrm>
        <a:graphic>
          <a:graphicData uri="http://schemas.openxmlformats.org/presentationml/2006/ole">
            <mc:AlternateContent xmlns:mc="http://schemas.openxmlformats.org/markup-compatibility/2006">
              <mc:Choice xmlns:v="urn:schemas-microsoft-com:vml" Requires="v">
                <p:oleObj spid="_x0000_s3144" name="think-cell Slide" r:id="rId4" imgW="360" imgH="360" progId="TCLayout.ActiveDocument.1">
                  <p:embed/>
                </p:oleObj>
              </mc:Choice>
              <mc:Fallback>
                <p:oleObj name="think-cell Slide" r:id="rId4" imgW="360" imgH="360" progId="TCLayout.ActiveDocument.1">
                  <p:embed/>
                  <p:pic>
                    <p:nvPicPr>
                      <p:cNvPr id="2"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8" y="161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5"/>
          <p:cNvGrpSpPr>
            <a:grpSpLocks noChangeAspect="1"/>
          </p:cNvGrpSpPr>
          <p:nvPr userDrawn="1"/>
        </p:nvGrpSpPr>
        <p:grpSpPr bwMode="auto">
          <a:xfrm>
            <a:off x="4084636" y="3072126"/>
            <a:ext cx="4096920" cy="726070"/>
            <a:chOff x="6050" y="3559"/>
            <a:chExt cx="666" cy="118"/>
          </a:xfrm>
          <a:solidFill>
            <a:schemeClr val="tx2"/>
          </a:solidFill>
        </p:grpSpPr>
        <p:sp>
          <p:nvSpPr>
            <p:cNvPr id="7" name="Rectangle 7"/>
            <p:cNvSpPr>
              <a:spLocks noChangeArrowheads="1"/>
            </p:cNvSpPr>
            <p:nvPr/>
          </p:nvSpPr>
          <p:spPr bwMode="auto">
            <a:xfrm>
              <a:off x="6138" y="3592"/>
              <a:ext cx="19" cy="8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 name="Freeform 8"/>
            <p:cNvSpPr>
              <a:spLocks/>
            </p:cNvSpPr>
            <p:nvPr/>
          </p:nvSpPr>
          <p:spPr bwMode="auto">
            <a:xfrm>
              <a:off x="6168" y="3590"/>
              <a:ext cx="47" cy="85"/>
            </a:xfrm>
            <a:custGeom>
              <a:avLst/>
              <a:gdLst>
                <a:gd name="T0" fmla="*/ 209 w 232"/>
                <a:gd name="T1" fmla="*/ 0 h 425"/>
                <a:gd name="T2" fmla="*/ 221 w 232"/>
                <a:gd name="T3" fmla="*/ 1 h 425"/>
                <a:gd name="T4" fmla="*/ 232 w 232"/>
                <a:gd name="T5" fmla="*/ 3 h 425"/>
                <a:gd name="T6" fmla="*/ 232 w 232"/>
                <a:gd name="T7" fmla="*/ 100 h 425"/>
                <a:gd name="T8" fmla="*/ 231 w 232"/>
                <a:gd name="T9" fmla="*/ 100 h 425"/>
                <a:gd name="T10" fmla="*/ 230 w 232"/>
                <a:gd name="T11" fmla="*/ 99 h 425"/>
                <a:gd name="T12" fmla="*/ 228 w 232"/>
                <a:gd name="T13" fmla="*/ 99 h 425"/>
                <a:gd name="T14" fmla="*/ 225 w 232"/>
                <a:gd name="T15" fmla="*/ 98 h 425"/>
                <a:gd name="T16" fmla="*/ 222 w 232"/>
                <a:gd name="T17" fmla="*/ 98 h 425"/>
                <a:gd name="T18" fmla="*/ 220 w 232"/>
                <a:gd name="T19" fmla="*/ 97 h 425"/>
                <a:gd name="T20" fmla="*/ 205 w 232"/>
                <a:gd name="T21" fmla="*/ 96 h 425"/>
                <a:gd name="T22" fmla="*/ 190 w 232"/>
                <a:gd name="T23" fmla="*/ 95 h 425"/>
                <a:gd name="T24" fmla="*/ 175 w 232"/>
                <a:gd name="T25" fmla="*/ 96 h 425"/>
                <a:gd name="T26" fmla="*/ 160 w 232"/>
                <a:gd name="T27" fmla="*/ 99 h 425"/>
                <a:gd name="T28" fmla="*/ 145 w 232"/>
                <a:gd name="T29" fmla="*/ 104 h 425"/>
                <a:gd name="T30" fmla="*/ 132 w 232"/>
                <a:gd name="T31" fmla="*/ 112 h 425"/>
                <a:gd name="T32" fmla="*/ 120 w 232"/>
                <a:gd name="T33" fmla="*/ 123 h 425"/>
                <a:gd name="T34" fmla="*/ 110 w 232"/>
                <a:gd name="T35" fmla="*/ 137 h 425"/>
                <a:gd name="T36" fmla="*/ 103 w 232"/>
                <a:gd name="T37" fmla="*/ 154 h 425"/>
                <a:gd name="T38" fmla="*/ 97 w 232"/>
                <a:gd name="T39" fmla="*/ 174 h 425"/>
                <a:gd name="T40" fmla="*/ 96 w 232"/>
                <a:gd name="T41" fmla="*/ 199 h 425"/>
                <a:gd name="T42" fmla="*/ 96 w 232"/>
                <a:gd name="T43" fmla="*/ 425 h 425"/>
                <a:gd name="T44" fmla="*/ 0 w 232"/>
                <a:gd name="T45" fmla="*/ 425 h 425"/>
                <a:gd name="T46" fmla="*/ 0 w 232"/>
                <a:gd name="T47" fmla="*/ 10 h 425"/>
                <a:gd name="T48" fmla="*/ 96 w 232"/>
                <a:gd name="T49" fmla="*/ 10 h 425"/>
                <a:gd name="T50" fmla="*/ 96 w 232"/>
                <a:gd name="T51" fmla="*/ 66 h 425"/>
                <a:gd name="T52" fmla="*/ 105 w 232"/>
                <a:gd name="T53" fmla="*/ 53 h 425"/>
                <a:gd name="T54" fmla="*/ 116 w 232"/>
                <a:gd name="T55" fmla="*/ 40 h 425"/>
                <a:gd name="T56" fmla="*/ 130 w 232"/>
                <a:gd name="T57" fmla="*/ 28 h 425"/>
                <a:gd name="T58" fmla="*/ 146 w 232"/>
                <a:gd name="T59" fmla="*/ 16 h 425"/>
                <a:gd name="T60" fmla="*/ 165 w 232"/>
                <a:gd name="T61" fmla="*/ 8 h 425"/>
                <a:gd name="T62" fmla="*/ 186 w 232"/>
                <a:gd name="T63" fmla="*/ 2 h 425"/>
                <a:gd name="T64" fmla="*/ 209 w 232"/>
                <a:gd name="T65"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425">
                  <a:moveTo>
                    <a:pt x="209" y="0"/>
                  </a:moveTo>
                  <a:lnTo>
                    <a:pt x="221" y="1"/>
                  </a:lnTo>
                  <a:lnTo>
                    <a:pt x="232" y="3"/>
                  </a:lnTo>
                  <a:lnTo>
                    <a:pt x="232" y="100"/>
                  </a:lnTo>
                  <a:lnTo>
                    <a:pt x="231" y="100"/>
                  </a:lnTo>
                  <a:lnTo>
                    <a:pt x="230" y="99"/>
                  </a:lnTo>
                  <a:lnTo>
                    <a:pt x="228" y="99"/>
                  </a:lnTo>
                  <a:lnTo>
                    <a:pt x="225" y="98"/>
                  </a:lnTo>
                  <a:lnTo>
                    <a:pt x="222" y="98"/>
                  </a:lnTo>
                  <a:lnTo>
                    <a:pt x="220" y="97"/>
                  </a:lnTo>
                  <a:lnTo>
                    <a:pt x="205" y="96"/>
                  </a:lnTo>
                  <a:lnTo>
                    <a:pt x="190" y="95"/>
                  </a:lnTo>
                  <a:lnTo>
                    <a:pt x="175" y="96"/>
                  </a:lnTo>
                  <a:lnTo>
                    <a:pt x="160" y="99"/>
                  </a:lnTo>
                  <a:lnTo>
                    <a:pt x="145" y="104"/>
                  </a:lnTo>
                  <a:lnTo>
                    <a:pt x="132" y="112"/>
                  </a:lnTo>
                  <a:lnTo>
                    <a:pt x="120" y="123"/>
                  </a:lnTo>
                  <a:lnTo>
                    <a:pt x="110" y="137"/>
                  </a:lnTo>
                  <a:lnTo>
                    <a:pt x="103" y="154"/>
                  </a:lnTo>
                  <a:lnTo>
                    <a:pt x="97" y="174"/>
                  </a:lnTo>
                  <a:lnTo>
                    <a:pt x="96" y="199"/>
                  </a:lnTo>
                  <a:lnTo>
                    <a:pt x="96" y="425"/>
                  </a:lnTo>
                  <a:lnTo>
                    <a:pt x="0" y="425"/>
                  </a:lnTo>
                  <a:lnTo>
                    <a:pt x="0" y="10"/>
                  </a:lnTo>
                  <a:lnTo>
                    <a:pt x="96" y="10"/>
                  </a:lnTo>
                  <a:lnTo>
                    <a:pt x="96" y="66"/>
                  </a:lnTo>
                  <a:lnTo>
                    <a:pt x="105" y="53"/>
                  </a:lnTo>
                  <a:lnTo>
                    <a:pt x="116" y="40"/>
                  </a:lnTo>
                  <a:lnTo>
                    <a:pt x="130" y="28"/>
                  </a:lnTo>
                  <a:lnTo>
                    <a:pt x="146" y="16"/>
                  </a:lnTo>
                  <a:lnTo>
                    <a:pt x="165" y="8"/>
                  </a:lnTo>
                  <a:lnTo>
                    <a:pt x="186" y="2"/>
                  </a:lnTo>
                  <a:lnTo>
                    <a:pt x="2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 name="Freeform 9"/>
            <p:cNvSpPr>
              <a:spLocks/>
            </p:cNvSpPr>
            <p:nvPr/>
          </p:nvSpPr>
          <p:spPr bwMode="auto">
            <a:xfrm>
              <a:off x="6216" y="3590"/>
              <a:ext cx="65" cy="87"/>
            </a:xfrm>
            <a:custGeom>
              <a:avLst/>
              <a:gdLst>
                <a:gd name="T0" fmla="*/ 202 w 325"/>
                <a:gd name="T1" fmla="*/ 2 h 435"/>
                <a:gd name="T2" fmla="*/ 259 w 325"/>
                <a:gd name="T3" fmla="*/ 17 h 435"/>
                <a:gd name="T4" fmla="*/ 308 w 325"/>
                <a:gd name="T5" fmla="*/ 47 h 435"/>
                <a:gd name="T6" fmla="*/ 237 w 325"/>
                <a:gd name="T7" fmla="*/ 105 h 435"/>
                <a:gd name="T8" fmla="*/ 194 w 325"/>
                <a:gd name="T9" fmla="*/ 88 h 435"/>
                <a:gd name="T10" fmla="*/ 154 w 325"/>
                <a:gd name="T11" fmla="*/ 87 h 435"/>
                <a:gd name="T12" fmla="*/ 128 w 325"/>
                <a:gd name="T13" fmla="*/ 97 h 435"/>
                <a:gd name="T14" fmla="*/ 116 w 325"/>
                <a:gd name="T15" fmla="*/ 115 h 435"/>
                <a:gd name="T16" fmla="*/ 115 w 325"/>
                <a:gd name="T17" fmla="*/ 133 h 435"/>
                <a:gd name="T18" fmla="*/ 122 w 325"/>
                <a:gd name="T19" fmla="*/ 151 h 435"/>
                <a:gd name="T20" fmla="*/ 142 w 325"/>
                <a:gd name="T21" fmla="*/ 167 h 435"/>
                <a:gd name="T22" fmla="*/ 181 w 325"/>
                <a:gd name="T23" fmla="*/ 181 h 435"/>
                <a:gd name="T24" fmla="*/ 250 w 325"/>
                <a:gd name="T25" fmla="*/ 204 h 435"/>
                <a:gd name="T26" fmla="*/ 293 w 325"/>
                <a:gd name="T27" fmla="*/ 230 h 435"/>
                <a:gd name="T28" fmla="*/ 318 w 325"/>
                <a:gd name="T29" fmla="*/ 265 h 435"/>
                <a:gd name="T30" fmla="*/ 325 w 325"/>
                <a:gd name="T31" fmla="*/ 311 h 435"/>
                <a:gd name="T32" fmla="*/ 318 w 325"/>
                <a:gd name="T33" fmla="*/ 356 h 435"/>
                <a:gd name="T34" fmla="*/ 295 w 325"/>
                <a:gd name="T35" fmla="*/ 392 h 435"/>
                <a:gd name="T36" fmla="*/ 257 w 325"/>
                <a:gd name="T37" fmla="*/ 419 h 435"/>
                <a:gd name="T38" fmla="*/ 202 w 325"/>
                <a:gd name="T39" fmla="*/ 433 h 435"/>
                <a:gd name="T40" fmla="*/ 130 w 325"/>
                <a:gd name="T41" fmla="*/ 432 h 435"/>
                <a:gd name="T42" fmla="*/ 61 w 325"/>
                <a:gd name="T43" fmla="*/ 414 h 435"/>
                <a:gd name="T44" fmla="*/ 0 w 325"/>
                <a:gd name="T45" fmla="*/ 374 h 435"/>
                <a:gd name="T46" fmla="*/ 74 w 325"/>
                <a:gd name="T47" fmla="*/ 320 h 435"/>
                <a:gd name="T48" fmla="*/ 120 w 325"/>
                <a:gd name="T49" fmla="*/ 343 h 435"/>
                <a:gd name="T50" fmla="*/ 168 w 325"/>
                <a:gd name="T51" fmla="*/ 350 h 435"/>
                <a:gd name="T52" fmla="*/ 202 w 325"/>
                <a:gd name="T53" fmla="*/ 344 h 435"/>
                <a:gd name="T54" fmla="*/ 221 w 325"/>
                <a:gd name="T55" fmla="*/ 330 h 435"/>
                <a:gd name="T56" fmla="*/ 227 w 325"/>
                <a:gd name="T57" fmla="*/ 309 h 435"/>
                <a:gd name="T58" fmla="*/ 221 w 325"/>
                <a:gd name="T59" fmla="*/ 288 h 435"/>
                <a:gd name="T60" fmla="*/ 198 w 325"/>
                <a:gd name="T61" fmla="*/ 271 h 435"/>
                <a:gd name="T62" fmla="*/ 152 w 325"/>
                <a:gd name="T63" fmla="*/ 256 h 435"/>
                <a:gd name="T64" fmla="*/ 89 w 325"/>
                <a:gd name="T65" fmla="*/ 233 h 435"/>
                <a:gd name="T66" fmla="*/ 48 w 325"/>
                <a:gd name="T67" fmla="*/ 204 h 435"/>
                <a:gd name="T68" fmla="*/ 26 w 325"/>
                <a:gd name="T69" fmla="*/ 167 h 435"/>
                <a:gd name="T70" fmla="*/ 18 w 325"/>
                <a:gd name="T71" fmla="*/ 122 h 435"/>
                <a:gd name="T72" fmla="*/ 24 w 325"/>
                <a:gd name="T73" fmla="*/ 89 h 435"/>
                <a:gd name="T74" fmla="*/ 41 w 325"/>
                <a:gd name="T75" fmla="*/ 56 h 435"/>
                <a:gd name="T76" fmla="*/ 70 w 325"/>
                <a:gd name="T77" fmla="*/ 28 h 435"/>
                <a:gd name="T78" fmla="*/ 113 w 325"/>
                <a:gd name="T79" fmla="*/ 8 h 435"/>
                <a:gd name="T80" fmla="*/ 172 w 325"/>
                <a:gd name="T8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435">
                  <a:moveTo>
                    <a:pt x="172" y="0"/>
                  </a:moveTo>
                  <a:lnTo>
                    <a:pt x="202" y="2"/>
                  </a:lnTo>
                  <a:lnTo>
                    <a:pt x="231" y="8"/>
                  </a:lnTo>
                  <a:lnTo>
                    <a:pt x="259" y="17"/>
                  </a:lnTo>
                  <a:lnTo>
                    <a:pt x="284" y="31"/>
                  </a:lnTo>
                  <a:lnTo>
                    <a:pt x="308" y="47"/>
                  </a:lnTo>
                  <a:lnTo>
                    <a:pt x="256" y="118"/>
                  </a:lnTo>
                  <a:lnTo>
                    <a:pt x="237" y="105"/>
                  </a:lnTo>
                  <a:lnTo>
                    <a:pt x="216" y="94"/>
                  </a:lnTo>
                  <a:lnTo>
                    <a:pt x="194" y="88"/>
                  </a:lnTo>
                  <a:lnTo>
                    <a:pt x="172" y="85"/>
                  </a:lnTo>
                  <a:lnTo>
                    <a:pt x="154" y="87"/>
                  </a:lnTo>
                  <a:lnTo>
                    <a:pt x="140" y="91"/>
                  </a:lnTo>
                  <a:lnTo>
                    <a:pt x="128" y="97"/>
                  </a:lnTo>
                  <a:lnTo>
                    <a:pt x="120" y="106"/>
                  </a:lnTo>
                  <a:lnTo>
                    <a:pt x="116" y="115"/>
                  </a:lnTo>
                  <a:lnTo>
                    <a:pt x="114" y="126"/>
                  </a:lnTo>
                  <a:lnTo>
                    <a:pt x="115" y="133"/>
                  </a:lnTo>
                  <a:lnTo>
                    <a:pt x="117" y="143"/>
                  </a:lnTo>
                  <a:lnTo>
                    <a:pt x="122" y="151"/>
                  </a:lnTo>
                  <a:lnTo>
                    <a:pt x="130" y="159"/>
                  </a:lnTo>
                  <a:lnTo>
                    <a:pt x="142" y="167"/>
                  </a:lnTo>
                  <a:lnTo>
                    <a:pt x="159" y="175"/>
                  </a:lnTo>
                  <a:lnTo>
                    <a:pt x="181" y="181"/>
                  </a:lnTo>
                  <a:lnTo>
                    <a:pt x="218" y="193"/>
                  </a:lnTo>
                  <a:lnTo>
                    <a:pt x="250" y="204"/>
                  </a:lnTo>
                  <a:lnTo>
                    <a:pt x="274" y="216"/>
                  </a:lnTo>
                  <a:lnTo>
                    <a:pt x="293" y="230"/>
                  </a:lnTo>
                  <a:lnTo>
                    <a:pt x="309" y="247"/>
                  </a:lnTo>
                  <a:lnTo>
                    <a:pt x="318" y="265"/>
                  </a:lnTo>
                  <a:lnTo>
                    <a:pt x="324" y="286"/>
                  </a:lnTo>
                  <a:lnTo>
                    <a:pt x="325" y="311"/>
                  </a:lnTo>
                  <a:lnTo>
                    <a:pt x="324" y="334"/>
                  </a:lnTo>
                  <a:lnTo>
                    <a:pt x="318" y="356"/>
                  </a:lnTo>
                  <a:lnTo>
                    <a:pt x="309" y="375"/>
                  </a:lnTo>
                  <a:lnTo>
                    <a:pt x="295" y="392"/>
                  </a:lnTo>
                  <a:lnTo>
                    <a:pt x="278" y="406"/>
                  </a:lnTo>
                  <a:lnTo>
                    <a:pt x="257" y="419"/>
                  </a:lnTo>
                  <a:lnTo>
                    <a:pt x="231" y="427"/>
                  </a:lnTo>
                  <a:lnTo>
                    <a:pt x="202" y="433"/>
                  </a:lnTo>
                  <a:lnTo>
                    <a:pt x="168" y="435"/>
                  </a:lnTo>
                  <a:lnTo>
                    <a:pt x="130" y="432"/>
                  </a:lnTo>
                  <a:lnTo>
                    <a:pt x="96" y="425"/>
                  </a:lnTo>
                  <a:lnTo>
                    <a:pt x="61" y="414"/>
                  </a:lnTo>
                  <a:lnTo>
                    <a:pt x="30" y="396"/>
                  </a:lnTo>
                  <a:lnTo>
                    <a:pt x="0" y="374"/>
                  </a:lnTo>
                  <a:lnTo>
                    <a:pt x="53" y="302"/>
                  </a:lnTo>
                  <a:lnTo>
                    <a:pt x="74" y="320"/>
                  </a:lnTo>
                  <a:lnTo>
                    <a:pt x="97" y="333"/>
                  </a:lnTo>
                  <a:lnTo>
                    <a:pt x="120" y="343"/>
                  </a:lnTo>
                  <a:lnTo>
                    <a:pt x="144" y="348"/>
                  </a:lnTo>
                  <a:lnTo>
                    <a:pt x="168" y="350"/>
                  </a:lnTo>
                  <a:lnTo>
                    <a:pt x="186" y="348"/>
                  </a:lnTo>
                  <a:lnTo>
                    <a:pt x="202" y="344"/>
                  </a:lnTo>
                  <a:lnTo>
                    <a:pt x="213" y="338"/>
                  </a:lnTo>
                  <a:lnTo>
                    <a:pt x="221" y="330"/>
                  </a:lnTo>
                  <a:lnTo>
                    <a:pt x="226" y="320"/>
                  </a:lnTo>
                  <a:lnTo>
                    <a:pt x="227" y="309"/>
                  </a:lnTo>
                  <a:lnTo>
                    <a:pt x="226" y="298"/>
                  </a:lnTo>
                  <a:lnTo>
                    <a:pt x="221" y="288"/>
                  </a:lnTo>
                  <a:lnTo>
                    <a:pt x="212" y="279"/>
                  </a:lnTo>
                  <a:lnTo>
                    <a:pt x="198" y="271"/>
                  </a:lnTo>
                  <a:lnTo>
                    <a:pt x="177" y="263"/>
                  </a:lnTo>
                  <a:lnTo>
                    <a:pt x="152" y="256"/>
                  </a:lnTo>
                  <a:lnTo>
                    <a:pt x="117" y="245"/>
                  </a:lnTo>
                  <a:lnTo>
                    <a:pt x="89" y="233"/>
                  </a:lnTo>
                  <a:lnTo>
                    <a:pt x="65" y="219"/>
                  </a:lnTo>
                  <a:lnTo>
                    <a:pt x="48" y="204"/>
                  </a:lnTo>
                  <a:lnTo>
                    <a:pt x="35" y="186"/>
                  </a:lnTo>
                  <a:lnTo>
                    <a:pt x="26" y="167"/>
                  </a:lnTo>
                  <a:lnTo>
                    <a:pt x="20" y="146"/>
                  </a:lnTo>
                  <a:lnTo>
                    <a:pt x="18" y="122"/>
                  </a:lnTo>
                  <a:lnTo>
                    <a:pt x="19" y="106"/>
                  </a:lnTo>
                  <a:lnTo>
                    <a:pt x="24" y="89"/>
                  </a:lnTo>
                  <a:lnTo>
                    <a:pt x="31" y="71"/>
                  </a:lnTo>
                  <a:lnTo>
                    <a:pt x="41" y="56"/>
                  </a:lnTo>
                  <a:lnTo>
                    <a:pt x="54" y="41"/>
                  </a:lnTo>
                  <a:lnTo>
                    <a:pt x="70" y="28"/>
                  </a:lnTo>
                  <a:lnTo>
                    <a:pt x="90" y="16"/>
                  </a:lnTo>
                  <a:lnTo>
                    <a:pt x="113" y="8"/>
                  </a:lnTo>
                  <a:lnTo>
                    <a:pt x="141"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 name="Freeform 10"/>
            <p:cNvSpPr>
              <a:spLocks/>
            </p:cNvSpPr>
            <p:nvPr/>
          </p:nvSpPr>
          <p:spPr bwMode="auto">
            <a:xfrm>
              <a:off x="6285" y="3575"/>
              <a:ext cx="55" cy="102"/>
            </a:xfrm>
            <a:custGeom>
              <a:avLst/>
              <a:gdLst>
                <a:gd name="T0" fmla="*/ 58 w 277"/>
                <a:gd name="T1" fmla="*/ 0 h 512"/>
                <a:gd name="T2" fmla="*/ 154 w 277"/>
                <a:gd name="T3" fmla="*/ 0 h 512"/>
                <a:gd name="T4" fmla="*/ 154 w 277"/>
                <a:gd name="T5" fmla="*/ 87 h 512"/>
                <a:gd name="T6" fmla="*/ 249 w 277"/>
                <a:gd name="T7" fmla="*/ 87 h 512"/>
                <a:gd name="T8" fmla="*/ 249 w 277"/>
                <a:gd name="T9" fmla="*/ 170 h 512"/>
                <a:gd name="T10" fmla="*/ 154 w 277"/>
                <a:gd name="T11" fmla="*/ 170 h 512"/>
                <a:gd name="T12" fmla="*/ 154 w 277"/>
                <a:gd name="T13" fmla="*/ 375 h 512"/>
                <a:gd name="T14" fmla="*/ 156 w 277"/>
                <a:gd name="T15" fmla="*/ 392 h 512"/>
                <a:gd name="T16" fmla="*/ 160 w 277"/>
                <a:gd name="T17" fmla="*/ 405 h 512"/>
                <a:gd name="T18" fmla="*/ 166 w 277"/>
                <a:gd name="T19" fmla="*/ 415 h 512"/>
                <a:gd name="T20" fmla="*/ 176 w 277"/>
                <a:gd name="T21" fmla="*/ 422 h 512"/>
                <a:gd name="T22" fmla="*/ 188 w 277"/>
                <a:gd name="T23" fmla="*/ 426 h 512"/>
                <a:gd name="T24" fmla="*/ 201 w 277"/>
                <a:gd name="T25" fmla="*/ 428 h 512"/>
                <a:gd name="T26" fmla="*/ 217 w 277"/>
                <a:gd name="T27" fmla="*/ 426 h 512"/>
                <a:gd name="T28" fmla="*/ 231 w 277"/>
                <a:gd name="T29" fmla="*/ 422 h 512"/>
                <a:gd name="T30" fmla="*/ 246 w 277"/>
                <a:gd name="T31" fmla="*/ 414 h 512"/>
                <a:gd name="T32" fmla="*/ 277 w 277"/>
                <a:gd name="T33" fmla="*/ 492 h 512"/>
                <a:gd name="T34" fmla="*/ 261 w 277"/>
                <a:gd name="T35" fmla="*/ 500 h 512"/>
                <a:gd name="T36" fmla="*/ 241 w 277"/>
                <a:gd name="T37" fmla="*/ 506 h 512"/>
                <a:gd name="T38" fmla="*/ 219 w 277"/>
                <a:gd name="T39" fmla="*/ 510 h 512"/>
                <a:gd name="T40" fmla="*/ 196 w 277"/>
                <a:gd name="T41" fmla="*/ 512 h 512"/>
                <a:gd name="T42" fmla="*/ 167 w 277"/>
                <a:gd name="T43" fmla="*/ 510 h 512"/>
                <a:gd name="T44" fmla="*/ 141 w 277"/>
                <a:gd name="T45" fmla="*/ 505 h 512"/>
                <a:gd name="T46" fmla="*/ 118 w 277"/>
                <a:gd name="T47" fmla="*/ 496 h 512"/>
                <a:gd name="T48" fmla="*/ 100 w 277"/>
                <a:gd name="T49" fmla="*/ 483 h 512"/>
                <a:gd name="T50" fmla="*/ 85 w 277"/>
                <a:gd name="T51" fmla="*/ 468 h 512"/>
                <a:gd name="T52" fmla="*/ 73 w 277"/>
                <a:gd name="T53" fmla="*/ 450 h 512"/>
                <a:gd name="T54" fmla="*/ 64 w 277"/>
                <a:gd name="T55" fmla="*/ 427 h 512"/>
                <a:gd name="T56" fmla="*/ 59 w 277"/>
                <a:gd name="T57" fmla="*/ 403 h 512"/>
                <a:gd name="T58" fmla="*/ 58 w 277"/>
                <a:gd name="T59" fmla="*/ 374 h 512"/>
                <a:gd name="T60" fmla="*/ 58 w 277"/>
                <a:gd name="T61" fmla="*/ 170 h 512"/>
                <a:gd name="T62" fmla="*/ 0 w 277"/>
                <a:gd name="T63" fmla="*/ 170 h 512"/>
                <a:gd name="T64" fmla="*/ 0 w 277"/>
                <a:gd name="T65" fmla="*/ 87 h 512"/>
                <a:gd name="T66" fmla="*/ 58 w 277"/>
                <a:gd name="T67" fmla="*/ 87 h 512"/>
                <a:gd name="T68" fmla="*/ 58 w 277"/>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7" h="512">
                  <a:moveTo>
                    <a:pt x="58" y="0"/>
                  </a:moveTo>
                  <a:lnTo>
                    <a:pt x="154" y="0"/>
                  </a:lnTo>
                  <a:lnTo>
                    <a:pt x="154" y="87"/>
                  </a:lnTo>
                  <a:lnTo>
                    <a:pt x="249" y="87"/>
                  </a:lnTo>
                  <a:lnTo>
                    <a:pt x="249" y="170"/>
                  </a:lnTo>
                  <a:lnTo>
                    <a:pt x="154" y="170"/>
                  </a:lnTo>
                  <a:lnTo>
                    <a:pt x="154" y="375"/>
                  </a:lnTo>
                  <a:lnTo>
                    <a:pt x="156" y="392"/>
                  </a:lnTo>
                  <a:lnTo>
                    <a:pt x="160" y="405"/>
                  </a:lnTo>
                  <a:lnTo>
                    <a:pt x="166" y="415"/>
                  </a:lnTo>
                  <a:lnTo>
                    <a:pt x="176" y="422"/>
                  </a:lnTo>
                  <a:lnTo>
                    <a:pt x="188" y="426"/>
                  </a:lnTo>
                  <a:lnTo>
                    <a:pt x="201" y="428"/>
                  </a:lnTo>
                  <a:lnTo>
                    <a:pt x="217" y="426"/>
                  </a:lnTo>
                  <a:lnTo>
                    <a:pt x="231" y="422"/>
                  </a:lnTo>
                  <a:lnTo>
                    <a:pt x="246" y="414"/>
                  </a:lnTo>
                  <a:lnTo>
                    <a:pt x="277" y="492"/>
                  </a:lnTo>
                  <a:lnTo>
                    <a:pt x="261" y="500"/>
                  </a:lnTo>
                  <a:lnTo>
                    <a:pt x="241" y="506"/>
                  </a:lnTo>
                  <a:lnTo>
                    <a:pt x="219" y="510"/>
                  </a:lnTo>
                  <a:lnTo>
                    <a:pt x="196" y="512"/>
                  </a:lnTo>
                  <a:lnTo>
                    <a:pt x="167" y="510"/>
                  </a:lnTo>
                  <a:lnTo>
                    <a:pt x="141" y="505"/>
                  </a:lnTo>
                  <a:lnTo>
                    <a:pt x="118" y="496"/>
                  </a:lnTo>
                  <a:lnTo>
                    <a:pt x="100" y="483"/>
                  </a:lnTo>
                  <a:lnTo>
                    <a:pt x="85" y="468"/>
                  </a:lnTo>
                  <a:lnTo>
                    <a:pt x="73" y="450"/>
                  </a:lnTo>
                  <a:lnTo>
                    <a:pt x="64" y="427"/>
                  </a:lnTo>
                  <a:lnTo>
                    <a:pt x="59" y="403"/>
                  </a:lnTo>
                  <a:lnTo>
                    <a:pt x="58" y="374"/>
                  </a:lnTo>
                  <a:lnTo>
                    <a:pt x="58" y="170"/>
                  </a:lnTo>
                  <a:lnTo>
                    <a:pt x="0" y="170"/>
                  </a:lnTo>
                  <a:lnTo>
                    <a:pt x="0" y="87"/>
                  </a:lnTo>
                  <a:lnTo>
                    <a:pt x="58" y="87"/>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 name="Freeform 11"/>
            <p:cNvSpPr>
              <a:spLocks/>
            </p:cNvSpPr>
            <p:nvPr/>
          </p:nvSpPr>
          <p:spPr bwMode="auto">
            <a:xfrm>
              <a:off x="6553" y="3575"/>
              <a:ext cx="56" cy="102"/>
            </a:xfrm>
            <a:custGeom>
              <a:avLst/>
              <a:gdLst>
                <a:gd name="T0" fmla="*/ 58 w 278"/>
                <a:gd name="T1" fmla="*/ 0 h 512"/>
                <a:gd name="T2" fmla="*/ 154 w 278"/>
                <a:gd name="T3" fmla="*/ 0 h 512"/>
                <a:gd name="T4" fmla="*/ 154 w 278"/>
                <a:gd name="T5" fmla="*/ 87 h 512"/>
                <a:gd name="T6" fmla="*/ 248 w 278"/>
                <a:gd name="T7" fmla="*/ 87 h 512"/>
                <a:gd name="T8" fmla="*/ 248 w 278"/>
                <a:gd name="T9" fmla="*/ 170 h 512"/>
                <a:gd name="T10" fmla="*/ 154 w 278"/>
                <a:gd name="T11" fmla="*/ 170 h 512"/>
                <a:gd name="T12" fmla="*/ 154 w 278"/>
                <a:gd name="T13" fmla="*/ 375 h 512"/>
                <a:gd name="T14" fmla="*/ 156 w 278"/>
                <a:gd name="T15" fmla="*/ 392 h 512"/>
                <a:gd name="T16" fmla="*/ 160 w 278"/>
                <a:gd name="T17" fmla="*/ 405 h 512"/>
                <a:gd name="T18" fmla="*/ 167 w 278"/>
                <a:gd name="T19" fmla="*/ 415 h 512"/>
                <a:gd name="T20" fmla="*/ 176 w 278"/>
                <a:gd name="T21" fmla="*/ 422 h 512"/>
                <a:gd name="T22" fmla="*/ 187 w 278"/>
                <a:gd name="T23" fmla="*/ 426 h 512"/>
                <a:gd name="T24" fmla="*/ 200 w 278"/>
                <a:gd name="T25" fmla="*/ 428 h 512"/>
                <a:gd name="T26" fmla="*/ 218 w 278"/>
                <a:gd name="T27" fmla="*/ 426 h 512"/>
                <a:gd name="T28" fmla="*/ 232 w 278"/>
                <a:gd name="T29" fmla="*/ 422 h 512"/>
                <a:gd name="T30" fmla="*/ 246 w 278"/>
                <a:gd name="T31" fmla="*/ 414 h 512"/>
                <a:gd name="T32" fmla="*/ 278 w 278"/>
                <a:gd name="T33" fmla="*/ 492 h 512"/>
                <a:gd name="T34" fmla="*/ 261 w 278"/>
                <a:gd name="T35" fmla="*/ 500 h 512"/>
                <a:gd name="T36" fmla="*/ 241 w 278"/>
                <a:gd name="T37" fmla="*/ 506 h 512"/>
                <a:gd name="T38" fmla="*/ 219 w 278"/>
                <a:gd name="T39" fmla="*/ 510 h 512"/>
                <a:gd name="T40" fmla="*/ 196 w 278"/>
                <a:gd name="T41" fmla="*/ 512 h 512"/>
                <a:gd name="T42" fmla="*/ 167 w 278"/>
                <a:gd name="T43" fmla="*/ 510 h 512"/>
                <a:gd name="T44" fmla="*/ 141 w 278"/>
                <a:gd name="T45" fmla="*/ 505 h 512"/>
                <a:gd name="T46" fmla="*/ 119 w 278"/>
                <a:gd name="T47" fmla="*/ 496 h 512"/>
                <a:gd name="T48" fmla="*/ 101 w 278"/>
                <a:gd name="T49" fmla="*/ 483 h 512"/>
                <a:gd name="T50" fmla="*/ 85 w 278"/>
                <a:gd name="T51" fmla="*/ 468 h 512"/>
                <a:gd name="T52" fmla="*/ 73 w 278"/>
                <a:gd name="T53" fmla="*/ 450 h 512"/>
                <a:gd name="T54" fmla="*/ 65 w 278"/>
                <a:gd name="T55" fmla="*/ 427 h 512"/>
                <a:gd name="T56" fmla="*/ 60 w 278"/>
                <a:gd name="T57" fmla="*/ 403 h 512"/>
                <a:gd name="T58" fmla="*/ 58 w 278"/>
                <a:gd name="T59" fmla="*/ 374 h 512"/>
                <a:gd name="T60" fmla="*/ 58 w 278"/>
                <a:gd name="T61" fmla="*/ 170 h 512"/>
                <a:gd name="T62" fmla="*/ 0 w 278"/>
                <a:gd name="T63" fmla="*/ 170 h 512"/>
                <a:gd name="T64" fmla="*/ 0 w 278"/>
                <a:gd name="T65" fmla="*/ 87 h 512"/>
                <a:gd name="T66" fmla="*/ 58 w 278"/>
                <a:gd name="T67" fmla="*/ 87 h 512"/>
                <a:gd name="T68" fmla="*/ 58 w 278"/>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512">
                  <a:moveTo>
                    <a:pt x="58" y="0"/>
                  </a:moveTo>
                  <a:lnTo>
                    <a:pt x="154" y="0"/>
                  </a:lnTo>
                  <a:lnTo>
                    <a:pt x="154" y="87"/>
                  </a:lnTo>
                  <a:lnTo>
                    <a:pt x="248" y="87"/>
                  </a:lnTo>
                  <a:lnTo>
                    <a:pt x="248" y="170"/>
                  </a:lnTo>
                  <a:lnTo>
                    <a:pt x="154" y="170"/>
                  </a:lnTo>
                  <a:lnTo>
                    <a:pt x="154" y="375"/>
                  </a:lnTo>
                  <a:lnTo>
                    <a:pt x="156" y="392"/>
                  </a:lnTo>
                  <a:lnTo>
                    <a:pt x="160" y="405"/>
                  </a:lnTo>
                  <a:lnTo>
                    <a:pt x="167" y="415"/>
                  </a:lnTo>
                  <a:lnTo>
                    <a:pt x="176" y="422"/>
                  </a:lnTo>
                  <a:lnTo>
                    <a:pt x="187" y="426"/>
                  </a:lnTo>
                  <a:lnTo>
                    <a:pt x="200" y="428"/>
                  </a:lnTo>
                  <a:lnTo>
                    <a:pt x="218" y="426"/>
                  </a:lnTo>
                  <a:lnTo>
                    <a:pt x="232" y="422"/>
                  </a:lnTo>
                  <a:lnTo>
                    <a:pt x="246" y="414"/>
                  </a:lnTo>
                  <a:lnTo>
                    <a:pt x="278" y="492"/>
                  </a:lnTo>
                  <a:lnTo>
                    <a:pt x="261" y="500"/>
                  </a:lnTo>
                  <a:lnTo>
                    <a:pt x="241" y="506"/>
                  </a:lnTo>
                  <a:lnTo>
                    <a:pt x="219" y="510"/>
                  </a:lnTo>
                  <a:lnTo>
                    <a:pt x="196" y="512"/>
                  </a:lnTo>
                  <a:lnTo>
                    <a:pt x="167" y="510"/>
                  </a:lnTo>
                  <a:lnTo>
                    <a:pt x="141" y="505"/>
                  </a:lnTo>
                  <a:lnTo>
                    <a:pt x="119" y="496"/>
                  </a:lnTo>
                  <a:lnTo>
                    <a:pt x="101" y="483"/>
                  </a:lnTo>
                  <a:lnTo>
                    <a:pt x="85" y="468"/>
                  </a:lnTo>
                  <a:lnTo>
                    <a:pt x="73" y="450"/>
                  </a:lnTo>
                  <a:lnTo>
                    <a:pt x="65" y="427"/>
                  </a:lnTo>
                  <a:lnTo>
                    <a:pt x="60" y="403"/>
                  </a:lnTo>
                  <a:lnTo>
                    <a:pt x="58" y="374"/>
                  </a:lnTo>
                  <a:lnTo>
                    <a:pt x="58" y="170"/>
                  </a:lnTo>
                  <a:lnTo>
                    <a:pt x="0" y="170"/>
                  </a:lnTo>
                  <a:lnTo>
                    <a:pt x="0" y="87"/>
                  </a:lnTo>
                  <a:lnTo>
                    <a:pt x="58" y="87"/>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Freeform 12"/>
            <p:cNvSpPr>
              <a:spLocks noEditPoints="1"/>
            </p:cNvSpPr>
            <p:nvPr/>
          </p:nvSpPr>
          <p:spPr bwMode="auto">
            <a:xfrm>
              <a:off x="6473" y="3590"/>
              <a:ext cx="75" cy="87"/>
            </a:xfrm>
            <a:custGeom>
              <a:avLst/>
              <a:gdLst>
                <a:gd name="T0" fmla="*/ 154 w 378"/>
                <a:gd name="T1" fmla="*/ 236 h 435"/>
                <a:gd name="T2" fmla="*/ 119 w 378"/>
                <a:gd name="T3" fmla="*/ 251 h 435"/>
                <a:gd name="T4" fmla="*/ 97 w 378"/>
                <a:gd name="T5" fmla="*/ 273 h 435"/>
                <a:gd name="T6" fmla="*/ 90 w 378"/>
                <a:gd name="T7" fmla="*/ 298 h 435"/>
                <a:gd name="T8" fmla="*/ 98 w 378"/>
                <a:gd name="T9" fmla="*/ 328 h 435"/>
                <a:gd name="T10" fmla="*/ 123 w 378"/>
                <a:gd name="T11" fmla="*/ 348 h 435"/>
                <a:gd name="T12" fmla="*/ 158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9 w 378"/>
                <a:gd name="T25" fmla="*/ 235 h 435"/>
                <a:gd name="T26" fmla="*/ 220 w 378"/>
                <a:gd name="T27" fmla="*/ 2 h 435"/>
                <a:gd name="T28" fmla="*/ 284 w 378"/>
                <a:gd name="T29" fmla="*/ 14 h 435"/>
                <a:gd name="T30" fmla="*/ 330 w 378"/>
                <a:gd name="T31" fmla="*/ 40 h 435"/>
                <a:gd name="T32" fmla="*/ 361 w 378"/>
                <a:gd name="T33" fmla="*/ 81 h 435"/>
                <a:gd name="T34" fmla="*/ 376 w 378"/>
                <a:gd name="T35" fmla="*/ 136 h 435"/>
                <a:gd name="T36" fmla="*/ 378 w 378"/>
                <a:gd name="T37" fmla="*/ 425 h 435"/>
                <a:gd name="T38" fmla="*/ 282 w 378"/>
                <a:gd name="T39" fmla="*/ 377 h 435"/>
                <a:gd name="T40" fmla="*/ 251 w 378"/>
                <a:gd name="T41" fmla="*/ 410 h 435"/>
                <a:gd name="T42" fmla="*/ 210 w 378"/>
                <a:gd name="T43" fmla="*/ 428 h 435"/>
                <a:gd name="T44" fmla="*/ 156 w 378"/>
                <a:gd name="T45" fmla="*/ 435 h 435"/>
                <a:gd name="T46" fmla="*/ 95 w 378"/>
                <a:gd name="T47" fmla="*/ 427 h 435"/>
                <a:gd name="T48" fmla="*/ 49 w 378"/>
                <a:gd name="T49" fmla="*/ 404 h 435"/>
                <a:gd name="T50" fmla="*/ 18 w 378"/>
                <a:gd name="T51" fmla="*/ 370 h 435"/>
                <a:gd name="T52" fmla="*/ 2 w 378"/>
                <a:gd name="T53" fmla="*/ 325 h 435"/>
                <a:gd name="T54" fmla="*/ 2 w 378"/>
                <a:gd name="T55" fmla="*/ 273 h 435"/>
                <a:gd name="T56" fmla="*/ 20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9 w 378"/>
                <a:gd name="T75" fmla="*/ 93 h 435"/>
                <a:gd name="T76" fmla="*/ 181 w 378"/>
                <a:gd name="T77" fmla="*/ 88 h 435"/>
                <a:gd name="T78" fmla="*/ 126 w 378"/>
                <a:gd name="T79" fmla="*/ 95 h 435"/>
                <a:gd name="T80" fmla="*/ 75 w 378"/>
                <a:gd name="T81" fmla="*/ 117 h 435"/>
                <a:gd name="T82" fmla="*/ 40 w 378"/>
                <a:gd name="T83" fmla="*/ 39 h 435"/>
                <a:gd name="T84" fmla="*/ 43 w 378"/>
                <a:gd name="T85" fmla="*/ 37 h 435"/>
                <a:gd name="T86" fmla="*/ 49 w 378"/>
                <a:gd name="T87" fmla="*/ 34 h 435"/>
                <a:gd name="T88" fmla="*/ 84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9" y="235"/>
                  </a:moveTo>
                  <a:lnTo>
                    <a:pt x="154" y="236"/>
                  </a:lnTo>
                  <a:lnTo>
                    <a:pt x="135" y="242"/>
                  </a:lnTo>
                  <a:lnTo>
                    <a:pt x="119" y="251"/>
                  </a:lnTo>
                  <a:lnTo>
                    <a:pt x="105" y="261"/>
                  </a:lnTo>
                  <a:lnTo>
                    <a:pt x="97" y="273"/>
                  </a:lnTo>
                  <a:lnTo>
                    <a:pt x="91" y="285"/>
                  </a:lnTo>
                  <a:lnTo>
                    <a:pt x="90" y="298"/>
                  </a:lnTo>
                  <a:lnTo>
                    <a:pt x="92" y="315"/>
                  </a:lnTo>
                  <a:lnTo>
                    <a:pt x="98" y="328"/>
                  </a:lnTo>
                  <a:lnTo>
                    <a:pt x="109" y="339"/>
                  </a:lnTo>
                  <a:lnTo>
                    <a:pt x="123" y="348"/>
                  </a:lnTo>
                  <a:lnTo>
                    <a:pt x="140" y="355"/>
                  </a:lnTo>
                  <a:lnTo>
                    <a:pt x="158" y="358"/>
                  </a:lnTo>
                  <a:lnTo>
                    <a:pt x="180" y="360"/>
                  </a:lnTo>
                  <a:lnTo>
                    <a:pt x="202" y="357"/>
                  </a:lnTo>
                  <a:lnTo>
                    <a:pt x="223" y="348"/>
                  </a:lnTo>
                  <a:lnTo>
                    <a:pt x="242" y="335"/>
                  </a:lnTo>
                  <a:lnTo>
                    <a:pt x="258" y="319"/>
                  </a:lnTo>
                  <a:lnTo>
                    <a:pt x="271" y="298"/>
                  </a:lnTo>
                  <a:lnTo>
                    <a:pt x="279" y="276"/>
                  </a:lnTo>
                  <a:lnTo>
                    <a:pt x="282" y="252"/>
                  </a:lnTo>
                  <a:lnTo>
                    <a:pt x="259" y="245"/>
                  </a:lnTo>
                  <a:lnTo>
                    <a:pt x="233" y="239"/>
                  </a:lnTo>
                  <a:lnTo>
                    <a:pt x="205" y="236"/>
                  </a:lnTo>
                  <a:lnTo>
                    <a:pt x="179" y="235"/>
                  </a:lnTo>
                  <a:close/>
                  <a:moveTo>
                    <a:pt x="183" y="0"/>
                  </a:moveTo>
                  <a:lnTo>
                    <a:pt x="220" y="2"/>
                  </a:lnTo>
                  <a:lnTo>
                    <a:pt x="254" y="6"/>
                  </a:lnTo>
                  <a:lnTo>
                    <a:pt x="284" y="14"/>
                  </a:lnTo>
                  <a:lnTo>
                    <a:pt x="309" y="25"/>
                  </a:lnTo>
                  <a:lnTo>
                    <a:pt x="330" y="40"/>
                  </a:lnTo>
                  <a:lnTo>
                    <a:pt x="348" y="58"/>
                  </a:lnTo>
                  <a:lnTo>
                    <a:pt x="361" y="81"/>
                  </a:lnTo>
                  <a:lnTo>
                    <a:pt x="370" y="106"/>
                  </a:lnTo>
                  <a:lnTo>
                    <a:pt x="376" y="136"/>
                  </a:lnTo>
                  <a:lnTo>
                    <a:pt x="378" y="169"/>
                  </a:lnTo>
                  <a:lnTo>
                    <a:pt x="378" y="425"/>
                  </a:lnTo>
                  <a:lnTo>
                    <a:pt x="282" y="425"/>
                  </a:lnTo>
                  <a:lnTo>
                    <a:pt x="282" y="377"/>
                  </a:lnTo>
                  <a:lnTo>
                    <a:pt x="268" y="394"/>
                  </a:lnTo>
                  <a:lnTo>
                    <a:pt x="251" y="410"/>
                  </a:lnTo>
                  <a:lnTo>
                    <a:pt x="232" y="421"/>
                  </a:lnTo>
                  <a:lnTo>
                    <a:pt x="210" y="428"/>
                  </a:lnTo>
                  <a:lnTo>
                    <a:pt x="185" y="433"/>
                  </a:lnTo>
                  <a:lnTo>
                    <a:pt x="156" y="435"/>
                  </a:lnTo>
                  <a:lnTo>
                    <a:pt x="124" y="433"/>
                  </a:lnTo>
                  <a:lnTo>
                    <a:pt x="95" y="427"/>
                  </a:lnTo>
                  <a:lnTo>
                    <a:pt x="71" y="418"/>
                  </a:lnTo>
                  <a:lnTo>
                    <a:pt x="49" y="404"/>
                  </a:lnTo>
                  <a:lnTo>
                    <a:pt x="32" y="388"/>
                  </a:lnTo>
                  <a:lnTo>
                    <a:pt x="18" y="370"/>
                  </a:lnTo>
                  <a:lnTo>
                    <a:pt x="9" y="348"/>
                  </a:lnTo>
                  <a:lnTo>
                    <a:pt x="2" y="325"/>
                  </a:lnTo>
                  <a:lnTo>
                    <a:pt x="0" y="300"/>
                  </a:lnTo>
                  <a:lnTo>
                    <a:pt x="2" y="273"/>
                  </a:lnTo>
                  <a:lnTo>
                    <a:pt x="9" y="250"/>
                  </a:lnTo>
                  <a:lnTo>
                    <a:pt x="20" y="227"/>
                  </a:lnTo>
                  <a:lnTo>
                    <a:pt x="34" y="209"/>
                  </a:lnTo>
                  <a:lnTo>
                    <a:pt x="52" y="193"/>
                  </a:lnTo>
                  <a:lnTo>
                    <a:pt x="75" y="179"/>
                  </a:lnTo>
                  <a:lnTo>
                    <a:pt x="101" y="169"/>
                  </a:lnTo>
                  <a:lnTo>
                    <a:pt x="131" y="163"/>
                  </a:lnTo>
                  <a:lnTo>
                    <a:pt x="164" y="161"/>
                  </a:lnTo>
                  <a:lnTo>
                    <a:pt x="192" y="162"/>
                  </a:lnTo>
                  <a:lnTo>
                    <a:pt x="218" y="165"/>
                  </a:lnTo>
                  <a:lnTo>
                    <a:pt x="244" y="169"/>
                  </a:lnTo>
                  <a:lnTo>
                    <a:pt x="266" y="173"/>
                  </a:lnTo>
                  <a:lnTo>
                    <a:pt x="284" y="178"/>
                  </a:lnTo>
                  <a:lnTo>
                    <a:pt x="284" y="171"/>
                  </a:lnTo>
                  <a:lnTo>
                    <a:pt x="282" y="151"/>
                  </a:lnTo>
                  <a:lnTo>
                    <a:pt x="278" y="133"/>
                  </a:lnTo>
                  <a:lnTo>
                    <a:pt x="271" y="119"/>
                  </a:lnTo>
                  <a:lnTo>
                    <a:pt x="260" y="108"/>
                  </a:lnTo>
                  <a:lnTo>
                    <a:pt x="246" y="99"/>
                  </a:lnTo>
                  <a:lnTo>
                    <a:pt x="229" y="93"/>
                  </a:lnTo>
                  <a:lnTo>
                    <a:pt x="206" y="89"/>
                  </a:lnTo>
                  <a:lnTo>
                    <a:pt x="181" y="88"/>
                  </a:lnTo>
                  <a:lnTo>
                    <a:pt x="152" y="90"/>
                  </a:lnTo>
                  <a:lnTo>
                    <a:pt x="126" y="95"/>
                  </a:lnTo>
                  <a:lnTo>
                    <a:pt x="99" y="104"/>
                  </a:lnTo>
                  <a:lnTo>
                    <a:pt x="75" y="117"/>
                  </a:lnTo>
                  <a:lnTo>
                    <a:pt x="39" y="39"/>
                  </a:lnTo>
                  <a:lnTo>
                    <a:pt x="40" y="39"/>
                  </a:lnTo>
                  <a:lnTo>
                    <a:pt x="41" y="38"/>
                  </a:lnTo>
                  <a:lnTo>
                    <a:pt x="43" y="37"/>
                  </a:lnTo>
                  <a:lnTo>
                    <a:pt x="46" y="35"/>
                  </a:lnTo>
                  <a:lnTo>
                    <a:pt x="49" y="34"/>
                  </a:lnTo>
                  <a:lnTo>
                    <a:pt x="52" y="32"/>
                  </a:lnTo>
                  <a:lnTo>
                    <a:pt x="84" y="18"/>
                  </a:lnTo>
                  <a:lnTo>
                    <a:pt x="116" y="8"/>
                  </a:lnTo>
                  <a:lnTo>
                    <a:pt x="150" y="2"/>
                  </a:lnTo>
                  <a:lnTo>
                    <a:pt x="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3"/>
            <p:cNvSpPr>
              <a:spLocks noEditPoints="1"/>
            </p:cNvSpPr>
            <p:nvPr/>
          </p:nvSpPr>
          <p:spPr bwMode="auto">
            <a:xfrm>
              <a:off x="6610" y="3590"/>
              <a:ext cx="76" cy="87"/>
            </a:xfrm>
            <a:custGeom>
              <a:avLst/>
              <a:gdLst>
                <a:gd name="T0" fmla="*/ 155 w 378"/>
                <a:gd name="T1" fmla="*/ 236 h 435"/>
                <a:gd name="T2" fmla="*/ 118 w 378"/>
                <a:gd name="T3" fmla="*/ 251 h 435"/>
                <a:gd name="T4" fmla="*/ 97 w 378"/>
                <a:gd name="T5" fmla="*/ 273 h 435"/>
                <a:gd name="T6" fmla="*/ 89 w 378"/>
                <a:gd name="T7" fmla="*/ 298 h 435"/>
                <a:gd name="T8" fmla="*/ 99 w 378"/>
                <a:gd name="T9" fmla="*/ 328 h 435"/>
                <a:gd name="T10" fmla="*/ 123 w 378"/>
                <a:gd name="T11" fmla="*/ 348 h 435"/>
                <a:gd name="T12" fmla="*/ 159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8 w 378"/>
                <a:gd name="T25" fmla="*/ 235 h 435"/>
                <a:gd name="T26" fmla="*/ 220 w 378"/>
                <a:gd name="T27" fmla="*/ 2 h 435"/>
                <a:gd name="T28" fmla="*/ 283 w 378"/>
                <a:gd name="T29" fmla="*/ 14 h 435"/>
                <a:gd name="T30" fmla="*/ 330 w 378"/>
                <a:gd name="T31" fmla="*/ 40 h 435"/>
                <a:gd name="T32" fmla="*/ 360 w 378"/>
                <a:gd name="T33" fmla="*/ 81 h 435"/>
                <a:gd name="T34" fmla="*/ 376 w 378"/>
                <a:gd name="T35" fmla="*/ 136 h 435"/>
                <a:gd name="T36" fmla="*/ 378 w 378"/>
                <a:gd name="T37" fmla="*/ 425 h 435"/>
                <a:gd name="T38" fmla="*/ 282 w 378"/>
                <a:gd name="T39" fmla="*/ 377 h 435"/>
                <a:gd name="T40" fmla="*/ 250 w 378"/>
                <a:gd name="T41" fmla="*/ 410 h 435"/>
                <a:gd name="T42" fmla="*/ 210 w 378"/>
                <a:gd name="T43" fmla="*/ 428 h 435"/>
                <a:gd name="T44" fmla="*/ 156 w 378"/>
                <a:gd name="T45" fmla="*/ 435 h 435"/>
                <a:gd name="T46" fmla="*/ 96 w 378"/>
                <a:gd name="T47" fmla="*/ 427 h 435"/>
                <a:gd name="T48" fmla="*/ 49 w 378"/>
                <a:gd name="T49" fmla="*/ 404 h 435"/>
                <a:gd name="T50" fmla="*/ 18 w 378"/>
                <a:gd name="T51" fmla="*/ 370 h 435"/>
                <a:gd name="T52" fmla="*/ 2 w 378"/>
                <a:gd name="T53" fmla="*/ 325 h 435"/>
                <a:gd name="T54" fmla="*/ 2 w 378"/>
                <a:gd name="T55" fmla="*/ 273 h 435"/>
                <a:gd name="T56" fmla="*/ 19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8 w 378"/>
                <a:gd name="T75" fmla="*/ 93 h 435"/>
                <a:gd name="T76" fmla="*/ 180 w 378"/>
                <a:gd name="T77" fmla="*/ 88 h 435"/>
                <a:gd name="T78" fmla="*/ 125 w 378"/>
                <a:gd name="T79" fmla="*/ 95 h 435"/>
                <a:gd name="T80" fmla="*/ 75 w 378"/>
                <a:gd name="T81" fmla="*/ 117 h 435"/>
                <a:gd name="T82" fmla="*/ 40 w 378"/>
                <a:gd name="T83" fmla="*/ 39 h 435"/>
                <a:gd name="T84" fmla="*/ 44 w 378"/>
                <a:gd name="T85" fmla="*/ 37 h 435"/>
                <a:gd name="T86" fmla="*/ 49 w 378"/>
                <a:gd name="T87" fmla="*/ 34 h 435"/>
                <a:gd name="T88" fmla="*/ 83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8" y="235"/>
                  </a:moveTo>
                  <a:lnTo>
                    <a:pt x="155" y="236"/>
                  </a:lnTo>
                  <a:lnTo>
                    <a:pt x="134" y="242"/>
                  </a:lnTo>
                  <a:lnTo>
                    <a:pt x="118" y="251"/>
                  </a:lnTo>
                  <a:lnTo>
                    <a:pt x="106" y="261"/>
                  </a:lnTo>
                  <a:lnTo>
                    <a:pt x="97" y="273"/>
                  </a:lnTo>
                  <a:lnTo>
                    <a:pt x="92" y="285"/>
                  </a:lnTo>
                  <a:lnTo>
                    <a:pt x="89" y="298"/>
                  </a:lnTo>
                  <a:lnTo>
                    <a:pt x="92" y="315"/>
                  </a:lnTo>
                  <a:lnTo>
                    <a:pt x="99" y="328"/>
                  </a:lnTo>
                  <a:lnTo>
                    <a:pt x="109" y="339"/>
                  </a:lnTo>
                  <a:lnTo>
                    <a:pt x="123" y="348"/>
                  </a:lnTo>
                  <a:lnTo>
                    <a:pt x="139" y="355"/>
                  </a:lnTo>
                  <a:lnTo>
                    <a:pt x="159" y="358"/>
                  </a:lnTo>
                  <a:lnTo>
                    <a:pt x="179" y="360"/>
                  </a:lnTo>
                  <a:lnTo>
                    <a:pt x="202" y="357"/>
                  </a:lnTo>
                  <a:lnTo>
                    <a:pt x="223" y="348"/>
                  </a:lnTo>
                  <a:lnTo>
                    <a:pt x="242" y="335"/>
                  </a:lnTo>
                  <a:lnTo>
                    <a:pt x="259" y="319"/>
                  </a:lnTo>
                  <a:lnTo>
                    <a:pt x="271" y="298"/>
                  </a:lnTo>
                  <a:lnTo>
                    <a:pt x="279" y="276"/>
                  </a:lnTo>
                  <a:lnTo>
                    <a:pt x="282" y="252"/>
                  </a:lnTo>
                  <a:lnTo>
                    <a:pt x="259" y="245"/>
                  </a:lnTo>
                  <a:lnTo>
                    <a:pt x="233" y="239"/>
                  </a:lnTo>
                  <a:lnTo>
                    <a:pt x="206" y="236"/>
                  </a:lnTo>
                  <a:lnTo>
                    <a:pt x="178" y="235"/>
                  </a:lnTo>
                  <a:close/>
                  <a:moveTo>
                    <a:pt x="182" y="0"/>
                  </a:moveTo>
                  <a:lnTo>
                    <a:pt x="220" y="2"/>
                  </a:lnTo>
                  <a:lnTo>
                    <a:pt x="253" y="6"/>
                  </a:lnTo>
                  <a:lnTo>
                    <a:pt x="283" y="14"/>
                  </a:lnTo>
                  <a:lnTo>
                    <a:pt x="308" y="25"/>
                  </a:lnTo>
                  <a:lnTo>
                    <a:pt x="330" y="40"/>
                  </a:lnTo>
                  <a:lnTo>
                    <a:pt x="347" y="58"/>
                  </a:lnTo>
                  <a:lnTo>
                    <a:pt x="360" y="81"/>
                  </a:lnTo>
                  <a:lnTo>
                    <a:pt x="371" y="106"/>
                  </a:lnTo>
                  <a:lnTo>
                    <a:pt x="376" y="136"/>
                  </a:lnTo>
                  <a:lnTo>
                    <a:pt x="378" y="169"/>
                  </a:lnTo>
                  <a:lnTo>
                    <a:pt x="378" y="425"/>
                  </a:lnTo>
                  <a:lnTo>
                    <a:pt x="282" y="425"/>
                  </a:lnTo>
                  <a:lnTo>
                    <a:pt x="282" y="377"/>
                  </a:lnTo>
                  <a:lnTo>
                    <a:pt x="268" y="394"/>
                  </a:lnTo>
                  <a:lnTo>
                    <a:pt x="250" y="410"/>
                  </a:lnTo>
                  <a:lnTo>
                    <a:pt x="232" y="421"/>
                  </a:lnTo>
                  <a:lnTo>
                    <a:pt x="210" y="428"/>
                  </a:lnTo>
                  <a:lnTo>
                    <a:pt x="184" y="433"/>
                  </a:lnTo>
                  <a:lnTo>
                    <a:pt x="156" y="435"/>
                  </a:lnTo>
                  <a:lnTo>
                    <a:pt x="124" y="433"/>
                  </a:lnTo>
                  <a:lnTo>
                    <a:pt x="96" y="427"/>
                  </a:lnTo>
                  <a:lnTo>
                    <a:pt x="70" y="418"/>
                  </a:lnTo>
                  <a:lnTo>
                    <a:pt x="49" y="404"/>
                  </a:lnTo>
                  <a:lnTo>
                    <a:pt x="31" y="388"/>
                  </a:lnTo>
                  <a:lnTo>
                    <a:pt x="18" y="370"/>
                  </a:lnTo>
                  <a:lnTo>
                    <a:pt x="8" y="348"/>
                  </a:lnTo>
                  <a:lnTo>
                    <a:pt x="2" y="325"/>
                  </a:lnTo>
                  <a:lnTo>
                    <a:pt x="0" y="300"/>
                  </a:lnTo>
                  <a:lnTo>
                    <a:pt x="2" y="273"/>
                  </a:lnTo>
                  <a:lnTo>
                    <a:pt x="9" y="250"/>
                  </a:lnTo>
                  <a:lnTo>
                    <a:pt x="19" y="227"/>
                  </a:lnTo>
                  <a:lnTo>
                    <a:pt x="33" y="209"/>
                  </a:lnTo>
                  <a:lnTo>
                    <a:pt x="52" y="193"/>
                  </a:lnTo>
                  <a:lnTo>
                    <a:pt x="74" y="179"/>
                  </a:lnTo>
                  <a:lnTo>
                    <a:pt x="101" y="169"/>
                  </a:lnTo>
                  <a:lnTo>
                    <a:pt x="130" y="163"/>
                  </a:lnTo>
                  <a:lnTo>
                    <a:pt x="164" y="161"/>
                  </a:lnTo>
                  <a:lnTo>
                    <a:pt x="191" y="162"/>
                  </a:lnTo>
                  <a:lnTo>
                    <a:pt x="218" y="165"/>
                  </a:lnTo>
                  <a:lnTo>
                    <a:pt x="243" y="169"/>
                  </a:lnTo>
                  <a:lnTo>
                    <a:pt x="266" y="173"/>
                  </a:lnTo>
                  <a:lnTo>
                    <a:pt x="284" y="178"/>
                  </a:lnTo>
                  <a:lnTo>
                    <a:pt x="284" y="171"/>
                  </a:lnTo>
                  <a:lnTo>
                    <a:pt x="282" y="151"/>
                  </a:lnTo>
                  <a:lnTo>
                    <a:pt x="278" y="133"/>
                  </a:lnTo>
                  <a:lnTo>
                    <a:pt x="271" y="119"/>
                  </a:lnTo>
                  <a:lnTo>
                    <a:pt x="260" y="108"/>
                  </a:lnTo>
                  <a:lnTo>
                    <a:pt x="246" y="99"/>
                  </a:lnTo>
                  <a:lnTo>
                    <a:pt x="228" y="93"/>
                  </a:lnTo>
                  <a:lnTo>
                    <a:pt x="206" y="89"/>
                  </a:lnTo>
                  <a:lnTo>
                    <a:pt x="180" y="88"/>
                  </a:lnTo>
                  <a:lnTo>
                    <a:pt x="152" y="90"/>
                  </a:lnTo>
                  <a:lnTo>
                    <a:pt x="125" y="95"/>
                  </a:lnTo>
                  <a:lnTo>
                    <a:pt x="100" y="104"/>
                  </a:lnTo>
                  <a:lnTo>
                    <a:pt x="75" y="117"/>
                  </a:lnTo>
                  <a:lnTo>
                    <a:pt x="40" y="39"/>
                  </a:lnTo>
                  <a:lnTo>
                    <a:pt x="40" y="39"/>
                  </a:lnTo>
                  <a:lnTo>
                    <a:pt x="42" y="38"/>
                  </a:lnTo>
                  <a:lnTo>
                    <a:pt x="44" y="37"/>
                  </a:lnTo>
                  <a:lnTo>
                    <a:pt x="46" y="35"/>
                  </a:lnTo>
                  <a:lnTo>
                    <a:pt x="49" y="34"/>
                  </a:lnTo>
                  <a:lnTo>
                    <a:pt x="53" y="32"/>
                  </a:lnTo>
                  <a:lnTo>
                    <a:pt x="83" y="18"/>
                  </a:lnTo>
                  <a:lnTo>
                    <a:pt x="116" y="8"/>
                  </a:lnTo>
                  <a:lnTo>
                    <a:pt x="150" y="2"/>
                  </a:lnTo>
                  <a:lnTo>
                    <a:pt x="1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 name="Freeform 14"/>
            <p:cNvSpPr>
              <a:spLocks noEditPoints="1"/>
            </p:cNvSpPr>
            <p:nvPr/>
          </p:nvSpPr>
          <p:spPr bwMode="auto">
            <a:xfrm>
              <a:off x="6367" y="3559"/>
              <a:ext cx="105" cy="116"/>
            </a:xfrm>
            <a:custGeom>
              <a:avLst/>
              <a:gdLst>
                <a:gd name="T0" fmla="*/ 103 w 525"/>
                <a:gd name="T1" fmla="*/ 94 h 582"/>
                <a:gd name="T2" fmla="*/ 103 w 525"/>
                <a:gd name="T3" fmla="*/ 489 h 582"/>
                <a:gd name="T4" fmla="*/ 217 w 525"/>
                <a:gd name="T5" fmla="*/ 489 h 582"/>
                <a:gd name="T6" fmla="*/ 252 w 525"/>
                <a:gd name="T7" fmla="*/ 486 h 582"/>
                <a:gd name="T8" fmla="*/ 285 w 525"/>
                <a:gd name="T9" fmla="*/ 479 h 582"/>
                <a:gd name="T10" fmla="*/ 314 w 525"/>
                <a:gd name="T11" fmla="*/ 468 h 582"/>
                <a:gd name="T12" fmla="*/ 341 w 525"/>
                <a:gd name="T13" fmla="*/ 452 h 582"/>
                <a:gd name="T14" fmla="*/ 363 w 525"/>
                <a:gd name="T15" fmla="*/ 433 h 582"/>
                <a:gd name="T16" fmla="*/ 383 w 525"/>
                <a:gd name="T17" fmla="*/ 411 h 582"/>
                <a:gd name="T18" fmla="*/ 398 w 525"/>
                <a:gd name="T19" fmla="*/ 385 h 582"/>
                <a:gd name="T20" fmla="*/ 409 w 525"/>
                <a:gd name="T21" fmla="*/ 357 h 582"/>
                <a:gd name="T22" fmla="*/ 416 w 525"/>
                <a:gd name="T23" fmla="*/ 326 h 582"/>
                <a:gd name="T24" fmla="*/ 418 w 525"/>
                <a:gd name="T25" fmla="*/ 293 h 582"/>
                <a:gd name="T26" fmla="*/ 418 w 525"/>
                <a:gd name="T27" fmla="*/ 292 h 582"/>
                <a:gd name="T28" fmla="*/ 416 w 525"/>
                <a:gd name="T29" fmla="*/ 258 h 582"/>
                <a:gd name="T30" fmla="*/ 409 w 525"/>
                <a:gd name="T31" fmla="*/ 227 h 582"/>
                <a:gd name="T32" fmla="*/ 398 w 525"/>
                <a:gd name="T33" fmla="*/ 198 h 582"/>
                <a:gd name="T34" fmla="*/ 383 w 525"/>
                <a:gd name="T35" fmla="*/ 172 h 582"/>
                <a:gd name="T36" fmla="*/ 363 w 525"/>
                <a:gd name="T37" fmla="*/ 150 h 582"/>
                <a:gd name="T38" fmla="*/ 341 w 525"/>
                <a:gd name="T39" fmla="*/ 131 h 582"/>
                <a:gd name="T40" fmla="*/ 314 w 525"/>
                <a:gd name="T41" fmla="*/ 114 h 582"/>
                <a:gd name="T42" fmla="*/ 285 w 525"/>
                <a:gd name="T43" fmla="*/ 103 h 582"/>
                <a:gd name="T44" fmla="*/ 252 w 525"/>
                <a:gd name="T45" fmla="*/ 96 h 582"/>
                <a:gd name="T46" fmla="*/ 217 w 525"/>
                <a:gd name="T47" fmla="*/ 94 h 582"/>
                <a:gd name="T48" fmla="*/ 103 w 525"/>
                <a:gd name="T49" fmla="*/ 94 h 582"/>
                <a:gd name="T50" fmla="*/ 0 w 525"/>
                <a:gd name="T51" fmla="*/ 0 h 582"/>
                <a:gd name="T52" fmla="*/ 217 w 525"/>
                <a:gd name="T53" fmla="*/ 0 h 582"/>
                <a:gd name="T54" fmla="*/ 262 w 525"/>
                <a:gd name="T55" fmla="*/ 3 h 582"/>
                <a:gd name="T56" fmla="*/ 303 w 525"/>
                <a:gd name="T57" fmla="*/ 10 h 582"/>
                <a:gd name="T58" fmla="*/ 342 w 525"/>
                <a:gd name="T59" fmla="*/ 23 h 582"/>
                <a:gd name="T60" fmla="*/ 378 w 525"/>
                <a:gd name="T61" fmla="*/ 39 h 582"/>
                <a:gd name="T62" fmla="*/ 410 w 525"/>
                <a:gd name="T63" fmla="*/ 59 h 582"/>
                <a:gd name="T64" fmla="*/ 440 w 525"/>
                <a:gd name="T65" fmla="*/ 84 h 582"/>
                <a:gd name="T66" fmla="*/ 465 w 525"/>
                <a:gd name="T67" fmla="*/ 111 h 582"/>
                <a:gd name="T68" fmla="*/ 487 w 525"/>
                <a:gd name="T69" fmla="*/ 142 h 582"/>
                <a:gd name="T70" fmla="*/ 503 w 525"/>
                <a:gd name="T71" fmla="*/ 175 h 582"/>
                <a:gd name="T72" fmla="*/ 515 w 525"/>
                <a:gd name="T73" fmla="*/ 211 h 582"/>
                <a:gd name="T74" fmla="*/ 523 w 525"/>
                <a:gd name="T75" fmla="*/ 250 h 582"/>
                <a:gd name="T76" fmla="*/ 525 w 525"/>
                <a:gd name="T77" fmla="*/ 288 h 582"/>
                <a:gd name="T78" fmla="*/ 525 w 525"/>
                <a:gd name="T79" fmla="*/ 292 h 582"/>
                <a:gd name="T80" fmla="*/ 523 w 525"/>
                <a:gd name="T81" fmla="*/ 331 h 582"/>
                <a:gd name="T82" fmla="*/ 515 w 525"/>
                <a:gd name="T83" fmla="*/ 369 h 582"/>
                <a:gd name="T84" fmla="*/ 503 w 525"/>
                <a:gd name="T85" fmla="*/ 406 h 582"/>
                <a:gd name="T86" fmla="*/ 487 w 525"/>
                <a:gd name="T87" fmla="*/ 439 h 582"/>
                <a:gd name="T88" fmla="*/ 465 w 525"/>
                <a:gd name="T89" fmla="*/ 470 h 582"/>
                <a:gd name="T90" fmla="*/ 440 w 525"/>
                <a:gd name="T91" fmla="*/ 497 h 582"/>
                <a:gd name="T92" fmla="*/ 410 w 525"/>
                <a:gd name="T93" fmla="*/ 522 h 582"/>
                <a:gd name="T94" fmla="*/ 378 w 525"/>
                <a:gd name="T95" fmla="*/ 543 h 582"/>
                <a:gd name="T96" fmla="*/ 342 w 525"/>
                <a:gd name="T97" fmla="*/ 559 h 582"/>
                <a:gd name="T98" fmla="*/ 303 w 525"/>
                <a:gd name="T99" fmla="*/ 572 h 582"/>
                <a:gd name="T100" fmla="*/ 262 w 525"/>
                <a:gd name="T101" fmla="*/ 579 h 582"/>
                <a:gd name="T102" fmla="*/ 217 w 525"/>
                <a:gd name="T103" fmla="*/ 582 h 582"/>
                <a:gd name="T104" fmla="*/ 0 w 525"/>
                <a:gd name="T105" fmla="*/ 582 h 582"/>
                <a:gd name="T106" fmla="*/ 0 w 525"/>
                <a:gd name="T10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5" h="582">
                  <a:moveTo>
                    <a:pt x="103" y="94"/>
                  </a:moveTo>
                  <a:lnTo>
                    <a:pt x="103" y="489"/>
                  </a:lnTo>
                  <a:lnTo>
                    <a:pt x="217" y="489"/>
                  </a:lnTo>
                  <a:lnTo>
                    <a:pt x="252" y="486"/>
                  </a:lnTo>
                  <a:lnTo>
                    <a:pt x="285" y="479"/>
                  </a:lnTo>
                  <a:lnTo>
                    <a:pt x="314" y="468"/>
                  </a:lnTo>
                  <a:lnTo>
                    <a:pt x="341" y="452"/>
                  </a:lnTo>
                  <a:lnTo>
                    <a:pt x="363" y="433"/>
                  </a:lnTo>
                  <a:lnTo>
                    <a:pt x="383" y="411"/>
                  </a:lnTo>
                  <a:lnTo>
                    <a:pt x="398" y="385"/>
                  </a:lnTo>
                  <a:lnTo>
                    <a:pt x="409" y="357"/>
                  </a:lnTo>
                  <a:lnTo>
                    <a:pt x="416" y="326"/>
                  </a:lnTo>
                  <a:lnTo>
                    <a:pt x="418" y="293"/>
                  </a:lnTo>
                  <a:lnTo>
                    <a:pt x="418" y="292"/>
                  </a:lnTo>
                  <a:lnTo>
                    <a:pt x="416" y="258"/>
                  </a:lnTo>
                  <a:lnTo>
                    <a:pt x="409" y="227"/>
                  </a:lnTo>
                  <a:lnTo>
                    <a:pt x="398" y="198"/>
                  </a:lnTo>
                  <a:lnTo>
                    <a:pt x="383" y="172"/>
                  </a:lnTo>
                  <a:lnTo>
                    <a:pt x="363" y="150"/>
                  </a:lnTo>
                  <a:lnTo>
                    <a:pt x="341" y="131"/>
                  </a:lnTo>
                  <a:lnTo>
                    <a:pt x="314" y="114"/>
                  </a:lnTo>
                  <a:lnTo>
                    <a:pt x="285" y="103"/>
                  </a:lnTo>
                  <a:lnTo>
                    <a:pt x="252" y="96"/>
                  </a:lnTo>
                  <a:lnTo>
                    <a:pt x="217" y="94"/>
                  </a:lnTo>
                  <a:lnTo>
                    <a:pt x="103" y="94"/>
                  </a:lnTo>
                  <a:close/>
                  <a:moveTo>
                    <a:pt x="0" y="0"/>
                  </a:moveTo>
                  <a:lnTo>
                    <a:pt x="217" y="0"/>
                  </a:lnTo>
                  <a:lnTo>
                    <a:pt x="262" y="3"/>
                  </a:lnTo>
                  <a:lnTo>
                    <a:pt x="303" y="10"/>
                  </a:lnTo>
                  <a:lnTo>
                    <a:pt x="342" y="23"/>
                  </a:lnTo>
                  <a:lnTo>
                    <a:pt x="378" y="39"/>
                  </a:lnTo>
                  <a:lnTo>
                    <a:pt x="410" y="59"/>
                  </a:lnTo>
                  <a:lnTo>
                    <a:pt x="440" y="84"/>
                  </a:lnTo>
                  <a:lnTo>
                    <a:pt x="465" y="111"/>
                  </a:lnTo>
                  <a:lnTo>
                    <a:pt x="487" y="142"/>
                  </a:lnTo>
                  <a:lnTo>
                    <a:pt x="503" y="175"/>
                  </a:lnTo>
                  <a:lnTo>
                    <a:pt x="515" y="211"/>
                  </a:lnTo>
                  <a:lnTo>
                    <a:pt x="523" y="250"/>
                  </a:lnTo>
                  <a:lnTo>
                    <a:pt x="525" y="288"/>
                  </a:lnTo>
                  <a:lnTo>
                    <a:pt x="525" y="292"/>
                  </a:lnTo>
                  <a:lnTo>
                    <a:pt x="523" y="331"/>
                  </a:lnTo>
                  <a:lnTo>
                    <a:pt x="515" y="369"/>
                  </a:lnTo>
                  <a:lnTo>
                    <a:pt x="503" y="406"/>
                  </a:lnTo>
                  <a:lnTo>
                    <a:pt x="487" y="439"/>
                  </a:lnTo>
                  <a:lnTo>
                    <a:pt x="465" y="470"/>
                  </a:lnTo>
                  <a:lnTo>
                    <a:pt x="440" y="497"/>
                  </a:lnTo>
                  <a:lnTo>
                    <a:pt x="410" y="522"/>
                  </a:lnTo>
                  <a:lnTo>
                    <a:pt x="378" y="543"/>
                  </a:lnTo>
                  <a:lnTo>
                    <a:pt x="342" y="559"/>
                  </a:lnTo>
                  <a:lnTo>
                    <a:pt x="303" y="572"/>
                  </a:lnTo>
                  <a:lnTo>
                    <a:pt x="262" y="579"/>
                  </a:lnTo>
                  <a:lnTo>
                    <a:pt x="217" y="582"/>
                  </a:lnTo>
                  <a:lnTo>
                    <a:pt x="0" y="5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 name="Freeform 15"/>
            <p:cNvSpPr>
              <a:spLocks/>
            </p:cNvSpPr>
            <p:nvPr/>
          </p:nvSpPr>
          <p:spPr bwMode="auto">
            <a:xfrm>
              <a:off x="6050" y="3559"/>
              <a:ext cx="81" cy="116"/>
            </a:xfrm>
            <a:custGeom>
              <a:avLst/>
              <a:gdLst>
                <a:gd name="T0" fmla="*/ 0 w 407"/>
                <a:gd name="T1" fmla="*/ 0 h 581"/>
                <a:gd name="T2" fmla="*/ 407 w 407"/>
                <a:gd name="T3" fmla="*/ 0 h 581"/>
                <a:gd name="T4" fmla="*/ 407 w 407"/>
                <a:gd name="T5" fmla="*/ 93 h 581"/>
                <a:gd name="T6" fmla="*/ 102 w 407"/>
                <a:gd name="T7" fmla="*/ 93 h 581"/>
                <a:gd name="T8" fmla="*/ 102 w 407"/>
                <a:gd name="T9" fmla="*/ 252 h 581"/>
                <a:gd name="T10" fmla="*/ 370 w 407"/>
                <a:gd name="T11" fmla="*/ 252 h 581"/>
                <a:gd name="T12" fmla="*/ 370 w 407"/>
                <a:gd name="T13" fmla="*/ 345 h 581"/>
                <a:gd name="T14" fmla="*/ 102 w 407"/>
                <a:gd name="T15" fmla="*/ 345 h 581"/>
                <a:gd name="T16" fmla="*/ 102 w 407"/>
                <a:gd name="T17" fmla="*/ 581 h 581"/>
                <a:gd name="T18" fmla="*/ 0 w 407"/>
                <a:gd name="T19" fmla="*/ 581 h 581"/>
                <a:gd name="T20" fmla="*/ 0 w 407"/>
                <a:gd name="T21"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81">
                  <a:moveTo>
                    <a:pt x="0" y="0"/>
                  </a:moveTo>
                  <a:lnTo>
                    <a:pt x="407" y="0"/>
                  </a:lnTo>
                  <a:lnTo>
                    <a:pt x="407" y="93"/>
                  </a:lnTo>
                  <a:lnTo>
                    <a:pt x="102" y="93"/>
                  </a:lnTo>
                  <a:lnTo>
                    <a:pt x="102" y="252"/>
                  </a:lnTo>
                  <a:lnTo>
                    <a:pt x="370" y="252"/>
                  </a:lnTo>
                  <a:lnTo>
                    <a:pt x="370" y="345"/>
                  </a:lnTo>
                  <a:lnTo>
                    <a:pt x="102" y="345"/>
                  </a:lnTo>
                  <a:lnTo>
                    <a:pt x="102" y="581"/>
                  </a:lnTo>
                  <a:lnTo>
                    <a:pt x="0" y="58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 name="Freeform 16"/>
            <p:cNvSpPr>
              <a:spLocks noEditPoints="1"/>
            </p:cNvSpPr>
            <p:nvPr/>
          </p:nvSpPr>
          <p:spPr bwMode="auto">
            <a:xfrm>
              <a:off x="6693" y="3653"/>
              <a:ext cx="23" cy="23"/>
            </a:xfrm>
            <a:custGeom>
              <a:avLst/>
              <a:gdLst>
                <a:gd name="T0" fmla="*/ 47 w 114"/>
                <a:gd name="T1" fmla="*/ 56 h 114"/>
                <a:gd name="T2" fmla="*/ 63 w 114"/>
                <a:gd name="T3" fmla="*/ 56 h 114"/>
                <a:gd name="T4" fmla="*/ 68 w 114"/>
                <a:gd name="T5" fmla="*/ 53 h 114"/>
                <a:gd name="T6" fmla="*/ 69 w 114"/>
                <a:gd name="T7" fmla="*/ 48 h 114"/>
                <a:gd name="T8" fmla="*/ 68 w 114"/>
                <a:gd name="T9" fmla="*/ 43 h 114"/>
                <a:gd name="T10" fmla="*/ 63 w 114"/>
                <a:gd name="T11" fmla="*/ 40 h 114"/>
                <a:gd name="T12" fmla="*/ 47 w 114"/>
                <a:gd name="T13" fmla="*/ 39 h 114"/>
                <a:gd name="T14" fmla="*/ 59 w 114"/>
                <a:gd name="T15" fmla="*/ 30 h 114"/>
                <a:gd name="T16" fmla="*/ 73 w 114"/>
                <a:gd name="T17" fmla="*/ 34 h 114"/>
                <a:gd name="T18" fmla="*/ 79 w 114"/>
                <a:gd name="T19" fmla="*/ 48 h 114"/>
                <a:gd name="T20" fmla="*/ 77 w 114"/>
                <a:gd name="T21" fmla="*/ 56 h 114"/>
                <a:gd name="T22" fmla="*/ 72 w 114"/>
                <a:gd name="T23" fmla="*/ 62 h 114"/>
                <a:gd name="T24" fmla="*/ 80 w 114"/>
                <a:gd name="T25" fmla="*/ 83 h 114"/>
                <a:gd name="T26" fmla="*/ 59 w 114"/>
                <a:gd name="T27" fmla="*/ 65 h 114"/>
                <a:gd name="T28" fmla="*/ 47 w 114"/>
                <a:gd name="T29" fmla="*/ 83 h 114"/>
                <a:gd name="T30" fmla="*/ 38 w 114"/>
                <a:gd name="T31" fmla="*/ 30 h 114"/>
                <a:gd name="T32" fmla="*/ 42 w 114"/>
                <a:gd name="T33" fmla="*/ 11 h 114"/>
                <a:gd name="T34" fmla="*/ 19 w 114"/>
                <a:gd name="T35" fmla="*/ 28 h 114"/>
                <a:gd name="T36" fmla="*/ 9 w 114"/>
                <a:gd name="T37" fmla="*/ 57 h 114"/>
                <a:gd name="T38" fmla="*/ 19 w 114"/>
                <a:gd name="T39" fmla="*/ 85 h 114"/>
                <a:gd name="T40" fmla="*/ 42 w 114"/>
                <a:gd name="T41" fmla="*/ 103 h 114"/>
                <a:gd name="T42" fmla="*/ 73 w 114"/>
                <a:gd name="T43" fmla="*/ 103 h 114"/>
                <a:gd name="T44" fmla="*/ 96 w 114"/>
                <a:gd name="T45" fmla="*/ 85 h 114"/>
                <a:gd name="T46" fmla="*/ 105 w 114"/>
                <a:gd name="T47" fmla="*/ 57 h 114"/>
                <a:gd name="T48" fmla="*/ 96 w 114"/>
                <a:gd name="T49" fmla="*/ 28 h 114"/>
                <a:gd name="T50" fmla="*/ 73 w 114"/>
                <a:gd name="T51" fmla="*/ 11 h 114"/>
                <a:gd name="T52" fmla="*/ 57 w 114"/>
                <a:gd name="T53" fmla="*/ 0 h 114"/>
                <a:gd name="T54" fmla="*/ 91 w 114"/>
                <a:gd name="T55" fmla="*/ 11 h 114"/>
                <a:gd name="T56" fmla="*/ 111 w 114"/>
                <a:gd name="T57" fmla="*/ 39 h 114"/>
                <a:gd name="T58" fmla="*/ 111 w 114"/>
                <a:gd name="T59" fmla="*/ 75 h 114"/>
                <a:gd name="T60" fmla="*/ 91 w 114"/>
                <a:gd name="T61" fmla="*/ 103 h 114"/>
                <a:gd name="T62" fmla="*/ 57 w 114"/>
                <a:gd name="T63" fmla="*/ 114 h 114"/>
                <a:gd name="T64" fmla="*/ 24 w 114"/>
                <a:gd name="T65" fmla="*/ 103 h 114"/>
                <a:gd name="T66" fmla="*/ 2 w 114"/>
                <a:gd name="T67" fmla="*/ 75 h 114"/>
                <a:gd name="T68" fmla="*/ 2 w 114"/>
                <a:gd name="T69" fmla="*/ 39 h 114"/>
                <a:gd name="T70" fmla="*/ 24 w 114"/>
                <a:gd name="T71" fmla="*/ 11 h 114"/>
                <a:gd name="T72" fmla="*/ 57 w 114"/>
                <a:gd name="T7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 h="114">
                  <a:moveTo>
                    <a:pt x="47" y="39"/>
                  </a:moveTo>
                  <a:lnTo>
                    <a:pt x="47" y="56"/>
                  </a:lnTo>
                  <a:lnTo>
                    <a:pt x="59" y="56"/>
                  </a:lnTo>
                  <a:lnTo>
                    <a:pt x="63" y="56"/>
                  </a:lnTo>
                  <a:lnTo>
                    <a:pt x="66" y="55"/>
                  </a:lnTo>
                  <a:lnTo>
                    <a:pt x="68" y="53"/>
                  </a:lnTo>
                  <a:lnTo>
                    <a:pt x="69" y="51"/>
                  </a:lnTo>
                  <a:lnTo>
                    <a:pt x="69" y="48"/>
                  </a:lnTo>
                  <a:lnTo>
                    <a:pt x="69" y="45"/>
                  </a:lnTo>
                  <a:lnTo>
                    <a:pt x="68" y="43"/>
                  </a:lnTo>
                  <a:lnTo>
                    <a:pt x="66" y="41"/>
                  </a:lnTo>
                  <a:lnTo>
                    <a:pt x="63" y="40"/>
                  </a:lnTo>
                  <a:lnTo>
                    <a:pt x="59" y="39"/>
                  </a:lnTo>
                  <a:lnTo>
                    <a:pt x="47" y="39"/>
                  </a:lnTo>
                  <a:close/>
                  <a:moveTo>
                    <a:pt x="38" y="30"/>
                  </a:moveTo>
                  <a:lnTo>
                    <a:pt x="59" y="30"/>
                  </a:lnTo>
                  <a:lnTo>
                    <a:pt x="67" y="31"/>
                  </a:lnTo>
                  <a:lnTo>
                    <a:pt x="73" y="34"/>
                  </a:lnTo>
                  <a:lnTo>
                    <a:pt x="77" y="40"/>
                  </a:lnTo>
                  <a:lnTo>
                    <a:pt x="79" y="48"/>
                  </a:lnTo>
                  <a:lnTo>
                    <a:pt x="78" y="52"/>
                  </a:lnTo>
                  <a:lnTo>
                    <a:pt x="77" y="56"/>
                  </a:lnTo>
                  <a:lnTo>
                    <a:pt x="75" y="59"/>
                  </a:lnTo>
                  <a:lnTo>
                    <a:pt x="72" y="62"/>
                  </a:lnTo>
                  <a:lnTo>
                    <a:pt x="69" y="63"/>
                  </a:lnTo>
                  <a:lnTo>
                    <a:pt x="80" y="83"/>
                  </a:lnTo>
                  <a:lnTo>
                    <a:pt x="70" y="83"/>
                  </a:lnTo>
                  <a:lnTo>
                    <a:pt x="59" y="65"/>
                  </a:lnTo>
                  <a:lnTo>
                    <a:pt x="47" y="65"/>
                  </a:lnTo>
                  <a:lnTo>
                    <a:pt x="47" y="83"/>
                  </a:lnTo>
                  <a:lnTo>
                    <a:pt x="38" y="83"/>
                  </a:lnTo>
                  <a:lnTo>
                    <a:pt x="38" y="30"/>
                  </a:lnTo>
                  <a:close/>
                  <a:moveTo>
                    <a:pt x="57" y="9"/>
                  </a:moveTo>
                  <a:lnTo>
                    <a:pt x="42" y="11"/>
                  </a:lnTo>
                  <a:lnTo>
                    <a:pt x="29" y="18"/>
                  </a:lnTo>
                  <a:lnTo>
                    <a:pt x="19" y="28"/>
                  </a:lnTo>
                  <a:lnTo>
                    <a:pt x="12" y="42"/>
                  </a:lnTo>
                  <a:lnTo>
                    <a:pt x="9" y="57"/>
                  </a:lnTo>
                  <a:lnTo>
                    <a:pt x="12" y="72"/>
                  </a:lnTo>
                  <a:lnTo>
                    <a:pt x="19" y="85"/>
                  </a:lnTo>
                  <a:lnTo>
                    <a:pt x="29" y="96"/>
                  </a:lnTo>
                  <a:lnTo>
                    <a:pt x="42" y="103"/>
                  </a:lnTo>
                  <a:lnTo>
                    <a:pt x="57" y="105"/>
                  </a:lnTo>
                  <a:lnTo>
                    <a:pt x="73" y="103"/>
                  </a:lnTo>
                  <a:lnTo>
                    <a:pt x="86" y="96"/>
                  </a:lnTo>
                  <a:lnTo>
                    <a:pt x="96" y="85"/>
                  </a:lnTo>
                  <a:lnTo>
                    <a:pt x="103" y="72"/>
                  </a:lnTo>
                  <a:lnTo>
                    <a:pt x="105" y="57"/>
                  </a:lnTo>
                  <a:lnTo>
                    <a:pt x="103" y="42"/>
                  </a:lnTo>
                  <a:lnTo>
                    <a:pt x="96" y="28"/>
                  </a:lnTo>
                  <a:lnTo>
                    <a:pt x="86" y="18"/>
                  </a:lnTo>
                  <a:lnTo>
                    <a:pt x="73" y="11"/>
                  </a:lnTo>
                  <a:lnTo>
                    <a:pt x="57" y="9"/>
                  </a:lnTo>
                  <a:close/>
                  <a:moveTo>
                    <a:pt x="57" y="0"/>
                  </a:moveTo>
                  <a:lnTo>
                    <a:pt x="76" y="3"/>
                  </a:lnTo>
                  <a:lnTo>
                    <a:pt x="91" y="11"/>
                  </a:lnTo>
                  <a:lnTo>
                    <a:pt x="103" y="23"/>
                  </a:lnTo>
                  <a:lnTo>
                    <a:pt x="111" y="39"/>
                  </a:lnTo>
                  <a:lnTo>
                    <a:pt x="114" y="57"/>
                  </a:lnTo>
                  <a:lnTo>
                    <a:pt x="111" y="75"/>
                  </a:lnTo>
                  <a:lnTo>
                    <a:pt x="103" y="90"/>
                  </a:lnTo>
                  <a:lnTo>
                    <a:pt x="91" y="103"/>
                  </a:lnTo>
                  <a:lnTo>
                    <a:pt x="76" y="111"/>
                  </a:lnTo>
                  <a:lnTo>
                    <a:pt x="57" y="114"/>
                  </a:lnTo>
                  <a:lnTo>
                    <a:pt x="39" y="111"/>
                  </a:lnTo>
                  <a:lnTo>
                    <a:pt x="24" y="103"/>
                  </a:lnTo>
                  <a:lnTo>
                    <a:pt x="11" y="90"/>
                  </a:lnTo>
                  <a:lnTo>
                    <a:pt x="2" y="75"/>
                  </a:lnTo>
                  <a:lnTo>
                    <a:pt x="0" y="57"/>
                  </a:lnTo>
                  <a:lnTo>
                    <a:pt x="2" y="39"/>
                  </a:lnTo>
                  <a:lnTo>
                    <a:pt x="11" y="23"/>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29222375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Content Placeholder 10"/>
          <p:cNvSpPr>
            <a:spLocks noGrp="1"/>
          </p:cNvSpPr>
          <p:nvPr>
            <p:ph sz="quarter" idx="14"/>
          </p:nvPr>
        </p:nvSpPr>
        <p:spPr>
          <a:xfrm>
            <a:off x="608012" y="1295400"/>
            <a:ext cx="9171114" cy="4853939"/>
          </a:xfrm>
          <a:prstGeom prst="rect">
            <a:avLst/>
          </a:prstGeom>
        </p:spPr>
        <p:txBody>
          <a:bodyPr>
            <a:noAutofit/>
          </a:bodyPr>
          <a:lstStyle>
            <a:lvl1pPr marL="231775" indent="-231775">
              <a:buFont typeface="Arial Black" panose="020B0A04020102020204" pitchFamily="34" charset="0"/>
              <a:buChar char="›"/>
              <a:defRPr sz="2000" b="0">
                <a:solidFill>
                  <a:schemeClr val="tx1"/>
                </a:solidFill>
              </a:defRPr>
            </a:lvl1pPr>
            <a:lvl2pPr marL="508000" indent="-276225">
              <a:buFont typeface="Arial" panose="020B0604020202020204" pitchFamily="34" charset="0"/>
              <a:buChar char="‒"/>
              <a:defRPr sz="2000"/>
            </a:lvl2pPr>
            <a:lvl3pPr marL="739775" indent="-231775">
              <a:buSzPct val="100000"/>
              <a:buFont typeface="Arial" panose="020B0604020202020204" pitchFamily="34" charset="0"/>
              <a:buChar char="•"/>
              <a:defRPr sz="2000"/>
            </a:lvl3pPr>
            <a:lvl4pPr marL="1033463" indent="-293688">
              <a:buFont typeface="Wingdings" panose="05000000000000000000" pitchFamily="2" charset="2"/>
              <a:buChar char="§"/>
              <a:tabLst/>
              <a:defRPr sz="2000"/>
            </a:lvl4pPr>
            <a:lvl5pPr marL="1262063" indent="-231775">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2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5"/>
          </p:nvPr>
        </p:nvSpPr>
        <p:spPr/>
        <p:txBody>
          <a:bodyPr/>
          <a:lstStyle/>
          <a:p>
            <a:pPr>
              <a:lnSpc>
                <a:spcPct val="90000"/>
              </a:lnSpc>
            </a:pPr>
            <a:r>
              <a:rPr lang="en-US"/>
              <a:t>OPTIONAL HEADER</a:t>
            </a:r>
            <a:endParaRPr lang="en-US" dirty="0"/>
          </a:p>
        </p:txBody>
      </p:sp>
      <p:sp>
        <p:nvSpPr>
          <p:cNvPr id="6" name="Footer Placeholder 5"/>
          <p:cNvSpPr>
            <a:spLocks noGrp="1"/>
          </p:cNvSpPr>
          <p:nvPr>
            <p:ph type="ftr" sz="quarter" idx="16"/>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125524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329" y="475488"/>
            <a:ext cx="10972483" cy="443198"/>
          </a:xfrm>
          <a:prstGeom prst="rect">
            <a:avLst/>
          </a:prstGeom>
        </p:spPr>
        <p:txBody>
          <a:bodyPr vert="horz" lIns="0" tIns="0" rIns="0" bIns="0" rtlCol="0" anchor="t">
            <a:noAutofit/>
          </a:bodyPr>
          <a:lstStyle/>
          <a:p>
            <a:r>
              <a:rPr lang="en-US"/>
              <a:t>Click to edit Master title style</a:t>
            </a:r>
            <a:endParaRPr lang="en-US" dirty="0"/>
          </a:p>
        </p:txBody>
      </p:sp>
      <p:sp>
        <p:nvSpPr>
          <p:cNvPr id="45" name="TextBox 44"/>
          <p:cNvSpPr txBox="1"/>
          <p:nvPr/>
        </p:nvSpPr>
        <p:spPr>
          <a:xfrm>
            <a:off x="608012" y="6543775"/>
            <a:ext cx="157094" cy="153888"/>
          </a:xfrm>
          <a:prstGeom prst="rect">
            <a:avLst/>
          </a:prstGeom>
          <a:noFill/>
        </p:spPr>
        <p:txBody>
          <a:bodyPr wrap="none" lIns="0" tIns="0" rIns="0" bIns="0" rtlCol="0" anchor="b">
            <a:spAutoFit/>
          </a:bodyPr>
          <a:lstStyle/>
          <a:p>
            <a:fld id="{61A0DC3F-5673-4935-9707-B98D9D438404}" type="slidenum">
              <a:rPr lang="en-US" sz="1000" b="0" smtClean="0">
                <a:solidFill>
                  <a:schemeClr val="tx2"/>
                </a:solidFill>
              </a:rPr>
              <a:t>‹#›</a:t>
            </a:fld>
            <a:endParaRPr lang="en-US" sz="1000" b="0" dirty="0">
              <a:solidFill>
                <a:schemeClr val="tx2"/>
              </a:solidFill>
            </a:endParaRPr>
          </a:p>
        </p:txBody>
      </p:sp>
      <p:grpSp>
        <p:nvGrpSpPr>
          <p:cNvPr id="50" name="Group 49"/>
          <p:cNvGrpSpPr>
            <a:grpSpLocks noChangeAspect="1"/>
          </p:cNvGrpSpPr>
          <p:nvPr/>
        </p:nvGrpSpPr>
        <p:grpSpPr>
          <a:xfrm>
            <a:off x="10485818" y="6464597"/>
            <a:ext cx="1152144" cy="205972"/>
            <a:chOff x="341313" y="-1338263"/>
            <a:chExt cx="4217987" cy="754063"/>
          </a:xfrm>
          <a:solidFill>
            <a:schemeClr val="tx2"/>
          </a:solidFill>
        </p:grpSpPr>
        <p:sp>
          <p:nvSpPr>
            <p:cNvPr id="51"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idx="1"/>
          </p:nvPr>
        </p:nvSpPr>
        <p:spPr>
          <a:xfrm>
            <a:off x="608330" y="1295400"/>
            <a:ext cx="8083550" cy="48307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7" name="Straight Connector 46"/>
          <p:cNvCxnSpPr/>
          <p:nvPr userDrawn="1"/>
        </p:nvCxnSpPr>
        <p:spPr>
          <a:xfrm>
            <a:off x="-296988" y="1143000"/>
            <a:ext cx="140228"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6988" y="6324600"/>
            <a:ext cx="140228"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4597" y="-250479"/>
            <a:ext cx="272832" cy="169277"/>
          </a:xfrm>
          <a:prstGeom prst="rect">
            <a:avLst/>
          </a:prstGeom>
          <a:noFill/>
        </p:spPr>
        <p:txBody>
          <a:bodyPr wrap="none" rtlCol="0">
            <a:spAutoFit/>
          </a:bodyPr>
          <a:lstStyle/>
          <a:p>
            <a:r>
              <a:rPr lang="en-US" sz="500" dirty="0">
                <a:solidFill>
                  <a:srgbClr val="969696"/>
                </a:solidFill>
              </a:rPr>
              <a:t>6.0</a:t>
            </a:r>
          </a:p>
        </p:txBody>
      </p:sp>
      <p:cxnSp>
        <p:nvCxnSpPr>
          <p:cNvPr id="9" name="Straight Connector 8"/>
          <p:cNvCxnSpPr/>
          <p:nvPr/>
        </p:nvCxnSpPr>
        <p:spPr>
          <a:xfrm>
            <a:off x="608012" y="-283489"/>
            <a:ext cx="0" cy="1428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80813" y="-283489"/>
            <a:ext cx="0" cy="1428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349768" y="-250479"/>
            <a:ext cx="272832" cy="169277"/>
          </a:xfrm>
          <a:prstGeom prst="rect">
            <a:avLst/>
          </a:prstGeom>
          <a:noFill/>
        </p:spPr>
        <p:txBody>
          <a:bodyPr wrap="none" rtlCol="0">
            <a:spAutoFit/>
          </a:bodyPr>
          <a:lstStyle/>
          <a:p>
            <a:r>
              <a:rPr lang="en-US" sz="500" dirty="0">
                <a:solidFill>
                  <a:srgbClr val="969696"/>
                </a:solidFill>
              </a:rPr>
              <a:t>6.0</a:t>
            </a:r>
          </a:p>
        </p:txBody>
      </p:sp>
      <p:sp>
        <p:nvSpPr>
          <p:cNvPr id="67" name="Footer Placeholder 66"/>
          <p:cNvSpPr>
            <a:spLocks noGrp="1"/>
          </p:cNvSpPr>
          <p:nvPr>
            <p:ph type="ftr" sz="quarter" idx="3"/>
          </p:nvPr>
        </p:nvSpPr>
        <p:spPr>
          <a:xfrm>
            <a:off x="608012" y="122633"/>
            <a:ext cx="1943100" cy="83100"/>
          </a:xfrm>
          <a:prstGeom prst="rect">
            <a:avLst/>
          </a:prstGeom>
        </p:spPr>
        <p:txBody>
          <a:bodyPr vert="horz" wrap="square" lIns="0" tIns="0" rIns="0" bIns="0" rtlCol="0" anchor="b">
            <a:spAutoFit/>
          </a:bodyPr>
          <a:lstStyle>
            <a:lvl1pPr marL="0" indent="0" algn="l">
              <a:lnSpc>
                <a:spcPct val="90000"/>
              </a:lnSpc>
              <a:spcBef>
                <a:spcPts val="0"/>
              </a:spcBef>
              <a:buClr>
                <a:schemeClr val="tx1">
                  <a:lumMod val="65000"/>
                  <a:lumOff val="35000"/>
                </a:schemeClr>
              </a:buClr>
              <a:buSzPct val="100000"/>
              <a:buFont typeface="+mj-lt"/>
              <a:buNone/>
              <a:defRPr sz="600" b="0">
                <a:solidFill>
                  <a:schemeClr val="tx1">
                    <a:lumMod val="50000"/>
                    <a:lumOff val="50000"/>
                  </a:schemeClr>
                </a:solidFill>
              </a:defRPr>
            </a:lvl1pPr>
          </a:lstStyle>
          <a:p>
            <a:r>
              <a:rPr lang="en-US"/>
              <a:t>© 2019 First Data Corporation. All rights reserved.</a:t>
            </a:r>
            <a:endParaRPr lang="en-US" dirty="0"/>
          </a:p>
        </p:txBody>
      </p:sp>
      <p:sp>
        <p:nvSpPr>
          <p:cNvPr id="4" name="Date Placeholder 3"/>
          <p:cNvSpPr>
            <a:spLocks noGrp="1"/>
          </p:cNvSpPr>
          <p:nvPr>
            <p:ph type="dt" sz="half" idx="2"/>
          </p:nvPr>
        </p:nvSpPr>
        <p:spPr>
          <a:xfrm>
            <a:off x="608012" y="262559"/>
            <a:ext cx="4197096" cy="138499"/>
          </a:xfrm>
          <a:prstGeom prst="rect">
            <a:avLst/>
          </a:prstGeom>
        </p:spPr>
        <p:txBody>
          <a:bodyPr vert="horz" wrap="square" lIns="0" tIns="0" rIns="0" bIns="0" rtlCol="0" anchor="t">
            <a:spAutoFit/>
          </a:bodyPr>
          <a:lstStyle>
            <a:lvl1pPr>
              <a:defRPr lang="en-US" sz="1000" spc="50" baseline="0" smtClean="0">
                <a:solidFill>
                  <a:schemeClr val="tx1">
                    <a:lumMod val="50000"/>
                    <a:lumOff val="50000"/>
                  </a:schemeClr>
                </a:solidFill>
              </a:defRPr>
            </a:lvl1pPr>
          </a:lstStyle>
          <a:p>
            <a:pPr>
              <a:lnSpc>
                <a:spcPct val="90000"/>
              </a:lnSpc>
            </a:pPr>
            <a:r>
              <a:rPr lang="en-US"/>
              <a:t>OPTIONAL HEADER</a:t>
            </a:r>
            <a:endParaRPr lang="en-US" dirty="0"/>
          </a:p>
        </p:txBody>
      </p:sp>
    </p:spTree>
    <p:extLst>
      <p:ext uri="{BB962C8B-B14F-4D97-AF65-F5344CB8AC3E}">
        <p14:creationId xmlns:p14="http://schemas.microsoft.com/office/powerpoint/2010/main" val="413418652"/>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1" r:id="rId3"/>
    <p:sldLayoutId id="2147483681" r:id="rId4"/>
    <p:sldLayoutId id="2147483676" r:id="rId5"/>
    <p:sldLayoutId id="2147483677" r:id="rId6"/>
    <p:sldLayoutId id="2147483678" r:id="rId7"/>
    <p:sldLayoutId id="2147483679" r:id="rId8"/>
    <p:sldLayoutId id="2147483650" r:id="rId9"/>
    <p:sldLayoutId id="2147483669" r:id="rId10"/>
    <p:sldLayoutId id="2147483670" r:id="rId11"/>
    <p:sldLayoutId id="2147483654" r:id="rId12"/>
    <p:sldLayoutId id="2147483680" r:id="rId13"/>
    <p:sldLayoutId id="2147483673" r:id="rId14"/>
  </p:sldLayoutIdLst>
  <p:hf sldNum="0" hdr="0" ftr="0" dt="0"/>
  <p:txStyles>
    <p:titleStyle>
      <a:lvl1pPr algn="l" defTabSz="914400" rtl="0" eaLnBrk="1" latinLnBrk="0" hangingPunct="1">
        <a:lnSpc>
          <a:spcPct val="90000"/>
        </a:lnSpc>
        <a:spcBef>
          <a:spcPct val="0"/>
        </a:spcBef>
        <a:buNone/>
        <a:defRPr sz="3200" kern="1200" spc="-80" baseline="0">
          <a:solidFill>
            <a:schemeClr val="accent1"/>
          </a:solidFill>
          <a:latin typeface="+mj-lt"/>
          <a:ea typeface="+mj-ea"/>
          <a:cs typeface="+mj-cs"/>
        </a:defRPr>
      </a:lvl1pPr>
    </p:titleStyle>
    <p:bodyStyle>
      <a:lvl1pPr marL="0" indent="0" algn="l" defTabSz="914400" rtl="0" eaLnBrk="1" latinLnBrk="0" hangingPunct="1">
        <a:lnSpc>
          <a:spcPct val="100000"/>
        </a:lnSpc>
        <a:spcBef>
          <a:spcPts val="1800"/>
        </a:spcBef>
        <a:spcAft>
          <a:spcPts val="0"/>
        </a:spcAft>
        <a:buClr>
          <a:schemeClr val="accent1"/>
        </a:buClr>
        <a:buSzPct val="130000"/>
        <a:buFont typeface="Arial" panose="020B0604020202020204" pitchFamily="34" charset="0"/>
        <a:buChar char="​"/>
        <a:tabLst/>
        <a:defRPr lang="en-US" sz="1800" b="1" i="0" kern="1200" dirty="0" smtClean="0">
          <a:solidFill>
            <a:schemeClr val="accent1"/>
          </a:solidFill>
          <a:latin typeface="+mn-lt"/>
          <a:ea typeface="+mn-ea"/>
          <a:cs typeface="+mn-cs"/>
        </a:defRPr>
      </a:lvl1pPr>
      <a:lvl2pPr marL="174625" indent="-174625" algn="l" defTabSz="914400" rtl="0" eaLnBrk="1" latinLnBrk="0" hangingPunct="1">
        <a:lnSpc>
          <a:spcPct val="110000"/>
        </a:lnSpc>
        <a:spcBef>
          <a:spcPts val="1400"/>
        </a:spcBef>
        <a:buClr>
          <a:schemeClr val="accent1"/>
        </a:buClr>
        <a:buSzPct val="130000"/>
        <a:buFont typeface="Arial Black" panose="020B0A04020102020204" pitchFamily="34" charset="0"/>
        <a:buChar char="›"/>
        <a:defRPr lang="en-US" sz="1600" b="0" i="0" kern="1200" dirty="0" smtClean="0">
          <a:solidFill>
            <a:schemeClr val="tx1"/>
          </a:solidFill>
          <a:latin typeface="+mn-lt"/>
          <a:ea typeface="+mn-ea"/>
          <a:cs typeface="+mn-cs"/>
        </a:defRPr>
      </a:lvl2pPr>
      <a:lvl3pPr marL="517525" indent="-287338" algn="l" defTabSz="914400" rtl="0" eaLnBrk="1" latinLnBrk="0" hangingPunct="1">
        <a:lnSpc>
          <a:spcPct val="110000"/>
        </a:lnSpc>
        <a:spcBef>
          <a:spcPts val="800"/>
        </a:spcBef>
        <a:buClr>
          <a:schemeClr val="accent1"/>
        </a:buClr>
        <a:buSzPct val="130000"/>
        <a:buFont typeface="Arial" panose="020B0604020202020204" pitchFamily="34" charset="0"/>
        <a:buChar char="‒"/>
        <a:tabLst/>
        <a:defRPr sz="1600" kern="1200">
          <a:solidFill>
            <a:schemeClr val="tx1"/>
          </a:solidFill>
          <a:latin typeface="+mn-lt"/>
          <a:ea typeface="+mn-ea"/>
          <a:cs typeface="+mn-cs"/>
        </a:defRPr>
      </a:lvl3pPr>
      <a:lvl4pPr marL="739775" indent="-222250" algn="l" defTabSz="914400" rtl="0" eaLnBrk="1" latinLnBrk="0" hangingPunct="1">
        <a:lnSpc>
          <a:spcPct val="100000"/>
        </a:lnSpc>
        <a:spcBef>
          <a:spcPts val="800"/>
        </a:spcBef>
        <a:buClr>
          <a:schemeClr val="accent1"/>
        </a:buClr>
        <a:buSzPct val="130000"/>
        <a:buFont typeface="Arial" panose="020B0604020202020204" pitchFamily="34" charset="0"/>
        <a:buChar char="•"/>
        <a:defRPr lang="en-US" sz="1600" kern="1200" dirty="0" smtClean="0">
          <a:solidFill>
            <a:schemeClr val="tx1"/>
          </a:solidFill>
          <a:latin typeface="+mn-lt"/>
          <a:ea typeface="+mn-ea"/>
          <a:cs typeface="+mn-cs"/>
        </a:defRPr>
      </a:lvl4pPr>
      <a:lvl5pPr marL="914400" indent="-174625" algn="l" defTabSz="914400"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1089025" indent="-174625"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6pPr>
      <a:lvl7pPr marL="1255713" indent="-166688"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84" userDrawn="1">
          <p15:clr>
            <a:srgbClr val="F26B43"/>
          </p15:clr>
        </p15:guide>
        <p15:guide id="2" pos="3647" userDrawn="1">
          <p15:clr>
            <a:srgbClr val="F26B43"/>
          </p15:clr>
        </p15:guide>
        <p15:guide id="3" pos="383" userDrawn="1">
          <p15:clr>
            <a:srgbClr val="F26B43"/>
          </p15:clr>
        </p15:guide>
        <p15:guide id="4" pos="7295" userDrawn="1">
          <p15:clr>
            <a:srgbClr val="F26B43"/>
          </p15:clr>
        </p15:guide>
        <p15:guide id="5" pos="4031" userDrawn="1">
          <p15:clr>
            <a:srgbClr val="F26B43"/>
          </p15:clr>
        </p15:guide>
        <p15:guide id="6" orient="horz" pos="720" userDrawn="1">
          <p15:clr>
            <a:srgbClr val="F26B43"/>
          </p15:clr>
        </p15:guide>
        <p15:guide id="7"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chart" Target="../charts/char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Round 1 Presentation</a:t>
            </a:r>
          </a:p>
        </p:txBody>
      </p:sp>
      <p:sp>
        <p:nvSpPr>
          <p:cNvPr id="3" name="Subtitle 2"/>
          <p:cNvSpPr>
            <a:spLocks noGrp="1"/>
          </p:cNvSpPr>
          <p:nvPr>
            <p:ph type="subTitle" idx="1"/>
          </p:nvPr>
        </p:nvSpPr>
        <p:spPr/>
        <p:txBody>
          <a:bodyPr/>
          <a:lstStyle/>
          <a:p>
            <a:r>
              <a:rPr lang="en-US" dirty="0"/>
              <a:t>Team: 10</a:t>
            </a:r>
          </a:p>
          <a:p>
            <a:r>
              <a:rPr lang="en-US" dirty="0"/>
              <a:t>Project: .Predict()</a:t>
            </a:r>
          </a:p>
          <a:p>
            <a:endParaRPr lang="en-US" dirty="0"/>
          </a:p>
        </p:txBody>
      </p:sp>
      <p:sp>
        <p:nvSpPr>
          <p:cNvPr id="4" name="Rectangle 3">
            <a:extLst>
              <a:ext uri="{FF2B5EF4-FFF2-40B4-BE49-F238E27FC236}">
                <a16:creationId xmlns:a16="http://schemas.microsoft.com/office/drawing/2014/main" id="{B8893E4E-5C67-4165-8D82-0AC49A7B0FB7}"/>
              </a:ext>
            </a:extLst>
          </p:cNvPr>
          <p:cNvSpPr/>
          <p:nvPr/>
        </p:nvSpPr>
        <p:spPr>
          <a:xfrm>
            <a:off x="7944162" y="1524000"/>
            <a:ext cx="3185488" cy="923330"/>
          </a:xfrm>
          <a:prstGeom prst="rect">
            <a:avLst/>
          </a:prstGeom>
          <a:noFill/>
        </p:spPr>
        <p:txBody>
          <a:bodyPr wrap="none" lIns="91440" tIns="45720" rIns="91440" bIns="45720">
            <a:spAutoFit/>
          </a:bodyPr>
          <a:lstStyle/>
          <a:p>
            <a:pPr algn="ctr"/>
            <a:r>
              <a:rPr lang="en-US" sz="5400" dirty="0">
                <a:ln w="9525">
                  <a:solidFill>
                    <a:schemeClr val="bg1"/>
                  </a:solidFill>
                  <a:prstDash val="solid"/>
                </a:ln>
                <a:solidFill>
                  <a:schemeClr val="accent5"/>
                </a:solidFill>
                <a:effectLst>
                  <a:glow rad="101600">
                    <a:schemeClr val="accent4">
                      <a:satMod val="175000"/>
                      <a:alpha val="40000"/>
                    </a:schemeClr>
                  </a:glow>
                  <a:outerShdw blurRad="12700" dist="38100" dir="2700000" algn="tl" rotWithShape="0">
                    <a:schemeClr val="accent5">
                      <a:lumMod val="60000"/>
                      <a:lumOff val="40000"/>
                    </a:schemeClr>
                  </a:outerShdw>
                </a:effectLst>
              </a:rPr>
              <a:t>.Predict()</a:t>
            </a:r>
          </a:p>
        </p:txBody>
      </p:sp>
    </p:spTree>
    <p:extLst>
      <p:ext uri="{BB962C8B-B14F-4D97-AF65-F5344CB8AC3E}">
        <p14:creationId xmlns:p14="http://schemas.microsoft.com/office/powerpoint/2010/main" val="227574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Is this product easy to bring to market and providing business value?</a:t>
            </a:r>
          </a:p>
        </p:txBody>
      </p:sp>
      <p:sp>
        <p:nvSpPr>
          <p:cNvPr id="4" name="Title 3"/>
          <p:cNvSpPr>
            <a:spLocks noGrp="1"/>
          </p:cNvSpPr>
          <p:nvPr>
            <p:ph type="title"/>
          </p:nvPr>
        </p:nvSpPr>
        <p:spPr/>
        <p:txBody>
          <a:bodyPr/>
          <a:lstStyle/>
          <a:p>
            <a:r>
              <a:rPr lang="en-US" dirty="0"/>
              <a:t>Market-</a:t>
            </a:r>
            <a:br>
              <a:rPr lang="en-US" dirty="0"/>
            </a:br>
            <a:r>
              <a:rPr lang="en-US" dirty="0"/>
              <a:t>Future Product</a:t>
            </a:r>
          </a:p>
        </p:txBody>
      </p:sp>
    </p:spTree>
    <p:extLst>
      <p:ext uri="{BB962C8B-B14F-4D97-AF65-F5344CB8AC3E}">
        <p14:creationId xmlns:p14="http://schemas.microsoft.com/office/powerpoint/2010/main" val="49483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10972483" cy="838199"/>
          </a:xfrm>
        </p:spPr>
        <p:txBody>
          <a:bodyPr/>
          <a:lstStyle/>
          <a:p>
            <a:r>
              <a:rPr lang="en-US" dirty="0"/>
              <a:t>Appending this Solution to the end of existing IVR applications provide you with DNN features.</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Plug, Train and Play</a:t>
            </a:r>
          </a:p>
        </p:txBody>
      </p:sp>
      <p:pic>
        <p:nvPicPr>
          <p:cNvPr id="3" name="Picture 2">
            <a:extLst>
              <a:ext uri="{FF2B5EF4-FFF2-40B4-BE49-F238E27FC236}">
                <a16:creationId xmlns:a16="http://schemas.microsoft.com/office/drawing/2014/main" id="{9072D8F7-C640-4984-8819-8E6F54F9A9D4}"/>
              </a:ext>
            </a:extLst>
          </p:cNvPr>
          <p:cNvPicPr>
            <a:picLocks noChangeAspect="1"/>
          </p:cNvPicPr>
          <p:nvPr/>
        </p:nvPicPr>
        <p:blipFill>
          <a:blip r:embed="rId3"/>
          <a:stretch>
            <a:fillRect/>
          </a:stretch>
        </p:blipFill>
        <p:spPr>
          <a:xfrm>
            <a:off x="339823" y="1618488"/>
            <a:ext cx="11509178" cy="4782312"/>
          </a:xfrm>
          <a:prstGeom prst="rect">
            <a:avLst/>
          </a:prstGeom>
        </p:spPr>
      </p:pic>
    </p:spTree>
    <p:extLst>
      <p:ext uri="{BB962C8B-B14F-4D97-AF65-F5344CB8AC3E}">
        <p14:creationId xmlns:p14="http://schemas.microsoft.com/office/powerpoint/2010/main" val="54116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9137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Round 2 Presentation</a:t>
            </a:r>
          </a:p>
        </p:txBody>
      </p:sp>
      <p:sp>
        <p:nvSpPr>
          <p:cNvPr id="3" name="Subtitle 2"/>
          <p:cNvSpPr>
            <a:spLocks noGrp="1"/>
          </p:cNvSpPr>
          <p:nvPr>
            <p:ph type="subTitle" idx="1"/>
          </p:nvPr>
        </p:nvSpPr>
        <p:spPr/>
        <p:txBody>
          <a:bodyPr/>
          <a:lstStyle/>
          <a:p>
            <a:r>
              <a:rPr lang="en-US" dirty="0"/>
              <a:t>Team: 10</a:t>
            </a:r>
          </a:p>
          <a:p>
            <a:r>
              <a:rPr lang="en-US" dirty="0"/>
              <a:t>Project: .Predict()</a:t>
            </a:r>
          </a:p>
          <a:p>
            <a:endParaRPr lang="en-US" dirty="0"/>
          </a:p>
        </p:txBody>
      </p:sp>
      <p:sp>
        <p:nvSpPr>
          <p:cNvPr id="4" name="Rectangle 3">
            <a:extLst>
              <a:ext uri="{FF2B5EF4-FFF2-40B4-BE49-F238E27FC236}">
                <a16:creationId xmlns:a16="http://schemas.microsoft.com/office/drawing/2014/main" id="{B8893E4E-5C67-4165-8D82-0AC49A7B0FB7}"/>
              </a:ext>
            </a:extLst>
          </p:cNvPr>
          <p:cNvSpPr/>
          <p:nvPr/>
        </p:nvSpPr>
        <p:spPr>
          <a:xfrm>
            <a:off x="7944162" y="1524000"/>
            <a:ext cx="3185488" cy="923330"/>
          </a:xfrm>
          <a:prstGeom prst="rect">
            <a:avLst/>
          </a:prstGeom>
          <a:noFill/>
        </p:spPr>
        <p:txBody>
          <a:bodyPr wrap="none" lIns="91440" tIns="45720" rIns="91440" bIns="45720">
            <a:spAutoFit/>
          </a:bodyPr>
          <a:lstStyle/>
          <a:p>
            <a:pPr algn="ctr"/>
            <a:r>
              <a:rPr lang="en-US" sz="5400" dirty="0">
                <a:ln w="9525">
                  <a:solidFill>
                    <a:schemeClr val="bg1"/>
                  </a:solidFill>
                  <a:prstDash val="solid"/>
                </a:ln>
                <a:solidFill>
                  <a:schemeClr val="accent5"/>
                </a:solidFill>
                <a:effectLst>
                  <a:glow rad="101600">
                    <a:schemeClr val="accent4">
                      <a:satMod val="175000"/>
                      <a:alpha val="40000"/>
                    </a:schemeClr>
                  </a:glow>
                  <a:outerShdw blurRad="12700" dist="38100" dir="2700000" algn="tl" rotWithShape="0">
                    <a:schemeClr val="accent5">
                      <a:lumMod val="60000"/>
                      <a:lumOff val="40000"/>
                    </a:schemeClr>
                  </a:outerShdw>
                </a:effectLst>
              </a:rPr>
              <a:t>.Predict()</a:t>
            </a:r>
          </a:p>
        </p:txBody>
      </p:sp>
    </p:spTree>
    <p:extLst>
      <p:ext uri="{BB962C8B-B14F-4D97-AF65-F5344CB8AC3E}">
        <p14:creationId xmlns:p14="http://schemas.microsoft.com/office/powerpoint/2010/main" val="418314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5912" y="685800"/>
            <a:ext cx="6642100" cy="877634"/>
          </a:xfrm>
        </p:spPr>
        <p:txBody>
          <a:bodyPr/>
          <a:lstStyle/>
          <a:p>
            <a:r>
              <a:rPr lang="en-US" dirty="0"/>
              <a:t>Deep Neural Network Call Routing</a:t>
            </a:r>
            <a:br>
              <a:rPr lang="en-US" dirty="0"/>
            </a:br>
            <a:r>
              <a:rPr lang="en-US" dirty="0"/>
              <a:t>(Commercial)</a:t>
            </a:r>
          </a:p>
        </p:txBody>
      </p:sp>
      <p:sp>
        <p:nvSpPr>
          <p:cNvPr id="3" name="Content Placeholder 2"/>
          <p:cNvSpPr>
            <a:spLocks noGrp="1"/>
          </p:cNvSpPr>
          <p:nvPr>
            <p:ph sz="quarter" idx="10"/>
          </p:nvPr>
        </p:nvSpPr>
        <p:spPr/>
        <p:txBody>
          <a:bodyPr/>
          <a:lstStyle/>
          <a:p>
            <a:r>
              <a:rPr lang="en-US" dirty="0"/>
              <a:t>Step One</a:t>
            </a:r>
          </a:p>
          <a:p>
            <a:pPr lvl="1"/>
            <a:r>
              <a:rPr lang="en-US" dirty="0"/>
              <a:t>Collect Data (IVR, Voice, Agent, Survey)</a:t>
            </a:r>
          </a:p>
          <a:p>
            <a:r>
              <a:rPr lang="en-US" dirty="0"/>
              <a:t>Step Two</a:t>
            </a:r>
          </a:p>
          <a:p>
            <a:pPr lvl="1"/>
            <a:r>
              <a:rPr lang="en-US" dirty="0"/>
              <a:t>Train and Test Network</a:t>
            </a:r>
          </a:p>
          <a:p>
            <a:r>
              <a:rPr lang="en-US" dirty="0"/>
              <a:t>Step Three</a:t>
            </a:r>
          </a:p>
          <a:p>
            <a:pPr lvl="1"/>
            <a:r>
              <a:rPr lang="en-US" dirty="0"/>
              <a:t>Plug Neural Network into GVP (Genesys Voice Platform)</a:t>
            </a:r>
          </a:p>
          <a:p>
            <a:r>
              <a:rPr lang="en-US" dirty="0"/>
              <a:t>Step Four</a:t>
            </a:r>
          </a:p>
          <a:p>
            <a:pPr lvl="1"/>
            <a:r>
              <a:rPr lang="en-US" dirty="0"/>
              <a:t>Profit!</a:t>
            </a:r>
          </a:p>
        </p:txBody>
      </p:sp>
    </p:spTree>
    <p:extLst>
      <p:ext uri="{BB962C8B-B14F-4D97-AF65-F5344CB8AC3E}">
        <p14:creationId xmlns:p14="http://schemas.microsoft.com/office/powerpoint/2010/main" val="156670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consider a new problem and provide an original solution?</a:t>
            </a:r>
          </a:p>
        </p:txBody>
      </p:sp>
      <p:sp>
        <p:nvSpPr>
          <p:cNvPr id="4" name="Title 3"/>
          <p:cNvSpPr>
            <a:spLocks noGrp="1"/>
          </p:cNvSpPr>
          <p:nvPr>
            <p:ph type="title"/>
          </p:nvPr>
        </p:nvSpPr>
        <p:spPr/>
        <p:txBody>
          <a:bodyPr/>
          <a:lstStyle/>
          <a:p>
            <a:r>
              <a:rPr lang="en-US" dirty="0"/>
              <a:t>Creativity-</a:t>
            </a:r>
            <a:br>
              <a:rPr lang="en-US" dirty="0"/>
            </a:br>
            <a:r>
              <a:rPr lang="en-US" dirty="0"/>
              <a:t>Originality</a:t>
            </a:r>
          </a:p>
        </p:txBody>
      </p:sp>
    </p:spTree>
    <p:extLst>
      <p:ext uri="{BB962C8B-B14F-4D97-AF65-F5344CB8AC3E}">
        <p14:creationId xmlns:p14="http://schemas.microsoft.com/office/powerpoint/2010/main" val="296799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066800"/>
            <a:ext cx="7619999" cy="5083175"/>
          </a:xfrm>
        </p:spPr>
        <p:txBody>
          <a:bodyPr/>
          <a:lstStyle/>
          <a:p>
            <a:r>
              <a:rPr lang="en-US" dirty="0"/>
              <a:t>Classic Routing</a:t>
            </a:r>
            <a:endParaRPr lang="en-US" b="1" dirty="0"/>
          </a:p>
          <a:p>
            <a:pPr lvl="1"/>
            <a:r>
              <a:rPr lang="en-US" sz="1550" dirty="0"/>
              <a:t>Does </a:t>
            </a:r>
            <a:r>
              <a:rPr lang="en-US" sz="1550" b="1" dirty="0"/>
              <a:t>not</a:t>
            </a:r>
            <a:r>
              <a:rPr lang="en-US" sz="1550" dirty="0"/>
              <a:t> take real time action based on previous Days/Months/Years Events &amp; Data</a:t>
            </a:r>
          </a:p>
          <a:p>
            <a:pPr lvl="1"/>
            <a:r>
              <a:rPr lang="en-US" sz="1550" dirty="0"/>
              <a:t>Takes </a:t>
            </a:r>
            <a:r>
              <a:rPr lang="en-US" sz="1550" b="1" dirty="0"/>
              <a:t>no action </a:t>
            </a:r>
            <a:r>
              <a:rPr lang="en-US" sz="1550" dirty="0"/>
              <a:t>to promote positive Net Promoter Score (NPS)</a:t>
            </a:r>
          </a:p>
          <a:p>
            <a:pPr lvl="1"/>
            <a:r>
              <a:rPr lang="en-US" sz="1550" dirty="0"/>
              <a:t>Does </a:t>
            </a:r>
            <a:r>
              <a:rPr lang="en-US" sz="1550" b="1" dirty="0"/>
              <a:t>nothing</a:t>
            </a:r>
            <a:r>
              <a:rPr lang="en-US" sz="1550" dirty="0"/>
              <a:t> to reduce Average Handle Time (AHT)</a:t>
            </a:r>
          </a:p>
          <a:p>
            <a:pPr lvl="1"/>
            <a:r>
              <a:rPr lang="en-US" sz="1550" dirty="0"/>
              <a:t>Creates a nearly </a:t>
            </a:r>
            <a:r>
              <a:rPr lang="en-US" sz="1550" b="1" dirty="0"/>
              <a:t>random </a:t>
            </a:r>
            <a:r>
              <a:rPr lang="en-US" sz="1550" dirty="0"/>
              <a:t>Client Experience (CX)</a:t>
            </a:r>
          </a:p>
          <a:p>
            <a:pPr lvl="1"/>
            <a:endParaRPr lang="en-US" sz="1550" dirty="0"/>
          </a:p>
          <a:p>
            <a:r>
              <a:rPr lang="en-US" dirty="0"/>
              <a:t>Deep Neural Network Routing (DNN)</a:t>
            </a:r>
          </a:p>
          <a:p>
            <a:pPr lvl="1"/>
            <a:r>
              <a:rPr lang="en-US" dirty="0"/>
              <a:t>Relearns everything it knows every day from any range of history so it may make the best possible decisions</a:t>
            </a:r>
          </a:p>
          <a:p>
            <a:pPr lvl="1"/>
            <a:r>
              <a:rPr lang="en-US" dirty="0"/>
              <a:t>Trained properly, DNN </a:t>
            </a:r>
            <a:r>
              <a:rPr lang="en-US" b="1" dirty="0"/>
              <a:t>promotes positive</a:t>
            </a:r>
            <a:r>
              <a:rPr lang="en-US" dirty="0"/>
              <a:t> NPS and </a:t>
            </a:r>
            <a:r>
              <a:rPr lang="en-US" b="1" dirty="0"/>
              <a:t>lowers</a:t>
            </a:r>
            <a:r>
              <a:rPr lang="en-US" dirty="0"/>
              <a:t> AHT</a:t>
            </a:r>
          </a:p>
          <a:p>
            <a:pPr lvl="1"/>
            <a:r>
              <a:rPr lang="en-US" dirty="0"/>
              <a:t>Creates intelligent and consistent CX</a:t>
            </a:r>
          </a:p>
        </p:txBody>
      </p:sp>
      <p:sp>
        <p:nvSpPr>
          <p:cNvPr id="2" name="Title 1"/>
          <p:cNvSpPr>
            <a:spLocks noGrp="1"/>
          </p:cNvSpPr>
          <p:nvPr>
            <p:ph type="title"/>
          </p:nvPr>
        </p:nvSpPr>
        <p:spPr/>
        <p:txBody>
          <a:bodyPr/>
          <a:lstStyle/>
          <a:p>
            <a:r>
              <a:rPr lang="en-US" dirty="0"/>
              <a:t>Classic Routing VS Deep Neural Network Routing</a:t>
            </a:r>
          </a:p>
        </p:txBody>
      </p:sp>
      <p:pic>
        <p:nvPicPr>
          <p:cNvPr id="7" name="Picture 6">
            <a:extLst>
              <a:ext uri="{FF2B5EF4-FFF2-40B4-BE49-F238E27FC236}">
                <a16:creationId xmlns:a16="http://schemas.microsoft.com/office/drawing/2014/main" id="{1ED52B46-6C88-4008-BC69-F0AAD28E568F}"/>
              </a:ext>
            </a:extLst>
          </p:cNvPr>
          <p:cNvPicPr>
            <a:picLocks noChangeAspect="1"/>
          </p:cNvPicPr>
          <p:nvPr/>
        </p:nvPicPr>
        <p:blipFill>
          <a:blip r:embed="rId3"/>
          <a:stretch>
            <a:fillRect/>
          </a:stretch>
        </p:blipFill>
        <p:spPr>
          <a:xfrm>
            <a:off x="8609012" y="1066800"/>
            <a:ext cx="3286125" cy="1905000"/>
          </a:xfrm>
          <a:prstGeom prst="rect">
            <a:avLst/>
          </a:prstGeom>
        </p:spPr>
      </p:pic>
      <p:pic>
        <p:nvPicPr>
          <p:cNvPr id="8" name="Picture 7">
            <a:extLst>
              <a:ext uri="{FF2B5EF4-FFF2-40B4-BE49-F238E27FC236}">
                <a16:creationId xmlns:a16="http://schemas.microsoft.com/office/drawing/2014/main" id="{A909EF6D-083A-490F-8DB1-60ADEAF15722}"/>
              </a:ext>
            </a:extLst>
          </p:cNvPr>
          <p:cNvPicPr>
            <a:picLocks noChangeAspect="1"/>
          </p:cNvPicPr>
          <p:nvPr/>
        </p:nvPicPr>
        <p:blipFill>
          <a:blip r:embed="rId4"/>
          <a:stretch>
            <a:fillRect/>
          </a:stretch>
        </p:blipFill>
        <p:spPr>
          <a:xfrm>
            <a:off x="8228012" y="3348515"/>
            <a:ext cx="3667125" cy="3086100"/>
          </a:xfrm>
          <a:prstGeom prst="rect">
            <a:avLst/>
          </a:prstGeom>
        </p:spPr>
      </p:pic>
      <p:pic>
        <p:nvPicPr>
          <p:cNvPr id="5126" name="Picture 6" descr="Image result for red X">
            <a:extLst>
              <a:ext uri="{FF2B5EF4-FFF2-40B4-BE49-F238E27FC236}">
                <a16:creationId xmlns:a16="http://schemas.microsoft.com/office/drawing/2014/main" id="{52EBCB23-8320-4C38-BA12-8898F10948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2612" y="1181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green check mark">
            <a:extLst>
              <a:ext uri="{FF2B5EF4-FFF2-40B4-BE49-F238E27FC236}">
                <a16:creationId xmlns:a16="http://schemas.microsoft.com/office/drawing/2014/main" id="{4B41F834-DA25-41BC-A2B9-57C086CAFA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61688" y="3566608"/>
            <a:ext cx="1028647" cy="102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524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introduce new technology, innovation,  and/or an innovative approach?</a:t>
            </a:r>
          </a:p>
        </p:txBody>
      </p:sp>
      <p:sp>
        <p:nvSpPr>
          <p:cNvPr id="4" name="Title 3"/>
          <p:cNvSpPr>
            <a:spLocks noGrp="1"/>
          </p:cNvSpPr>
          <p:nvPr>
            <p:ph type="title"/>
          </p:nvPr>
        </p:nvSpPr>
        <p:spPr/>
        <p:txBody>
          <a:bodyPr/>
          <a:lstStyle/>
          <a:p>
            <a:r>
              <a:rPr lang="en-US" dirty="0"/>
              <a:t>Creativity-</a:t>
            </a:r>
            <a:br>
              <a:rPr lang="en-US" dirty="0"/>
            </a:br>
            <a:r>
              <a:rPr lang="en-US" dirty="0"/>
              <a:t>Innovation</a:t>
            </a:r>
          </a:p>
        </p:txBody>
      </p:sp>
    </p:spTree>
    <p:extLst>
      <p:ext uri="{BB962C8B-B14F-4D97-AF65-F5344CB8AC3E}">
        <p14:creationId xmlns:p14="http://schemas.microsoft.com/office/powerpoint/2010/main" val="146342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5F7F3-4F69-46C9-AAB1-D6EC8A121639}"/>
              </a:ext>
            </a:extLst>
          </p:cNvPr>
          <p:cNvSpPr>
            <a:spLocks noGrp="1"/>
          </p:cNvSpPr>
          <p:nvPr>
            <p:ph sz="quarter" idx="20"/>
          </p:nvPr>
        </p:nvSpPr>
        <p:spPr>
          <a:xfrm>
            <a:off x="608013" y="2209800"/>
            <a:ext cx="5181600" cy="3940174"/>
          </a:xfrm>
        </p:spPr>
        <p:txBody>
          <a:bodyPr/>
          <a:lstStyle/>
          <a:p>
            <a:pPr algn="just"/>
            <a:r>
              <a:rPr lang="en-US" dirty="0"/>
              <a:t>Regular Supervised and Unsupervised Training</a:t>
            </a:r>
          </a:p>
          <a:p>
            <a:pPr lvl="1" algn="just"/>
            <a:r>
              <a:rPr lang="en-US" dirty="0"/>
              <a:t>DNNs re-train themselves hourly based on historical data to constantly remain relevant and accurate.</a:t>
            </a:r>
          </a:p>
          <a:p>
            <a:pPr lvl="1" algn="just"/>
            <a:r>
              <a:rPr lang="en-US" dirty="0"/>
              <a:t>DNNs continue to remember old anomalies and their resolutions, while learning new solutions from new anomalies that present.</a:t>
            </a:r>
          </a:p>
          <a:p>
            <a:pPr lvl="1" algn="just"/>
            <a:r>
              <a:rPr lang="en-US" dirty="0"/>
              <a:t>Inferencing takes only microseconds</a:t>
            </a:r>
          </a:p>
          <a:p>
            <a:pPr lvl="1" algn="just"/>
            <a:endParaRPr lang="en-US" dirty="0"/>
          </a:p>
          <a:p>
            <a:pPr algn="just"/>
            <a:endParaRPr lang="en-US" dirty="0"/>
          </a:p>
          <a:p>
            <a:pPr marL="0" lvl="1" indent="0" algn="just">
              <a:buNone/>
            </a:pPr>
            <a:endParaRPr lang="en-US" dirty="0"/>
          </a:p>
          <a:p>
            <a:pPr algn="just"/>
            <a:endParaRPr lang="en-US" dirty="0"/>
          </a:p>
        </p:txBody>
      </p:sp>
      <p:sp>
        <p:nvSpPr>
          <p:cNvPr id="2" name="Title 1"/>
          <p:cNvSpPr>
            <a:spLocks noGrp="1"/>
          </p:cNvSpPr>
          <p:nvPr>
            <p:ph type="title"/>
          </p:nvPr>
        </p:nvSpPr>
        <p:spPr/>
        <p:txBody>
          <a:bodyPr/>
          <a:lstStyle/>
          <a:p>
            <a:r>
              <a:rPr lang="en-US" dirty="0"/>
              <a:t>Deep Neural Networks (Data Science)</a:t>
            </a:r>
          </a:p>
        </p:txBody>
      </p:sp>
      <p:pic>
        <p:nvPicPr>
          <p:cNvPr id="10" name="Picture 2" descr="Image result for neural network">
            <a:extLst>
              <a:ext uri="{FF2B5EF4-FFF2-40B4-BE49-F238E27FC236}">
                <a16:creationId xmlns:a16="http://schemas.microsoft.com/office/drawing/2014/main" id="{EDBF93F1-9956-4235-94FE-E0B3E62EC92E}"/>
              </a:ext>
            </a:extLst>
          </p:cNvPr>
          <p:cNvPicPr>
            <a:picLocks noGrp="1" noChangeAspect="1" noChangeArrowheads="1"/>
          </p:cNvPicPr>
          <p:nvPr>
            <p:ph sz="quarter" idx="19"/>
          </p:nvPr>
        </p:nvPicPr>
        <p:blipFill>
          <a:blip r:embed="rId3">
            <a:extLst>
              <a:ext uri="{28A0092B-C50C-407E-A947-70E740481C1C}">
                <a14:useLocalDpi xmlns:a14="http://schemas.microsoft.com/office/drawing/2010/main" val="0"/>
              </a:ext>
            </a:extLst>
          </a:blip>
          <a:srcRect/>
          <a:stretch>
            <a:fillRect/>
          </a:stretch>
        </p:blipFill>
        <p:spPr bwMode="auto">
          <a:xfrm>
            <a:off x="6399213" y="2316625"/>
            <a:ext cx="5181600" cy="281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010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(Data Science)</a:t>
            </a:r>
          </a:p>
        </p:txBody>
      </p:sp>
      <p:pic>
        <p:nvPicPr>
          <p:cNvPr id="5" name="Picture 4">
            <a:extLst>
              <a:ext uri="{FF2B5EF4-FFF2-40B4-BE49-F238E27FC236}">
                <a16:creationId xmlns:a16="http://schemas.microsoft.com/office/drawing/2014/main" id="{00ABB587-0A42-405C-B8D5-B7931D544F63}"/>
              </a:ext>
            </a:extLst>
          </p:cNvPr>
          <p:cNvPicPr>
            <a:picLocks noChangeAspect="1"/>
          </p:cNvPicPr>
          <p:nvPr/>
        </p:nvPicPr>
        <p:blipFill>
          <a:blip r:embed="rId3"/>
          <a:stretch>
            <a:fillRect/>
          </a:stretch>
        </p:blipFill>
        <p:spPr>
          <a:xfrm>
            <a:off x="455612" y="2362200"/>
            <a:ext cx="10972483" cy="3487048"/>
          </a:xfrm>
          <a:prstGeom prst="rect">
            <a:avLst/>
          </a:prstGeom>
        </p:spPr>
      </p:pic>
      <p:sp>
        <p:nvSpPr>
          <p:cNvPr id="7" name="Content Placeholder 3">
            <a:extLst>
              <a:ext uri="{FF2B5EF4-FFF2-40B4-BE49-F238E27FC236}">
                <a16:creationId xmlns:a16="http://schemas.microsoft.com/office/drawing/2014/main" id="{01999B46-DEE6-4250-9D0C-15C12B3DDED5}"/>
              </a:ext>
            </a:extLst>
          </p:cNvPr>
          <p:cNvSpPr txBox="1">
            <a:spLocks/>
          </p:cNvSpPr>
          <p:nvPr/>
        </p:nvSpPr>
        <p:spPr>
          <a:xfrm>
            <a:off x="608013" y="1066800"/>
            <a:ext cx="7619999" cy="5083175"/>
          </a:xfrm>
          <a:prstGeom prst="rect">
            <a:avLst/>
          </a:prstGeom>
        </p:spPr>
        <p:txBody>
          <a:bodyPr/>
          <a:lstStyle>
            <a:lvl1pPr marL="0" indent="0" algn="l" defTabSz="914400" rtl="0" eaLnBrk="1" latinLnBrk="0" hangingPunct="1">
              <a:lnSpc>
                <a:spcPct val="100000"/>
              </a:lnSpc>
              <a:spcBef>
                <a:spcPts val="1800"/>
              </a:spcBef>
              <a:spcAft>
                <a:spcPts val="0"/>
              </a:spcAft>
              <a:buClr>
                <a:schemeClr val="accent1"/>
              </a:buClr>
              <a:buSzPct val="130000"/>
              <a:buFont typeface="Arial" panose="020B0604020202020204" pitchFamily="34" charset="0"/>
              <a:buChar char="​"/>
              <a:tabLst/>
              <a:defRPr lang="en-US" sz="1800" b="1" i="0" kern="1200" dirty="0" smtClean="0">
                <a:solidFill>
                  <a:schemeClr val="accent1"/>
                </a:solidFill>
                <a:latin typeface="+mn-lt"/>
                <a:ea typeface="+mn-ea"/>
                <a:cs typeface="+mn-cs"/>
              </a:defRPr>
            </a:lvl1pPr>
            <a:lvl2pPr marL="174625" indent="-174625" algn="l" defTabSz="914400" rtl="0" eaLnBrk="1" latinLnBrk="0" hangingPunct="1">
              <a:lnSpc>
                <a:spcPct val="110000"/>
              </a:lnSpc>
              <a:spcBef>
                <a:spcPts val="1400"/>
              </a:spcBef>
              <a:buClr>
                <a:schemeClr val="accent1"/>
              </a:buClr>
              <a:buSzPct val="130000"/>
              <a:buFont typeface="Arial Black" panose="020B0A04020102020204" pitchFamily="34" charset="0"/>
              <a:buChar char="›"/>
              <a:defRPr lang="en-US" sz="1600" b="0" i="0" kern="1200" dirty="0" smtClean="0">
                <a:solidFill>
                  <a:schemeClr val="tx1"/>
                </a:solidFill>
                <a:latin typeface="+mn-lt"/>
                <a:ea typeface="+mn-ea"/>
                <a:cs typeface="+mn-cs"/>
              </a:defRPr>
            </a:lvl2pPr>
            <a:lvl3pPr marL="517525" indent="-287338" algn="l" defTabSz="914400" rtl="0" eaLnBrk="1" latinLnBrk="0" hangingPunct="1">
              <a:lnSpc>
                <a:spcPct val="110000"/>
              </a:lnSpc>
              <a:spcBef>
                <a:spcPts val="800"/>
              </a:spcBef>
              <a:buClr>
                <a:schemeClr val="accent1"/>
              </a:buClr>
              <a:buSzPct val="130000"/>
              <a:buFont typeface="Arial" panose="020B0604020202020204" pitchFamily="34" charset="0"/>
              <a:buChar char="‒"/>
              <a:tabLst/>
              <a:defRPr sz="1600" kern="1200">
                <a:solidFill>
                  <a:schemeClr val="tx1"/>
                </a:solidFill>
                <a:latin typeface="+mn-lt"/>
                <a:ea typeface="+mn-ea"/>
                <a:cs typeface="+mn-cs"/>
              </a:defRPr>
            </a:lvl3pPr>
            <a:lvl4pPr marL="739775" indent="-222250" algn="l" defTabSz="914400" rtl="0" eaLnBrk="1" latinLnBrk="0" hangingPunct="1">
              <a:lnSpc>
                <a:spcPct val="100000"/>
              </a:lnSpc>
              <a:spcBef>
                <a:spcPts val="800"/>
              </a:spcBef>
              <a:buClr>
                <a:schemeClr val="accent1"/>
              </a:buClr>
              <a:buSzPct val="130000"/>
              <a:buFont typeface="Arial" panose="020B0604020202020204" pitchFamily="34" charset="0"/>
              <a:buChar char="•"/>
              <a:defRPr lang="en-US" sz="1600" kern="1200" dirty="0" smtClean="0">
                <a:solidFill>
                  <a:schemeClr val="tx1"/>
                </a:solidFill>
                <a:latin typeface="+mn-lt"/>
                <a:ea typeface="+mn-ea"/>
                <a:cs typeface="+mn-cs"/>
              </a:defRPr>
            </a:lvl4pPr>
            <a:lvl5pPr marL="914400" indent="-174625" algn="l" defTabSz="914400"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1089025" indent="-174625"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6pPr>
            <a:lvl7pPr marL="1255713" indent="-166688"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Network Training (95 Epoch)</a:t>
            </a:r>
          </a:p>
          <a:p>
            <a:pPr lvl="1"/>
            <a:r>
              <a:rPr lang="en-US" dirty="0"/>
              <a:t>Pink = Testing Validation w/ Validation Data</a:t>
            </a:r>
          </a:p>
          <a:p>
            <a:pPr lvl="1"/>
            <a:r>
              <a:rPr lang="en-US" dirty="0"/>
              <a:t>Blue = Training Validation w/ Training Data</a:t>
            </a:r>
          </a:p>
        </p:txBody>
      </p:sp>
    </p:spTree>
    <p:extLst>
      <p:ext uri="{BB962C8B-B14F-4D97-AF65-F5344CB8AC3E}">
        <p14:creationId xmlns:p14="http://schemas.microsoft.com/office/powerpoint/2010/main" val="58678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5912" y="685800"/>
            <a:ext cx="6642100" cy="877634"/>
          </a:xfrm>
        </p:spPr>
        <p:txBody>
          <a:bodyPr/>
          <a:lstStyle/>
          <a:p>
            <a:r>
              <a:rPr lang="en-US" dirty="0"/>
              <a:t>Deep Neural Network Call Routing</a:t>
            </a:r>
            <a:br>
              <a:rPr lang="en-US" dirty="0"/>
            </a:br>
            <a:r>
              <a:rPr lang="en-US" dirty="0"/>
              <a:t>(Commercial)</a:t>
            </a:r>
          </a:p>
        </p:txBody>
      </p:sp>
      <p:sp>
        <p:nvSpPr>
          <p:cNvPr id="3" name="Content Placeholder 2"/>
          <p:cNvSpPr>
            <a:spLocks noGrp="1"/>
          </p:cNvSpPr>
          <p:nvPr>
            <p:ph sz="quarter" idx="10"/>
          </p:nvPr>
        </p:nvSpPr>
        <p:spPr/>
        <p:txBody>
          <a:bodyPr/>
          <a:lstStyle/>
          <a:p>
            <a:r>
              <a:rPr lang="en-US" dirty="0"/>
              <a:t>Step One</a:t>
            </a:r>
          </a:p>
          <a:p>
            <a:pPr lvl="1"/>
            <a:r>
              <a:rPr lang="en-US" dirty="0"/>
              <a:t>Collect Data (IVR, Voice, Agent, Survey)</a:t>
            </a:r>
          </a:p>
          <a:p>
            <a:r>
              <a:rPr lang="en-US" dirty="0"/>
              <a:t>Step Two</a:t>
            </a:r>
          </a:p>
          <a:p>
            <a:pPr lvl="1"/>
            <a:r>
              <a:rPr lang="en-US" dirty="0"/>
              <a:t>Train and Test Network</a:t>
            </a:r>
          </a:p>
          <a:p>
            <a:r>
              <a:rPr lang="en-US" dirty="0"/>
              <a:t>Step Three</a:t>
            </a:r>
          </a:p>
          <a:p>
            <a:pPr lvl="1"/>
            <a:r>
              <a:rPr lang="en-US" dirty="0"/>
              <a:t>Plug Neural Network into GVP (Genesys Voice Platform)</a:t>
            </a:r>
          </a:p>
          <a:p>
            <a:r>
              <a:rPr lang="en-US" dirty="0"/>
              <a:t>Step Four</a:t>
            </a:r>
          </a:p>
          <a:p>
            <a:pPr lvl="1"/>
            <a:r>
              <a:rPr lang="en-US" dirty="0"/>
              <a:t>Profit!</a:t>
            </a:r>
          </a:p>
        </p:txBody>
      </p:sp>
    </p:spTree>
    <p:extLst>
      <p:ext uri="{BB962C8B-B14F-4D97-AF65-F5344CB8AC3E}">
        <p14:creationId xmlns:p14="http://schemas.microsoft.com/office/powerpoint/2010/main" val="2047478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All packed up and ready to ship!</a:t>
            </a:r>
          </a:p>
          <a:p>
            <a:pPr lvl="1"/>
            <a:r>
              <a:rPr lang="en-US" dirty="0"/>
              <a:t>Docker Containerized with:</a:t>
            </a:r>
          </a:p>
          <a:p>
            <a:pPr lvl="2"/>
            <a:r>
              <a:rPr lang="en-US" dirty="0"/>
              <a:t>Python</a:t>
            </a:r>
          </a:p>
          <a:p>
            <a:pPr lvl="2"/>
            <a:r>
              <a:rPr lang="en-US" dirty="0"/>
              <a:t>Node/React</a:t>
            </a:r>
          </a:p>
          <a:p>
            <a:pPr lvl="2"/>
            <a:r>
              <a:rPr lang="en-US" dirty="0" err="1"/>
              <a:t>Tensorflow</a:t>
            </a:r>
            <a:r>
              <a:rPr lang="en-US" dirty="0"/>
              <a:t>/</a:t>
            </a:r>
            <a:r>
              <a:rPr lang="en-US" dirty="0" err="1"/>
              <a:t>Tensorboard</a:t>
            </a:r>
            <a:endParaRPr lang="en-US" dirty="0"/>
          </a:p>
          <a:p>
            <a:r>
              <a:rPr lang="en-US" dirty="0"/>
              <a:t>Can ship to:</a:t>
            </a:r>
          </a:p>
          <a:p>
            <a:pPr lvl="2"/>
            <a:r>
              <a:rPr lang="en-US" dirty="0"/>
              <a:t>PCF</a:t>
            </a:r>
          </a:p>
          <a:p>
            <a:pPr lvl="2"/>
            <a:r>
              <a:rPr lang="en-US" dirty="0"/>
              <a:t>AWS</a:t>
            </a:r>
          </a:p>
          <a:p>
            <a:pPr lvl="2"/>
            <a:r>
              <a:rPr lang="en-US" dirty="0"/>
              <a:t>Azure</a:t>
            </a:r>
          </a:p>
          <a:p>
            <a:pPr lvl="2"/>
            <a:r>
              <a:rPr lang="en-US" dirty="0"/>
              <a:t>VM</a:t>
            </a:r>
          </a:p>
          <a:p>
            <a:pPr lvl="2"/>
            <a:r>
              <a:rPr lang="en-US" dirty="0" err="1"/>
              <a:t>Etc</a:t>
            </a:r>
            <a:r>
              <a:rPr lang="en-US" dirty="0"/>
              <a:t>…</a:t>
            </a:r>
          </a:p>
          <a:p>
            <a:pPr lvl="2"/>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Containers (Cloud/On-Prem)</a:t>
            </a:r>
          </a:p>
        </p:txBody>
      </p:sp>
      <p:pic>
        <p:nvPicPr>
          <p:cNvPr id="6" name="Picture 5">
            <a:extLst>
              <a:ext uri="{FF2B5EF4-FFF2-40B4-BE49-F238E27FC236}">
                <a16:creationId xmlns:a16="http://schemas.microsoft.com/office/drawing/2014/main" id="{009931CD-9AD2-4922-8E59-73ADAC688221}"/>
              </a:ext>
            </a:extLst>
          </p:cNvPr>
          <p:cNvPicPr>
            <a:picLocks noChangeAspect="1"/>
          </p:cNvPicPr>
          <p:nvPr/>
        </p:nvPicPr>
        <p:blipFill>
          <a:blip r:embed="rId3"/>
          <a:stretch>
            <a:fillRect/>
          </a:stretch>
        </p:blipFill>
        <p:spPr>
          <a:xfrm>
            <a:off x="5789612" y="491828"/>
            <a:ext cx="6019800" cy="5671958"/>
          </a:xfrm>
          <a:prstGeom prst="rect">
            <a:avLst/>
          </a:prstGeom>
        </p:spPr>
      </p:pic>
    </p:spTree>
    <p:extLst>
      <p:ext uri="{BB962C8B-B14F-4D97-AF65-F5344CB8AC3E}">
        <p14:creationId xmlns:p14="http://schemas.microsoft.com/office/powerpoint/2010/main" val="423995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How does this product meet the needs of the client?</a:t>
            </a:r>
          </a:p>
        </p:txBody>
      </p:sp>
      <p:sp>
        <p:nvSpPr>
          <p:cNvPr id="4" name="Title 3"/>
          <p:cNvSpPr>
            <a:spLocks noGrp="1"/>
          </p:cNvSpPr>
          <p:nvPr>
            <p:ph type="title"/>
          </p:nvPr>
        </p:nvSpPr>
        <p:spPr/>
        <p:txBody>
          <a:bodyPr/>
          <a:lstStyle/>
          <a:p>
            <a:r>
              <a:rPr lang="en-US" dirty="0"/>
              <a:t>Market-</a:t>
            </a:r>
            <a:br>
              <a:rPr lang="en-US" dirty="0"/>
            </a:br>
            <a:r>
              <a:rPr lang="en-US" dirty="0"/>
              <a:t>Client First</a:t>
            </a:r>
          </a:p>
        </p:txBody>
      </p:sp>
    </p:spTree>
    <p:extLst>
      <p:ext uri="{BB962C8B-B14F-4D97-AF65-F5344CB8AC3E}">
        <p14:creationId xmlns:p14="http://schemas.microsoft.com/office/powerpoint/2010/main" val="2399625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Clients Purchase Contact Center Elevated Experience (C2E2) from First Data</a:t>
            </a:r>
          </a:p>
          <a:p>
            <a:pPr lvl="1"/>
            <a:r>
              <a:rPr lang="en-US" dirty="0"/>
              <a:t>Using the latest features available in Python 3/</a:t>
            </a:r>
            <a:r>
              <a:rPr lang="en-US" dirty="0" err="1"/>
              <a:t>Tensorflow</a:t>
            </a:r>
            <a:r>
              <a:rPr lang="en-US" dirty="0"/>
              <a:t>/</a:t>
            </a:r>
            <a:r>
              <a:rPr lang="en-US" dirty="0" err="1"/>
              <a:t>Keras</a:t>
            </a:r>
            <a:endParaRPr lang="en-US" dirty="0"/>
          </a:p>
          <a:p>
            <a:pPr lvl="2"/>
            <a:r>
              <a:rPr lang="en-US" dirty="0"/>
              <a:t>Build a Deep Neural Network (DNN) conduct supervised training on:</a:t>
            </a:r>
          </a:p>
          <a:p>
            <a:pPr lvl="3"/>
            <a:r>
              <a:rPr lang="en-US" dirty="0"/>
              <a:t>The client experience and intent of existing IVR applications</a:t>
            </a:r>
          </a:p>
          <a:p>
            <a:pPr lvl="3"/>
            <a:r>
              <a:rPr lang="en-US" dirty="0"/>
              <a:t>The client experience and intent of agents</a:t>
            </a:r>
          </a:p>
          <a:p>
            <a:pPr lvl="3"/>
            <a:r>
              <a:rPr lang="en-US" dirty="0"/>
              <a:t>The NPS and survey results</a:t>
            </a:r>
          </a:p>
          <a:p>
            <a:pPr lvl="2"/>
            <a:r>
              <a:rPr lang="en-US" dirty="0"/>
              <a:t>Enables us to:</a:t>
            </a:r>
          </a:p>
          <a:p>
            <a:pPr lvl="3"/>
            <a:r>
              <a:rPr lang="en-US" dirty="0"/>
              <a:t>Predict NPS and AHT prior to routing the call to agents</a:t>
            </a:r>
          </a:p>
          <a:p>
            <a:pPr lvl="3"/>
            <a:r>
              <a:rPr lang="en-US" dirty="0"/>
              <a:t>Route those calls to the strategic target agent yielding improved CX and AHT</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Contact Centers (Voice/SMS Interfaces)</a:t>
            </a:r>
          </a:p>
        </p:txBody>
      </p:sp>
      <p:pic>
        <p:nvPicPr>
          <p:cNvPr id="7" name="Picture 6">
            <a:extLst>
              <a:ext uri="{FF2B5EF4-FFF2-40B4-BE49-F238E27FC236}">
                <a16:creationId xmlns:a16="http://schemas.microsoft.com/office/drawing/2014/main" id="{95FC20EB-38AB-41CE-8DA3-3449D277ECAF}"/>
              </a:ext>
            </a:extLst>
          </p:cNvPr>
          <p:cNvPicPr>
            <a:picLocks noChangeAspect="1"/>
          </p:cNvPicPr>
          <p:nvPr/>
        </p:nvPicPr>
        <p:blipFill>
          <a:blip r:embed="rId3"/>
          <a:stretch>
            <a:fillRect/>
          </a:stretch>
        </p:blipFill>
        <p:spPr>
          <a:xfrm>
            <a:off x="3884612" y="4635500"/>
            <a:ext cx="4800600" cy="1514475"/>
          </a:xfrm>
          <a:prstGeom prst="rect">
            <a:avLst/>
          </a:prstGeom>
        </p:spPr>
      </p:pic>
    </p:spTree>
    <p:extLst>
      <p:ext uri="{BB962C8B-B14F-4D97-AF65-F5344CB8AC3E}">
        <p14:creationId xmlns:p14="http://schemas.microsoft.com/office/powerpoint/2010/main" val="2991755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Is this product easy to bring to market and providing business value?</a:t>
            </a:r>
          </a:p>
        </p:txBody>
      </p:sp>
      <p:sp>
        <p:nvSpPr>
          <p:cNvPr id="4" name="Title 3"/>
          <p:cNvSpPr>
            <a:spLocks noGrp="1"/>
          </p:cNvSpPr>
          <p:nvPr>
            <p:ph type="title"/>
          </p:nvPr>
        </p:nvSpPr>
        <p:spPr/>
        <p:txBody>
          <a:bodyPr/>
          <a:lstStyle/>
          <a:p>
            <a:r>
              <a:rPr lang="en-US" dirty="0"/>
              <a:t>Market-</a:t>
            </a:r>
            <a:br>
              <a:rPr lang="en-US" dirty="0"/>
            </a:br>
            <a:r>
              <a:rPr lang="en-US" dirty="0"/>
              <a:t>Future Product</a:t>
            </a:r>
          </a:p>
        </p:txBody>
      </p:sp>
    </p:spTree>
    <p:extLst>
      <p:ext uri="{BB962C8B-B14F-4D97-AF65-F5344CB8AC3E}">
        <p14:creationId xmlns:p14="http://schemas.microsoft.com/office/powerpoint/2010/main" val="3387303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10972483" cy="838199"/>
          </a:xfrm>
        </p:spPr>
        <p:txBody>
          <a:bodyPr/>
          <a:lstStyle/>
          <a:p>
            <a:r>
              <a:rPr lang="en-US" dirty="0"/>
              <a:t>Appending this Solution to the end of existing IVR applications provide you with DNN features.</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Plug, Train and Play</a:t>
            </a:r>
          </a:p>
        </p:txBody>
      </p:sp>
      <p:pic>
        <p:nvPicPr>
          <p:cNvPr id="3" name="Picture 2">
            <a:extLst>
              <a:ext uri="{FF2B5EF4-FFF2-40B4-BE49-F238E27FC236}">
                <a16:creationId xmlns:a16="http://schemas.microsoft.com/office/drawing/2014/main" id="{9072D8F7-C640-4984-8819-8E6F54F9A9D4}"/>
              </a:ext>
            </a:extLst>
          </p:cNvPr>
          <p:cNvPicPr>
            <a:picLocks noChangeAspect="1"/>
          </p:cNvPicPr>
          <p:nvPr/>
        </p:nvPicPr>
        <p:blipFill>
          <a:blip r:embed="rId3"/>
          <a:stretch>
            <a:fillRect/>
          </a:stretch>
        </p:blipFill>
        <p:spPr>
          <a:xfrm>
            <a:off x="339823" y="1618488"/>
            <a:ext cx="11509178" cy="4782312"/>
          </a:xfrm>
          <a:prstGeom prst="rect">
            <a:avLst/>
          </a:prstGeom>
        </p:spPr>
      </p:pic>
    </p:spTree>
    <p:extLst>
      <p:ext uri="{BB962C8B-B14F-4D97-AF65-F5344CB8AC3E}">
        <p14:creationId xmlns:p14="http://schemas.microsoft.com/office/powerpoint/2010/main" val="2160191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1481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Round 3 Presentation</a:t>
            </a:r>
          </a:p>
        </p:txBody>
      </p:sp>
      <p:sp>
        <p:nvSpPr>
          <p:cNvPr id="3" name="Subtitle 2"/>
          <p:cNvSpPr>
            <a:spLocks noGrp="1"/>
          </p:cNvSpPr>
          <p:nvPr>
            <p:ph type="subTitle" idx="1"/>
          </p:nvPr>
        </p:nvSpPr>
        <p:spPr/>
        <p:txBody>
          <a:bodyPr/>
          <a:lstStyle/>
          <a:p>
            <a:r>
              <a:rPr lang="en-US" dirty="0"/>
              <a:t>Team: 10</a:t>
            </a:r>
          </a:p>
          <a:p>
            <a:r>
              <a:rPr lang="en-US" dirty="0"/>
              <a:t>Project: .Predict()</a:t>
            </a:r>
          </a:p>
          <a:p>
            <a:endParaRPr lang="en-US" dirty="0"/>
          </a:p>
        </p:txBody>
      </p:sp>
      <p:sp>
        <p:nvSpPr>
          <p:cNvPr id="4" name="Rectangle 3">
            <a:extLst>
              <a:ext uri="{FF2B5EF4-FFF2-40B4-BE49-F238E27FC236}">
                <a16:creationId xmlns:a16="http://schemas.microsoft.com/office/drawing/2014/main" id="{B8893E4E-5C67-4165-8D82-0AC49A7B0FB7}"/>
              </a:ext>
            </a:extLst>
          </p:cNvPr>
          <p:cNvSpPr/>
          <p:nvPr/>
        </p:nvSpPr>
        <p:spPr>
          <a:xfrm>
            <a:off x="7944162" y="1524000"/>
            <a:ext cx="3185488" cy="923330"/>
          </a:xfrm>
          <a:prstGeom prst="rect">
            <a:avLst/>
          </a:prstGeom>
          <a:noFill/>
        </p:spPr>
        <p:txBody>
          <a:bodyPr wrap="none" lIns="91440" tIns="45720" rIns="91440" bIns="45720">
            <a:spAutoFit/>
          </a:bodyPr>
          <a:lstStyle/>
          <a:p>
            <a:pPr algn="ctr"/>
            <a:r>
              <a:rPr lang="en-US" sz="5400" dirty="0">
                <a:ln w="9525">
                  <a:solidFill>
                    <a:schemeClr val="bg1"/>
                  </a:solidFill>
                  <a:prstDash val="solid"/>
                </a:ln>
                <a:solidFill>
                  <a:schemeClr val="accent5"/>
                </a:solidFill>
                <a:effectLst>
                  <a:glow rad="101600">
                    <a:schemeClr val="accent4">
                      <a:satMod val="175000"/>
                      <a:alpha val="40000"/>
                    </a:schemeClr>
                  </a:glow>
                  <a:outerShdw blurRad="12700" dist="38100" dir="2700000" algn="tl" rotWithShape="0">
                    <a:schemeClr val="accent5">
                      <a:lumMod val="60000"/>
                      <a:lumOff val="40000"/>
                    </a:schemeClr>
                  </a:outerShdw>
                </a:effectLst>
              </a:rPr>
              <a:t>.Predict()</a:t>
            </a:r>
          </a:p>
        </p:txBody>
      </p:sp>
    </p:spTree>
    <p:extLst>
      <p:ext uri="{BB962C8B-B14F-4D97-AF65-F5344CB8AC3E}">
        <p14:creationId xmlns:p14="http://schemas.microsoft.com/office/powerpoint/2010/main" val="3549013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5912" y="685800"/>
            <a:ext cx="6642100" cy="877634"/>
          </a:xfrm>
        </p:spPr>
        <p:txBody>
          <a:bodyPr/>
          <a:lstStyle/>
          <a:p>
            <a:r>
              <a:rPr lang="en-US" dirty="0"/>
              <a:t>Deep Neural Network Call Routing</a:t>
            </a:r>
            <a:br>
              <a:rPr lang="en-US" dirty="0"/>
            </a:br>
            <a:r>
              <a:rPr lang="en-US" dirty="0"/>
              <a:t>(Commercial)</a:t>
            </a:r>
          </a:p>
        </p:txBody>
      </p:sp>
      <p:sp>
        <p:nvSpPr>
          <p:cNvPr id="3" name="Content Placeholder 2"/>
          <p:cNvSpPr>
            <a:spLocks noGrp="1"/>
          </p:cNvSpPr>
          <p:nvPr>
            <p:ph sz="quarter" idx="10"/>
          </p:nvPr>
        </p:nvSpPr>
        <p:spPr/>
        <p:txBody>
          <a:bodyPr/>
          <a:lstStyle/>
          <a:p>
            <a:r>
              <a:rPr lang="en-US" dirty="0"/>
              <a:t>Step One</a:t>
            </a:r>
          </a:p>
          <a:p>
            <a:pPr lvl="1"/>
            <a:r>
              <a:rPr lang="en-US" dirty="0"/>
              <a:t>Collect Data (IVR, Voice, Agent, Survey)</a:t>
            </a:r>
          </a:p>
          <a:p>
            <a:r>
              <a:rPr lang="en-US" dirty="0"/>
              <a:t>Step Two</a:t>
            </a:r>
          </a:p>
          <a:p>
            <a:pPr lvl="1"/>
            <a:r>
              <a:rPr lang="en-US" dirty="0"/>
              <a:t>Train and Test Network</a:t>
            </a:r>
          </a:p>
          <a:p>
            <a:r>
              <a:rPr lang="en-US" dirty="0"/>
              <a:t>Step Three</a:t>
            </a:r>
          </a:p>
          <a:p>
            <a:pPr lvl="1"/>
            <a:r>
              <a:rPr lang="en-US" dirty="0"/>
              <a:t>Plug Neural Network into GVP (Genesys Voice Platform)</a:t>
            </a:r>
          </a:p>
          <a:p>
            <a:r>
              <a:rPr lang="en-US" dirty="0"/>
              <a:t>Step Four</a:t>
            </a:r>
          </a:p>
          <a:p>
            <a:pPr lvl="1"/>
            <a:r>
              <a:rPr lang="en-US" dirty="0"/>
              <a:t>Profit!</a:t>
            </a:r>
          </a:p>
        </p:txBody>
      </p:sp>
    </p:spTree>
    <p:extLst>
      <p:ext uri="{BB962C8B-B14F-4D97-AF65-F5344CB8AC3E}">
        <p14:creationId xmlns:p14="http://schemas.microsoft.com/office/powerpoint/2010/main" val="2493903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consider a new problem and provide an original solution?</a:t>
            </a:r>
          </a:p>
        </p:txBody>
      </p:sp>
      <p:sp>
        <p:nvSpPr>
          <p:cNvPr id="4" name="Title 3"/>
          <p:cNvSpPr>
            <a:spLocks noGrp="1"/>
          </p:cNvSpPr>
          <p:nvPr>
            <p:ph type="title"/>
          </p:nvPr>
        </p:nvSpPr>
        <p:spPr/>
        <p:txBody>
          <a:bodyPr/>
          <a:lstStyle/>
          <a:p>
            <a:r>
              <a:rPr lang="en-US" dirty="0"/>
              <a:t>Creativity-</a:t>
            </a:r>
            <a:br>
              <a:rPr lang="en-US" dirty="0"/>
            </a:br>
            <a:r>
              <a:rPr lang="en-US" dirty="0"/>
              <a:t>Originality</a:t>
            </a:r>
          </a:p>
        </p:txBody>
      </p:sp>
    </p:spTree>
    <p:extLst>
      <p:ext uri="{BB962C8B-B14F-4D97-AF65-F5344CB8AC3E}">
        <p14:creationId xmlns:p14="http://schemas.microsoft.com/office/powerpoint/2010/main" val="3869632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066800"/>
            <a:ext cx="7619999" cy="5083175"/>
          </a:xfrm>
        </p:spPr>
        <p:txBody>
          <a:bodyPr/>
          <a:lstStyle/>
          <a:p>
            <a:r>
              <a:rPr lang="en-US" dirty="0"/>
              <a:t>Classic Routing</a:t>
            </a:r>
            <a:endParaRPr lang="en-US" b="1" dirty="0"/>
          </a:p>
          <a:p>
            <a:pPr lvl="1"/>
            <a:r>
              <a:rPr lang="en-US" sz="1550" dirty="0"/>
              <a:t>Does </a:t>
            </a:r>
            <a:r>
              <a:rPr lang="en-US" sz="1550" b="1" dirty="0"/>
              <a:t>not</a:t>
            </a:r>
            <a:r>
              <a:rPr lang="en-US" sz="1550" dirty="0"/>
              <a:t> take real time action based on previous Days/Months/Years Events &amp; Data</a:t>
            </a:r>
          </a:p>
          <a:p>
            <a:pPr lvl="1"/>
            <a:r>
              <a:rPr lang="en-US" sz="1550" dirty="0"/>
              <a:t>Takes </a:t>
            </a:r>
            <a:r>
              <a:rPr lang="en-US" sz="1550" b="1" dirty="0"/>
              <a:t>no action </a:t>
            </a:r>
            <a:r>
              <a:rPr lang="en-US" sz="1550" dirty="0"/>
              <a:t>to promote positive Net Promoter Score (NPS)</a:t>
            </a:r>
          </a:p>
          <a:p>
            <a:pPr lvl="1"/>
            <a:r>
              <a:rPr lang="en-US" sz="1550" dirty="0"/>
              <a:t>Does </a:t>
            </a:r>
            <a:r>
              <a:rPr lang="en-US" sz="1550" b="1" dirty="0"/>
              <a:t>nothing</a:t>
            </a:r>
            <a:r>
              <a:rPr lang="en-US" sz="1550" dirty="0"/>
              <a:t> to reduce Average Handle Time (AHT)</a:t>
            </a:r>
          </a:p>
          <a:p>
            <a:pPr lvl="1"/>
            <a:r>
              <a:rPr lang="en-US" sz="1550" dirty="0"/>
              <a:t>Creates a nearly </a:t>
            </a:r>
            <a:r>
              <a:rPr lang="en-US" sz="1550" b="1" dirty="0"/>
              <a:t>random </a:t>
            </a:r>
            <a:r>
              <a:rPr lang="en-US" sz="1550" dirty="0"/>
              <a:t>Client Experience (CX)</a:t>
            </a:r>
          </a:p>
          <a:p>
            <a:pPr lvl="1"/>
            <a:endParaRPr lang="en-US" sz="1550" dirty="0"/>
          </a:p>
          <a:p>
            <a:r>
              <a:rPr lang="en-US" dirty="0"/>
              <a:t>Deep Neural Network Routing (DNN)</a:t>
            </a:r>
          </a:p>
          <a:p>
            <a:pPr lvl="1"/>
            <a:r>
              <a:rPr lang="en-US" dirty="0"/>
              <a:t>Relearns everything it knows every day from any range of history so it may make the best possible decisions</a:t>
            </a:r>
          </a:p>
          <a:p>
            <a:pPr lvl="1"/>
            <a:r>
              <a:rPr lang="en-US" dirty="0"/>
              <a:t>Trained properly, DNN </a:t>
            </a:r>
            <a:r>
              <a:rPr lang="en-US" b="1" dirty="0"/>
              <a:t>promotes positive</a:t>
            </a:r>
            <a:r>
              <a:rPr lang="en-US" dirty="0"/>
              <a:t> NPS and </a:t>
            </a:r>
            <a:r>
              <a:rPr lang="en-US" b="1" dirty="0"/>
              <a:t>lowers</a:t>
            </a:r>
            <a:r>
              <a:rPr lang="en-US" dirty="0"/>
              <a:t> AHT</a:t>
            </a:r>
          </a:p>
          <a:p>
            <a:pPr lvl="1"/>
            <a:r>
              <a:rPr lang="en-US" dirty="0"/>
              <a:t>Creates intelligent and consistent CX</a:t>
            </a:r>
          </a:p>
        </p:txBody>
      </p:sp>
      <p:sp>
        <p:nvSpPr>
          <p:cNvPr id="2" name="Title 1"/>
          <p:cNvSpPr>
            <a:spLocks noGrp="1"/>
          </p:cNvSpPr>
          <p:nvPr>
            <p:ph type="title"/>
          </p:nvPr>
        </p:nvSpPr>
        <p:spPr/>
        <p:txBody>
          <a:bodyPr/>
          <a:lstStyle/>
          <a:p>
            <a:r>
              <a:rPr lang="en-US" dirty="0"/>
              <a:t>Classic Routing VS Deep Neural Network Routing</a:t>
            </a:r>
          </a:p>
        </p:txBody>
      </p:sp>
      <p:pic>
        <p:nvPicPr>
          <p:cNvPr id="7" name="Picture 6">
            <a:extLst>
              <a:ext uri="{FF2B5EF4-FFF2-40B4-BE49-F238E27FC236}">
                <a16:creationId xmlns:a16="http://schemas.microsoft.com/office/drawing/2014/main" id="{1ED52B46-6C88-4008-BC69-F0AAD28E568F}"/>
              </a:ext>
            </a:extLst>
          </p:cNvPr>
          <p:cNvPicPr>
            <a:picLocks noChangeAspect="1"/>
          </p:cNvPicPr>
          <p:nvPr/>
        </p:nvPicPr>
        <p:blipFill>
          <a:blip r:embed="rId3"/>
          <a:stretch>
            <a:fillRect/>
          </a:stretch>
        </p:blipFill>
        <p:spPr>
          <a:xfrm>
            <a:off x="8609012" y="1066800"/>
            <a:ext cx="3286125" cy="1905000"/>
          </a:xfrm>
          <a:prstGeom prst="rect">
            <a:avLst/>
          </a:prstGeom>
        </p:spPr>
      </p:pic>
      <p:pic>
        <p:nvPicPr>
          <p:cNvPr id="8" name="Picture 7">
            <a:extLst>
              <a:ext uri="{FF2B5EF4-FFF2-40B4-BE49-F238E27FC236}">
                <a16:creationId xmlns:a16="http://schemas.microsoft.com/office/drawing/2014/main" id="{A909EF6D-083A-490F-8DB1-60ADEAF15722}"/>
              </a:ext>
            </a:extLst>
          </p:cNvPr>
          <p:cNvPicPr>
            <a:picLocks noChangeAspect="1"/>
          </p:cNvPicPr>
          <p:nvPr/>
        </p:nvPicPr>
        <p:blipFill>
          <a:blip r:embed="rId4"/>
          <a:stretch>
            <a:fillRect/>
          </a:stretch>
        </p:blipFill>
        <p:spPr>
          <a:xfrm>
            <a:off x="8228012" y="3348515"/>
            <a:ext cx="3667125" cy="3086100"/>
          </a:xfrm>
          <a:prstGeom prst="rect">
            <a:avLst/>
          </a:prstGeom>
        </p:spPr>
      </p:pic>
      <p:pic>
        <p:nvPicPr>
          <p:cNvPr id="5126" name="Picture 6" descr="Image result for red X">
            <a:extLst>
              <a:ext uri="{FF2B5EF4-FFF2-40B4-BE49-F238E27FC236}">
                <a16:creationId xmlns:a16="http://schemas.microsoft.com/office/drawing/2014/main" id="{52EBCB23-8320-4C38-BA12-8898F10948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2612" y="1181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green check mark">
            <a:extLst>
              <a:ext uri="{FF2B5EF4-FFF2-40B4-BE49-F238E27FC236}">
                <a16:creationId xmlns:a16="http://schemas.microsoft.com/office/drawing/2014/main" id="{4B41F834-DA25-41BC-A2B9-57C086CAFA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61688" y="3566608"/>
            <a:ext cx="1028647" cy="102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2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consider a new problem and provide an original solution?</a:t>
            </a:r>
          </a:p>
        </p:txBody>
      </p:sp>
      <p:sp>
        <p:nvSpPr>
          <p:cNvPr id="4" name="Title 3"/>
          <p:cNvSpPr>
            <a:spLocks noGrp="1"/>
          </p:cNvSpPr>
          <p:nvPr>
            <p:ph type="title"/>
          </p:nvPr>
        </p:nvSpPr>
        <p:spPr/>
        <p:txBody>
          <a:bodyPr/>
          <a:lstStyle/>
          <a:p>
            <a:r>
              <a:rPr lang="en-US" dirty="0"/>
              <a:t>Creativity-</a:t>
            </a:r>
            <a:br>
              <a:rPr lang="en-US" dirty="0"/>
            </a:br>
            <a:r>
              <a:rPr lang="en-US" dirty="0"/>
              <a:t>Originality</a:t>
            </a:r>
          </a:p>
        </p:txBody>
      </p:sp>
    </p:spTree>
    <p:extLst>
      <p:ext uri="{BB962C8B-B14F-4D97-AF65-F5344CB8AC3E}">
        <p14:creationId xmlns:p14="http://schemas.microsoft.com/office/powerpoint/2010/main" val="1164201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introduce new technology, innovation,  and/or an innovative approach?</a:t>
            </a:r>
          </a:p>
        </p:txBody>
      </p:sp>
      <p:sp>
        <p:nvSpPr>
          <p:cNvPr id="4" name="Title 3"/>
          <p:cNvSpPr>
            <a:spLocks noGrp="1"/>
          </p:cNvSpPr>
          <p:nvPr>
            <p:ph type="title"/>
          </p:nvPr>
        </p:nvSpPr>
        <p:spPr/>
        <p:txBody>
          <a:bodyPr/>
          <a:lstStyle/>
          <a:p>
            <a:r>
              <a:rPr lang="en-US" dirty="0"/>
              <a:t>Creativity-</a:t>
            </a:r>
            <a:br>
              <a:rPr lang="en-US" dirty="0"/>
            </a:br>
            <a:r>
              <a:rPr lang="en-US" dirty="0"/>
              <a:t>Innovation</a:t>
            </a:r>
          </a:p>
        </p:txBody>
      </p:sp>
    </p:spTree>
    <p:extLst>
      <p:ext uri="{BB962C8B-B14F-4D97-AF65-F5344CB8AC3E}">
        <p14:creationId xmlns:p14="http://schemas.microsoft.com/office/powerpoint/2010/main" val="3569062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5F7F3-4F69-46C9-AAB1-D6EC8A121639}"/>
              </a:ext>
            </a:extLst>
          </p:cNvPr>
          <p:cNvSpPr>
            <a:spLocks noGrp="1"/>
          </p:cNvSpPr>
          <p:nvPr>
            <p:ph sz="quarter" idx="20"/>
          </p:nvPr>
        </p:nvSpPr>
        <p:spPr>
          <a:xfrm>
            <a:off x="608013" y="2209800"/>
            <a:ext cx="5181600" cy="3940174"/>
          </a:xfrm>
        </p:spPr>
        <p:txBody>
          <a:bodyPr/>
          <a:lstStyle/>
          <a:p>
            <a:pPr algn="just"/>
            <a:r>
              <a:rPr lang="en-US" dirty="0"/>
              <a:t>Regular Supervised and Unsupervised Training</a:t>
            </a:r>
          </a:p>
          <a:p>
            <a:pPr lvl="1" algn="just"/>
            <a:r>
              <a:rPr lang="en-US" dirty="0"/>
              <a:t>DNNs re-train themselves hourly based on historical data to constantly remain relevant and accurate.</a:t>
            </a:r>
          </a:p>
          <a:p>
            <a:pPr lvl="1" algn="just"/>
            <a:r>
              <a:rPr lang="en-US" dirty="0"/>
              <a:t>DNNs continue to remember old anomalies and their resolutions, while learning new solutions from new anomalies that present.</a:t>
            </a:r>
          </a:p>
          <a:p>
            <a:pPr lvl="1" algn="just"/>
            <a:r>
              <a:rPr lang="en-US" dirty="0"/>
              <a:t>Inferencing takes only microseconds</a:t>
            </a:r>
          </a:p>
          <a:p>
            <a:pPr lvl="1" algn="just"/>
            <a:endParaRPr lang="en-US" dirty="0"/>
          </a:p>
          <a:p>
            <a:pPr algn="just"/>
            <a:endParaRPr lang="en-US" dirty="0"/>
          </a:p>
          <a:p>
            <a:pPr marL="0" lvl="1" indent="0" algn="just">
              <a:buNone/>
            </a:pPr>
            <a:endParaRPr lang="en-US" dirty="0"/>
          </a:p>
          <a:p>
            <a:pPr algn="just"/>
            <a:endParaRPr lang="en-US" dirty="0"/>
          </a:p>
        </p:txBody>
      </p:sp>
      <p:sp>
        <p:nvSpPr>
          <p:cNvPr id="2" name="Title 1"/>
          <p:cNvSpPr>
            <a:spLocks noGrp="1"/>
          </p:cNvSpPr>
          <p:nvPr>
            <p:ph type="title"/>
          </p:nvPr>
        </p:nvSpPr>
        <p:spPr/>
        <p:txBody>
          <a:bodyPr/>
          <a:lstStyle/>
          <a:p>
            <a:r>
              <a:rPr lang="en-US" dirty="0"/>
              <a:t>Deep Neural Networks (Data Science)</a:t>
            </a:r>
          </a:p>
        </p:txBody>
      </p:sp>
      <p:pic>
        <p:nvPicPr>
          <p:cNvPr id="10" name="Picture 2" descr="Image result for neural network">
            <a:extLst>
              <a:ext uri="{FF2B5EF4-FFF2-40B4-BE49-F238E27FC236}">
                <a16:creationId xmlns:a16="http://schemas.microsoft.com/office/drawing/2014/main" id="{EDBF93F1-9956-4235-94FE-E0B3E62EC92E}"/>
              </a:ext>
            </a:extLst>
          </p:cNvPr>
          <p:cNvPicPr>
            <a:picLocks noGrp="1" noChangeAspect="1" noChangeArrowheads="1"/>
          </p:cNvPicPr>
          <p:nvPr>
            <p:ph sz="quarter" idx="19"/>
          </p:nvPr>
        </p:nvPicPr>
        <p:blipFill>
          <a:blip r:embed="rId3">
            <a:extLst>
              <a:ext uri="{28A0092B-C50C-407E-A947-70E740481C1C}">
                <a14:useLocalDpi xmlns:a14="http://schemas.microsoft.com/office/drawing/2010/main" val="0"/>
              </a:ext>
            </a:extLst>
          </a:blip>
          <a:srcRect/>
          <a:stretch>
            <a:fillRect/>
          </a:stretch>
        </p:blipFill>
        <p:spPr bwMode="auto">
          <a:xfrm>
            <a:off x="6399213" y="2316625"/>
            <a:ext cx="5181600" cy="281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459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All packed up and ready to ship!</a:t>
            </a:r>
          </a:p>
          <a:p>
            <a:pPr lvl="1"/>
            <a:r>
              <a:rPr lang="en-US" dirty="0"/>
              <a:t>Docker Containerized with:</a:t>
            </a:r>
          </a:p>
          <a:p>
            <a:pPr lvl="2"/>
            <a:r>
              <a:rPr lang="en-US" dirty="0"/>
              <a:t>Python</a:t>
            </a:r>
          </a:p>
          <a:p>
            <a:pPr lvl="2"/>
            <a:r>
              <a:rPr lang="en-US" dirty="0"/>
              <a:t>Node/React</a:t>
            </a:r>
          </a:p>
          <a:p>
            <a:pPr lvl="2"/>
            <a:r>
              <a:rPr lang="en-US" dirty="0" err="1"/>
              <a:t>Tensorflow</a:t>
            </a:r>
            <a:r>
              <a:rPr lang="en-US" dirty="0"/>
              <a:t>/</a:t>
            </a:r>
            <a:r>
              <a:rPr lang="en-US" dirty="0" err="1"/>
              <a:t>Tensorboard</a:t>
            </a:r>
            <a:endParaRPr lang="en-US" dirty="0"/>
          </a:p>
          <a:p>
            <a:r>
              <a:rPr lang="en-US" dirty="0"/>
              <a:t>Can ship to:</a:t>
            </a:r>
          </a:p>
          <a:p>
            <a:pPr lvl="2"/>
            <a:r>
              <a:rPr lang="en-US" dirty="0"/>
              <a:t>PCF</a:t>
            </a:r>
          </a:p>
          <a:p>
            <a:pPr lvl="2"/>
            <a:r>
              <a:rPr lang="en-US" dirty="0"/>
              <a:t>AWS</a:t>
            </a:r>
          </a:p>
          <a:p>
            <a:pPr lvl="2"/>
            <a:r>
              <a:rPr lang="en-US" dirty="0"/>
              <a:t>Azure</a:t>
            </a:r>
          </a:p>
          <a:p>
            <a:pPr lvl="2"/>
            <a:r>
              <a:rPr lang="en-US" dirty="0"/>
              <a:t>VM</a:t>
            </a:r>
          </a:p>
          <a:p>
            <a:pPr lvl="2"/>
            <a:r>
              <a:rPr lang="en-US" dirty="0" err="1"/>
              <a:t>Etc</a:t>
            </a:r>
            <a:r>
              <a:rPr lang="en-US" dirty="0"/>
              <a:t>…</a:t>
            </a:r>
          </a:p>
          <a:p>
            <a:pPr lvl="2"/>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Containers (Cloud/On-Prem)</a:t>
            </a:r>
          </a:p>
        </p:txBody>
      </p:sp>
      <p:pic>
        <p:nvPicPr>
          <p:cNvPr id="6" name="Picture 5">
            <a:extLst>
              <a:ext uri="{FF2B5EF4-FFF2-40B4-BE49-F238E27FC236}">
                <a16:creationId xmlns:a16="http://schemas.microsoft.com/office/drawing/2014/main" id="{009931CD-9AD2-4922-8E59-73ADAC688221}"/>
              </a:ext>
            </a:extLst>
          </p:cNvPr>
          <p:cNvPicPr>
            <a:picLocks noChangeAspect="1"/>
          </p:cNvPicPr>
          <p:nvPr/>
        </p:nvPicPr>
        <p:blipFill>
          <a:blip r:embed="rId3"/>
          <a:stretch>
            <a:fillRect/>
          </a:stretch>
        </p:blipFill>
        <p:spPr>
          <a:xfrm>
            <a:off x="5789612" y="491828"/>
            <a:ext cx="6019800" cy="5671958"/>
          </a:xfrm>
          <a:prstGeom prst="rect">
            <a:avLst/>
          </a:prstGeom>
        </p:spPr>
      </p:pic>
    </p:spTree>
    <p:extLst>
      <p:ext uri="{BB962C8B-B14F-4D97-AF65-F5344CB8AC3E}">
        <p14:creationId xmlns:p14="http://schemas.microsoft.com/office/powerpoint/2010/main" val="1360208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How does this product meet the needs of the client?</a:t>
            </a:r>
          </a:p>
        </p:txBody>
      </p:sp>
      <p:sp>
        <p:nvSpPr>
          <p:cNvPr id="4" name="Title 3"/>
          <p:cNvSpPr>
            <a:spLocks noGrp="1"/>
          </p:cNvSpPr>
          <p:nvPr>
            <p:ph type="title"/>
          </p:nvPr>
        </p:nvSpPr>
        <p:spPr/>
        <p:txBody>
          <a:bodyPr/>
          <a:lstStyle/>
          <a:p>
            <a:r>
              <a:rPr lang="en-US" dirty="0"/>
              <a:t>Market-</a:t>
            </a:r>
            <a:br>
              <a:rPr lang="en-US" dirty="0"/>
            </a:br>
            <a:r>
              <a:rPr lang="en-US" dirty="0"/>
              <a:t>Client First</a:t>
            </a:r>
          </a:p>
        </p:txBody>
      </p:sp>
    </p:spTree>
    <p:extLst>
      <p:ext uri="{BB962C8B-B14F-4D97-AF65-F5344CB8AC3E}">
        <p14:creationId xmlns:p14="http://schemas.microsoft.com/office/powerpoint/2010/main" val="627144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Clients Purchase Contact Center Elevated Experience (C2E2) from First Data</a:t>
            </a:r>
          </a:p>
          <a:p>
            <a:pPr lvl="1"/>
            <a:r>
              <a:rPr lang="en-US" dirty="0"/>
              <a:t>Using the latest features available in Python 3/</a:t>
            </a:r>
            <a:r>
              <a:rPr lang="en-US" dirty="0" err="1"/>
              <a:t>Tensorflow</a:t>
            </a:r>
            <a:r>
              <a:rPr lang="en-US" dirty="0"/>
              <a:t>/</a:t>
            </a:r>
            <a:r>
              <a:rPr lang="en-US" dirty="0" err="1"/>
              <a:t>Keras</a:t>
            </a:r>
            <a:endParaRPr lang="en-US" dirty="0"/>
          </a:p>
          <a:p>
            <a:pPr lvl="2"/>
            <a:r>
              <a:rPr lang="en-US" dirty="0"/>
              <a:t>Build a Deep Neural Network (DNN) conduct supervised training on:</a:t>
            </a:r>
          </a:p>
          <a:p>
            <a:pPr lvl="3"/>
            <a:r>
              <a:rPr lang="en-US" dirty="0"/>
              <a:t>The client experience and intent of existing IVR applications</a:t>
            </a:r>
          </a:p>
          <a:p>
            <a:pPr lvl="3"/>
            <a:r>
              <a:rPr lang="en-US" dirty="0"/>
              <a:t>The client experience and intent of agents</a:t>
            </a:r>
          </a:p>
          <a:p>
            <a:pPr lvl="3"/>
            <a:r>
              <a:rPr lang="en-US" dirty="0"/>
              <a:t>The NPS and survey results</a:t>
            </a:r>
          </a:p>
          <a:p>
            <a:pPr lvl="2"/>
            <a:r>
              <a:rPr lang="en-US" dirty="0"/>
              <a:t>Enables us to:</a:t>
            </a:r>
          </a:p>
          <a:p>
            <a:pPr lvl="3"/>
            <a:r>
              <a:rPr lang="en-US" dirty="0"/>
              <a:t>Predict NPS and AHT prior to routing the call to agents</a:t>
            </a:r>
          </a:p>
          <a:p>
            <a:pPr lvl="3"/>
            <a:r>
              <a:rPr lang="en-US" dirty="0"/>
              <a:t>Route those calls to the strategic target agent yielding improved CX and AHT</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Contact Centers (Voice/SMS Interfaces)</a:t>
            </a:r>
          </a:p>
        </p:txBody>
      </p:sp>
      <p:pic>
        <p:nvPicPr>
          <p:cNvPr id="7" name="Picture 6">
            <a:extLst>
              <a:ext uri="{FF2B5EF4-FFF2-40B4-BE49-F238E27FC236}">
                <a16:creationId xmlns:a16="http://schemas.microsoft.com/office/drawing/2014/main" id="{95FC20EB-38AB-41CE-8DA3-3449D277ECAF}"/>
              </a:ext>
            </a:extLst>
          </p:cNvPr>
          <p:cNvPicPr>
            <a:picLocks noChangeAspect="1"/>
          </p:cNvPicPr>
          <p:nvPr/>
        </p:nvPicPr>
        <p:blipFill>
          <a:blip r:embed="rId3"/>
          <a:stretch>
            <a:fillRect/>
          </a:stretch>
        </p:blipFill>
        <p:spPr>
          <a:xfrm>
            <a:off x="3884612" y="4635500"/>
            <a:ext cx="4800600" cy="1514475"/>
          </a:xfrm>
          <a:prstGeom prst="rect">
            <a:avLst/>
          </a:prstGeom>
        </p:spPr>
      </p:pic>
    </p:spTree>
    <p:extLst>
      <p:ext uri="{BB962C8B-B14F-4D97-AF65-F5344CB8AC3E}">
        <p14:creationId xmlns:p14="http://schemas.microsoft.com/office/powerpoint/2010/main" val="3998883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Is this product easy to bring to market and providing business value?</a:t>
            </a:r>
          </a:p>
        </p:txBody>
      </p:sp>
      <p:sp>
        <p:nvSpPr>
          <p:cNvPr id="4" name="Title 3"/>
          <p:cNvSpPr>
            <a:spLocks noGrp="1"/>
          </p:cNvSpPr>
          <p:nvPr>
            <p:ph type="title"/>
          </p:nvPr>
        </p:nvSpPr>
        <p:spPr/>
        <p:txBody>
          <a:bodyPr/>
          <a:lstStyle/>
          <a:p>
            <a:r>
              <a:rPr lang="en-US" dirty="0"/>
              <a:t>Market-</a:t>
            </a:r>
            <a:br>
              <a:rPr lang="en-US" dirty="0"/>
            </a:br>
            <a:r>
              <a:rPr lang="en-US" dirty="0"/>
              <a:t>Future Product</a:t>
            </a:r>
          </a:p>
        </p:txBody>
      </p:sp>
    </p:spTree>
    <p:extLst>
      <p:ext uri="{BB962C8B-B14F-4D97-AF65-F5344CB8AC3E}">
        <p14:creationId xmlns:p14="http://schemas.microsoft.com/office/powerpoint/2010/main" val="2979577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10972483" cy="838199"/>
          </a:xfrm>
        </p:spPr>
        <p:txBody>
          <a:bodyPr/>
          <a:lstStyle/>
          <a:p>
            <a:r>
              <a:rPr lang="en-US" dirty="0"/>
              <a:t>Appending this Solution to the end of existing IVR applications provide you with DNN features.</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Plug, Train and Play</a:t>
            </a:r>
          </a:p>
        </p:txBody>
      </p:sp>
      <p:pic>
        <p:nvPicPr>
          <p:cNvPr id="3" name="Picture 2">
            <a:extLst>
              <a:ext uri="{FF2B5EF4-FFF2-40B4-BE49-F238E27FC236}">
                <a16:creationId xmlns:a16="http://schemas.microsoft.com/office/drawing/2014/main" id="{9072D8F7-C640-4984-8819-8E6F54F9A9D4}"/>
              </a:ext>
            </a:extLst>
          </p:cNvPr>
          <p:cNvPicPr>
            <a:picLocks noChangeAspect="1"/>
          </p:cNvPicPr>
          <p:nvPr/>
        </p:nvPicPr>
        <p:blipFill>
          <a:blip r:embed="rId3"/>
          <a:stretch>
            <a:fillRect/>
          </a:stretch>
        </p:blipFill>
        <p:spPr>
          <a:xfrm>
            <a:off x="339823" y="1618488"/>
            <a:ext cx="11509178" cy="4782312"/>
          </a:xfrm>
          <a:prstGeom prst="rect">
            <a:avLst/>
          </a:prstGeom>
        </p:spPr>
      </p:pic>
    </p:spTree>
    <p:extLst>
      <p:ext uri="{BB962C8B-B14F-4D97-AF65-F5344CB8AC3E}">
        <p14:creationId xmlns:p14="http://schemas.microsoft.com/office/powerpoint/2010/main" val="3599832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9110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3566"/>
          <a:stretch/>
        </p:blipFill>
        <p:spPr>
          <a:xfrm>
            <a:off x="6399214" y="2498453"/>
            <a:ext cx="3821112" cy="3673747"/>
          </a:xfrm>
          <a:prstGeom prst="rect">
            <a:avLst/>
          </a:prstGeom>
          <a:noFill/>
          <a:ln>
            <a:noFill/>
          </a:ln>
          <a:effectLst>
            <a:outerShdw blurRad="114300" dir="2700000" algn="tl" rotWithShape="0">
              <a:prstClr val="black">
                <a:alpha val="30000"/>
              </a:prstClr>
            </a:outerShdw>
          </a:effectLst>
        </p:spPr>
      </p:pic>
      <p:sp>
        <p:nvSpPr>
          <p:cNvPr id="10" name="Title 9"/>
          <p:cNvSpPr>
            <a:spLocks noGrp="1"/>
          </p:cNvSpPr>
          <p:nvPr>
            <p:ph type="title"/>
          </p:nvPr>
        </p:nvSpPr>
        <p:spPr/>
        <p:txBody>
          <a:bodyPr/>
          <a:lstStyle/>
          <a:p>
            <a:r>
              <a:rPr lang="en-US" dirty="0"/>
              <a:t>Alternative slide layouts</a:t>
            </a:r>
          </a:p>
        </p:txBody>
      </p:sp>
      <p:grpSp>
        <p:nvGrpSpPr>
          <p:cNvPr id="7" name="Group 6"/>
          <p:cNvGrpSpPr/>
          <p:nvPr/>
        </p:nvGrpSpPr>
        <p:grpSpPr>
          <a:xfrm>
            <a:off x="6419727" y="1304924"/>
            <a:ext cx="4115813" cy="910737"/>
            <a:chOff x="5240338" y="1206143"/>
            <a:chExt cx="3633439" cy="803998"/>
          </a:xfrm>
        </p:grpSpPr>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40338" y="1206143"/>
              <a:ext cx="3633439" cy="803998"/>
            </a:xfrm>
            <a:prstGeom prst="rect">
              <a:avLst/>
            </a:prstGeom>
            <a:noFill/>
            <a:ln>
              <a:noFill/>
            </a:ln>
            <a:effectLst>
              <a:outerShdw blurRad="114300" dir="2700000" algn="tl" rotWithShape="0">
                <a:prstClr val="black">
                  <a:alpha val="30000"/>
                </a:prstClr>
              </a:outerShdw>
            </a:effectLst>
          </p:spPr>
        </p:pic>
        <p:sp>
          <p:nvSpPr>
            <p:cNvPr id="12" name="Rectangle 11"/>
            <p:cNvSpPr/>
            <p:nvPr/>
          </p:nvSpPr>
          <p:spPr>
            <a:xfrm>
              <a:off x="6554607" y="1438236"/>
              <a:ext cx="555109" cy="1616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a:p>
          </p:txBody>
        </p:sp>
      </p:grpSp>
      <p:sp>
        <p:nvSpPr>
          <p:cNvPr id="11" name="Rectangle 10"/>
          <p:cNvSpPr/>
          <p:nvPr/>
        </p:nvSpPr>
        <p:spPr>
          <a:xfrm>
            <a:off x="6391286" y="3519533"/>
            <a:ext cx="3817926" cy="8553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a:p>
        </p:txBody>
      </p:sp>
      <p:sp>
        <p:nvSpPr>
          <p:cNvPr id="27" name="TextBox 26"/>
          <p:cNvSpPr txBox="1"/>
          <p:nvPr/>
        </p:nvSpPr>
        <p:spPr>
          <a:xfrm>
            <a:off x="608013" y="1327150"/>
            <a:ext cx="5181600" cy="2532488"/>
          </a:xfrm>
          <a:prstGeom prst="rect">
            <a:avLst/>
          </a:prstGeom>
          <a:noFill/>
        </p:spPr>
        <p:txBody>
          <a:bodyPr wrap="square" lIns="0" tIns="0" rIns="0" bIns="0" rtlCol="0">
            <a:spAutoFit/>
          </a:bodyPr>
          <a:lstStyle/>
          <a:p>
            <a:r>
              <a:rPr lang="en-US" sz="1600" dirty="0"/>
              <a:t>This template contains Title, Section Divider, Agenda, and Closing Slide layouts that are designed to print with very little ink.</a:t>
            </a:r>
          </a:p>
          <a:p>
            <a:pPr lvl="1"/>
            <a:r>
              <a:rPr lang="en-US" sz="1400" dirty="0"/>
              <a:t>To use these options, follow these steps:</a:t>
            </a:r>
          </a:p>
          <a:p>
            <a:pPr lvl="2"/>
            <a:r>
              <a:rPr lang="en-US" sz="1400" dirty="0"/>
              <a:t>Got to the slide you wish to change</a:t>
            </a:r>
          </a:p>
          <a:p>
            <a:pPr lvl="2"/>
            <a:r>
              <a:rPr lang="en-US" sz="1400" dirty="0"/>
              <a:t>Go to the </a:t>
            </a:r>
            <a:r>
              <a:rPr lang="en-US" sz="1400" b="1" dirty="0"/>
              <a:t>Home</a:t>
            </a:r>
            <a:r>
              <a:rPr lang="en-US" sz="1400" dirty="0"/>
              <a:t> tab on the PowerPoint </a:t>
            </a:r>
            <a:r>
              <a:rPr lang="en-US" sz="1400" b="1" dirty="0"/>
              <a:t>Ribbon </a:t>
            </a:r>
            <a:r>
              <a:rPr lang="en-US" sz="1400" dirty="0"/>
              <a:t>and </a:t>
            </a:r>
            <a:br>
              <a:rPr lang="en-US" sz="1400" dirty="0"/>
            </a:br>
            <a:r>
              <a:rPr lang="en-US" sz="1400" dirty="0"/>
              <a:t>click </a:t>
            </a:r>
            <a:r>
              <a:rPr lang="en-US" sz="1400" b="1" dirty="0"/>
              <a:t>Layout</a:t>
            </a:r>
            <a:r>
              <a:rPr lang="en-US" sz="1400" dirty="0"/>
              <a:t> (1)</a:t>
            </a:r>
            <a:endParaRPr lang="en-US" sz="1400" b="1" dirty="0"/>
          </a:p>
          <a:p>
            <a:pPr lvl="2"/>
            <a:r>
              <a:rPr lang="en-US" sz="1400" dirty="0"/>
              <a:t>From the drop-down menu select the appropriate </a:t>
            </a:r>
            <a:r>
              <a:rPr lang="en-US" sz="1400" b="1" dirty="0"/>
              <a:t>Low-Ink</a:t>
            </a:r>
            <a:r>
              <a:rPr lang="en-US" sz="1400" dirty="0"/>
              <a:t> </a:t>
            </a:r>
            <a:br>
              <a:rPr lang="en-US" sz="1400" dirty="0"/>
            </a:br>
            <a:r>
              <a:rPr lang="en-US" sz="1400" dirty="0"/>
              <a:t>slide layout from the thumbnail images (2)</a:t>
            </a:r>
          </a:p>
        </p:txBody>
      </p:sp>
      <p:sp>
        <p:nvSpPr>
          <p:cNvPr id="13" name="Oval 12"/>
          <p:cNvSpPr/>
          <p:nvPr/>
        </p:nvSpPr>
        <p:spPr>
          <a:xfrm>
            <a:off x="10127437" y="3428529"/>
            <a:ext cx="192024" cy="192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2</a:t>
            </a:r>
          </a:p>
        </p:txBody>
      </p:sp>
      <p:sp>
        <p:nvSpPr>
          <p:cNvPr id="14" name="Oval 13"/>
          <p:cNvSpPr/>
          <p:nvPr/>
        </p:nvSpPr>
        <p:spPr>
          <a:xfrm>
            <a:off x="8442325" y="1650206"/>
            <a:ext cx="192024" cy="192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1</a:t>
            </a:r>
          </a:p>
        </p:txBody>
      </p:sp>
    </p:spTree>
    <p:extLst>
      <p:ext uri="{BB962C8B-B14F-4D97-AF65-F5344CB8AC3E}">
        <p14:creationId xmlns:p14="http://schemas.microsoft.com/office/powerpoint/2010/main" val="3210615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a:t>Bulleted text level 1</a:t>
            </a:r>
          </a:p>
          <a:p>
            <a:pPr lvl="1"/>
            <a:r>
              <a:rPr lang="en-US"/>
              <a:t>Bulleted text level 2</a:t>
            </a:r>
          </a:p>
          <a:p>
            <a:pPr lvl="2"/>
            <a:r>
              <a:rPr lang="en-US"/>
              <a:t>Bulleted text level 3</a:t>
            </a:r>
            <a:endParaRPr lang="en-US" dirty="0"/>
          </a:p>
        </p:txBody>
      </p:sp>
      <p:sp>
        <p:nvSpPr>
          <p:cNvPr id="2" name="Title 1"/>
          <p:cNvSpPr>
            <a:spLocks noGrp="1"/>
          </p:cNvSpPr>
          <p:nvPr>
            <p:ph type="title"/>
          </p:nvPr>
        </p:nvSpPr>
        <p:spPr/>
        <p:txBody>
          <a:bodyPr/>
          <a:lstStyle/>
          <a:p>
            <a:r>
              <a:rPr lang="en-US" dirty="0"/>
              <a:t>Simple bulleted text</a:t>
            </a:r>
          </a:p>
        </p:txBody>
      </p:sp>
    </p:spTree>
    <p:extLst>
      <p:ext uri="{BB962C8B-B14F-4D97-AF65-F5344CB8AC3E}">
        <p14:creationId xmlns:p14="http://schemas.microsoft.com/office/powerpoint/2010/main" val="104391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066800"/>
            <a:ext cx="7619999" cy="5083175"/>
          </a:xfrm>
        </p:spPr>
        <p:txBody>
          <a:bodyPr/>
          <a:lstStyle/>
          <a:p>
            <a:r>
              <a:rPr lang="en-US" dirty="0"/>
              <a:t>Classic Routing</a:t>
            </a:r>
            <a:endParaRPr lang="en-US" b="1" dirty="0"/>
          </a:p>
          <a:p>
            <a:pPr lvl="1"/>
            <a:r>
              <a:rPr lang="en-US" sz="1550" dirty="0"/>
              <a:t>Does </a:t>
            </a:r>
            <a:r>
              <a:rPr lang="en-US" sz="1550" b="1" dirty="0"/>
              <a:t>not</a:t>
            </a:r>
            <a:r>
              <a:rPr lang="en-US" sz="1550" dirty="0"/>
              <a:t> take real time action based on previous Days/Months/Years Events &amp; Data</a:t>
            </a:r>
          </a:p>
          <a:p>
            <a:pPr lvl="1"/>
            <a:r>
              <a:rPr lang="en-US" sz="1550" dirty="0"/>
              <a:t>Takes </a:t>
            </a:r>
            <a:r>
              <a:rPr lang="en-US" sz="1550" b="1" dirty="0"/>
              <a:t>no action </a:t>
            </a:r>
            <a:r>
              <a:rPr lang="en-US" sz="1550" dirty="0"/>
              <a:t>to promote positive Net Promoter Score (NPS)</a:t>
            </a:r>
          </a:p>
          <a:p>
            <a:pPr lvl="1"/>
            <a:r>
              <a:rPr lang="en-US" sz="1550" dirty="0"/>
              <a:t>Does </a:t>
            </a:r>
            <a:r>
              <a:rPr lang="en-US" sz="1550" b="1" dirty="0"/>
              <a:t>nothing</a:t>
            </a:r>
            <a:r>
              <a:rPr lang="en-US" sz="1550" dirty="0"/>
              <a:t> to reduce Average Handle Time (AHT)</a:t>
            </a:r>
          </a:p>
          <a:p>
            <a:pPr lvl="1"/>
            <a:r>
              <a:rPr lang="en-US" sz="1550" dirty="0"/>
              <a:t>Creates a nearly </a:t>
            </a:r>
            <a:r>
              <a:rPr lang="en-US" sz="1550" b="1" dirty="0"/>
              <a:t>random </a:t>
            </a:r>
            <a:r>
              <a:rPr lang="en-US" sz="1550" dirty="0"/>
              <a:t>Client Experience (CX)</a:t>
            </a:r>
          </a:p>
          <a:p>
            <a:pPr lvl="1"/>
            <a:endParaRPr lang="en-US" sz="1550" dirty="0"/>
          </a:p>
          <a:p>
            <a:r>
              <a:rPr lang="en-US" dirty="0"/>
              <a:t>Deep Neural Network Routing (DNN)</a:t>
            </a:r>
          </a:p>
          <a:p>
            <a:pPr lvl="1"/>
            <a:r>
              <a:rPr lang="en-US" dirty="0"/>
              <a:t>Relearns everything it knows every day from any range of history so it may make the best possible decisions</a:t>
            </a:r>
          </a:p>
          <a:p>
            <a:pPr lvl="1"/>
            <a:r>
              <a:rPr lang="en-US" dirty="0"/>
              <a:t>Trained properly, DNN </a:t>
            </a:r>
            <a:r>
              <a:rPr lang="en-US" b="1" dirty="0"/>
              <a:t>promotes positive</a:t>
            </a:r>
            <a:r>
              <a:rPr lang="en-US" dirty="0"/>
              <a:t> NPS and </a:t>
            </a:r>
            <a:r>
              <a:rPr lang="en-US" b="1" dirty="0"/>
              <a:t>lowers</a:t>
            </a:r>
            <a:r>
              <a:rPr lang="en-US" dirty="0"/>
              <a:t> AHT</a:t>
            </a:r>
          </a:p>
          <a:p>
            <a:pPr lvl="1"/>
            <a:r>
              <a:rPr lang="en-US" dirty="0"/>
              <a:t>Creates intelligent and consistent CX</a:t>
            </a:r>
          </a:p>
        </p:txBody>
      </p:sp>
      <p:sp>
        <p:nvSpPr>
          <p:cNvPr id="2" name="Title 1"/>
          <p:cNvSpPr>
            <a:spLocks noGrp="1"/>
          </p:cNvSpPr>
          <p:nvPr>
            <p:ph type="title"/>
          </p:nvPr>
        </p:nvSpPr>
        <p:spPr/>
        <p:txBody>
          <a:bodyPr/>
          <a:lstStyle/>
          <a:p>
            <a:r>
              <a:rPr lang="en-US" dirty="0"/>
              <a:t>Classic Routing VS Deep Neural Network Routing</a:t>
            </a:r>
          </a:p>
        </p:txBody>
      </p:sp>
      <p:pic>
        <p:nvPicPr>
          <p:cNvPr id="7" name="Picture 6">
            <a:extLst>
              <a:ext uri="{FF2B5EF4-FFF2-40B4-BE49-F238E27FC236}">
                <a16:creationId xmlns:a16="http://schemas.microsoft.com/office/drawing/2014/main" id="{1ED52B46-6C88-4008-BC69-F0AAD28E568F}"/>
              </a:ext>
            </a:extLst>
          </p:cNvPr>
          <p:cNvPicPr>
            <a:picLocks noChangeAspect="1"/>
          </p:cNvPicPr>
          <p:nvPr/>
        </p:nvPicPr>
        <p:blipFill>
          <a:blip r:embed="rId3"/>
          <a:stretch>
            <a:fillRect/>
          </a:stretch>
        </p:blipFill>
        <p:spPr>
          <a:xfrm>
            <a:off x="8609012" y="1066800"/>
            <a:ext cx="3286125" cy="1905000"/>
          </a:xfrm>
          <a:prstGeom prst="rect">
            <a:avLst/>
          </a:prstGeom>
        </p:spPr>
      </p:pic>
      <p:pic>
        <p:nvPicPr>
          <p:cNvPr id="8" name="Picture 7">
            <a:extLst>
              <a:ext uri="{FF2B5EF4-FFF2-40B4-BE49-F238E27FC236}">
                <a16:creationId xmlns:a16="http://schemas.microsoft.com/office/drawing/2014/main" id="{A909EF6D-083A-490F-8DB1-60ADEAF15722}"/>
              </a:ext>
            </a:extLst>
          </p:cNvPr>
          <p:cNvPicPr>
            <a:picLocks noChangeAspect="1"/>
          </p:cNvPicPr>
          <p:nvPr/>
        </p:nvPicPr>
        <p:blipFill>
          <a:blip r:embed="rId4"/>
          <a:stretch>
            <a:fillRect/>
          </a:stretch>
        </p:blipFill>
        <p:spPr>
          <a:xfrm>
            <a:off x="8228012" y="3348515"/>
            <a:ext cx="3667125" cy="3086100"/>
          </a:xfrm>
          <a:prstGeom prst="rect">
            <a:avLst/>
          </a:prstGeom>
        </p:spPr>
      </p:pic>
      <p:pic>
        <p:nvPicPr>
          <p:cNvPr id="5126" name="Picture 6" descr="Image result for red X">
            <a:extLst>
              <a:ext uri="{FF2B5EF4-FFF2-40B4-BE49-F238E27FC236}">
                <a16:creationId xmlns:a16="http://schemas.microsoft.com/office/drawing/2014/main" id="{52EBCB23-8320-4C38-BA12-8898F10948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2612" y="1181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green check mark">
            <a:extLst>
              <a:ext uri="{FF2B5EF4-FFF2-40B4-BE49-F238E27FC236}">
                <a16:creationId xmlns:a16="http://schemas.microsoft.com/office/drawing/2014/main" id="{4B41F834-DA25-41BC-A2B9-57C086CAFA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61688" y="3566608"/>
            <a:ext cx="1028647" cy="102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923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p:txBody>
          <a:bodyPr/>
          <a:lstStyle/>
          <a:p>
            <a:r>
              <a:rPr lang="en-US" dirty="0"/>
              <a:t>Text level one for (header without bullet)</a:t>
            </a:r>
          </a:p>
          <a:p>
            <a:pPr lvl="1"/>
            <a:r>
              <a:rPr lang="en-US" dirty="0"/>
              <a:t>Press</a:t>
            </a:r>
            <a:r>
              <a:rPr lang="en-US" b="1" dirty="0"/>
              <a:t> Enter </a:t>
            </a:r>
            <a:r>
              <a:rPr lang="en-US" dirty="0"/>
              <a:t>then</a:t>
            </a:r>
            <a:r>
              <a:rPr lang="en-US" b="1" dirty="0"/>
              <a:t> Tab </a:t>
            </a:r>
            <a:r>
              <a:rPr lang="en-US" dirty="0"/>
              <a:t>and start typing for bulleted text</a:t>
            </a:r>
          </a:p>
          <a:p>
            <a:pPr lvl="1"/>
            <a:r>
              <a:rPr lang="en-US" dirty="0"/>
              <a:t>Bulleted text (level two)</a:t>
            </a:r>
          </a:p>
          <a:p>
            <a:pPr lvl="2"/>
            <a:r>
              <a:rPr lang="en-US" dirty="0"/>
              <a:t>Press </a:t>
            </a:r>
            <a:r>
              <a:rPr lang="en-US" b="1" dirty="0"/>
              <a:t>Enter</a:t>
            </a:r>
            <a:r>
              <a:rPr lang="en-US" dirty="0"/>
              <a:t> then </a:t>
            </a:r>
            <a:r>
              <a:rPr lang="en-US" b="1" dirty="0"/>
              <a:t>Tab</a:t>
            </a:r>
            <a:r>
              <a:rPr lang="en-US" dirty="0"/>
              <a:t> for a sub-bullet (level three)</a:t>
            </a:r>
          </a:p>
          <a:p>
            <a:pPr lvl="2"/>
            <a:r>
              <a:rPr lang="en-US" dirty="0"/>
              <a:t>Sub-bullet (level three)</a:t>
            </a:r>
          </a:p>
          <a:p>
            <a:r>
              <a:rPr lang="en-US" dirty="0"/>
              <a:t>Press Enter then Shift + Tab to return to level one for a new header</a:t>
            </a:r>
          </a:p>
          <a:p>
            <a:pPr lvl="1"/>
            <a:r>
              <a:rPr lang="en-US" dirty="0"/>
              <a:t>Press </a:t>
            </a:r>
            <a:r>
              <a:rPr lang="en-US" b="1" dirty="0"/>
              <a:t>Enter</a:t>
            </a:r>
            <a:r>
              <a:rPr lang="en-US" dirty="0"/>
              <a:t> then </a:t>
            </a:r>
            <a:r>
              <a:rPr lang="en-US" b="1" dirty="0"/>
              <a:t>Tab</a:t>
            </a:r>
            <a:r>
              <a:rPr lang="en-US" dirty="0"/>
              <a:t> and start typing for bulleted text</a:t>
            </a:r>
          </a:p>
          <a:p>
            <a:pPr lvl="1"/>
            <a:r>
              <a:rPr lang="en-US" dirty="0"/>
              <a:t>Bulleted text (level two)</a:t>
            </a:r>
          </a:p>
        </p:txBody>
      </p:sp>
      <p:sp>
        <p:nvSpPr>
          <p:cNvPr id="2" name="Title 1"/>
          <p:cNvSpPr>
            <a:spLocks noGrp="1"/>
          </p:cNvSpPr>
          <p:nvPr>
            <p:ph type="title"/>
          </p:nvPr>
        </p:nvSpPr>
        <p:spPr/>
        <p:txBody>
          <a:bodyPr/>
          <a:lstStyle/>
          <a:p>
            <a:r>
              <a:rPr lang="en-US"/>
              <a:t>Bulleted text with headers</a:t>
            </a:r>
            <a:endParaRPr lang="en-US" dirty="0"/>
          </a:p>
        </p:txBody>
      </p:sp>
    </p:spTree>
    <p:extLst>
      <p:ext uri="{BB962C8B-B14F-4D97-AF65-F5344CB8AC3E}">
        <p14:creationId xmlns:p14="http://schemas.microsoft.com/office/powerpoint/2010/main" val="4228961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p:txBody>
          <a:bodyPr/>
          <a:lstStyle/>
          <a:p>
            <a:r>
              <a:rPr lang="en-US" dirty="0"/>
              <a:t>If you wish to have a subtitle, enter it as the first line in content placeholder</a:t>
            </a:r>
          </a:p>
          <a:p>
            <a:pPr lvl="1"/>
            <a:r>
              <a:rPr lang="en-US" dirty="0"/>
              <a:t>Titles are in sentence case (capitalize just as you would a sentence)</a:t>
            </a:r>
          </a:p>
          <a:p>
            <a:pPr lvl="1"/>
            <a:r>
              <a:rPr lang="en-US" dirty="0"/>
              <a:t>Column headers are in title case (see the example on next slide) </a:t>
            </a:r>
          </a:p>
          <a:p>
            <a:pPr lvl="1"/>
            <a:r>
              <a:rPr lang="en-US" dirty="0"/>
              <a:t>Many sales decks employ title formatting similar to above</a:t>
            </a:r>
          </a:p>
          <a:p>
            <a:pPr lvl="1"/>
            <a:r>
              <a:rPr lang="en-US" dirty="0"/>
              <a:t>This is achieved by selecting a few words and changing the font to Arial Black</a:t>
            </a:r>
          </a:p>
          <a:p>
            <a:pPr lvl="1"/>
            <a:r>
              <a:rPr lang="en-US" dirty="0"/>
              <a:t>Do not place periods at the end of bulleted text</a:t>
            </a:r>
          </a:p>
          <a:p>
            <a:pPr lvl="1"/>
            <a:r>
              <a:rPr lang="en-US" dirty="0"/>
              <a:t>If a bullet contains more than one sentence, then punctuation is required. This is demonstrated in this bullet point. It is preferable to treat this text as a paragraph with no bullet, if possible.</a:t>
            </a:r>
          </a:p>
          <a:p>
            <a:pPr lvl="1"/>
            <a:r>
              <a:rPr lang="en-US" dirty="0"/>
              <a:t>Bullet specs: Alt 155 – Arial Black, 150%</a:t>
            </a:r>
            <a:r>
              <a:rPr lang="en-US" baseline="30000" dirty="0"/>
              <a:t>1</a:t>
            </a:r>
            <a:endParaRPr lang="en-US" dirty="0"/>
          </a:p>
          <a:p>
            <a:pPr lvl="1"/>
            <a:r>
              <a:rPr lang="en-US" dirty="0"/>
              <a:t>If you need to footnote an item, use a superscript numeral like this</a:t>
            </a:r>
            <a:r>
              <a:rPr lang="en-US" baseline="30000" dirty="0"/>
              <a:t>2</a:t>
            </a:r>
          </a:p>
          <a:p>
            <a:endParaRPr lang="en-US" dirty="0"/>
          </a:p>
        </p:txBody>
      </p:sp>
      <p:sp>
        <p:nvSpPr>
          <p:cNvPr id="2" name="Title 1"/>
          <p:cNvSpPr>
            <a:spLocks noGrp="1"/>
          </p:cNvSpPr>
          <p:nvPr>
            <p:ph type="title"/>
          </p:nvPr>
        </p:nvSpPr>
        <p:spPr/>
        <p:txBody>
          <a:bodyPr/>
          <a:lstStyle/>
          <a:p>
            <a:r>
              <a:rPr lang="en-US" dirty="0">
                <a:latin typeface="Arial Black" panose="020B0A04020102020204" pitchFamily="34" charset="0"/>
              </a:rPr>
              <a:t>Text formatting</a:t>
            </a:r>
            <a:r>
              <a:rPr lang="en-US" dirty="0"/>
              <a:t> notes</a:t>
            </a:r>
          </a:p>
        </p:txBody>
      </p:sp>
      <p:sp>
        <p:nvSpPr>
          <p:cNvPr id="5" name="TextBox 4"/>
          <p:cNvSpPr txBox="1"/>
          <p:nvPr/>
        </p:nvSpPr>
        <p:spPr>
          <a:xfrm>
            <a:off x="0" y="6248602"/>
            <a:ext cx="12188825" cy="609398"/>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pPr marL="0" indent="0">
              <a:buNone/>
            </a:pPr>
            <a:r>
              <a:rPr lang="en-US" dirty="0"/>
              <a:t>Source: This is an example of formatting for a source that applies to an entire slide. </a:t>
            </a:r>
            <a:br>
              <a:rPr lang="en-US" dirty="0"/>
            </a:br>
            <a:r>
              <a:rPr lang="en-US" dirty="0"/>
              <a:t>If you have multiple sources on a slide, you can add a 8 pt. label underneath tables and charts or use a superscript and footnote for references in text (example below).</a:t>
            </a:r>
          </a:p>
          <a:p>
            <a:r>
              <a:rPr lang="en-US" dirty="0"/>
              <a:t>Source: Source name.	</a:t>
            </a:r>
          </a:p>
          <a:p>
            <a:r>
              <a:rPr lang="en-US" dirty="0"/>
              <a:t>This is an example of a footnote and corresponds to the superscript numeral on the last bullet point.</a:t>
            </a:r>
          </a:p>
        </p:txBody>
      </p:sp>
    </p:spTree>
    <p:extLst>
      <p:ext uri="{BB962C8B-B14F-4D97-AF65-F5344CB8AC3E}">
        <p14:creationId xmlns:p14="http://schemas.microsoft.com/office/powerpoint/2010/main" val="2345381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9"/>
          </p:nvPr>
        </p:nvSpPr>
        <p:spPr/>
        <p:txBody>
          <a:bodyPr/>
          <a:lstStyle/>
          <a:p>
            <a:r>
              <a:rPr lang="en-US" dirty="0"/>
              <a:t>Text Level One </a:t>
            </a:r>
          </a:p>
          <a:p>
            <a:pPr lvl="1"/>
            <a:r>
              <a:rPr lang="en-US" dirty="0"/>
              <a:t>Press </a:t>
            </a:r>
            <a:r>
              <a:rPr lang="en-US" b="1" dirty="0"/>
              <a:t>Enter</a:t>
            </a:r>
            <a:r>
              <a:rPr lang="en-US" dirty="0"/>
              <a:t> then </a:t>
            </a:r>
            <a:r>
              <a:rPr lang="en-US" b="1" dirty="0"/>
              <a:t>Tab</a:t>
            </a:r>
            <a:r>
              <a:rPr lang="en-US" dirty="0"/>
              <a:t> and start typing for bulleted text</a:t>
            </a:r>
          </a:p>
          <a:p>
            <a:pPr lvl="1"/>
            <a:r>
              <a:rPr lang="en-US" dirty="0"/>
              <a:t>Press </a:t>
            </a:r>
            <a:r>
              <a:rPr lang="en-US" b="1" dirty="0"/>
              <a:t>Enter</a:t>
            </a:r>
            <a:r>
              <a:rPr lang="en-US" dirty="0"/>
              <a:t> then </a:t>
            </a:r>
            <a:r>
              <a:rPr lang="en-US" b="1" dirty="0"/>
              <a:t>Tab</a:t>
            </a:r>
            <a:r>
              <a:rPr lang="en-US" dirty="0"/>
              <a:t> and start typing for bulleted text</a:t>
            </a:r>
          </a:p>
          <a:p>
            <a:pPr lvl="2"/>
            <a:r>
              <a:rPr lang="en-US" dirty="0"/>
              <a:t>Bulleted text (level 3)</a:t>
            </a:r>
          </a:p>
          <a:p>
            <a:pPr lvl="2"/>
            <a:r>
              <a:rPr lang="en-US" dirty="0"/>
              <a:t>Bulleted text (level 3)</a:t>
            </a:r>
          </a:p>
        </p:txBody>
      </p:sp>
      <p:sp>
        <p:nvSpPr>
          <p:cNvPr id="4" name="Content Placeholder 3"/>
          <p:cNvSpPr>
            <a:spLocks noGrp="1"/>
          </p:cNvSpPr>
          <p:nvPr>
            <p:ph sz="quarter" idx="20"/>
          </p:nvPr>
        </p:nvSpPr>
        <p:spPr/>
        <p:txBody>
          <a:bodyPr/>
          <a:lstStyle/>
          <a:p>
            <a:r>
              <a:rPr lang="en-US" dirty="0"/>
              <a:t>Text Level One </a:t>
            </a:r>
          </a:p>
          <a:p>
            <a:pPr lvl="1"/>
            <a:r>
              <a:rPr lang="en-US" dirty="0"/>
              <a:t>Use title case for column headers</a:t>
            </a:r>
          </a:p>
          <a:p>
            <a:pPr lvl="1"/>
            <a:r>
              <a:rPr lang="en-US" dirty="0"/>
              <a:t>Use AP Style for title case</a:t>
            </a:r>
          </a:p>
          <a:p>
            <a:pPr lvl="2"/>
            <a:r>
              <a:rPr lang="en-US" dirty="0"/>
              <a:t>Capitalize all nouns, pronouns, verbs (including is, are, was, be), adjectives, and adverbs</a:t>
            </a:r>
          </a:p>
          <a:p>
            <a:pPr lvl="2"/>
            <a:r>
              <a:rPr lang="en-US" dirty="0"/>
              <a:t>Do not capitalize articles, prepositions, or coordinating conjunctions of three letters or less (examples: a, an, the, at, by, for, in, of, on, to, up, and, as, but, or, and nor)</a:t>
            </a:r>
          </a:p>
          <a:p>
            <a:pPr lvl="2"/>
            <a:r>
              <a:rPr lang="en-US" dirty="0"/>
              <a:t>Capitalize prepositions of four letters or more </a:t>
            </a:r>
            <a:br>
              <a:rPr lang="en-US" dirty="0"/>
            </a:br>
            <a:r>
              <a:rPr lang="en-US" dirty="0"/>
              <a:t>(examples: From, With, Without, Between, Among)</a:t>
            </a:r>
          </a:p>
        </p:txBody>
      </p:sp>
      <p:sp>
        <p:nvSpPr>
          <p:cNvPr id="2" name="Title 1"/>
          <p:cNvSpPr>
            <a:spLocks noGrp="1"/>
          </p:cNvSpPr>
          <p:nvPr>
            <p:ph type="title"/>
          </p:nvPr>
        </p:nvSpPr>
        <p:spPr/>
        <p:txBody>
          <a:bodyPr/>
          <a:lstStyle/>
          <a:p>
            <a:r>
              <a:rPr lang="en-US"/>
              <a:t>Two-column layout</a:t>
            </a:r>
            <a:endParaRPr lang="en-US" dirty="0"/>
          </a:p>
        </p:txBody>
      </p:sp>
      <p:cxnSp>
        <p:nvCxnSpPr>
          <p:cNvPr id="7" name="Straight Connector 6"/>
          <p:cNvCxnSpPr/>
          <p:nvPr/>
        </p:nvCxnSpPr>
        <p:spPr>
          <a:xfrm flipH="1">
            <a:off x="6094412" y="1308100"/>
            <a:ext cx="4763" cy="483489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873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If you need to abbreviate thousands, million, billion, and trillions, use K, M, B, and T.</a:t>
            </a:r>
          </a:p>
        </p:txBody>
      </p:sp>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Column chart</a:t>
            </a:r>
          </a:p>
        </p:txBody>
      </p:sp>
      <p:graphicFrame>
        <p:nvGraphicFramePr>
          <p:cNvPr id="13" name="Content Placeholder 12"/>
          <p:cNvGraphicFramePr>
            <a:graphicFrameLocks noGrp="1"/>
          </p:cNvGraphicFramePr>
          <p:nvPr>
            <p:ph sz="quarter" idx="10"/>
            <p:extLst>
              <p:ext uri="{D42A27DB-BD31-4B8C-83A1-F6EECF244321}">
                <p14:modId xmlns:p14="http://schemas.microsoft.com/office/powerpoint/2010/main" val="2024018345"/>
              </p:ext>
            </p:extLst>
          </p:nvPr>
        </p:nvGraphicFramePr>
        <p:xfrm>
          <a:off x="608013" y="1874838"/>
          <a:ext cx="10972800"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dirty="0"/>
              <a:t>Chart Title ($ M)</a:t>
            </a:r>
            <a:r>
              <a:rPr lang="en-US" baseline="30000" dirty="0"/>
              <a:t>1</a:t>
            </a:r>
          </a:p>
        </p:txBody>
      </p:sp>
    </p:spTree>
    <p:extLst>
      <p:ext uri="{BB962C8B-B14F-4D97-AF65-F5344CB8AC3E}">
        <p14:creationId xmlns:p14="http://schemas.microsoft.com/office/powerpoint/2010/main" val="252991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Stacked column chart</a:t>
            </a:r>
          </a:p>
        </p:txBody>
      </p:sp>
      <p:graphicFrame>
        <p:nvGraphicFramePr>
          <p:cNvPr id="13" name="Content Placeholder 12"/>
          <p:cNvGraphicFramePr>
            <a:graphicFrameLocks noGrp="1"/>
          </p:cNvGraphicFramePr>
          <p:nvPr>
            <p:ph sz="quarter" idx="10"/>
            <p:extLst>
              <p:ext uri="{D42A27DB-BD31-4B8C-83A1-F6EECF244321}">
                <p14:modId xmlns:p14="http://schemas.microsoft.com/office/powerpoint/2010/main" val="963866488"/>
              </p:ext>
            </p:extLst>
          </p:nvPr>
        </p:nvGraphicFramePr>
        <p:xfrm>
          <a:off x="608013" y="1874838"/>
          <a:ext cx="10972800"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dirty="0"/>
              <a:t>Chart Title (units)</a:t>
            </a:r>
          </a:p>
        </p:txBody>
      </p:sp>
      <p:sp>
        <p:nvSpPr>
          <p:cNvPr id="7" name="TextBox 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3696660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a:t>Bar chart</a:t>
            </a:r>
            <a:endParaRPr lang="en-US" dirty="0"/>
          </a:p>
        </p:txBody>
      </p:sp>
      <p:graphicFrame>
        <p:nvGraphicFramePr>
          <p:cNvPr id="13" name="Content Placeholder 12"/>
          <p:cNvGraphicFramePr>
            <a:graphicFrameLocks noGrp="1"/>
          </p:cNvGraphicFramePr>
          <p:nvPr>
            <p:ph sz="quarter" idx="10"/>
            <p:extLst>
              <p:ext uri="{D42A27DB-BD31-4B8C-83A1-F6EECF244321}">
                <p14:modId xmlns:p14="http://schemas.microsoft.com/office/powerpoint/2010/main" val="3838136318"/>
              </p:ext>
            </p:extLst>
          </p:nvPr>
        </p:nvGraphicFramePr>
        <p:xfrm>
          <a:off x="608013" y="1874838"/>
          <a:ext cx="10972800"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a:t>Chart Title (units)</a:t>
            </a:r>
            <a:endParaRPr lang="en-US" dirty="0"/>
          </a:p>
        </p:txBody>
      </p:sp>
      <p:sp>
        <p:nvSpPr>
          <p:cNvPr id="7" name="TextBox 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335676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a:t>Line chart</a:t>
            </a:r>
            <a:endParaRPr lang="en-US" dirty="0"/>
          </a:p>
        </p:txBody>
      </p:sp>
      <p:graphicFrame>
        <p:nvGraphicFramePr>
          <p:cNvPr id="13" name="Content Placeholder 12"/>
          <p:cNvGraphicFramePr>
            <a:graphicFrameLocks noGrp="1"/>
          </p:cNvGraphicFramePr>
          <p:nvPr>
            <p:ph sz="quarter" idx="10"/>
            <p:extLst>
              <p:ext uri="{D42A27DB-BD31-4B8C-83A1-F6EECF244321}">
                <p14:modId xmlns:p14="http://schemas.microsoft.com/office/powerpoint/2010/main" val="3825954586"/>
              </p:ext>
            </p:extLst>
          </p:nvPr>
        </p:nvGraphicFramePr>
        <p:xfrm>
          <a:off x="608013" y="1874838"/>
          <a:ext cx="10972800"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a:t>Chart Title (units)</a:t>
            </a:r>
            <a:endParaRPr lang="en-US" dirty="0"/>
          </a:p>
        </p:txBody>
      </p:sp>
      <p:sp>
        <p:nvSpPr>
          <p:cNvPr id="7" name="TextBox 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1988294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a:t>Doughnut chart</a:t>
            </a:r>
            <a:endParaRPr lang="en-US" dirty="0"/>
          </a:p>
        </p:txBody>
      </p:sp>
      <p:graphicFrame>
        <p:nvGraphicFramePr>
          <p:cNvPr id="3" name="Content Placeholder 2"/>
          <p:cNvGraphicFramePr>
            <a:graphicFrameLocks noGrp="1"/>
          </p:cNvGraphicFramePr>
          <p:nvPr>
            <p:ph sz="quarter" idx="10"/>
            <p:extLst>
              <p:ext uri="{D42A27DB-BD31-4B8C-83A1-F6EECF244321}">
                <p14:modId xmlns:p14="http://schemas.microsoft.com/office/powerpoint/2010/main" val="3534526738"/>
              </p:ext>
            </p:extLst>
          </p:nvPr>
        </p:nvGraphicFramePr>
        <p:xfrm>
          <a:off x="608013" y="1874838"/>
          <a:ext cx="10972800"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a:t>Chart Title (units)</a:t>
            </a:r>
          </a:p>
          <a:p>
            <a:endParaRPr lang="en-US" dirty="0"/>
          </a:p>
        </p:txBody>
      </p:sp>
      <p:sp>
        <p:nvSpPr>
          <p:cNvPr id="7" name="TextBox 6"/>
          <p:cNvSpPr txBox="1"/>
          <p:nvPr/>
        </p:nvSpPr>
        <p:spPr>
          <a:xfrm>
            <a:off x="5427468" y="3732580"/>
            <a:ext cx="1333891" cy="615553"/>
          </a:xfrm>
          <a:prstGeom prst="rect">
            <a:avLst/>
          </a:prstGeom>
          <a:noFill/>
        </p:spPr>
        <p:txBody>
          <a:bodyPr wrap="none" lIns="0" tIns="0" rIns="0" bIns="0" rtlCol="0">
            <a:spAutoFit/>
          </a:bodyPr>
          <a:lstStyle/>
          <a:p>
            <a:pPr algn="ctr">
              <a:spcBef>
                <a:spcPts val="0"/>
              </a:spcBef>
            </a:pPr>
            <a:r>
              <a:rPr lang="en-US" sz="2000" b="1" dirty="0">
                <a:solidFill>
                  <a:schemeClr val="tx1"/>
                </a:solidFill>
              </a:rPr>
              <a:t>Total Label</a:t>
            </a:r>
          </a:p>
          <a:p>
            <a:pPr algn="ctr">
              <a:spcBef>
                <a:spcPts val="0"/>
              </a:spcBef>
            </a:pPr>
            <a:r>
              <a:rPr lang="en-US" sz="2000" dirty="0">
                <a:solidFill>
                  <a:schemeClr val="tx1"/>
                </a:solidFill>
              </a:rPr>
              <a:t>(if needed)</a:t>
            </a:r>
          </a:p>
        </p:txBody>
      </p:sp>
      <p:sp>
        <p:nvSpPr>
          <p:cNvPr id="8" name="TextBox 7"/>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571768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a:t>Layout with two charts</a:t>
            </a:r>
            <a:endParaRPr lang="en-US" dirty="0"/>
          </a:p>
        </p:txBody>
      </p:sp>
      <p:graphicFrame>
        <p:nvGraphicFramePr>
          <p:cNvPr id="13" name="Content Placeholder 12"/>
          <p:cNvGraphicFramePr>
            <a:graphicFrameLocks noGrp="1"/>
          </p:cNvGraphicFramePr>
          <p:nvPr>
            <p:ph sz="quarter" idx="10"/>
            <p:extLst>
              <p:ext uri="{D42A27DB-BD31-4B8C-83A1-F6EECF244321}">
                <p14:modId xmlns:p14="http://schemas.microsoft.com/office/powerpoint/2010/main" val="458840164"/>
              </p:ext>
            </p:extLst>
          </p:nvPr>
        </p:nvGraphicFramePr>
        <p:xfrm>
          <a:off x="654050" y="1874838"/>
          <a:ext cx="4973638"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a:t>Chart Title (units)</a:t>
            </a:r>
            <a:endParaRPr lang="en-US" dirty="0"/>
          </a:p>
        </p:txBody>
      </p:sp>
      <p:sp>
        <p:nvSpPr>
          <p:cNvPr id="2" name="Text Placeholder 1"/>
          <p:cNvSpPr>
            <a:spLocks noGrp="1"/>
          </p:cNvSpPr>
          <p:nvPr>
            <p:ph type="body" sz="quarter" idx="15"/>
          </p:nvPr>
        </p:nvSpPr>
        <p:spPr/>
        <p:txBody>
          <a:bodyPr/>
          <a:lstStyle/>
          <a:p>
            <a:r>
              <a:rPr lang="en-US"/>
              <a:t>Chart Title (units)</a:t>
            </a:r>
            <a:endParaRPr lang="en-US" dirty="0"/>
          </a:p>
        </p:txBody>
      </p:sp>
      <p:graphicFrame>
        <p:nvGraphicFramePr>
          <p:cNvPr id="8" name="Content Placeholder 2"/>
          <p:cNvGraphicFramePr>
            <a:graphicFrameLocks noGrp="1"/>
          </p:cNvGraphicFramePr>
          <p:nvPr>
            <p:ph sz="quarter" idx="16"/>
            <p:extLst>
              <p:ext uri="{D42A27DB-BD31-4B8C-83A1-F6EECF244321}">
                <p14:modId xmlns:p14="http://schemas.microsoft.com/office/powerpoint/2010/main" val="2021819101"/>
              </p:ext>
            </p:extLst>
          </p:nvPr>
        </p:nvGraphicFramePr>
        <p:xfrm>
          <a:off x="6561138" y="1919288"/>
          <a:ext cx="4973637" cy="3997325"/>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654050" y="5889788"/>
            <a:ext cx="5284788" cy="259552"/>
          </a:xfrm>
          <a:prstGeom prst="rect">
            <a:avLst/>
          </a:prstGeom>
          <a:noFill/>
        </p:spPr>
        <p:txBody>
          <a:bodyPr wrap="square" lIns="0" tIns="0" rIns="0" bIns="0" rtlCol="0">
            <a:noAutofit/>
          </a:bodyPr>
          <a:lstStyle/>
          <a:p>
            <a:r>
              <a:rPr lang="en-US" sz="800" b="0" dirty="0">
                <a:solidFill>
                  <a:schemeClr val="tx1"/>
                </a:solidFill>
              </a:rPr>
              <a:t>Source: If you have multiple charts or tables you may label the source underneath the item</a:t>
            </a:r>
          </a:p>
        </p:txBody>
      </p:sp>
      <p:sp>
        <p:nvSpPr>
          <p:cNvPr id="16" name="TextBox 15"/>
          <p:cNvSpPr txBox="1"/>
          <p:nvPr/>
        </p:nvSpPr>
        <p:spPr>
          <a:xfrm>
            <a:off x="6483032" y="5889788"/>
            <a:ext cx="5284788" cy="259552"/>
          </a:xfrm>
          <a:prstGeom prst="rect">
            <a:avLst/>
          </a:prstGeom>
          <a:noFill/>
        </p:spPr>
        <p:txBody>
          <a:bodyPr wrap="square" lIns="0" tIns="0" rIns="0" bIns="0" rtlCol="0">
            <a:noAutofit/>
          </a:bodyPr>
          <a:lstStyle/>
          <a:p>
            <a:r>
              <a:rPr lang="en-US" sz="800" b="0" dirty="0">
                <a:solidFill>
                  <a:schemeClr val="tx1"/>
                </a:solidFill>
              </a:rPr>
              <a:t>Source: If you have multiple charts or tables you may label the source underneath the item</a:t>
            </a:r>
          </a:p>
        </p:txBody>
      </p:sp>
      <p:sp>
        <p:nvSpPr>
          <p:cNvPr id="11" name="TextBox 10"/>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227477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example</a:t>
            </a:r>
            <a:endParaRPr lang="en-US" dirty="0"/>
          </a:p>
        </p:txBody>
      </p:sp>
      <p:graphicFrame>
        <p:nvGraphicFramePr>
          <p:cNvPr id="9" name="Content Placeholder 4"/>
          <p:cNvGraphicFramePr>
            <a:graphicFrameLocks noGrp="1"/>
          </p:cNvGraphicFramePr>
          <p:nvPr>
            <p:ph sz="quarter" idx="10"/>
            <p:extLst>
              <p:ext uri="{D42A27DB-BD31-4B8C-83A1-F6EECF244321}">
                <p14:modId xmlns:p14="http://schemas.microsoft.com/office/powerpoint/2010/main" val="2005960623"/>
              </p:ext>
            </p:extLst>
          </p:nvPr>
        </p:nvGraphicFramePr>
        <p:xfrm>
          <a:off x="608013" y="1874838"/>
          <a:ext cx="10972802" cy="2865978"/>
        </p:xfrm>
        <a:graphic>
          <a:graphicData uri="http://schemas.openxmlformats.org/drawingml/2006/table">
            <a:tbl>
              <a:tblPr firstRow="1" firstCol="1">
                <a:tableStyleId>{69012ECD-51FC-41F1-AA8D-1B2483CD663F}</a:tableStyleId>
              </a:tblPr>
              <a:tblGrid>
                <a:gridCol w="2467081">
                  <a:extLst>
                    <a:ext uri="{9D8B030D-6E8A-4147-A177-3AD203B41FA5}">
                      <a16:colId xmlns:a16="http://schemas.microsoft.com/office/drawing/2014/main" val="20000"/>
                    </a:ext>
                  </a:extLst>
                </a:gridCol>
                <a:gridCol w="1571352">
                  <a:extLst>
                    <a:ext uri="{9D8B030D-6E8A-4147-A177-3AD203B41FA5}">
                      <a16:colId xmlns:a16="http://schemas.microsoft.com/office/drawing/2014/main" val="2939374478"/>
                    </a:ext>
                  </a:extLst>
                </a:gridCol>
                <a:gridCol w="1752643">
                  <a:extLst>
                    <a:ext uri="{9D8B030D-6E8A-4147-A177-3AD203B41FA5}">
                      <a16:colId xmlns:a16="http://schemas.microsoft.com/office/drawing/2014/main" val="20002"/>
                    </a:ext>
                  </a:extLst>
                </a:gridCol>
                <a:gridCol w="1981248">
                  <a:extLst>
                    <a:ext uri="{9D8B030D-6E8A-4147-A177-3AD203B41FA5}">
                      <a16:colId xmlns:a16="http://schemas.microsoft.com/office/drawing/2014/main" val="20003"/>
                    </a:ext>
                  </a:extLst>
                </a:gridCol>
                <a:gridCol w="3200478">
                  <a:extLst>
                    <a:ext uri="{9D8B030D-6E8A-4147-A177-3AD203B41FA5}">
                      <a16:colId xmlns:a16="http://schemas.microsoft.com/office/drawing/2014/main" val="20005"/>
                    </a:ext>
                  </a:extLst>
                </a:gridCol>
              </a:tblGrid>
              <a:tr h="406686">
                <a:tc>
                  <a:txBody>
                    <a:bodyPr/>
                    <a:lstStyle/>
                    <a:p>
                      <a:pPr algn="l"/>
                      <a:endParaRPr lang="en-US" sz="1400" b="1" dirty="0">
                        <a:solidFill>
                          <a:schemeClr val="accent1"/>
                        </a:solidFill>
                      </a:endParaRPr>
                    </a:p>
                  </a:txBody>
                  <a:tcPr marL="92190" marR="92190" marT="91440" marB="91440" anchor="b"/>
                </a:tc>
                <a:tc>
                  <a:txBody>
                    <a:bodyPr/>
                    <a:lstStyle/>
                    <a:p>
                      <a:pPr marL="0" marR="0" lvl="0" indent="0" algn="r" defTabSz="914309" rtl="0" eaLnBrk="1" fontAlgn="auto" latinLnBrk="0" hangingPunct="1">
                        <a:lnSpc>
                          <a:spcPct val="100000"/>
                        </a:lnSpc>
                        <a:spcBef>
                          <a:spcPts val="0"/>
                        </a:spcBef>
                        <a:spcAft>
                          <a:spcPts val="0"/>
                        </a:spcAft>
                        <a:buClrTx/>
                        <a:buSzTx/>
                        <a:buFontTx/>
                        <a:buNone/>
                        <a:tabLst/>
                        <a:defRPr/>
                      </a:pPr>
                      <a:r>
                        <a:rPr lang="en-US" sz="1400" dirty="0"/>
                        <a:t>Right-align</a:t>
                      </a:r>
                      <a:endParaRPr lang="en-US" sz="1400" b="1" dirty="0">
                        <a:solidFill>
                          <a:schemeClr val="accent1"/>
                        </a:solidFill>
                      </a:endParaRPr>
                    </a:p>
                  </a:txBody>
                  <a:tcPr marL="92190" marR="92190" marT="91440" marB="91440" anchor="ctr"/>
                </a:tc>
                <a:tc>
                  <a:txBody>
                    <a:bodyPr/>
                    <a:lstStyle/>
                    <a:p>
                      <a:pPr algn="r"/>
                      <a:r>
                        <a:rPr lang="en-US" sz="1400" dirty="0"/>
                        <a:t>Right-align</a:t>
                      </a:r>
                      <a:endParaRPr lang="en-US" sz="1400" b="1" dirty="0">
                        <a:solidFill>
                          <a:schemeClr val="accent1"/>
                        </a:solidFill>
                      </a:endParaRPr>
                    </a:p>
                  </a:txBody>
                  <a:tcPr marL="92190" marR="92190" marT="91440" marB="91440" anchor="ctr"/>
                </a:tc>
                <a:tc>
                  <a:txBody>
                    <a:bodyPr/>
                    <a:lstStyle/>
                    <a:p>
                      <a:pPr algn="ctr"/>
                      <a:r>
                        <a:rPr lang="en-US" sz="1400" dirty="0"/>
                        <a:t>Center</a:t>
                      </a:r>
                      <a:endParaRPr lang="en-US" sz="1400" b="1" dirty="0">
                        <a:solidFill>
                          <a:schemeClr val="accent1"/>
                        </a:solidFill>
                      </a:endParaRPr>
                    </a:p>
                  </a:txBody>
                  <a:tcPr marL="92190" marR="92190" marT="91440" marB="91440" anchor="ctr"/>
                </a:tc>
                <a:tc>
                  <a:txBody>
                    <a:bodyPr/>
                    <a:lstStyle/>
                    <a:p>
                      <a:pPr algn="l"/>
                      <a:r>
                        <a:rPr lang="en-US" sz="1400" dirty="0"/>
                        <a:t>Left</a:t>
                      </a:r>
                      <a:r>
                        <a:rPr lang="en-US" sz="1400" baseline="0" dirty="0"/>
                        <a:t>-align</a:t>
                      </a:r>
                      <a:endParaRPr lang="en-US" sz="1400" b="1" dirty="0">
                        <a:solidFill>
                          <a:schemeClr val="accent1"/>
                        </a:solidFill>
                      </a:endParaRPr>
                    </a:p>
                  </a:txBody>
                  <a:tcPr marL="92190" marR="92190" marT="91440" marB="91440" anchor="ctr"/>
                </a:tc>
                <a:extLst>
                  <a:ext uri="{0D108BD9-81ED-4DB2-BD59-A6C34878D82A}">
                    <a16:rowId xmlns:a16="http://schemas.microsoft.com/office/drawing/2014/main" val="10000"/>
                  </a:ext>
                </a:extLst>
              </a:tr>
              <a:tr h="856181">
                <a:tc>
                  <a:txBody>
                    <a:bodyPr/>
                    <a:lstStyle/>
                    <a:p>
                      <a:pPr marL="0" indent="0" algn="l" defTabSz="914377" rtl="0" eaLnBrk="1" latinLnBrk="0" hangingPunct="1">
                        <a:buFont typeface="Arial" panose="020B0604020202020204" pitchFamily="34" charset="0"/>
                        <a:buNone/>
                      </a:pPr>
                      <a:r>
                        <a:rPr lang="en-US" sz="1400" kern="1200" dirty="0"/>
                        <a:t>Rows are top aligned</a:t>
                      </a:r>
                      <a:endParaRPr lang="en-US" sz="1400" b="0" kern="1200" dirty="0">
                        <a:solidFill>
                          <a:schemeClr val="tx1"/>
                        </a:solidFill>
                        <a:latin typeface="+mn-lt"/>
                        <a:ea typeface="+mn-ea"/>
                        <a:cs typeface="+mn-cs"/>
                      </a:endParaRPr>
                    </a:p>
                  </a:txBody>
                  <a:tcPr marL="92190" marR="92190" marT="91440" marB="91440">
                    <a:lnB w="9525" cap="flat" cmpd="sng" algn="ctr">
                      <a:solidFill>
                        <a:schemeClr val="bg2"/>
                      </a:solidFill>
                      <a:prstDash val="solid"/>
                      <a:round/>
                      <a:headEnd type="none" w="med" len="med"/>
                      <a:tailEnd type="none" w="med" len="med"/>
                    </a:lnB>
                  </a:tcPr>
                </a:tc>
                <a:tc>
                  <a:txBody>
                    <a:bodyPr/>
                    <a:lstStyle/>
                    <a:p>
                      <a:pPr marL="0" indent="0" algn="r">
                        <a:buFont typeface="Arial" panose="020B0604020202020204" pitchFamily="34" charset="0"/>
                        <a:buNone/>
                      </a:pPr>
                      <a:r>
                        <a:rPr lang="en-US" sz="1400" baseline="0" dirty="0"/>
                        <a:t>100.00</a:t>
                      </a:r>
                      <a:endParaRPr lang="en-US" sz="1400" b="0" baseline="0" dirty="0">
                        <a:solidFill>
                          <a:schemeClr val="tx1"/>
                        </a:solidFill>
                      </a:endParaRPr>
                    </a:p>
                  </a:txBody>
                  <a:tcPr marL="92190" marR="92190" marT="91440" marB="91440"/>
                </a:tc>
                <a:tc>
                  <a:txBody>
                    <a:bodyPr/>
                    <a:lstStyle/>
                    <a:p>
                      <a:pPr marL="0" indent="0" algn="r">
                        <a:buFont typeface="Arial" panose="020B0604020202020204" pitchFamily="34" charset="0"/>
                        <a:buNone/>
                      </a:pPr>
                      <a:r>
                        <a:rPr lang="en-US" sz="1400" baseline="0" dirty="0"/>
                        <a:t>12</a:t>
                      </a:r>
                      <a:endParaRPr lang="en-US" sz="1400" b="0" baseline="0" dirty="0">
                        <a:solidFill>
                          <a:schemeClr val="tx1"/>
                        </a:solidFill>
                      </a:endParaRPr>
                    </a:p>
                  </a:txBody>
                  <a:tcPr marL="92190" marR="92190" marT="91440" marB="91440"/>
                </a:tc>
                <a:tc>
                  <a:txBody>
                    <a:bodyPr/>
                    <a:lstStyle/>
                    <a:p>
                      <a:pPr marL="0" indent="0" algn="ctr">
                        <a:buFont typeface="Arial" panose="020B0604020202020204" pitchFamily="34" charset="0"/>
                        <a:buNone/>
                      </a:pPr>
                      <a:r>
                        <a:rPr lang="en-US" sz="1400" baseline="0" dirty="0"/>
                        <a:t>Yes</a:t>
                      </a:r>
                      <a:endParaRPr lang="en-US" sz="1400" b="0" baseline="0" dirty="0">
                        <a:solidFill>
                          <a:schemeClr val="tx1"/>
                        </a:solidFill>
                      </a:endParaRPr>
                    </a:p>
                  </a:txBody>
                  <a:tcPr marL="92190" marR="92190" marT="91440" marB="91440"/>
                </a:tc>
                <a:tc>
                  <a:txBody>
                    <a:bodyPr/>
                    <a:lstStyle/>
                    <a:p>
                      <a:pPr marL="0" indent="0" algn="l">
                        <a:buFont typeface="Arial" panose="020B0604020202020204" pitchFamily="34" charset="0"/>
                        <a:buNone/>
                      </a:pPr>
                      <a:r>
                        <a:rPr lang="en-US" sz="1400" baseline="0" dirty="0"/>
                        <a:t>Left-align text columns such as notes columns. You may need to add additional spacing to the left margin of these cells.</a:t>
                      </a:r>
                      <a:endParaRPr lang="en-US" sz="1400" b="0" baseline="0" dirty="0">
                        <a:solidFill>
                          <a:schemeClr val="tx1"/>
                        </a:solidFill>
                      </a:endParaRPr>
                    </a:p>
                  </a:txBody>
                  <a:tcPr marL="92190" marR="92190" marT="91440" marB="91440"/>
                </a:tc>
                <a:extLst>
                  <a:ext uri="{0D108BD9-81ED-4DB2-BD59-A6C34878D82A}">
                    <a16:rowId xmlns:a16="http://schemas.microsoft.com/office/drawing/2014/main" val="10004"/>
                  </a:ext>
                </a:extLst>
              </a:tr>
              <a:tr h="406686">
                <a:tc>
                  <a:txBody>
                    <a:bodyPr/>
                    <a:lstStyle/>
                    <a:p>
                      <a:pPr marL="0" indent="0" algn="l" defTabSz="914377" rtl="0" eaLnBrk="1" latinLnBrk="0" hangingPunct="1">
                        <a:buFont typeface="Arial" panose="020B0604020202020204" pitchFamily="34" charset="0"/>
                        <a:buNone/>
                      </a:pPr>
                      <a:r>
                        <a:rPr lang="en-US" sz="1400" kern="1200" dirty="0"/>
                        <a:t>Expense at PYRR</a:t>
                      </a:r>
                      <a:endParaRPr lang="en-US" sz="1400" b="0" kern="1200" dirty="0">
                        <a:solidFill>
                          <a:schemeClr val="tx1"/>
                        </a:solidFill>
                        <a:latin typeface="+mn-lt"/>
                        <a:ea typeface="+mn-ea"/>
                        <a:cs typeface="+mn-cs"/>
                      </a:endParaRPr>
                    </a:p>
                  </a:txBody>
                  <a:tcPr marL="92190" marR="92190" marT="91440" marB="91440">
                    <a:lnT w="9525" cap="flat" cmpd="sng" algn="ctr">
                      <a:solidFill>
                        <a:schemeClr val="bg2"/>
                      </a:solidFill>
                      <a:prstDash val="solid"/>
                      <a:round/>
                      <a:headEnd type="none" w="med" len="med"/>
                      <a:tailEnd type="none" w="med" len="med"/>
                    </a:lnT>
                  </a:tcPr>
                </a:tc>
                <a:tc>
                  <a:txBody>
                    <a:bodyPr/>
                    <a:lstStyle/>
                    <a:p>
                      <a:pPr marL="0" indent="0" algn="r">
                        <a:buFont typeface="Arial" panose="020B0604020202020204" pitchFamily="34" charset="0"/>
                        <a:buNone/>
                      </a:pPr>
                      <a:r>
                        <a:rPr lang="en-US" sz="1400" baseline="0" dirty="0"/>
                        <a:t>1,000.00</a:t>
                      </a:r>
                      <a:endParaRPr lang="en-US" sz="1400" b="0" baseline="0" dirty="0">
                        <a:solidFill>
                          <a:schemeClr val="tx1"/>
                        </a:solidFill>
                      </a:endParaRPr>
                    </a:p>
                  </a:txBody>
                  <a:tcPr marL="92190" marR="92190" marT="91440" marB="91440"/>
                </a:tc>
                <a:tc>
                  <a:txBody>
                    <a:bodyPr/>
                    <a:lstStyle/>
                    <a:p>
                      <a:pPr marL="0" indent="0" algn="r">
                        <a:buFont typeface="Arial" panose="020B0604020202020204" pitchFamily="34" charset="0"/>
                        <a:buNone/>
                      </a:pPr>
                      <a:r>
                        <a:rPr lang="en-US" sz="1400" baseline="0" dirty="0"/>
                        <a:t>1</a:t>
                      </a:r>
                      <a:endParaRPr lang="en-US" sz="1400" b="0" baseline="0" dirty="0">
                        <a:solidFill>
                          <a:schemeClr val="tx1"/>
                        </a:solidFill>
                      </a:endParaRPr>
                    </a:p>
                  </a:txBody>
                  <a:tcPr marL="92190" marR="92190" marT="91440" marB="91440"/>
                </a:tc>
                <a:tc>
                  <a:txBody>
                    <a:bodyPr/>
                    <a:lstStyle/>
                    <a:p>
                      <a:pPr marL="0" indent="0" algn="ctr">
                        <a:buFont typeface="Arial" panose="020B0604020202020204" pitchFamily="34" charset="0"/>
                        <a:buNone/>
                      </a:pPr>
                      <a:r>
                        <a:rPr lang="en-US" sz="1400" baseline="0" dirty="0"/>
                        <a:t>No</a:t>
                      </a:r>
                      <a:endParaRPr lang="en-US" sz="1400" b="0" baseline="0" dirty="0">
                        <a:solidFill>
                          <a:schemeClr val="tx1"/>
                        </a:solidFill>
                      </a:endParaRPr>
                    </a:p>
                  </a:txBody>
                  <a:tcPr marL="92190" marR="92190" marT="91440" marB="91440"/>
                </a:tc>
                <a:tc>
                  <a:txBody>
                    <a:bodyPr/>
                    <a:lstStyle/>
                    <a:p>
                      <a:pPr marL="0" indent="0" algn="l">
                        <a:buFont typeface="Arial" panose="020B0604020202020204" pitchFamily="34" charset="0"/>
                        <a:buNone/>
                      </a:pPr>
                      <a:r>
                        <a:rPr lang="en-US" sz="1400" baseline="0" dirty="0"/>
                        <a:t>Right-align numeric columns</a:t>
                      </a:r>
                      <a:endParaRPr lang="en-US" sz="1400" b="0" baseline="0" dirty="0">
                        <a:solidFill>
                          <a:schemeClr val="tx1"/>
                        </a:solidFill>
                      </a:endParaRPr>
                    </a:p>
                  </a:txBody>
                  <a:tcPr marL="92190" marR="92190" marT="91440" marB="91440"/>
                </a:tc>
                <a:extLst>
                  <a:ext uri="{0D108BD9-81ED-4DB2-BD59-A6C34878D82A}">
                    <a16:rowId xmlns:a16="http://schemas.microsoft.com/office/drawing/2014/main" val="10005"/>
                  </a:ext>
                </a:extLst>
              </a:tr>
              <a:tr h="503636">
                <a:tc>
                  <a:txBody>
                    <a:bodyPr/>
                    <a:lstStyle/>
                    <a:p>
                      <a:pPr marL="0" indent="0" algn="l" defTabSz="914377" rtl="0" eaLnBrk="1" latinLnBrk="0" hangingPunct="1">
                        <a:buFont typeface="Arial" panose="020B0604020202020204" pitchFamily="34" charset="0"/>
                        <a:buNone/>
                      </a:pPr>
                      <a:r>
                        <a:rPr lang="en-US" sz="1400" kern="1200" dirty="0"/>
                        <a:t>EBITDA at PYRR</a:t>
                      </a:r>
                      <a:endParaRPr lang="en-US" sz="1400" b="0" kern="1200" dirty="0">
                        <a:solidFill>
                          <a:schemeClr val="tx1"/>
                        </a:solidFill>
                        <a:latin typeface="+mn-lt"/>
                        <a:ea typeface="+mn-ea"/>
                        <a:cs typeface="+mn-cs"/>
                      </a:endParaRPr>
                    </a:p>
                  </a:txBody>
                  <a:tcPr marL="92190" marR="92190" marT="91440" marB="91440"/>
                </a:tc>
                <a:tc>
                  <a:txBody>
                    <a:bodyPr/>
                    <a:lstStyle/>
                    <a:p>
                      <a:pPr marL="0" indent="0" algn="r">
                        <a:buFont typeface="Arial" panose="020B0604020202020204" pitchFamily="34" charset="0"/>
                        <a:buNone/>
                      </a:pPr>
                      <a:r>
                        <a:rPr lang="en-US" sz="1400" baseline="0" dirty="0"/>
                        <a:t>10,000.00</a:t>
                      </a:r>
                      <a:endParaRPr lang="en-US" sz="1400" b="0" baseline="0" dirty="0">
                        <a:solidFill>
                          <a:schemeClr val="tx1"/>
                        </a:solidFill>
                      </a:endParaRPr>
                    </a:p>
                  </a:txBody>
                  <a:tcPr marL="92190" marR="92190" marT="91440" marB="91440"/>
                </a:tc>
                <a:tc>
                  <a:txBody>
                    <a:bodyPr/>
                    <a:lstStyle/>
                    <a:p>
                      <a:pPr marL="0" indent="0" algn="r">
                        <a:buFont typeface="Arial" panose="020B0604020202020204" pitchFamily="34" charset="0"/>
                        <a:buNone/>
                      </a:pPr>
                      <a:r>
                        <a:rPr lang="en-US" sz="1400" baseline="0" dirty="0"/>
                        <a:t>1,584</a:t>
                      </a:r>
                      <a:endParaRPr lang="en-US" sz="1400" b="0" baseline="0" dirty="0">
                        <a:solidFill>
                          <a:schemeClr val="tx1"/>
                        </a:solidFill>
                      </a:endParaRPr>
                    </a:p>
                  </a:txBody>
                  <a:tcPr marL="92190" marR="92190" marT="91440" marB="91440"/>
                </a:tc>
                <a:tc>
                  <a:txBody>
                    <a:bodyPr/>
                    <a:lstStyle/>
                    <a:p>
                      <a:pPr marL="0" indent="0" algn="ctr">
                        <a:buFont typeface="Arial" panose="020B0604020202020204" pitchFamily="34" charset="0"/>
                        <a:buNone/>
                      </a:pPr>
                      <a:r>
                        <a:rPr lang="en-US" sz="1400" baseline="0" dirty="0"/>
                        <a:t>Yes</a:t>
                      </a:r>
                      <a:endParaRPr lang="en-US" sz="1400" b="0" baseline="0" dirty="0">
                        <a:solidFill>
                          <a:schemeClr val="tx1"/>
                        </a:solidFill>
                      </a:endParaRPr>
                    </a:p>
                  </a:txBody>
                  <a:tcPr marL="92190" marR="92190" marT="91440" marB="91440"/>
                </a:tc>
                <a:tc>
                  <a:txBody>
                    <a:bodyPr/>
                    <a:lstStyle/>
                    <a:p>
                      <a:pPr marL="0" indent="0" algn="l">
                        <a:buFont typeface="Arial" panose="020B0604020202020204" pitchFamily="34" charset="0"/>
                        <a:buNone/>
                      </a:pPr>
                      <a:r>
                        <a:rPr lang="en-US" sz="1400" baseline="0" dirty="0"/>
                        <a:t>Center-align columns with icons, or limited text such as “Yes” or “No”</a:t>
                      </a:r>
                      <a:endParaRPr lang="en-US" sz="1400" b="0" baseline="0" dirty="0">
                        <a:solidFill>
                          <a:schemeClr val="tx1"/>
                        </a:solidFill>
                      </a:endParaRPr>
                    </a:p>
                  </a:txBody>
                  <a:tcPr marL="92190" marR="92190" marT="91440" marB="91440"/>
                </a:tc>
                <a:extLst>
                  <a:ext uri="{0D108BD9-81ED-4DB2-BD59-A6C34878D82A}">
                    <a16:rowId xmlns:a16="http://schemas.microsoft.com/office/drawing/2014/main" val="10006"/>
                  </a:ext>
                </a:extLst>
              </a:tr>
              <a:tr h="406686">
                <a:tc>
                  <a:txBody>
                    <a:bodyPr/>
                    <a:lstStyle/>
                    <a:p>
                      <a:pPr marL="0" indent="0" algn="l" defTabSz="914377" rtl="0" eaLnBrk="1" latinLnBrk="0" hangingPunct="1">
                        <a:buFont typeface="Arial" panose="020B0604020202020204" pitchFamily="34" charset="0"/>
                        <a:buNone/>
                      </a:pPr>
                      <a:r>
                        <a:rPr lang="en-US" sz="1400" kern="1200" dirty="0"/>
                        <a:t>Total Row</a:t>
                      </a:r>
                      <a:endParaRPr lang="en-US" sz="1400" b="1" kern="1200" dirty="0">
                        <a:solidFill>
                          <a:schemeClr val="tx1"/>
                        </a:solidFill>
                        <a:latin typeface="+mn-lt"/>
                        <a:ea typeface="+mn-ea"/>
                        <a:cs typeface="+mn-cs"/>
                      </a:endParaRPr>
                    </a:p>
                  </a:txBody>
                  <a:tcPr marL="92190" marR="92190" marT="91440" marB="91440"/>
                </a:tc>
                <a:tc>
                  <a:txBody>
                    <a:bodyPr/>
                    <a:lstStyle/>
                    <a:p>
                      <a:pPr marL="0" indent="0" algn="r">
                        <a:buFont typeface="Arial" panose="020B0604020202020204" pitchFamily="34" charset="0"/>
                        <a:buNone/>
                      </a:pPr>
                      <a:r>
                        <a:rPr lang="en-US" sz="1400" baseline="0" dirty="0"/>
                        <a:t>100.00</a:t>
                      </a:r>
                      <a:endParaRPr lang="en-US" sz="1400" b="1" baseline="0" dirty="0">
                        <a:solidFill>
                          <a:schemeClr val="tx1"/>
                        </a:solidFill>
                      </a:endParaRPr>
                    </a:p>
                  </a:txBody>
                  <a:tcPr marL="92190" marR="92190" marT="91440" marB="91440"/>
                </a:tc>
                <a:tc>
                  <a:txBody>
                    <a:bodyPr/>
                    <a:lstStyle/>
                    <a:p>
                      <a:pPr marL="0" indent="0" algn="r">
                        <a:buFont typeface="Arial" panose="020B0604020202020204" pitchFamily="34" charset="0"/>
                        <a:buNone/>
                      </a:pPr>
                      <a:r>
                        <a:rPr lang="en-US" sz="1400" baseline="0" dirty="0"/>
                        <a:t>3</a:t>
                      </a:r>
                      <a:endParaRPr lang="en-US" sz="1400" b="1" baseline="0" dirty="0">
                        <a:solidFill>
                          <a:schemeClr val="tx1"/>
                        </a:solidFill>
                      </a:endParaRPr>
                    </a:p>
                  </a:txBody>
                  <a:tcPr marL="92190" marR="92190" marT="91440" marB="91440"/>
                </a:tc>
                <a:tc>
                  <a:txBody>
                    <a:bodyPr/>
                    <a:lstStyle/>
                    <a:p>
                      <a:pPr marL="0" indent="0" algn="ctr">
                        <a:buFont typeface="Arial" panose="020B0604020202020204" pitchFamily="34" charset="0"/>
                        <a:buNone/>
                      </a:pPr>
                      <a:r>
                        <a:rPr lang="en-US" sz="1400" baseline="0" dirty="0"/>
                        <a:t>No</a:t>
                      </a:r>
                      <a:endParaRPr lang="en-US" sz="1400" b="1" baseline="0" dirty="0">
                        <a:solidFill>
                          <a:schemeClr val="tx1"/>
                        </a:solidFill>
                      </a:endParaRPr>
                    </a:p>
                  </a:txBody>
                  <a:tcPr marL="92190" marR="92190" marT="91440" marB="91440"/>
                </a:tc>
                <a:tc>
                  <a:txBody>
                    <a:bodyPr/>
                    <a:lstStyle/>
                    <a:p>
                      <a:pPr marL="0" indent="0" algn="l">
                        <a:buFont typeface="Arial" panose="020B0604020202020204" pitchFamily="34" charset="0"/>
                        <a:buNone/>
                      </a:pPr>
                      <a:endParaRPr lang="en-US" sz="1400" b="1" baseline="0" dirty="0">
                        <a:solidFill>
                          <a:schemeClr val="tx1"/>
                        </a:solidFill>
                      </a:endParaRPr>
                    </a:p>
                  </a:txBody>
                  <a:tcPr marL="92190" marR="92190" marT="91440" marB="91440"/>
                </a:tc>
                <a:extLst>
                  <a:ext uri="{0D108BD9-81ED-4DB2-BD59-A6C34878D82A}">
                    <a16:rowId xmlns:a16="http://schemas.microsoft.com/office/drawing/2014/main" val="10007"/>
                  </a:ext>
                </a:extLst>
              </a:tr>
            </a:tbl>
          </a:graphicData>
        </a:graphic>
      </p:graphicFrame>
      <p:sp>
        <p:nvSpPr>
          <p:cNvPr id="13" name="Text Placeholder 12"/>
          <p:cNvSpPr>
            <a:spLocks noGrp="1"/>
          </p:cNvSpPr>
          <p:nvPr>
            <p:ph type="body" sz="quarter" idx="11"/>
          </p:nvPr>
        </p:nvSpPr>
        <p:spPr/>
        <p:txBody>
          <a:bodyPr/>
          <a:lstStyle/>
          <a:p>
            <a:r>
              <a:rPr lang="en-US"/>
              <a:t>Table Title (units)</a:t>
            </a:r>
            <a:endParaRPr lang="en-US" dirty="0"/>
          </a:p>
        </p:txBody>
      </p:sp>
      <p:sp>
        <p:nvSpPr>
          <p:cNvPr id="14" name="TextBox 13"/>
          <p:cNvSpPr txBox="1"/>
          <p:nvPr/>
        </p:nvSpPr>
        <p:spPr>
          <a:xfrm>
            <a:off x="631396" y="5402271"/>
            <a:ext cx="4123693" cy="246221"/>
          </a:xfrm>
          <a:prstGeom prst="rect">
            <a:avLst/>
          </a:prstGeom>
          <a:noFill/>
        </p:spPr>
        <p:txBody>
          <a:bodyPr wrap="none" lIns="0" tIns="0" rIns="0" bIns="0" rtlCol="0">
            <a:spAutoFit/>
          </a:bodyPr>
          <a:lstStyle/>
          <a:p>
            <a:r>
              <a:rPr lang="en-US" sz="1600" b="0" dirty="0">
                <a:solidFill>
                  <a:schemeClr val="tx1"/>
                </a:solidFill>
              </a:rPr>
              <a:t>Table lines are .75pts, RGB = 182, 173, 165</a:t>
            </a:r>
          </a:p>
        </p:txBody>
      </p:sp>
      <p:sp>
        <p:nvSpPr>
          <p:cNvPr id="7" name="TextBox 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1988021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introduce new technology, innovation,  and/or an innovative approach?</a:t>
            </a:r>
          </a:p>
        </p:txBody>
      </p:sp>
      <p:sp>
        <p:nvSpPr>
          <p:cNvPr id="4" name="Title 3"/>
          <p:cNvSpPr>
            <a:spLocks noGrp="1"/>
          </p:cNvSpPr>
          <p:nvPr>
            <p:ph type="title"/>
          </p:nvPr>
        </p:nvSpPr>
        <p:spPr/>
        <p:txBody>
          <a:bodyPr/>
          <a:lstStyle/>
          <a:p>
            <a:r>
              <a:rPr lang="en-US" dirty="0"/>
              <a:t>Creativity-</a:t>
            </a:r>
            <a:br>
              <a:rPr lang="en-US" dirty="0"/>
            </a:br>
            <a:r>
              <a:rPr lang="en-US" dirty="0"/>
              <a:t>Innovation</a:t>
            </a:r>
          </a:p>
        </p:txBody>
      </p:sp>
    </p:spTree>
    <p:extLst>
      <p:ext uri="{BB962C8B-B14F-4D97-AF65-F5344CB8AC3E}">
        <p14:creationId xmlns:p14="http://schemas.microsoft.com/office/powerpoint/2010/main" val="5508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example with bullet points</a:t>
            </a:r>
          </a:p>
        </p:txBody>
      </p:sp>
      <p:graphicFrame>
        <p:nvGraphicFramePr>
          <p:cNvPr id="12" name="Content Placeholder 11"/>
          <p:cNvGraphicFramePr>
            <a:graphicFrameLocks noGrp="1"/>
          </p:cNvGraphicFramePr>
          <p:nvPr>
            <p:ph sz="quarter" idx="10"/>
            <p:extLst>
              <p:ext uri="{D42A27DB-BD31-4B8C-83A1-F6EECF244321}">
                <p14:modId xmlns:p14="http://schemas.microsoft.com/office/powerpoint/2010/main" val="578400713"/>
              </p:ext>
            </p:extLst>
          </p:nvPr>
        </p:nvGraphicFramePr>
        <p:xfrm>
          <a:off x="608013" y="1874838"/>
          <a:ext cx="10972800" cy="3444240"/>
        </p:xfrm>
        <a:graphic>
          <a:graphicData uri="http://schemas.openxmlformats.org/drawingml/2006/table">
            <a:tbl>
              <a:tblPr firstRow="1" bandRow="1">
                <a:tableStyleId>{69012ECD-51FC-41F1-AA8D-1B2483CD663F}</a:tableStyleId>
              </a:tblPr>
              <a:tblGrid>
                <a:gridCol w="3276599">
                  <a:extLst>
                    <a:ext uri="{9D8B030D-6E8A-4147-A177-3AD203B41FA5}">
                      <a16:colId xmlns:a16="http://schemas.microsoft.com/office/drawing/2014/main" val="1291001135"/>
                    </a:ext>
                  </a:extLst>
                </a:gridCol>
                <a:gridCol w="7696201">
                  <a:extLst>
                    <a:ext uri="{9D8B030D-6E8A-4147-A177-3AD203B41FA5}">
                      <a16:colId xmlns:a16="http://schemas.microsoft.com/office/drawing/2014/main" val="1922597034"/>
                    </a:ext>
                  </a:extLst>
                </a:gridCol>
              </a:tblGrid>
              <a:tr h="334962">
                <a:tc>
                  <a:txBody>
                    <a:bodyPr/>
                    <a:lstStyle/>
                    <a:p>
                      <a:pPr algn="l"/>
                      <a:endParaRPr lang="en-US" sz="1400" b="1" noProof="0" dirty="0">
                        <a:solidFill>
                          <a:schemeClr val="accent1"/>
                        </a:solidFill>
                      </a:endParaRPr>
                    </a:p>
                  </a:txBody>
                  <a:tcPr marL="63510" marR="63510" marT="91440" marB="91440" anchor="b"/>
                </a:tc>
                <a:tc>
                  <a:txBody>
                    <a:bodyPr/>
                    <a:lstStyle/>
                    <a:p>
                      <a:pPr algn="l"/>
                      <a:r>
                        <a:rPr lang="en-US" sz="1400" noProof="0" dirty="0"/>
                        <a:t>Notes on Bullet Point</a:t>
                      </a:r>
                      <a:r>
                        <a:rPr lang="en-US" sz="1400" baseline="0" noProof="0" dirty="0"/>
                        <a:t> Format</a:t>
                      </a:r>
                      <a:endParaRPr lang="en-US" sz="1400" b="1" noProof="0" dirty="0">
                        <a:solidFill>
                          <a:schemeClr val="accent1"/>
                        </a:solidFill>
                      </a:endParaRPr>
                    </a:p>
                  </a:txBody>
                  <a:tcPr marL="63510" marR="63510" marT="91440" marB="91440" anchor="ctr"/>
                </a:tc>
                <a:extLst>
                  <a:ext uri="{0D108BD9-81ED-4DB2-BD59-A6C34878D82A}">
                    <a16:rowId xmlns:a16="http://schemas.microsoft.com/office/drawing/2014/main" val="3551703128"/>
                  </a:ext>
                </a:extLst>
              </a:tr>
              <a:tr h="553329">
                <a:tc>
                  <a:txBody>
                    <a:bodyPr/>
                    <a:lstStyle/>
                    <a:p>
                      <a:pPr marL="0" indent="0" algn="l" defTabSz="914377" rtl="0" eaLnBrk="1" latinLnBrk="0" hangingPunct="1">
                        <a:buFont typeface="Arial" panose="020B0604020202020204" pitchFamily="34" charset="0"/>
                        <a:buNone/>
                      </a:pPr>
                      <a:r>
                        <a:rPr lang="en-US" sz="1400" b="1" kern="1200" noProof="0" dirty="0"/>
                        <a:t>Custom Chevron Bullet Point</a:t>
                      </a:r>
                      <a:endParaRPr lang="en-US" sz="1400" b="1" kern="1200" noProof="0" dirty="0">
                        <a:solidFill>
                          <a:schemeClr val="tx1"/>
                        </a:solidFill>
                        <a:latin typeface="+mn-lt"/>
                        <a:ea typeface="+mn-ea"/>
                        <a:cs typeface="+mn-cs"/>
                      </a:endParaRPr>
                    </a:p>
                  </a:txBody>
                  <a:tcPr marL="63510" marR="63510" marT="137160" marB="137160"/>
                </a:tc>
                <a:tc>
                  <a:txBody>
                    <a:bodyPr/>
                    <a:lstStyle/>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noProof="0" dirty="0">
                          <a:solidFill>
                            <a:schemeClr val="tx1"/>
                          </a:solidFill>
                          <a:latin typeface="+mj-lt"/>
                        </a:rPr>
                        <a:t>By default, bullet points in template placeholders are formatted automatically</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noProof="0" dirty="0">
                          <a:solidFill>
                            <a:schemeClr val="tx1"/>
                          </a:solidFill>
                          <a:latin typeface="+mj-lt"/>
                        </a:rPr>
                        <a:t>If you create a new text box, before typing, press Tab twice to generate bullet point</a:t>
                      </a:r>
                    </a:p>
                  </a:txBody>
                  <a:tcPr marL="63510" marR="63510" marT="137160" marB="137160"/>
                </a:tc>
                <a:extLst>
                  <a:ext uri="{0D108BD9-81ED-4DB2-BD59-A6C34878D82A}">
                    <a16:rowId xmlns:a16="http://schemas.microsoft.com/office/drawing/2014/main" val="2765504173"/>
                  </a:ext>
                </a:extLst>
              </a:tr>
              <a:tr h="984738">
                <a:tc>
                  <a:txBody>
                    <a:bodyPr/>
                    <a:lstStyle/>
                    <a:p>
                      <a:pPr marL="0" indent="0" algn="l" defTabSz="914377" rtl="0" eaLnBrk="1" latinLnBrk="0" hangingPunct="1">
                        <a:buFont typeface="Arial" panose="020B0604020202020204" pitchFamily="34" charset="0"/>
                        <a:buNone/>
                      </a:pPr>
                      <a:r>
                        <a:rPr lang="en-US" sz="1400" b="1" kern="1200" noProof="0" dirty="0"/>
                        <a:t>Manual Bullet Point Formatting</a:t>
                      </a:r>
                    </a:p>
                  </a:txBody>
                  <a:tcPr marL="63510" marR="63510" marT="137160" marB="137160"/>
                </a:tc>
                <a:tc>
                  <a:txBody>
                    <a:bodyPr/>
                    <a:lstStyle/>
                    <a:p>
                      <a:pPr marL="0" marR="0" lvl="2" indent="0" algn="l" defTabSz="743133" rtl="0" eaLnBrk="1" fontAlgn="auto" latinLnBrk="0" hangingPunct="1">
                        <a:lnSpc>
                          <a:spcPct val="100000"/>
                        </a:lnSpc>
                        <a:spcBef>
                          <a:spcPts val="400"/>
                        </a:spcBef>
                        <a:spcAft>
                          <a:spcPts val="0"/>
                        </a:spcAft>
                        <a:buClr>
                          <a:schemeClr val="accent1"/>
                        </a:buClr>
                        <a:buSzPct val="130000"/>
                        <a:buFont typeface="Arial Black" panose="020B0A04020102020204" pitchFamily="34" charset="0"/>
                        <a:buNone/>
                        <a:tabLst/>
                        <a:defRPr/>
                      </a:pPr>
                      <a:r>
                        <a:rPr lang="en-US" sz="1400" b="1" kern="1200" noProof="0" dirty="0"/>
                        <a:t>In some cases you may need to apply the bullet manually</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noProof="0" dirty="0">
                          <a:solidFill>
                            <a:schemeClr val="tx1"/>
                          </a:solidFill>
                          <a:latin typeface="+mn-lt"/>
                          <a:ea typeface="+mn-ea"/>
                          <a:cs typeface="+mn-cs"/>
                        </a:rPr>
                        <a:t>Find at least two correctly formatted bullet points elsewhere in your presentation</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noProof="0" dirty="0">
                          <a:solidFill>
                            <a:schemeClr val="tx1"/>
                          </a:solidFill>
                          <a:latin typeface="+mn-lt"/>
                          <a:ea typeface="+mn-ea"/>
                          <a:cs typeface="+mn-cs"/>
                        </a:rPr>
                        <a:t>Click-drag to select the text in both bullet points and press Ctrl +Shift + C </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noProof="0" dirty="0">
                          <a:solidFill>
                            <a:schemeClr val="tx1"/>
                          </a:solidFill>
                          <a:latin typeface="+mn-lt"/>
                          <a:ea typeface="+mn-ea"/>
                          <a:cs typeface="+mn-cs"/>
                        </a:rPr>
                        <a:t>Select the text to which</a:t>
                      </a:r>
                      <a:r>
                        <a:rPr lang="en-US" sz="1400" kern="1200" baseline="0" noProof="0" dirty="0">
                          <a:solidFill>
                            <a:schemeClr val="tx1"/>
                          </a:solidFill>
                          <a:latin typeface="+mn-lt"/>
                          <a:ea typeface="+mn-ea"/>
                          <a:cs typeface="+mn-cs"/>
                        </a:rPr>
                        <a:t> you wish</a:t>
                      </a:r>
                      <a:r>
                        <a:rPr lang="en-US" sz="1400" kern="1200" noProof="0" dirty="0">
                          <a:solidFill>
                            <a:schemeClr val="tx1"/>
                          </a:solidFill>
                          <a:latin typeface="+mn-lt"/>
                          <a:ea typeface="+mn-ea"/>
                          <a:cs typeface="+mn-cs"/>
                        </a:rPr>
                        <a:t> to apply bullet and press Ctrl + Shift + V </a:t>
                      </a:r>
                    </a:p>
                  </a:txBody>
                  <a:tcPr marL="63510" marR="63510" marT="137160" marB="137160"/>
                </a:tc>
                <a:extLst>
                  <a:ext uri="{0D108BD9-81ED-4DB2-BD59-A6C34878D82A}">
                    <a16:rowId xmlns:a16="http://schemas.microsoft.com/office/drawing/2014/main" val="3492821628"/>
                  </a:ext>
                </a:extLst>
              </a:tr>
              <a:tr h="769034">
                <a:tc>
                  <a:txBody>
                    <a:bodyPr/>
                    <a:lstStyle/>
                    <a:p>
                      <a:pPr marL="0" indent="0" algn="l" defTabSz="914377" rtl="0" eaLnBrk="1" latinLnBrk="0" hangingPunct="1">
                        <a:buFont typeface="Arial" panose="020B0604020202020204" pitchFamily="34" charset="0"/>
                        <a:buNone/>
                      </a:pPr>
                      <a:r>
                        <a:rPr lang="en-US" sz="1400" b="1" kern="1200" noProof="0" dirty="0"/>
                        <a:t>Bullet Specifications</a:t>
                      </a:r>
                    </a:p>
                  </a:txBody>
                  <a:tcPr marL="63510" marR="63510" marT="137160" marB="137160"/>
                </a:tc>
                <a:tc>
                  <a:txBody>
                    <a:bodyPr/>
                    <a:lstStyle/>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noProof="0" dirty="0">
                          <a:solidFill>
                            <a:schemeClr val="tx1"/>
                          </a:solidFill>
                          <a:latin typeface="+mn-lt"/>
                          <a:ea typeface="+mn-ea"/>
                          <a:cs typeface="+mn-cs"/>
                        </a:rPr>
                        <a:t>Bullet</a:t>
                      </a:r>
                      <a:r>
                        <a:rPr lang="en-US" sz="1400" kern="1200" baseline="0" noProof="0" dirty="0">
                          <a:solidFill>
                            <a:schemeClr val="tx1"/>
                          </a:solidFill>
                          <a:latin typeface="+mn-lt"/>
                          <a:ea typeface="+mn-ea"/>
                          <a:cs typeface="+mn-cs"/>
                        </a:rPr>
                        <a:t> font is Arial Black</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baseline="0" noProof="0" dirty="0">
                          <a:solidFill>
                            <a:schemeClr val="tx1"/>
                          </a:solidFill>
                          <a:latin typeface="+mn-lt"/>
                          <a:ea typeface="+mn-ea"/>
                          <a:cs typeface="+mn-cs"/>
                        </a:rPr>
                        <a:t>Size is 130%</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baseline="0" noProof="0" dirty="0">
                          <a:solidFill>
                            <a:schemeClr val="tx1"/>
                          </a:solidFill>
                          <a:latin typeface="+mn-lt"/>
                          <a:ea typeface="+mn-ea"/>
                          <a:cs typeface="+mn-cs"/>
                        </a:rPr>
                        <a:t>Color is Blue, Accent 1</a:t>
                      </a:r>
                      <a:endParaRPr lang="en-US" sz="1400" kern="1200" noProof="0" dirty="0">
                        <a:solidFill>
                          <a:schemeClr val="tx1"/>
                        </a:solidFill>
                        <a:latin typeface="+mn-lt"/>
                        <a:ea typeface="+mn-ea"/>
                        <a:cs typeface="+mn-cs"/>
                      </a:endParaRPr>
                    </a:p>
                  </a:txBody>
                  <a:tcPr marL="63510" marR="63510" marT="137160" marB="137160"/>
                </a:tc>
                <a:extLst>
                  <a:ext uri="{0D108BD9-81ED-4DB2-BD59-A6C34878D82A}">
                    <a16:rowId xmlns:a16="http://schemas.microsoft.com/office/drawing/2014/main" val="1891618134"/>
                  </a:ext>
                </a:extLst>
              </a:tr>
            </a:tbl>
          </a:graphicData>
        </a:graphic>
      </p:graphicFrame>
      <p:sp>
        <p:nvSpPr>
          <p:cNvPr id="13" name="Text Placeholder 12"/>
          <p:cNvSpPr>
            <a:spLocks noGrp="1"/>
          </p:cNvSpPr>
          <p:nvPr>
            <p:ph type="body" sz="quarter" idx="11"/>
          </p:nvPr>
        </p:nvSpPr>
        <p:spPr/>
        <p:txBody>
          <a:bodyPr/>
          <a:lstStyle/>
          <a:p>
            <a:r>
              <a:rPr lang="en-US" dirty="0"/>
              <a:t>Table Title (units)</a:t>
            </a:r>
          </a:p>
        </p:txBody>
      </p:sp>
      <p:sp>
        <p:nvSpPr>
          <p:cNvPr id="6" name="TextBox 5"/>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3266165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0" y="3429000"/>
            <a:ext cx="1218882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4412" y="0"/>
            <a:ext cx="0" cy="68580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4049" y="1174750"/>
            <a:ext cx="10881043" cy="5130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Slide layout guidelines</a:t>
            </a:r>
            <a:endParaRPr lang="en-US" dirty="0"/>
          </a:p>
        </p:txBody>
      </p:sp>
      <p:cxnSp>
        <p:nvCxnSpPr>
          <p:cNvPr id="35" name="Straight Connector 34"/>
          <p:cNvCxnSpPr/>
          <p:nvPr/>
        </p:nvCxnSpPr>
        <p:spPr>
          <a:xfrm>
            <a:off x="654050" y="0"/>
            <a:ext cx="0" cy="685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534775" y="0"/>
            <a:ext cx="0" cy="685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3508" y="1175004"/>
            <a:ext cx="1244353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6305550"/>
            <a:ext cx="121888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206177" y="3118104"/>
            <a:ext cx="3922750" cy="683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FF0000"/>
                </a:solidFill>
              </a:rPr>
              <a:t>Aside from slide title, optional header, and footnotes, all slide content (i.e., text, charts, and graphics) should fall within this red rectangle.</a:t>
            </a:r>
          </a:p>
          <a:p>
            <a:endParaRPr lang="en-US" sz="1200" dirty="0">
              <a:solidFill>
                <a:srgbClr val="FF0000"/>
              </a:solidFill>
            </a:endParaRPr>
          </a:p>
          <a:p>
            <a:endParaRPr lang="en-US" sz="1200" dirty="0">
              <a:solidFill>
                <a:srgbClr val="FF0000"/>
              </a:solidFill>
            </a:endParaRPr>
          </a:p>
        </p:txBody>
      </p:sp>
      <p:sp>
        <p:nvSpPr>
          <p:cNvPr id="47" name="Rectangle 46"/>
          <p:cNvSpPr/>
          <p:nvPr/>
        </p:nvSpPr>
        <p:spPr>
          <a:xfrm>
            <a:off x="653732" y="1174750"/>
            <a:ext cx="10881043" cy="5130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654050" y="242316"/>
            <a:ext cx="5440363" cy="0"/>
          </a:xfrm>
          <a:prstGeom prst="straightConnector1">
            <a:avLst/>
          </a:prstGeom>
          <a:ln>
            <a:solidFill>
              <a:srgbClr val="FF000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53398" y="164592"/>
            <a:ext cx="375091" cy="159260"/>
          </a:xfrm>
          <a:prstGeom prst="rect">
            <a:avLst/>
          </a:prstGeom>
          <a:solidFill>
            <a:schemeClr val="bg1"/>
          </a:solidFill>
        </p:spPr>
        <p:txBody>
          <a:bodyPr wrap="square" lIns="0" tIns="0" rIns="0" bIns="0" rtlCol="0">
            <a:noAutofit/>
          </a:bodyPr>
          <a:lstStyle/>
          <a:p>
            <a:pPr algn="ctr"/>
            <a:r>
              <a:rPr lang="en-US" sz="1000" dirty="0">
                <a:solidFill>
                  <a:srgbClr val="FF0000"/>
                </a:solidFill>
              </a:rPr>
              <a:t>5.95"</a:t>
            </a:r>
          </a:p>
        </p:txBody>
      </p:sp>
      <p:cxnSp>
        <p:nvCxnSpPr>
          <p:cNvPr id="15" name="Straight Arrow Connector 14"/>
          <p:cNvCxnSpPr/>
          <p:nvPr/>
        </p:nvCxnSpPr>
        <p:spPr>
          <a:xfrm>
            <a:off x="342836" y="1174750"/>
            <a:ext cx="0" cy="2254250"/>
          </a:xfrm>
          <a:prstGeom prst="straightConnector1">
            <a:avLst/>
          </a:prstGeom>
          <a:ln>
            <a:solidFill>
              <a:srgbClr val="FF000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9664" y="1330452"/>
            <a:ext cx="499246" cy="175186"/>
          </a:xfrm>
          <a:prstGeom prst="rect">
            <a:avLst/>
          </a:prstGeom>
          <a:solidFill>
            <a:schemeClr val="bg1"/>
          </a:solidFill>
        </p:spPr>
        <p:txBody>
          <a:bodyPr wrap="square" lIns="0" tIns="0" rIns="0" bIns="0" rtlCol="0" anchor="ctr">
            <a:noAutofit/>
          </a:bodyPr>
          <a:lstStyle/>
          <a:p>
            <a:pPr algn="ctr"/>
            <a:r>
              <a:rPr lang="en-US" sz="1000" dirty="0">
                <a:solidFill>
                  <a:srgbClr val="FF0000"/>
                </a:solidFill>
              </a:rPr>
              <a:t>2.47"</a:t>
            </a:r>
          </a:p>
        </p:txBody>
      </p:sp>
      <p:cxnSp>
        <p:nvCxnSpPr>
          <p:cNvPr id="23" name="Straight Arrow Connector 22"/>
          <p:cNvCxnSpPr/>
          <p:nvPr/>
        </p:nvCxnSpPr>
        <p:spPr>
          <a:xfrm>
            <a:off x="342836" y="3429000"/>
            <a:ext cx="0" cy="2848708"/>
          </a:xfrm>
          <a:prstGeom prst="straightConnector1">
            <a:avLst/>
          </a:prstGeom>
          <a:ln>
            <a:solidFill>
              <a:srgbClr val="FF000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9664" y="5760720"/>
            <a:ext cx="499246" cy="175186"/>
          </a:xfrm>
          <a:prstGeom prst="rect">
            <a:avLst/>
          </a:prstGeom>
          <a:solidFill>
            <a:schemeClr val="bg1"/>
          </a:solidFill>
        </p:spPr>
        <p:txBody>
          <a:bodyPr wrap="square" lIns="0" tIns="0" rIns="0" bIns="0" rtlCol="0" anchor="ctr">
            <a:noAutofit/>
          </a:bodyPr>
          <a:lstStyle/>
          <a:p>
            <a:pPr algn="ctr"/>
            <a:r>
              <a:rPr lang="en-US" sz="1000" dirty="0">
                <a:solidFill>
                  <a:srgbClr val="FF0000"/>
                </a:solidFill>
              </a:rPr>
              <a:t>3.15"</a:t>
            </a:r>
          </a:p>
        </p:txBody>
      </p:sp>
      <p:sp>
        <p:nvSpPr>
          <p:cNvPr id="19" name="TextBox 18"/>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4200690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174750"/>
            <a:ext cx="12188825" cy="513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Background guidelines</a:t>
            </a:r>
            <a:endParaRPr lang="en-US" dirty="0"/>
          </a:p>
        </p:txBody>
      </p:sp>
      <p:cxnSp>
        <p:nvCxnSpPr>
          <p:cNvPr id="35" name="Straight Connector 34"/>
          <p:cNvCxnSpPr/>
          <p:nvPr/>
        </p:nvCxnSpPr>
        <p:spPr>
          <a:xfrm>
            <a:off x="653732" y="0"/>
            <a:ext cx="0" cy="70719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535092" y="0"/>
            <a:ext cx="0" cy="70719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1167130"/>
            <a:ext cx="12188825" cy="0"/>
          </a:xfrm>
          <a:prstGeom prst="lin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0" y="6300127"/>
            <a:ext cx="12188825" cy="0"/>
          </a:xfrm>
          <a:prstGeom prst="lin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43" name="Rectangle 42"/>
          <p:cNvSpPr/>
          <p:nvPr/>
        </p:nvSpPr>
        <p:spPr>
          <a:xfrm>
            <a:off x="2674556" y="2574036"/>
            <a:ext cx="4476640" cy="683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FF0000"/>
                </a:solidFill>
              </a:rPr>
              <a:t>For general purpose presentations, background elements (i.e., color panels, treated photos) may be placed anywhere between the horizontal red lines and may extend through the margin and all the way to the edge on the left or right. You also have the option of not using background elements (plain white background).</a:t>
            </a:r>
          </a:p>
          <a:p>
            <a:r>
              <a:rPr lang="en-US" sz="1200" dirty="0">
                <a:solidFill>
                  <a:srgbClr val="FF0000"/>
                </a:solidFill>
              </a:rPr>
              <a:t>Background items that extend to the top or bottom of the slide (example to the right), are allowed, but keep in mind these require placement of logo on individual slides and are more difficult to maintain. Use sparingly.</a:t>
            </a:r>
          </a:p>
          <a:p>
            <a:endParaRPr lang="en-US" sz="1200" dirty="0">
              <a:solidFill>
                <a:srgbClr val="FF0000"/>
              </a:solidFill>
            </a:endParaRPr>
          </a:p>
          <a:p>
            <a:endParaRPr lang="en-US" sz="1200" dirty="0">
              <a:solidFill>
                <a:srgbClr val="FF0000"/>
              </a:solidFill>
            </a:endParaRPr>
          </a:p>
        </p:txBody>
      </p:sp>
      <p:grpSp>
        <p:nvGrpSpPr>
          <p:cNvPr id="16" name="Group 15"/>
          <p:cNvGrpSpPr/>
          <p:nvPr/>
        </p:nvGrpSpPr>
        <p:grpSpPr>
          <a:xfrm>
            <a:off x="7648892" y="2651760"/>
            <a:ext cx="1950212" cy="1097280"/>
            <a:chOff x="809180" y="0"/>
            <a:chExt cx="12188825" cy="6858000"/>
          </a:xfrm>
        </p:grpSpPr>
        <p:sp>
          <p:nvSpPr>
            <p:cNvPr id="17" name="Rectangle 16"/>
            <p:cNvSpPr/>
            <p:nvPr/>
          </p:nvSpPr>
          <p:spPr>
            <a:xfrm>
              <a:off x="80918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691244" y="0"/>
              <a:ext cx="430676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09180" y="0"/>
              <a:ext cx="12188825" cy="685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648892" y="3973068"/>
            <a:ext cx="1950212" cy="1097852"/>
            <a:chOff x="8892476" y="4517136"/>
            <a:chExt cx="1950212" cy="1097852"/>
          </a:xfrm>
        </p:grpSpPr>
        <p:sp>
          <p:nvSpPr>
            <p:cNvPr id="5" name="Rectangle 4"/>
            <p:cNvSpPr/>
            <p:nvPr/>
          </p:nvSpPr>
          <p:spPr>
            <a:xfrm>
              <a:off x="8892476" y="4517136"/>
              <a:ext cx="1950212" cy="109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136060" y="4517136"/>
              <a:ext cx="706628" cy="109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9669716" y="4517136"/>
              <a:ext cx="466344" cy="1097852"/>
            </a:xfrm>
            <a:prstGeom prst="triangle">
              <a:avLst>
                <a:gd name="adj" fmla="val 1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892476" y="4517136"/>
              <a:ext cx="1950212" cy="10972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3856499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Color scheme</a:t>
            </a:r>
            <a:endParaRPr lang="en-US" dirty="0"/>
          </a:p>
        </p:txBody>
      </p:sp>
      <p:sp>
        <p:nvSpPr>
          <p:cNvPr id="3" name="Rectangle 2"/>
          <p:cNvSpPr/>
          <p:nvPr/>
        </p:nvSpPr>
        <p:spPr bwMode="gray">
          <a:xfrm>
            <a:off x="654050" y="1734396"/>
            <a:ext cx="1255358" cy="12556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 name="Rectangle 3"/>
          <p:cNvSpPr/>
          <p:nvPr/>
        </p:nvSpPr>
        <p:spPr bwMode="gray">
          <a:xfrm>
            <a:off x="2224613" y="1734396"/>
            <a:ext cx="1255358" cy="1255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 name="Rectangle 4"/>
          <p:cNvSpPr/>
          <p:nvPr/>
        </p:nvSpPr>
        <p:spPr bwMode="gray">
          <a:xfrm>
            <a:off x="3817566" y="1734396"/>
            <a:ext cx="1255358" cy="12556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 name="Rectangle 5"/>
          <p:cNvSpPr/>
          <p:nvPr/>
        </p:nvSpPr>
        <p:spPr bwMode="gray">
          <a:xfrm>
            <a:off x="5410518" y="1734396"/>
            <a:ext cx="1255358" cy="12556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 name="Rectangle 6"/>
          <p:cNvSpPr/>
          <p:nvPr/>
        </p:nvSpPr>
        <p:spPr bwMode="gray">
          <a:xfrm>
            <a:off x="7003470" y="1734396"/>
            <a:ext cx="1255358" cy="12556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 name="Rectangle 7"/>
          <p:cNvSpPr/>
          <p:nvPr/>
        </p:nvSpPr>
        <p:spPr bwMode="gray">
          <a:xfrm>
            <a:off x="8596422" y="1734396"/>
            <a:ext cx="1255358" cy="12556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TextBox 8"/>
          <p:cNvSpPr txBox="1"/>
          <p:nvPr/>
        </p:nvSpPr>
        <p:spPr>
          <a:xfrm>
            <a:off x="922795" y="1396740"/>
            <a:ext cx="673087" cy="184666"/>
          </a:xfrm>
          <a:prstGeom prst="rect">
            <a:avLst/>
          </a:prstGeom>
          <a:noFill/>
        </p:spPr>
        <p:txBody>
          <a:bodyPr wrap="none" lIns="0" tIns="0" rIns="0" bIns="0" rtlCol="0">
            <a:spAutoFit/>
          </a:bodyPr>
          <a:lstStyle/>
          <a:p>
            <a:pPr algn="ctr"/>
            <a:r>
              <a:rPr lang="en-US" sz="1200" dirty="0">
                <a:solidFill>
                  <a:srgbClr val="000000"/>
                </a:solidFill>
              </a:rPr>
              <a:t>Dark Blue</a:t>
            </a:r>
          </a:p>
        </p:txBody>
      </p:sp>
      <p:sp>
        <p:nvSpPr>
          <p:cNvPr id="10" name="TextBox 9"/>
          <p:cNvSpPr txBox="1"/>
          <p:nvPr/>
        </p:nvSpPr>
        <p:spPr>
          <a:xfrm>
            <a:off x="2699244" y="1396740"/>
            <a:ext cx="306094" cy="184666"/>
          </a:xfrm>
          <a:prstGeom prst="rect">
            <a:avLst/>
          </a:prstGeom>
          <a:noFill/>
        </p:spPr>
        <p:txBody>
          <a:bodyPr wrap="none" lIns="0" tIns="0" rIns="0" bIns="0" rtlCol="0">
            <a:spAutoFit/>
          </a:bodyPr>
          <a:lstStyle/>
          <a:p>
            <a:pPr algn="ctr"/>
            <a:r>
              <a:rPr lang="en-US" sz="1200" dirty="0">
                <a:solidFill>
                  <a:srgbClr val="000000"/>
                </a:solidFill>
              </a:rPr>
              <a:t>Blue</a:t>
            </a:r>
          </a:p>
        </p:txBody>
      </p:sp>
      <p:sp>
        <p:nvSpPr>
          <p:cNvPr id="11" name="TextBox 10"/>
          <p:cNvSpPr txBox="1"/>
          <p:nvPr/>
        </p:nvSpPr>
        <p:spPr>
          <a:xfrm>
            <a:off x="4232100" y="1396740"/>
            <a:ext cx="426288" cy="184666"/>
          </a:xfrm>
          <a:prstGeom prst="rect">
            <a:avLst/>
          </a:prstGeom>
          <a:noFill/>
        </p:spPr>
        <p:txBody>
          <a:bodyPr wrap="none" lIns="0" tIns="0" rIns="0" bIns="0" rtlCol="0">
            <a:spAutoFit/>
          </a:bodyPr>
          <a:lstStyle/>
          <a:p>
            <a:pPr algn="ctr"/>
            <a:r>
              <a:rPr lang="en-US" sz="1200" dirty="0">
                <a:solidFill>
                  <a:srgbClr val="000000"/>
                </a:solidFill>
              </a:rPr>
              <a:t>Green</a:t>
            </a:r>
          </a:p>
        </p:txBody>
      </p:sp>
      <p:sp>
        <p:nvSpPr>
          <p:cNvPr id="12" name="TextBox 11"/>
          <p:cNvSpPr txBox="1"/>
          <p:nvPr/>
        </p:nvSpPr>
        <p:spPr>
          <a:xfrm>
            <a:off x="5700498" y="1396740"/>
            <a:ext cx="675394" cy="184666"/>
          </a:xfrm>
          <a:prstGeom prst="rect">
            <a:avLst/>
          </a:prstGeom>
          <a:noFill/>
        </p:spPr>
        <p:txBody>
          <a:bodyPr wrap="none" lIns="0" tIns="0" rIns="0" bIns="0" rtlCol="0">
            <a:spAutoFit/>
          </a:bodyPr>
          <a:lstStyle/>
          <a:p>
            <a:pPr algn="ctr"/>
            <a:r>
              <a:rPr lang="en-US" sz="1200" dirty="0">
                <a:solidFill>
                  <a:srgbClr val="000000"/>
                </a:solidFill>
              </a:rPr>
              <a:t>Turquoise</a:t>
            </a:r>
          </a:p>
        </p:txBody>
      </p:sp>
      <p:sp>
        <p:nvSpPr>
          <p:cNvPr id="13" name="TextBox 12"/>
          <p:cNvSpPr txBox="1"/>
          <p:nvPr/>
        </p:nvSpPr>
        <p:spPr>
          <a:xfrm>
            <a:off x="7290599" y="1396740"/>
            <a:ext cx="681100" cy="184666"/>
          </a:xfrm>
          <a:prstGeom prst="rect">
            <a:avLst/>
          </a:prstGeom>
          <a:noFill/>
        </p:spPr>
        <p:txBody>
          <a:bodyPr wrap="none" lIns="0" tIns="0" rIns="0" bIns="0" rtlCol="0">
            <a:spAutoFit/>
          </a:bodyPr>
          <a:lstStyle/>
          <a:p>
            <a:pPr algn="ctr"/>
            <a:r>
              <a:rPr lang="en-US" sz="1200" dirty="0">
                <a:solidFill>
                  <a:srgbClr val="000000"/>
                </a:solidFill>
              </a:rPr>
              <a:t>Light Blue</a:t>
            </a:r>
          </a:p>
        </p:txBody>
      </p:sp>
      <p:sp>
        <p:nvSpPr>
          <p:cNvPr id="14" name="TextBox 13"/>
          <p:cNvSpPr txBox="1"/>
          <p:nvPr/>
        </p:nvSpPr>
        <p:spPr>
          <a:xfrm>
            <a:off x="9057431" y="1396740"/>
            <a:ext cx="333338" cy="184666"/>
          </a:xfrm>
          <a:prstGeom prst="rect">
            <a:avLst/>
          </a:prstGeom>
          <a:noFill/>
        </p:spPr>
        <p:txBody>
          <a:bodyPr wrap="none" lIns="0" tIns="0" rIns="0" bIns="0" rtlCol="0">
            <a:spAutoFit/>
          </a:bodyPr>
          <a:lstStyle/>
          <a:p>
            <a:pPr algn="ctr"/>
            <a:r>
              <a:rPr lang="en-US" sz="1200" dirty="0">
                <a:solidFill>
                  <a:srgbClr val="000000"/>
                </a:solidFill>
              </a:rPr>
              <a:t>Gray</a:t>
            </a:r>
          </a:p>
        </p:txBody>
      </p:sp>
      <p:sp>
        <p:nvSpPr>
          <p:cNvPr id="15" name="TextBox 14"/>
          <p:cNvSpPr txBox="1"/>
          <p:nvPr/>
        </p:nvSpPr>
        <p:spPr bwMode="gray">
          <a:xfrm>
            <a:off x="1042709" y="2089724"/>
            <a:ext cx="433260"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bg1"/>
                </a:solidFill>
                <a:latin typeface="Arial" panose="020B0604020202020204" pitchFamily="34" charset="0"/>
              </a:rPr>
              <a:t>R: 0</a:t>
            </a:r>
          </a:p>
          <a:p>
            <a:pPr>
              <a:spcBef>
                <a:spcPts val="0"/>
              </a:spcBef>
            </a:pPr>
            <a:r>
              <a:rPr lang="pt-BR" sz="1100" dirty="0">
                <a:solidFill>
                  <a:schemeClr val="bg1"/>
                </a:solidFill>
                <a:latin typeface="Arial" panose="020B0604020202020204" pitchFamily="34" charset="0"/>
              </a:rPr>
              <a:t>G: 65</a:t>
            </a:r>
          </a:p>
          <a:p>
            <a:pPr>
              <a:spcBef>
                <a:spcPts val="0"/>
              </a:spcBef>
            </a:pPr>
            <a:r>
              <a:rPr lang="pt-BR" sz="1100" dirty="0">
                <a:solidFill>
                  <a:schemeClr val="bg1"/>
                </a:solidFill>
                <a:latin typeface="Arial" panose="020B0604020202020204" pitchFamily="34" charset="0"/>
              </a:rPr>
              <a:t>B: 101</a:t>
            </a:r>
            <a:endParaRPr lang="en-US" sz="1100" dirty="0">
              <a:solidFill>
                <a:schemeClr val="bg1"/>
              </a:solidFill>
              <a:latin typeface="Arial" panose="020B0604020202020204" pitchFamily="34" charset="0"/>
            </a:endParaRPr>
          </a:p>
        </p:txBody>
      </p:sp>
      <p:sp>
        <p:nvSpPr>
          <p:cNvPr id="16" name="TextBox 15"/>
          <p:cNvSpPr txBox="1"/>
          <p:nvPr/>
        </p:nvSpPr>
        <p:spPr bwMode="gray">
          <a:xfrm>
            <a:off x="2627148" y="2089724"/>
            <a:ext cx="450289"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bg1"/>
                </a:solidFill>
                <a:latin typeface="Arial" panose="020B0604020202020204" pitchFamily="34" charset="0"/>
              </a:rPr>
              <a:t>R: 0</a:t>
            </a:r>
          </a:p>
          <a:p>
            <a:pPr>
              <a:spcBef>
                <a:spcPts val="0"/>
              </a:spcBef>
            </a:pPr>
            <a:r>
              <a:rPr lang="pt-BR" sz="1100" dirty="0">
                <a:solidFill>
                  <a:schemeClr val="bg1"/>
                </a:solidFill>
                <a:latin typeface="Arial" panose="020B0604020202020204" pitchFamily="34" charset="0"/>
              </a:rPr>
              <a:t>G: 114</a:t>
            </a:r>
          </a:p>
          <a:p>
            <a:pPr>
              <a:spcBef>
                <a:spcPts val="0"/>
              </a:spcBef>
            </a:pPr>
            <a:r>
              <a:rPr lang="pt-BR" sz="1100" dirty="0">
                <a:solidFill>
                  <a:schemeClr val="bg1"/>
                </a:solidFill>
                <a:latin typeface="Arial" panose="020B0604020202020204" pitchFamily="34" charset="0"/>
              </a:rPr>
              <a:t>B: 206</a:t>
            </a:r>
            <a:endParaRPr lang="en-US" sz="1100" dirty="0">
              <a:solidFill>
                <a:schemeClr val="bg1"/>
              </a:solidFill>
              <a:latin typeface="Arial" panose="020B0604020202020204" pitchFamily="34" charset="0"/>
            </a:endParaRPr>
          </a:p>
        </p:txBody>
      </p:sp>
      <p:sp>
        <p:nvSpPr>
          <p:cNvPr id="17" name="TextBox 16"/>
          <p:cNvSpPr txBox="1"/>
          <p:nvPr/>
        </p:nvSpPr>
        <p:spPr bwMode="gray">
          <a:xfrm>
            <a:off x="4220100" y="2089724"/>
            <a:ext cx="450289"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bg1"/>
                </a:solidFill>
                <a:latin typeface="Arial" panose="020B0604020202020204" pitchFamily="34" charset="0"/>
              </a:rPr>
              <a:t>R: 67</a:t>
            </a:r>
          </a:p>
          <a:p>
            <a:pPr>
              <a:spcBef>
                <a:spcPts val="0"/>
              </a:spcBef>
            </a:pPr>
            <a:r>
              <a:rPr lang="pt-BR" sz="1100" dirty="0">
                <a:solidFill>
                  <a:schemeClr val="bg1"/>
                </a:solidFill>
                <a:latin typeface="Arial" panose="020B0604020202020204" pitchFamily="34" charset="0"/>
              </a:rPr>
              <a:t>G: 176</a:t>
            </a:r>
          </a:p>
          <a:p>
            <a:pPr>
              <a:spcBef>
                <a:spcPts val="0"/>
              </a:spcBef>
            </a:pPr>
            <a:r>
              <a:rPr lang="pt-BR" sz="1100" dirty="0">
                <a:solidFill>
                  <a:schemeClr val="bg1"/>
                </a:solidFill>
                <a:latin typeface="Arial" panose="020B0604020202020204" pitchFamily="34" charset="0"/>
              </a:rPr>
              <a:t>B: 42</a:t>
            </a:r>
            <a:endParaRPr lang="en-US" sz="1100" dirty="0">
              <a:solidFill>
                <a:schemeClr val="bg1"/>
              </a:solidFill>
              <a:latin typeface="Arial" panose="020B0604020202020204" pitchFamily="34" charset="0"/>
            </a:endParaRPr>
          </a:p>
        </p:txBody>
      </p:sp>
      <p:sp>
        <p:nvSpPr>
          <p:cNvPr id="18" name="TextBox 17"/>
          <p:cNvSpPr txBox="1"/>
          <p:nvPr/>
        </p:nvSpPr>
        <p:spPr bwMode="gray">
          <a:xfrm>
            <a:off x="5813052" y="2089724"/>
            <a:ext cx="450289" cy="507831"/>
          </a:xfrm>
          <a:prstGeom prst="rect">
            <a:avLst/>
          </a:prstGeom>
          <a:noFill/>
        </p:spPr>
        <p:txBody>
          <a:bodyPr vert="horz" wrap="square" lIns="0" tIns="0" rIns="0" bIns="0" rtlCol="0" anchor="t" anchorCtr="1">
            <a:spAutoFit/>
          </a:bodyPr>
          <a:lstStyle/>
          <a:p>
            <a:pPr>
              <a:spcBef>
                <a:spcPts val="0"/>
              </a:spcBef>
            </a:pPr>
            <a:r>
              <a:rPr lang="pt-BR" sz="1100">
                <a:solidFill>
                  <a:schemeClr val="bg1"/>
                </a:solidFill>
                <a:latin typeface="Arial" panose="020B0604020202020204" pitchFamily="34" charset="0"/>
              </a:rPr>
              <a:t>R: 0</a:t>
            </a:r>
          </a:p>
          <a:p>
            <a:pPr>
              <a:spcBef>
                <a:spcPts val="0"/>
              </a:spcBef>
            </a:pPr>
            <a:r>
              <a:rPr lang="pt-BR" sz="1100">
                <a:solidFill>
                  <a:schemeClr val="bg1"/>
                </a:solidFill>
                <a:latin typeface="Arial" panose="020B0604020202020204" pitchFamily="34" charset="0"/>
              </a:rPr>
              <a:t>G: 169</a:t>
            </a:r>
          </a:p>
          <a:p>
            <a:pPr>
              <a:spcBef>
                <a:spcPts val="0"/>
              </a:spcBef>
            </a:pPr>
            <a:r>
              <a:rPr lang="pt-BR" sz="1100">
                <a:solidFill>
                  <a:schemeClr val="bg1"/>
                </a:solidFill>
                <a:latin typeface="Arial" panose="020B0604020202020204" pitchFamily="34" charset="0"/>
              </a:rPr>
              <a:t>B: 224</a:t>
            </a:r>
            <a:endParaRPr lang="en-US" sz="1100" dirty="0">
              <a:solidFill>
                <a:schemeClr val="bg1"/>
              </a:solidFill>
              <a:latin typeface="Arial" panose="020B0604020202020204" pitchFamily="34" charset="0"/>
            </a:endParaRPr>
          </a:p>
        </p:txBody>
      </p:sp>
      <p:sp>
        <p:nvSpPr>
          <p:cNvPr id="19" name="TextBox 18"/>
          <p:cNvSpPr txBox="1"/>
          <p:nvPr/>
        </p:nvSpPr>
        <p:spPr bwMode="gray">
          <a:xfrm>
            <a:off x="7406005" y="2089724"/>
            <a:ext cx="450289" cy="507831"/>
          </a:xfrm>
          <a:prstGeom prst="rect">
            <a:avLst/>
          </a:prstGeom>
          <a:noFill/>
        </p:spPr>
        <p:txBody>
          <a:bodyPr vert="horz" wrap="square" lIns="0" tIns="0" rIns="0" bIns="0" rtlCol="0" anchor="t" anchorCtr="1">
            <a:spAutoFit/>
          </a:bodyPr>
          <a:lstStyle/>
          <a:p>
            <a:pPr>
              <a:spcBef>
                <a:spcPts val="0"/>
              </a:spcBef>
            </a:pPr>
            <a:r>
              <a:rPr lang="pt-BR" sz="1100">
                <a:solidFill>
                  <a:schemeClr val="bg1"/>
                </a:solidFill>
                <a:latin typeface="Arial" panose="020B0604020202020204" pitchFamily="34" charset="0"/>
              </a:rPr>
              <a:t>R: 146</a:t>
            </a:r>
          </a:p>
          <a:p>
            <a:pPr>
              <a:spcBef>
                <a:spcPts val="0"/>
              </a:spcBef>
            </a:pPr>
            <a:r>
              <a:rPr lang="pt-BR" sz="1100">
                <a:solidFill>
                  <a:schemeClr val="bg1"/>
                </a:solidFill>
                <a:latin typeface="Arial" panose="020B0604020202020204" pitchFamily="34" charset="0"/>
              </a:rPr>
              <a:t>G: 193</a:t>
            </a:r>
          </a:p>
          <a:p>
            <a:pPr>
              <a:spcBef>
                <a:spcPts val="0"/>
              </a:spcBef>
            </a:pPr>
            <a:r>
              <a:rPr lang="pt-BR" sz="1100">
                <a:solidFill>
                  <a:schemeClr val="bg1"/>
                </a:solidFill>
                <a:latin typeface="Arial" panose="020B0604020202020204" pitchFamily="34" charset="0"/>
              </a:rPr>
              <a:t>B: 233</a:t>
            </a:r>
            <a:endParaRPr lang="en-US" sz="1100" dirty="0">
              <a:solidFill>
                <a:schemeClr val="bg1"/>
              </a:solidFill>
              <a:latin typeface="Arial" panose="020B0604020202020204" pitchFamily="34" charset="0"/>
            </a:endParaRPr>
          </a:p>
        </p:txBody>
      </p:sp>
      <p:sp>
        <p:nvSpPr>
          <p:cNvPr id="20" name="TextBox 19"/>
          <p:cNvSpPr txBox="1"/>
          <p:nvPr/>
        </p:nvSpPr>
        <p:spPr bwMode="gray">
          <a:xfrm>
            <a:off x="9007470" y="2089724"/>
            <a:ext cx="433260" cy="507831"/>
          </a:xfrm>
          <a:prstGeom prst="rect">
            <a:avLst/>
          </a:prstGeom>
          <a:noFill/>
        </p:spPr>
        <p:txBody>
          <a:bodyPr vert="horz" wrap="square" lIns="0" tIns="0" rIns="0" bIns="0" rtlCol="0" anchor="t" anchorCtr="1">
            <a:spAutoFit/>
          </a:bodyPr>
          <a:lstStyle/>
          <a:p>
            <a:pPr>
              <a:spcBef>
                <a:spcPts val="0"/>
              </a:spcBef>
            </a:pPr>
            <a:r>
              <a:rPr lang="pt-BR" sz="1100">
                <a:solidFill>
                  <a:schemeClr val="bg1"/>
                </a:solidFill>
                <a:latin typeface="Arial" panose="020B0604020202020204" pitchFamily="34" charset="0"/>
              </a:rPr>
              <a:t>R: 97</a:t>
            </a:r>
          </a:p>
          <a:p>
            <a:pPr>
              <a:spcBef>
                <a:spcPts val="0"/>
              </a:spcBef>
            </a:pPr>
            <a:r>
              <a:rPr lang="pt-BR" sz="1100">
                <a:solidFill>
                  <a:schemeClr val="bg1"/>
                </a:solidFill>
                <a:latin typeface="Arial" panose="020B0604020202020204" pitchFamily="34" charset="0"/>
              </a:rPr>
              <a:t>G: 99</a:t>
            </a:r>
          </a:p>
          <a:p>
            <a:pPr>
              <a:spcBef>
                <a:spcPts val="0"/>
              </a:spcBef>
            </a:pPr>
            <a:r>
              <a:rPr lang="pt-BR" sz="1100">
                <a:solidFill>
                  <a:schemeClr val="bg1"/>
                </a:solidFill>
                <a:latin typeface="Arial" panose="020B0604020202020204" pitchFamily="34" charset="0"/>
              </a:rPr>
              <a:t>B: 101</a:t>
            </a:r>
            <a:endParaRPr lang="en-US" sz="1100" dirty="0">
              <a:solidFill>
                <a:schemeClr val="bg1"/>
              </a:solidFill>
              <a:latin typeface="Arial" panose="020B0604020202020204" pitchFamily="34" charset="0"/>
            </a:endParaRPr>
          </a:p>
        </p:txBody>
      </p:sp>
      <p:cxnSp>
        <p:nvCxnSpPr>
          <p:cNvPr id="21" name="Straight Connector 20"/>
          <p:cNvCxnSpPr/>
          <p:nvPr/>
        </p:nvCxnSpPr>
        <p:spPr>
          <a:xfrm>
            <a:off x="631661" y="3415080"/>
            <a:ext cx="93084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654050" y="4672584"/>
            <a:ext cx="2960025" cy="1061936"/>
            <a:chOff x="2755729" y="3926190"/>
            <a:chExt cx="2960796" cy="1061936"/>
          </a:xfrm>
        </p:grpSpPr>
        <p:sp>
          <p:nvSpPr>
            <p:cNvPr id="24" name="Rectangle 23"/>
            <p:cNvSpPr/>
            <p:nvPr/>
          </p:nvSpPr>
          <p:spPr>
            <a:xfrm>
              <a:off x="2755729" y="4151233"/>
              <a:ext cx="836892" cy="836893"/>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endParaRPr lang="en-US" sz="1100"/>
            </a:p>
          </p:txBody>
        </p:sp>
        <p:sp>
          <p:nvSpPr>
            <p:cNvPr id="25" name="Rectangle 24"/>
            <p:cNvSpPr/>
            <p:nvPr/>
          </p:nvSpPr>
          <p:spPr>
            <a:xfrm>
              <a:off x="3817681" y="4151233"/>
              <a:ext cx="836892" cy="836893"/>
            </a:xfrm>
            <a:prstGeom prst="rect">
              <a:avLst/>
            </a:prstGeom>
            <a:solidFill>
              <a:srgbClr val="FB4F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endParaRPr lang="en-US" sz="1100"/>
            </a:p>
          </p:txBody>
        </p:sp>
        <p:sp>
          <p:nvSpPr>
            <p:cNvPr id="26" name="Rectangle 25"/>
            <p:cNvSpPr/>
            <p:nvPr/>
          </p:nvSpPr>
          <p:spPr>
            <a:xfrm>
              <a:off x="4879633" y="4151233"/>
              <a:ext cx="836892" cy="836893"/>
            </a:xfrm>
            <a:prstGeom prst="rect">
              <a:avLst/>
            </a:prstGeom>
            <a:solidFill>
              <a:srgbClr val="C013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endParaRPr lang="en-US" sz="1100"/>
            </a:p>
          </p:txBody>
        </p:sp>
        <p:sp>
          <p:nvSpPr>
            <p:cNvPr id="29" name="TextBox 28"/>
            <p:cNvSpPr txBox="1"/>
            <p:nvPr/>
          </p:nvSpPr>
          <p:spPr>
            <a:xfrm>
              <a:off x="2929652" y="3926190"/>
              <a:ext cx="489043" cy="184666"/>
            </a:xfrm>
            <a:prstGeom prst="rect">
              <a:avLst/>
            </a:prstGeom>
            <a:noFill/>
          </p:spPr>
          <p:txBody>
            <a:bodyPr wrap="none" lIns="0" tIns="0" rIns="0" bIns="0" rtlCol="0">
              <a:spAutoFit/>
            </a:bodyPr>
            <a:lstStyle/>
            <a:p>
              <a:pPr algn="ctr">
                <a:spcBef>
                  <a:spcPts val="0"/>
                </a:spcBef>
              </a:pPr>
              <a:r>
                <a:rPr lang="en-US" sz="1200" dirty="0">
                  <a:solidFill>
                    <a:srgbClr val="000000"/>
                  </a:solidFill>
                </a:rPr>
                <a:t>Yellow</a:t>
              </a:r>
            </a:p>
          </p:txBody>
        </p:sp>
        <p:sp>
          <p:nvSpPr>
            <p:cNvPr id="30" name="TextBox 29"/>
            <p:cNvSpPr txBox="1"/>
            <p:nvPr/>
          </p:nvSpPr>
          <p:spPr>
            <a:xfrm>
              <a:off x="3966750" y="3926190"/>
              <a:ext cx="538750" cy="184666"/>
            </a:xfrm>
            <a:prstGeom prst="rect">
              <a:avLst/>
            </a:prstGeom>
            <a:noFill/>
          </p:spPr>
          <p:txBody>
            <a:bodyPr wrap="none" lIns="0" tIns="0" rIns="0" bIns="0" rtlCol="0">
              <a:spAutoFit/>
            </a:bodyPr>
            <a:lstStyle/>
            <a:p>
              <a:pPr algn="ctr">
                <a:spcBef>
                  <a:spcPts val="0"/>
                </a:spcBef>
              </a:pPr>
              <a:r>
                <a:rPr lang="en-US" sz="1200" dirty="0">
                  <a:solidFill>
                    <a:srgbClr val="000000"/>
                  </a:solidFill>
                </a:rPr>
                <a:t>Orange</a:t>
              </a:r>
            </a:p>
          </p:txBody>
        </p:sp>
        <p:sp>
          <p:nvSpPr>
            <p:cNvPr id="31" name="TextBox 30"/>
            <p:cNvSpPr txBox="1"/>
            <p:nvPr/>
          </p:nvSpPr>
          <p:spPr>
            <a:xfrm>
              <a:off x="5152968" y="3926190"/>
              <a:ext cx="290220" cy="184666"/>
            </a:xfrm>
            <a:prstGeom prst="rect">
              <a:avLst/>
            </a:prstGeom>
            <a:noFill/>
          </p:spPr>
          <p:txBody>
            <a:bodyPr wrap="none" lIns="0" tIns="0" rIns="0" bIns="0" rtlCol="0">
              <a:spAutoFit/>
            </a:bodyPr>
            <a:lstStyle/>
            <a:p>
              <a:pPr algn="ctr">
                <a:spcBef>
                  <a:spcPts val="0"/>
                </a:spcBef>
              </a:pPr>
              <a:r>
                <a:rPr lang="en-US" sz="1200" dirty="0">
                  <a:solidFill>
                    <a:srgbClr val="000000"/>
                  </a:solidFill>
                </a:rPr>
                <a:t>Red</a:t>
              </a:r>
            </a:p>
          </p:txBody>
        </p:sp>
        <p:sp>
          <p:nvSpPr>
            <p:cNvPr id="34" name="TextBox 33"/>
            <p:cNvSpPr txBox="1"/>
            <p:nvPr/>
          </p:nvSpPr>
          <p:spPr>
            <a:xfrm>
              <a:off x="2881684" y="4309512"/>
              <a:ext cx="584983"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tx1"/>
                  </a:solidFill>
                  <a:latin typeface="Arial" panose="020B0604020202020204" pitchFamily="34" charset="0"/>
                </a:rPr>
                <a:t>R: 255</a:t>
              </a:r>
            </a:p>
            <a:p>
              <a:pPr>
                <a:spcBef>
                  <a:spcPts val="0"/>
                </a:spcBef>
              </a:pPr>
              <a:r>
                <a:rPr lang="pt-BR" sz="1100" dirty="0">
                  <a:solidFill>
                    <a:schemeClr val="tx1"/>
                  </a:solidFill>
                  <a:latin typeface="Arial" panose="020B0604020202020204" pitchFamily="34" charset="0"/>
                </a:rPr>
                <a:t>G: 209</a:t>
              </a:r>
            </a:p>
            <a:p>
              <a:pPr>
                <a:spcBef>
                  <a:spcPts val="0"/>
                </a:spcBef>
              </a:pPr>
              <a:r>
                <a:rPr lang="pt-BR" sz="1100" dirty="0">
                  <a:solidFill>
                    <a:schemeClr val="tx1"/>
                  </a:solidFill>
                  <a:latin typeface="Arial" panose="020B0604020202020204" pitchFamily="34" charset="0"/>
                </a:rPr>
                <a:t>B: 0</a:t>
              </a:r>
              <a:endParaRPr lang="en-US" sz="1100" dirty="0">
                <a:solidFill>
                  <a:schemeClr val="tx1"/>
                </a:solidFill>
                <a:latin typeface="Arial" panose="020B0604020202020204" pitchFamily="34" charset="0"/>
              </a:endParaRPr>
            </a:p>
          </p:txBody>
        </p:sp>
        <p:sp>
          <p:nvSpPr>
            <p:cNvPr id="35" name="TextBox 34"/>
            <p:cNvSpPr txBox="1"/>
            <p:nvPr/>
          </p:nvSpPr>
          <p:spPr>
            <a:xfrm>
              <a:off x="3948551" y="4309512"/>
              <a:ext cx="575150"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bg1"/>
                  </a:solidFill>
                  <a:latin typeface="Arial" panose="020B0604020202020204" pitchFamily="34" charset="0"/>
                </a:rPr>
                <a:t>R: 251</a:t>
              </a:r>
            </a:p>
            <a:p>
              <a:pPr>
                <a:spcBef>
                  <a:spcPts val="0"/>
                </a:spcBef>
              </a:pPr>
              <a:r>
                <a:rPr lang="pt-BR" sz="1100" dirty="0">
                  <a:solidFill>
                    <a:schemeClr val="bg1"/>
                  </a:solidFill>
                  <a:latin typeface="Arial" panose="020B0604020202020204" pitchFamily="34" charset="0"/>
                </a:rPr>
                <a:t>G: 79</a:t>
              </a:r>
            </a:p>
            <a:p>
              <a:pPr>
                <a:spcBef>
                  <a:spcPts val="0"/>
                </a:spcBef>
              </a:pPr>
              <a:r>
                <a:rPr lang="pt-BR" sz="1100" dirty="0">
                  <a:solidFill>
                    <a:schemeClr val="bg1"/>
                  </a:solidFill>
                  <a:latin typeface="Arial" panose="020B0604020202020204" pitchFamily="34" charset="0"/>
                </a:rPr>
                <a:t>B: 20</a:t>
              </a:r>
              <a:endParaRPr lang="en-US" sz="1100" dirty="0">
                <a:solidFill>
                  <a:schemeClr val="bg1"/>
                </a:solidFill>
                <a:latin typeface="Arial" panose="020B0604020202020204" pitchFamily="34" charset="0"/>
              </a:endParaRPr>
            </a:p>
          </p:txBody>
        </p:sp>
        <p:sp>
          <p:nvSpPr>
            <p:cNvPr id="36" name="TextBox 35"/>
            <p:cNvSpPr txBox="1"/>
            <p:nvPr/>
          </p:nvSpPr>
          <p:spPr>
            <a:xfrm>
              <a:off x="5010504" y="4309512"/>
              <a:ext cx="575150"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bg1"/>
                  </a:solidFill>
                  <a:latin typeface="Arial" panose="020B0604020202020204" pitchFamily="34" charset="0"/>
                </a:rPr>
                <a:t>R: 192</a:t>
              </a:r>
            </a:p>
            <a:p>
              <a:pPr>
                <a:spcBef>
                  <a:spcPts val="0"/>
                </a:spcBef>
              </a:pPr>
              <a:r>
                <a:rPr lang="pt-BR" sz="1100" dirty="0">
                  <a:solidFill>
                    <a:schemeClr val="bg1"/>
                  </a:solidFill>
                  <a:latin typeface="Arial" panose="020B0604020202020204" pitchFamily="34" charset="0"/>
                </a:rPr>
                <a:t>G: 19</a:t>
              </a:r>
            </a:p>
            <a:p>
              <a:pPr>
                <a:spcBef>
                  <a:spcPts val="0"/>
                </a:spcBef>
              </a:pPr>
              <a:r>
                <a:rPr lang="pt-BR" sz="1100" dirty="0">
                  <a:solidFill>
                    <a:schemeClr val="bg1"/>
                  </a:solidFill>
                  <a:latin typeface="Arial" panose="020B0604020202020204" pitchFamily="34" charset="0"/>
                </a:rPr>
                <a:t>B: 36</a:t>
              </a:r>
              <a:endParaRPr lang="en-US" sz="1100" dirty="0">
                <a:solidFill>
                  <a:schemeClr val="bg1"/>
                </a:solidFill>
                <a:latin typeface="Arial" panose="020B0604020202020204" pitchFamily="34" charset="0"/>
              </a:endParaRPr>
            </a:p>
          </p:txBody>
        </p:sp>
      </p:grpSp>
      <p:sp>
        <p:nvSpPr>
          <p:cNvPr id="39" name="TextBox 38"/>
          <p:cNvSpPr txBox="1"/>
          <p:nvPr/>
        </p:nvSpPr>
        <p:spPr>
          <a:xfrm>
            <a:off x="654050" y="3656686"/>
            <a:ext cx="5284788" cy="789960"/>
          </a:xfrm>
          <a:prstGeom prst="rect">
            <a:avLst/>
          </a:prstGeom>
          <a:noFill/>
        </p:spPr>
        <p:txBody>
          <a:bodyPr wrap="square" lIns="0" tIns="0" rIns="0" bIns="0" rtlCol="0">
            <a:spAutoFit/>
          </a:bodyPr>
          <a:lstStyle/>
          <a:p>
            <a:r>
              <a:rPr lang="en-US" dirty="0"/>
              <a:t>Secondary colors</a:t>
            </a:r>
          </a:p>
          <a:p>
            <a:pPr lvl="1"/>
            <a:r>
              <a:rPr lang="en-US" sz="1200" dirty="0"/>
              <a:t>These must be entered manually, and are for special cases such as charts and visualizations that require these colors.</a:t>
            </a:r>
          </a:p>
        </p:txBody>
      </p:sp>
      <p:sp>
        <p:nvSpPr>
          <p:cNvPr id="37" name="TextBox 3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
        <p:nvSpPr>
          <p:cNvPr id="40" name="Rectangle 39"/>
          <p:cNvSpPr/>
          <p:nvPr/>
        </p:nvSpPr>
        <p:spPr bwMode="gray">
          <a:xfrm>
            <a:off x="6249988" y="3973068"/>
            <a:ext cx="1737507" cy="4465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TextBox 40"/>
          <p:cNvSpPr txBox="1"/>
          <p:nvPr/>
        </p:nvSpPr>
        <p:spPr bwMode="gray">
          <a:xfrm>
            <a:off x="6507537" y="4036549"/>
            <a:ext cx="1040654" cy="321627"/>
          </a:xfrm>
          <a:prstGeom prst="rect">
            <a:avLst/>
          </a:prstGeom>
          <a:noFill/>
        </p:spPr>
        <p:txBody>
          <a:bodyPr vert="horz" wrap="square" lIns="0" tIns="0" rIns="0" bIns="0" rtlCol="0" anchor="t" anchorCtr="1">
            <a:spAutoFit/>
          </a:bodyPr>
          <a:lstStyle/>
          <a:p>
            <a:pPr>
              <a:spcBef>
                <a:spcPts val="0"/>
              </a:spcBef>
            </a:pPr>
            <a:r>
              <a:rPr lang="pt-BR" sz="1100" dirty="0">
                <a:solidFill>
                  <a:schemeClr val="accent4">
                    <a:lumMod val="60000"/>
                    <a:lumOff val="40000"/>
                  </a:schemeClr>
                </a:solidFill>
                <a:latin typeface="Arial" panose="020B0604020202020204" pitchFamily="34" charset="0"/>
              </a:rPr>
              <a:t>Header color</a:t>
            </a:r>
          </a:p>
          <a:p>
            <a:pPr lvl="2">
              <a:spcBef>
                <a:spcPts val="0"/>
              </a:spcBef>
              <a:buClr>
                <a:schemeClr val="accent4">
                  <a:lumMod val="60000"/>
                  <a:lumOff val="40000"/>
                </a:schemeClr>
              </a:buClr>
            </a:pPr>
            <a:r>
              <a:rPr lang="en-US" sz="900" dirty="0">
                <a:solidFill>
                  <a:schemeClr val="bg1"/>
                </a:solidFill>
                <a:latin typeface="Arial" panose="020B0604020202020204" pitchFamily="34" charset="0"/>
              </a:rPr>
              <a:t>Bullet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7163" y="3973068"/>
            <a:ext cx="16573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6249988" y="4561567"/>
            <a:ext cx="1865376" cy="1015663"/>
          </a:xfrm>
          <a:prstGeom prst="rect">
            <a:avLst/>
          </a:prstGeom>
          <a:noFill/>
        </p:spPr>
        <p:txBody>
          <a:bodyPr wrap="square" lIns="0" tIns="0" rIns="0" bIns="0" rtlCol="0">
            <a:spAutoFit/>
          </a:bodyPr>
          <a:lstStyle/>
          <a:p>
            <a:pPr marL="0" lvl="2" indent="0">
              <a:buNone/>
            </a:pPr>
            <a:r>
              <a:rPr lang="en-US" dirty="0"/>
              <a:t>If you create a header or bullet on a dark blue background,  ensure maximum contrast by using   </a:t>
            </a:r>
            <a:r>
              <a:rPr lang="en-US" b="1" dirty="0"/>
              <a:t>Accent 4,  40</a:t>
            </a:r>
            <a:r>
              <a:rPr lang="en-US" b="1"/>
              <a:t>% lighter.</a:t>
            </a:r>
            <a:endParaRPr lang="en-US" b="1" dirty="0"/>
          </a:p>
        </p:txBody>
      </p:sp>
      <p:cxnSp>
        <p:nvCxnSpPr>
          <p:cNvPr id="27" name="Straight Arrow Connector 26"/>
          <p:cNvCxnSpPr/>
          <p:nvPr/>
        </p:nvCxnSpPr>
        <p:spPr>
          <a:xfrm>
            <a:off x="8115300" y="4653534"/>
            <a:ext cx="209848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84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formatting tips</a:t>
            </a:r>
          </a:p>
        </p:txBody>
      </p:sp>
      <p:sp>
        <p:nvSpPr>
          <p:cNvPr id="10" name="TextBox 9"/>
          <p:cNvSpPr txBox="1"/>
          <p:nvPr/>
        </p:nvSpPr>
        <p:spPr>
          <a:xfrm>
            <a:off x="886904" y="1641348"/>
            <a:ext cx="914400" cy="914400"/>
          </a:xfrm>
          <a:prstGeom prst="rect">
            <a:avLst/>
          </a:prstGeom>
          <a:noFill/>
        </p:spPr>
        <p:txBody>
          <a:bodyPr wrap="none" lIns="0" tIns="0" rIns="0" bIns="0" rtlCol="0">
            <a:noAutofit/>
          </a:bodyPr>
          <a:lstStyle/>
          <a:p>
            <a:pPr>
              <a:buNone/>
            </a:pPr>
            <a:endParaRPr lang="en-US" dirty="0"/>
          </a:p>
        </p:txBody>
      </p:sp>
      <p:sp>
        <p:nvSpPr>
          <p:cNvPr id="13" name="TextBox 12"/>
          <p:cNvSpPr txBox="1"/>
          <p:nvPr/>
        </p:nvSpPr>
        <p:spPr>
          <a:xfrm>
            <a:off x="654050" y="1330324"/>
            <a:ext cx="2953512" cy="875475"/>
          </a:xfrm>
          <a:prstGeom prst="rect">
            <a:avLst/>
          </a:prstGeom>
          <a:noFill/>
        </p:spPr>
        <p:txBody>
          <a:bodyPr wrap="square" lIns="0" tIns="0" rIns="0" bIns="0" rtlCol="0">
            <a:noAutofit/>
          </a:bodyPr>
          <a:lstStyle/>
          <a:p>
            <a:r>
              <a:rPr lang="en-US" sz="1200" dirty="0"/>
              <a:t>Try this: Insert a new text box and start typing: This is header text.</a:t>
            </a:r>
          </a:p>
          <a:p>
            <a:pPr lvl="1"/>
            <a:r>
              <a:rPr lang="en-US" sz="1100" dirty="0"/>
              <a:t>Now press Enter then Tab – this is second-level text. Use this for a second level of headers, or a bold introductory paragraph like this one.</a:t>
            </a:r>
          </a:p>
          <a:p>
            <a:pPr lvl="2"/>
            <a:r>
              <a:rPr lang="en-US" sz="1100" dirty="0"/>
              <a:t>Press </a:t>
            </a:r>
            <a:r>
              <a:rPr lang="en-US" sz="1100" b="1" dirty="0"/>
              <a:t>Enter</a:t>
            </a:r>
            <a:r>
              <a:rPr lang="en-US" sz="1100" dirty="0"/>
              <a:t> then </a:t>
            </a:r>
            <a:r>
              <a:rPr lang="en-US" sz="1100" b="1" dirty="0"/>
              <a:t>Tab</a:t>
            </a:r>
            <a:r>
              <a:rPr lang="en-US" sz="1100" dirty="0"/>
              <a:t> again</a:t>
            </a:r>
          </a:p>
          <a:p>
            <a:pPr lvl="2"/>
            <a:r>
              <a:rPr lang="en-US" sz="1100" dirty="0"/>
              <a:t>This is the third level of text: bullet point</a:t>
            </a:r>
          </a:p>
          <a:p>
            <a:pPr lvl="3"/>
            <a:r>
              <a:rPr lang="en-US" sz="1100" dirty="0"/>
              <a:t>Press </a:t>
            </a:r>
            <a:r>
              <a:rPr lang="en-US" sz="1100" b="1" dirty="0"/>
              <a:t>Enter</a:t>
            </a:r>
            <a:r>
              <a:rPr lang="en-US" sz="1100" dirty="0"/>
              <a:t> then </a:t>
            </a:r>
            <a:r>
              <a:rPr lang="en-US" sz="1100" b="1" dirty="0"/>
              <a:t>Tab</a:t>
            </a:r>
            <a:r>
              <a:rPr lang="en-US" sz="1100" dirty="0"/>
              <a:t> again for a second </a:t>
            </a:r>
            <a:br>
              <a:rPr lang="en-US" sz="1100" dirty="0"/>
            </a:br>
            <a:r>
              <a:rPr lang="en-US" sz="1100" dirty="0"/>
              <a:t>level bullet</a:t>
            </a:r>
          </a:p>
          <a:p>
            <a:r>
              <a:rPr lang="en-US" sz="1200" dirty="0"/>
              <a:t>Press Enter and Shift + Tab three times to return to level one</a:t>
            </a:r>
          </a:p>
          <a:p>
            <a:pPr lvl="1"/>
            <a:r>
              <a:rPr lang="en-US" sz="1100" dirty="0"/>
              <a:t>You can also use the Increase/Decrease List Level buttons to change text level</a:t>
            </a:r>
          </a:p>
          <a:p>
            <a:pPr marL="0" lvl="2" indent="0">
              <a:buNone/>
            </a:pPr>
            <a:r>
              <a:rPr lang="en-US" sz="1100" dirty="0"/>
              <a:t>If you want a paragraph format like this where you express your thoughts in complete sentences, use the bullet point level and set bullet points to “None”.</a:t>
            </a:r>
          </a:p>
          <a:p>
            <a:pPr lvl="2"/>
            <a:endParaRPr lang="en-US" sz="1100" dirty="0"/>
          </a:p>
          <a:p>
            <a:pPr lvl="1"/>
            <a:endParaRPr lang="en-US" sz="1100" dirty="0"/>
          </a:p>
        </p:txBody>
      </p:sp>
      <p:grpSp>
        <p:nvGrpSpPr>
          <p:cNvPr id="3" name="Group 2"/>
          <p:cNvGrpSpPr/>
          <p:nvPr/>
        </p:nvGrpSpPr>
        <p:grpSpPr>
          <a:xfrm>
            <a:off x="4103177" y="1371600"/>
            <a:ext cx="7477636" cy="4976797"/>
            <a:chOff x="2971800" y="1295399"/>
            <a:chExt cx="5724525" cy="3810001"/>
          </a:xfrm>
        </p:grpSpPr>
        <p:pic>
          <p:nvPicPr>
            <p:cNvPr id="23" name="Picture 2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971800" y="1752600"/>
              <a:ext cx="5724525" cy="647700"/>
            </a:xfrm>
            <a:prstGeom prst="rect">
              <a:avLst/>
            </a:prstGeom>
            <a:noFill/>
            <a:ln>
              <a:noFill/>
            </a:ln>
            <a:effectLst>
              <a:outerShdw blurRad="114300" dir="2700000" algn="tl" rotWithShape="0">
                <a:prstClr val="black">
                  <a:alpha val="30000"/>
                </a:prstClr>
              </a:outerShdw>
            </a:effectLst>
          </p:spPr>
        </p:pic>
        <p:grpSp>
          <p:nvGrpSpPr>
            <p:cNvPr id="24" name="Group 23"/>
            <p:cNvGrpSpPr/>
            <p:nvPr/>
          </p:nvGrpSpPr>
          <p:grpSpPr>
            <a:xfrm>
              <a:off x="3390239" y="1295399"/>
              <a:ext cx="5296561" cy="3810001"/>
              <a:chOff x="3390239" y="1295399"/>
              <a:chExt cx="5296561" cy="3810001"/>
            </a:xfrm>
          </p:grpSpPr>
          <p:sp>
            <p:nvSpPr>
              <p:cNvPr id="27" name="Rectangle 26"/>
              <p:cNvSpPr/>
              <p:nvPr/>
            </p:nvSpPr>
            <p:spPr>
              <a:xfrm>
                <a:off x="6156693" y="2013796"/>
                <a:ext cx="162630" cy="1570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630222" y="2010271"/>
                <a:ext cx="302304" cy="1590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362887" y="2792060"/>
                <a:ext cx="1613985" cy="179600"/>
              </a:xfrm>
              <a:prstGeom prst="rect">
                <a:avLst/>
              </a:prstGeom>
              <a:noFill/>
            </p:spPr>
            <p:txBody>
              <a:bodyPr wrap="none" lIns="0" tIns="0" rIns="0" bIns="0" rtlCol="0">
                <a:noAutofit/>
              </a:bodyPr>
              <a:lstStyle/>
              <a:p>
                <a:pPr lvl="1" algn="r"/>
                <a:r>
                  <a:rPr lang="en-US" sz="1100" dirty="0"/>
                  <a:t>Increase/decrease list level</a:t>
                </a:r>
              </a:p>
            </p:txBody>
          </p:sp>
          <p:sp>
            <p:nvSpPr>
              <p:cNvPr id="30" name="TextBox 29"/>
              <p:cNvSpPr txBox="1"/>
              <p:nvPr/>
            </p:nvSpPr>
            <p:spPr>
              <a:xfrm>
                <a:off x="4333665" y="1295399"/>
                <a:ext cx="3210136" cy="179600"/>
              </a:xfrm>
              <a:prstGeom prst="rect">
                <a:avLst/>
              </a:prstGeom>
              <a:noFill/>
            </p:spPr>
            <p:txBody>
              <a:bodyPr wrap="none" lIns="0" tIns="0" rIns="0" bIns="0" rtlCol="0">
                <a:noAutofit/>
              </a:bodyPr>
              <a:lstStyle/>
              <a:p>
                <a:pPr lvl="1" algn="ctr"/>
                <a:r>
                  <a:rPr lang="en-US" sz="1100" dirty="0"/>
                  <a:t>Press this to remove bullet for paragraph text</a:t>
                </a:r>
              </a:p>
            </p:txBody>
          </p:sp>
          <p:cxnSp>
            <p:nvCxnSpPr>
              <p:cNvPr id="32" name="Straight Arrow Connector 31"/>
              <p:cNvCxnSpPr/>
              <p:nvPr/>
            </p:nvCxnSpPr>
            <p:spPr>
              <a:xfrm>
                <a:off x="6236397" y="1534866"/>
                <a:ext cx="0" cy="470421"/>
              </a:xfrm>
              <a:prstGeom prst="straightConnector1">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775564" y="2178722"/>
                <a:ext cx="0" cy="553471"/>
              </a:xfrm>
              <a:prstGeom prst="straightConnector1">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073080" y="1960973"/>
                <a:ext cx="162630" cy="1570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3509794" y="1474999"/>
                <a:ext cx="0" cy="2394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70412" y="2792060"/>
                <a:ext cx="1216388" cy="179600"/>
              </a:xfrm>
              <a:prstGeom prst="rect">
                <a:avLst/>
              </a:prstGeom>
              <a:noFill/>
            </p:spPr>
            <p:txBody>
              <a:bodyPr wrap="none" lIns="0" tIns="0" rIns="0" bIns="0" rtlCol="0">
                <a:noAutofit/>
              </a:bodyPr>
              <a:lstStyle/>
              <a:p>
                <a:pPr lvl="1" algn="ctr"/>
                <a:r>
                  <a:rPr lang="en-US" sz="1100" dirty="0"/>
                  <a:t>Insert text box</a:t>
                </a:r>
              </a:p>
            </p:txBody>
          </p:sp>
          <p:sp>
            <p:nvSpPr>
              <p:cNvPr id="42" name="TextBox 41"/>
              <p:cNvSpPr txBox="1"/>
              <p:nvPr/>
            </p:nvSpPr>
            <p:spPr>
              <a:xfrm>
                <a:off x="7156204" y="3288294"/>
                <a:ext cx="1530596" cy="1025343"/>
              </a:xfrm>
              <a:prstGeom prst="rect">
                <a:avLst/>
              </a:prstGeom>
              <a:noFill/>
            </p:spPr>
            <p:txBody>
              <a:bodyPr wrap="square" lIns="0" tIns="0" rIns="0" bIns="0" rtlCol="0">
                <a:noAutofit/>
              </a:bodyPr>
              <a:lstStyle/>
              <a:p>
                <a:pPr lvl="1"/>
                <a:r>
                  <a:rPr lang="en-US" sz="1100" b="0" dirty="0"/>
                  <a:t>Click and drag to insert a box of a specific size with text wrapping within the width of the box</a:t>
                </a:r>
              </a:p>
            </p:txBody>
          </p:sp>
          <p:sp>
            <p:nvSpPr>
              <p:cNvPr id="43" name="Rectangle 42"/>
              <p:cNvSpPr/>
              <p:nvPr/>
            </p:nvSpPr>
            <p:spPr>
              <a:xfrm>
                <a:off x="5303110" y="4074171"/>
                <a:ext cx="1315099" cy="9578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6556967" y="4985668"/>
                <a:ext cx="119554" cy="119732"/>
                <a:chOff x="5317172" y="3584448"/>
                <a:chExt cx="621792" cy="621792"/>
              </a:xfrm>
            </p:grpSpPr>
            <p:cxnSp>
              <p:nvCxnSpPr>
                <p:cNvPr id="53" name="Straight Connector 52"/>
                <p:cNvCxnSpPr/>
                <p:nvPr/>
              </p:nvCxnSpPr>
              <p:spPr>
                <a:xfrm>
                  <a:off x="5628068" y="3584448"/>
                  <a:ext cx="0" cy="6217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317172" y="3895344"/>
                  <a:ext cx="6217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Freeform 47"/>
              <p:cNvSpPr/>
              <p:nvPr/>
            </p:nvSpPr>
            <p:spPr>
              <a:xfrm>
                <a:off x="6745725" y="4074171"/>
                <a:ext cx="569475" cy="652369"/>
              </a:xfrm>
              <a:custGeom>
                <a:avLst/>
                <a:gdLst>
                  <a:gd name="connsiteX0" fmla="*/ 981075 w 981075"/>
                  <a:gd name="connsiteY0" fmla="*/ 0 h 752475"/>
                  <a:gd name="connsiteX1" fmla="*/ 981075 w 981075"/>
                  <a:gd name="connsiteY1" fmla="*/ 752475 h 752475"/>
                  <a:gd name="connsiteX2" fmla="*/ 0 w 981075"/>
                  <a:gd name="connsiteY2" fmla="*/ 752475 h 752475"/>
                </a:gdLst>
                <a:ahLst/>
                <a:cxnLst>
                  <a:cxn ang="0">
                    <a:pos x="connsiteX0" y="connsiteY0"/>
                  </a:cxn>
                  <a:cxn ang="0">
                    <a:pos x="connsiteX1" y="connsiteY1"/>
                  </a:cxn>
                  <a:cxn ang="0">
                    <a:pos x="connsiteX2" y="connsiteY2"/>
                  </a:cxn>
                </a:cxnLst>
                <a:rect l="l" t="t" r="r" b="b"/>
                <a:pathLst>
                  <a:path w="981075" h="752475">
                    <a:moveTo>
                      <a:pt x="981075" y="0"/>
                    </a:moveTo>
                    <a:lnTo>
                      <a:pt x="981075" y="752475"/>
                    </a:lnTo>
                    <a:lnTo>
                      <a:pt x="0" y="752475"/>
                    </a:ln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3390239" y="1295399"/>
                <a:ext cx="1554208" cy="179600"/>
              </a:xfrm>
              <a:prstGeom prst="rect">
                <a:avLst/>
              </a:prstGeom>
              <a:noFill/>
            </p:spPr>
            <p:txBody>
              <a:bodyPr wrap="square" lIns="0" tIns="0" rIns="0" bIns="0" rtlCol="0">
                <a:noAutofit/>
              </a:bodyPr>
              <a:lstStyle/>
              <a:p>
                <a:pPr lvl="1"/>
                <a:r>
                  <a:rPr lang="en-US" sz="1100" dirty="0"/>
                  <a:t>Home tab</a:t>
                </a:r>
              </a:p>
            </p:txBody>
          </p:sp>
          <p:cxnSp>
            <p:nvCxnSpPr>
              <p:cNvPr id="50" name="Straight Arrow Connector 49"/>
              <p:cNvCxnSpPr/>
              <p:nvPr/>
            </p:nvCxnSpPr>
            <p:spPr>
              <a:xfrm flipV="1">
                <a:off x="8136364" y="2178722"/>
                <a:ext cx="0" cy="553471"/>
              </a:xfrm>
              <a:prstGeom prst="straightConnector1">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494435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6228682" y="1199389"/>
            <a:ext cx="3198408" cy="4645469"/>
            <a:chOff x="-590550" y="819150"/>
            <a:chExt cx="3605540" cy="5236803"/>
          </a:xfrm>
        </p:grpSpPr>
        <p:grpSp>
          <p:nvGrpSpPr>
            <p:cNvPr id="56" name="Group 55"/>
            <p:cNvGrpSpPr/>
            <p:nvPr/>
          </p:nvGrpSpPr>
          <p:grpSpPr>
            <a:xfrm>
              <a:off x="-590550" y="819150"/>
              <a:ext cx="3562350" cy="5236803"/>
              <a:chOff x="-590550" y="1052639"/>
              <a:chExt cx="3562350" cy="5236803"/>
            </a:xfrm>
          </p:grpSpPr>
          <p:pic>
            <p:nvPicPr>
              <p:cNvPr id="4100"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90550" y="1052639"/>
                <a:ext cx="3562350" cy="5236803"/>
              </a:xfrm>
              <a:prstGeom prst="rect">
                <a:avLst/>
              </a:prstGeom>
              <a:noFill/>
              <a:ln>
                <a:noFill/>
              </a:ln>
              <a:effectLst>
                <a:outerShdw blurRad="114300" dir="2700000" algn="tl" rotWithShape="0">
                  <a:prstClr val="black">
                    <a:alpha val="3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 name="Group 44"/>
              <p:cNvGrpSpPr/>
              <p:nvPr/>
            </p:nvGrpSpPr>
            <p:grpSpPr>
              <a:xfrm>
                <a:off x="689155" y="3758945"/>
                <a:ext cx="2225495" cy="2360603"/>
                <a:chOff x="9989825" y="164592"/>
                <a:chExt cx="2199000" cy="2332499"/>
              </a:xfrm>
            </p:grpSpPr>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2731" y="164592"/>
                  <a:ext cx="2196094" cy="233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a:off x="9989825" y="1862082"/>
                  <a:ext cx="917856" cy="49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611938" y="245038"/>
                  <a:ext cx="213890" cy="2138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2</a:t>
                  </a:r>
                </a:p>
              </p:txBody>
            </p:sp>
            <p:sp>
              <p:nvSpPr>
                <p:cNvPr id="51" name="Oval 50"/>
                <p:cNvSpPr/>
                <p:nvPr/>
              </p:nvSpPr>
              <p:spPr>
                <a:xfrm>
                  <a:off x="10817778" y="1737919"/>
                  <a:ext cx="213890" cy="2138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3</a:t>
                  </a:r>
                </a:p>
              </p:txBody>
            </p:sp>
            <p:sp>
              <p:nvSpPr>
                <p:cNvPr id="52" name="Oval 51"/>
                <p:cNvSpPr/>
                <p:nvPr/>
              </p:nvSpPr>
              <p:spPr>
                <a:xfrm>
                  <a:off x="11179341" y="742689"/>
                  <a:ext cx="213890" cy="2138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4</a:t>
                  </a:r>
                </a:p>
              </p:txBody>
            </p:sp>
          </p:grpSp>
        </p:grpSp>
        <p:sp>
          <p:nvSpPr>
            <p:cNvPr id="42" name="Oval 41"/>
            <p:cNvSpPr/>
            <p:nvPr/>
          </p:nvSpPr>
          <p:spPr>
            <a:xfrm>
              <a:off x="2798523" y="3081671"/>
              <a:ext cx="216467" cy="2164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1</a:t>
              </a:r>
            </a:p>
          </p:txBody>
        </p:sp>
      </p:grpSp>
      <p:sp>
        <p:nvSpPr>
          <p:cNvPr id="2" name="Title 1"/>
          <p:cNvSpPr>
            <a:spLocks noGrp="1"/>
          </p:cNvSpPr>
          <p:nvPr>
            <p:ph type="title"/>
          </p:nvPr>
        </p:nvSpPr>
        <p:spPr/>
        <p:txBody>
          <a:bodyPr/>
          <a:lstStyle/>
          <a:p>
            <a:r>
              <a:rPr lang="en-US" dirty="0"/>
              <a:t>Printing</a:t>
            </a:r>
          </a:p>
        </p:txBody>
      </p:sp>
      <p:pic>
        <p:nvPicPr>
          <p:cNvPr id="4101"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9591992" y="1199389"/>
            <a:ext cx="1940712" cy="2504764"/>
          </a:xfrm>
          <a:prstGeom prst="rect">
            <a:avLst/>
          </a:prstGeom>
          <a:noFill/>
          <a:ln>
            <a:noFill/>
          </a:ln>
          <a:effectLst>
            <a:outerShdw blurRad="114300" dir="2700000" algn="tl" rotWithShape="0">
              <a:prstClr val="black">
                <a:alpha val="3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TextBox 39"/>
          <p:cNvSpPr txBox="1"/>
          <p:nvPr/>
        </p:nvSpPr>
        <p:spPr>
          <a:xfrm>
            <a:off x="653732" y="1199389"/>
            <a:ext cx="2487931" cy="4896611"/>
          </a:xfrm>
          <a:prstGeom prst="rect">
            <a:avLst/>
          </a:prstGeom>
          <a:noFill/>
        </p:spPr>
        <p:txBody>
          <a:bodyPr wrap="square" lIns="0" tIns="0" rIns="0" bIns="0" rtlCol="0">
            <a:noAutofit/>
          </a:bodyPr>
          <a:lstStyle/>
          <a:p>
            <a:r>
              <a:rPr lang="en-US" sz="1200" dirty="0"/>
              <a:t>Before printing, check </a:t>
            </a:r>
            <a:br>
              <a:rPr lang="en-US" sz="1200" dirty="0"/>
            </a:br>
            <a:r>
              <a:rPr lang="en-US" sz="1200" dirty="0"/>
              <a:t>these settings in the </a:t>
            </a:r>
            <a:br>
              <a:rPr lang="en-US" sz="1200" dirty="0"/>
            </a:br>
            <a:r>
              <a:rPr lang="en-US" sz="1200" dirty="0"/>
              <a:t>PowerPoint Print menu:</a:t>
            </a:r>
          </a:p>
          <a:p>
            <a:pPr lvl="2"/>
            <a:r>
              <a:rPr lang="en-US" sz="1100" dirty="0"/>
              <a:t>Click the drop-down list</a:t>
            </a:r>
            <a:r>
              <a:rPr lang="en-US" sz="1100" b="1" dirty="0"/>
              <a:t> (1) </a:t>
            </a:r>
            <a:r>
              <a:rPr lang="en-US" sz="1100" dirty="0"/>
              <a:t>to select the type of print</a:t>
            </a:r>
          </a:p>
          <a:p>
            <a:pPr lvl="2"/>
            <a:r>
              <a:rPr lang="en-US" sz="1100" dirty="0"/>
              <a:t>When printing </a:t>
            </a:r>
            <a:r>
              <a:rPr lang="en-US" sz="1100" b="1" dirty="0"/>
              <a:t>Full Page Slides (2) </a:t>
            </a:r>
            <a:r>
              <a:rPr lang="en-US" sz="1100" dirty="0"/>
              <a:t>check the following settings </a:t>
            </a:r>
            <a:r>
              <a:rPr lang="en-US" sz="1100" b="1" dirty="0"/>
              <a:t>(3)</a:t>
            </a:r>
            <a:r>
              <a:rPr lang="en-US" sz="1100" dirty="0"/>
              <a:t>:</a:t>
            </a:r>
          </a:p>
          <a:p>
            <a:pPr lvl="2" indent="0">
              <a:buNone/>
            </a:pPr>
            <a:r>
              <a:rPr lang="en-US" sz="1100" b="1" dirty="0"/>
              <a:t>Frame Slides</a:t>
            </a:r>
            <a:br>
              <a:rPr lang="en-US" sz="1100" dirty="0"/>
            </a:br>
            <a:r>
              <a:rPr lang="en-US" sz="1100" dirty="0"/>
              <a:t>This will add an outline around </a:t>
            </a:r>
            <a:br>
              <a:rPr lang="en-US" sz="1100" dirty="0"/>
            </a:br>
            <a:r>
              <a:rPr lang="en-US" sz="1100" dirty="0"/>
              <a:t>your slide. </a:t>
            </a:r>
          </a:p>
          <a:p>
            <a:pPr lvl="2" indent="0">
              <a:buNone/>
            </a:pPr>
            <a:r>
              <a:rPr lang="en-US" sz="1100" b="1" dirty="0"/>
              <a:t>Scale to Fit Paper</a:t>
            </a:r>
            <a:br>
              <a:rPr lang="en-US" sz="1100" dirty="0"/>
            </a:br>
            <a:r>
              <a:rPr lang="en-US" sz="1100" dirty="0"/>
              <a:t>Ensures that your slides fit on </a:t>
            </a:r>
            <a:br>
              <a:rPr lang="en-US" sz="1100" dirty="0"/>
            </a:br>
            <a:r>
              <a:rPr lang="en-US" sz="1100" dirty="0"/>
              <a:t>the page.</a:t>
            </a:r>
          </a:p>
          <a:p>
            <a:pPr lvl="2" indent="0">
              <a:buNone/>
            </a:pPr>
            <a:r>
              <a:rPr lang="en-US" sz="1100" b="1" dirty="0"/>
              <a:t>High Quality</a:t>
            </a:r>
            <a:br>
              <a:rPr lang="en-US" sz="1100" dirty="0"/>
            </a:br>
            <a:r>
              <a:rPr lang="en-US" sz="1100" dirty="0"/>
              <a:t>If you are having problems with transparent objects printing correctly, make sure this setting is checked.</a:t>
            </a:r>
          </a:p>
        </p:txBody>
      </p:sp>
      <p:sp>
        <p:nvSpPr>
          <p:cNvPr id="50" name="Oval 49"/>
          <p:cNvSpPr/>
          <p:nvPr/>
        </p:nvSpPr>
        <p:spPr>
          <a:xfrm>
            <a:off x="11403165" y="1074039"/>
            <a:ext cx="191721" cy="1917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5</a:t>
            </a:r>
          </a:p>
        </p:txBody>
      </p:sp>
      <p:cxnSp>
        <p:nvCxnSpPr>
          <p:cNvPr id="53" name="Straight Connector 52"/>
          <p:cNvCxnSpPr/>
          <p:nvPr/>
        </p:nvCxnSpPr>
        <p:spPr>
          <a:xfrm>
            <a:off x="12545504" y="2496312"/>
            <a:ext cx="914400" cy="9144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9591992" y="3997769"/>
            <a:ext cx="1940712" cy="1098626"/>
          </a:xfrm>
          <a:prstGeom prst="rect">
            <a:avLst/>
          </a:prstGeom>
          <a:noFill/>
          <a:ln>
            <a:noFill/>
          </a:ln>
          <a:effectLst>
            <a:outerShdw blurRad="114300" dir="2700000" algn="tl" rotWithShape="0">
              <a:prstClr val="black">
                <a:alpha val="3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Oval 54"/>
          <p:cNvSpPr/>
          <p:nvPr/>
        </p:nvSpPr>
        <p:spPr>
          <a:xfrm>
            <a:off x="11403165" y="3891470"/>
            <a:ext cx="191721" cy="1917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6</a:t>
            </a:r>
          </a:p>
        </p:txBody>
      </p:sp>
      <p:sp>
        <p:nvSpPr>
          <p:cNvPr id="20" name="TextBox 19"/>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
        <p:nvSpPr>
          <p:cNvPr id="23" name="TextBox 22"/>
          <p:cNvSpPr txBox="1"/>
          <p:nvPr/>
        </p:nvSpPr>
        <p:spPr>
          <a:xfrm>
            <a:off x="3450907" y="1199389"/>
            <a:ext cx="2488057" cy="4896611"/>
          </a:xfrm>
          <a:prstGeom prst="rect">
            <a:avLst/>
          </a:prstGeom>
          <a:noFill/>
        </p:spPr>
        <p:txBody>
          <a:bodyPr wrap="square" lIns="0" tIns="0" rIns="0" bIns="0" rtlCol="0">
            <a:noAutofit/>
          </a:bodyPr>
          <a:lstStyle/>
          <a:p>
            <a:pPr marL="3175" lvl="0">
              <a:buClr>
                <a:srgbClr val="0072CE"/>
              </a:buClr>
              <a:buNone/>
            </a:pPr>
            <a:r>
              <a:rPr lang="en-US" sz="1200" dirty="0">
                <a:solidFill>
                  <a:srgbClr val="0072CE"/>
                </a:solidFill>
              </a:rPr>
              <a:t>More printing tips</a:t>
            </a:r>
          </a:p>
          <a:p>
            <a:pPr marL="0" lvl="2" indent="0">
              <a:buClr>
                <a:srgbClr val="0072CE"/>
              </a:buClr>
              <a:buSzPct val="100000"/>
              <a:buNone/>
            </a:pPr>
            <a:r>
              <a:rPr lang="en-US" sz="1100" b="1" dirty="0">
                <a:solidFill>
                  <a:srgbClr val="000000"/>
                </a:solidFill>
              </a:rPr>
              <a:t>Handouts (4 and 5) </a:t>
            </a:r>
            <a:r>
              <a:rPr lang="en-US" sz="1100" b="0" dirty="0">
                <a:solidFill>
                  <a:srgbClr val="000000"/>
                </a:solidFill>
              </a:rPr>
              <a:t>are very useful: Two slides fit neatly on one page while printing with half the paper and a fraction of the ink.</a:t>
            </a:r>
          </a:p>
          <a:p>
            <a:pPr marL="0" lvl="2" indent="0">
              <a:buClr>
                <a:srgbClr val="0072CE"/>
              </a:buClr>
              <a:buSzPct val="100000"/>
              <a:buNone/>
            </a:pPr>
            <a:r>
              <a:rPr lang="en-US" sz="1100" b="0" dirty="0">
                <a:solidFill>
                  <a:srgbClr val="000000"/>
                </a:solidFill>
              </a:rPr>
              <a:t>If you are printing on </a:t>
            </a:r>
            <a:r>
              <a:rPr lang="en-US" sz="1100" dirty="0">
                <a:solidFill>
                  <a:srgbClr val="000000"/>
                </a:solidFill>
              </a:rPr>
              <a:t>a</a:t>
            </a:r>
            <a:r>
              <a:rPr lang="en-US" sz="1100" b="1" dirty="0">
                <a:solidFill>
                  <a:srgbClr val="000000"/>
                </a:solidFill>
              </a:rPr>
              <a:t> black and white </a:t>
            </a:r>
            <a:r>
              <a:rPr lang="en-US" sz="1100" dirty="0">
                <a:solidFill>
                  <a:srgbClr val="000000"/>
                </a:solidFill>
              </a:rPr>
              <a:t>printer</a:t>
            </a:r>
            <a:r>
              <a:rPr lang="en-US" sz="1100" b="0" dirty="0">
                <a:solidFill>
                  <a:srgbClr val="000000"/>
                </a:solidFill>
              </a:rPr>
              <a:t>,</a:t>
            </a:r>
            <a:r>
              <a:rPr lang="en-US" sz="1100" dirty="0">
                <a:solidFill>
                  <a:srgbClr val="000000"/>
                </a:solidFill>
              </a:rPr>
              <a:t> </a:t>
            </a:r>
            <a:r>
              <a:rPr lang="en-US" sz="1100" b="0" dirty="0">
                <a:solidFill>
                  <a:srgbClr val="000000"/>
                </a:solidFill>
              </a:rPr>
              <a:t>you may find that some material is difficult to read</a:t>
            </a:r>
            <a:r>
              <a:rPr lang="en-US" sz="1100" b="1" dirty="0">
                <a:solidFill>
                  <a:srgbClr val="000000"/>
                </a:solidFill>
              </a:rPr>
              <a:t> (6)</a:t>
            </a:r>
            <a:r>
              <a:rPr lang="en-US" sz="1100" dirty="0">
                <a:solidFill>
                  <a:srgbClr val="000000"/>
                </a:solidFill>
              </a:rPr>
              <a:t>.</a:t>
            </a:r>
            <a:r>
              <a:rPr lang="en-US" sz="1100" b="1" dirty="0">
                <a:solidFill>
                  <a:srgbClr val="000000"/>
                </a:solidFill>
              </a:rPr>
              <a:t> </a:t>
            </a:r>
            <a:r>
              <a:rPr lang="en-US" sz="1100" b="0" dirty="0">
                <a:solidFill>
                  <a:srgbClr val="000000"/>
                </a:solidFill>
              </a:rPr>
              <a:t>To avoid this, choose </a:t>
            </a:r>
            <a:r>
              <a:rPr lang="en-US" sz="1100" b="1" dirty="0">
                <a:solidFill>
                  <a:srgbClr val="000000"/>
                </a:solidFill>
              </a:rPr>
              <a:t>Color</a:t>
            </a:r>
            <a:r>
              <a:rPr lang="en-US" sz="1100" b="0" dirty="0">
                <a:solidFill>
                  <a:srgbClr val="000000"/>
                </a:solidFill>
              </a:rPr>
              <a:t> in the print menu (even though you are printing to a black and white printer).</a:t>
            </a:r>
          </a:p>
          <a:p>
            <a:pPr marL="117475" lvl="1">
              <a:buNone/>
            </a:pPr>
            <a:endParaRPr lang="en-US" sz="1100" dirty="0"/>
          </a:p>
          <a:p>
            <a:pPr marL="174625" lvl="1" indent="-174625">
              <a:buSzPct val="100000"/>
              <a:buFont typeface="+mj-lt"/>
              <a:buAutoNum type="arabicPeriod"/>
            </a:pPr>
            <a:endParaRPr lang="en-US" sz="1100" dirty="0"/>
          </a:p>
        </p:txBody>
      </p:sp>
      <p:cxnSp>
        <p:nvCxnSpPr>
          <p:cNvPr id="24" name="Straight Connector 23"/>
          <p:cNvCxnSpPr/>
          <p:nvPr/>
        </p:nvCxnSpPr>
        <p:spPr>
          <a:xfrm flipH="1">
            <a:off x="3296348" y="1235249"/>
            <a:ext cx="2" cy="34617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5674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Headers and footnotes</a:t>
            </a:r>
          </a:p>
        </p:txBody>
      </p:sp>
      <p:sp>
        <p:nvSpPr>
          <p:cNvPr id="30" name="TextBox 29"/>
          <p:cNvSpPr txBox="1"/>
          <p:nvPr/>
        </p:nvSpPr>
        <p:spPr>
          <a:xfrm>
            <a:off x="644525" y="1323975"/>
            <a:ext cx="2413318" cy="1709928"/>
          </a:xfrm>
          <a:prstGeom prst="rect">
            <a:avLst/>
          </a:prstGeom>
          <a:noFill/>
        </p:spPr>
        <p:txBody>
          <a:bodyPr wrap="square" lIns="0" tIns="0" rIns="0" bIns="0" rtlCol="0">
            <a:noAutofit/>
          </a:bodyPr>
          <a:lstStyle/>
          <a:p>
            <a:r>
              <a:rPr lang="en-US" sz="1200" dirty="0"/>
              <a:t>To add a footnote to a slide:</a:t>
            </a:r>
          </a:p>
          <a:p>
            <a:pPr lvl="2"/>
            <a:r>
              <a:rPr lang="en-US" sz="1100" dirty="0"/>
              <a:t>Copy the footnote text box below </a:t>
            </a:r>
            <a:br>
              <a:rPr lang="en-US" sz="1100" dirty="0"/>
            </a:br>
            <a:r>
              <a:rPr lang="en-US" sz="1100" dirty="0"/>
              <a:t>(or any other footnote text box in this template) </a:t>
            </a:r>
          </a:p>
          <a:p>
            <a:pPr lvl="2"/>
            <a:r>
              <a:rPr lang="en-US" sz="1100" dirty="0"/>
              <a:t>Got to the slide where you need a text box </a:t>
            </a:r>
          </a:p>
          <a:p>
            <a:pPr lvl="2"/>
            <a:r>
              <a:rPr lang="en-US" sz="1100" dirty="0"/>
              <a:t>Paste text box and edit text </a:t>
            </a:r>
            <a:br>
              <a:rPr lang="en-US" sz="1100" dirty="0"/>
            </a:br>
            <a:r>
              <a:rPr lang="en-US" sz="1100" dirty="0"/>
              <a:t>as needed</a:t>
            </a:r>
          </a:p>
          <a:p>
            <a:pPr lvl="2"/>
            <a:r>
              <a:rPr lang="en-US" sz="1100" dirty="0"/>
              <a:t>The footnote text box is specially formatted so that it spans the entire width of slide but the text will not cover the page number or logo</a:t>
            </a:r>
          </a:p>
          <a:p>
            <a:pPr lvl="2"/>
            <a:r>
              <a:rPr lang="en-US" sz="1100" dirty="0">
                <a:solidFill>
                  <a:srgbClr val="000000"/>
                </a:solidFill>
              </a:rPr>
              <a:t>If you find a footnote that is not placed correctly, repositioning is easy since the </a:t>
            </a:r>
            <a:r>
              <a:rPr lang="en-US" sz="1100" b="1" dirty="0">
                <a:solidFill>
                  <a:srgbClr val="000000"/>
                </a:solidFill>
              </a:rPr>
              <a:t>footnote text box snaps to the bottom, left, and right of the slide </a:t>
            </a:r>
          </a:p>
          <a:p>
            <a:pPr lvl="2"/>
            <a:endParaRPr lang="en-US" sz="1100" dirty="0"/>
          </a:p>
          <a:p>
            <a:pPr lvl="2"/>
            <a:endParaRPr lang="en-US" sz="1100" dirty="0"/>
          </a:p>
        </p:txBody>
      </p:sp>
      <p:sp>
        <p:nvSpPr>
          <p:cNvPr id="36" name="TextBox 35"/>
          <p:cNvSpPr txBox="1"/>
          <p:nvPr/>
        </p:nvSpPr>
        <p:spPr>
          <a:xfrm>
            <a:off x="3446525" y="1323975"/>
            <a:ext cx="2327783" cy="4965446"/>
          </a:xfrm>
          <a:prstGeom prst="rect">
            <a:avLst/>
          </a:prstGeom>
          <a:noFill/>
        </p:spPr>
        <p:txBody>
          <a:bodyPr wrap="square" lIns="0" tIns="0" rIns="0" bIns="0" rtlCol="0">
            <a:noAutofit/>
          </a:bodyPr>
          <a:lstStyle/>
          <a:p>
            <a:r>
              <a:rPr lang="en-US" sz="1200" dirty="0"/>
              <a:t>Optional fields</a:t>
            </a:r>
          </a:p>
          <a:p>
            <a:pPr marL="0" lvl="2" indent="0">
              <a:buNone/>
            </a:pPr>
            <a:r>
              <a:rPr lang="en-US" sz="1100" dirty="0"/>
              <a:t>There are two special text fields for adding text to your presentation such as “DRAFT”, “CONFIDENTIAL”, or a copyright statement for every slide (Note: template already contains copyright statement on cover). </a:t>
            </a:r>
          </a:p>
          <a:p>
            <a:pPr lvl="1" indent="-171450">
              <a:buNone/>
            </a:pPr>
            <a:r>
              <a:rPr lang="en-US" sz="1100" dirty="0"/>
              <a:t>To add either field: </a:t>
            </a:r>
          </a:p>
          <a:p>
            <a:pPr lvl="2"/>
            <a:r>
              <a:rPr lang="en-US" sz="1100" dirty="0"/>
              <a:t>Go to the </a:t>
            </a:r>
            <a:r>
              <a:rPr lang="en-US" sz="1100" b="1" dirty="0"/>
              <a:t>Insert</a:t>
            </a:r>
            <a:r>
              <a:rPr lang="en-US" sz="1100" dirty="0"/>
              <a:t> tab on the PowerPoint </a:t>
            </a:r>
            <a:r>
              <a:rPr lang="en-US" sz="1100" b="1" dirty="0"/>
              <a:t>Ribbon</a:t>
            </a:r>
            <a:r>
              <a:rPr lang="en-US" sz="1100" dirty="0"/>
              <a:t> </a:t>
            </a:r>
            <a:r>
              <a:rPr lang="en-US" sz="1100" b="1" dirty="0"/>
              <a:t>(1) </a:t>
            </a:r>
            <a:r>
              <a:rPr lang="en-US" sz="1100" dirty="0"/>
              <a:t>and click </a:t>
            </a:r>
            <a:r>
              <a:rPr lang="en-US" sz="1100" b="1" dirty="0"/>
              <a:t>Header &amp; Footer</a:t>
            </a:r>
            <a:r>
              <a:rPr lang="en-US" sz="1100" dirty="0"/>
              <a:t> </a:t>
            </a:r>
            <a:r>
              <a:rPr lang="en-US" sz="1100" b="1" dirty="0"/>
              <a:t>(2)</a:t>
            </a:r>
          </a:p>
          <a:p>
            <a:pPr lvl="2"/>
            <a:r>
              <a:rPr lang="en-US" sz="1100" dirty="0"/>
              <a:t>For </a:t>
            </a:r>
            <a:r>
              <a:rPr lang="en-US" sz="1100" b="1" dirty="0"/>
              <a:t>optional header</a:t>
            </a:r>
            <a:r>
              <a:rPr lang="en-US" sz="1100" dirty="0"/>
              <a:t>,</a:t>
            </a:r>
            <a:r>
              <a:rPr lang="en-US" sz="1100" b="1" dirty="0"/>
              <a:t> </a:t>
            </a:r>
            <a:r>
              <a:rPr lang="en-US" sz="1100" dirty="0"/>
              <a:t>check the “Date and time” checkbox </a:t>
            </a:r>
            <a:r>
              <a:rPr lang="en-US" sz="1100" b="1" dirty="0"/>
              <a:t>(3)</a:t>
            </a:r>
            <a:r>
              <a:rPr lang="en-US" sz="1100" dirty="0"/>
              <a:t>,</a:t>
            </a:r>
            <a:r>
              <a:rPr lang="en-US" sz="1100" b="1" dirty="0"/>
              <a:t> </a:t>
            </a:r>
            <a:r>
              <a:rPr lang="en-US" sz="1100" dirty="0"/>
              <a:t>select </a:t>
            </a:r>
            <a:r>
              <a:rPr lang="en-US" sz="1100" b="1" dirty="0"/>
              <a:t>Fixed</a:t>
            </a:r>
            <a:r>
              <a:rPr lang="en-US" sz="1100" dirty="0"/>
              <a:t>, and type your text into the field immediate below</a:t>
            </a:r>
            <a:r>
              <a:rPr lang="en-US" sz="1100" b="1" dirty="0"/>
              <a:t> (4)</a:t>
            </a:r>
          </a:p>
          <a:p>
            <a:pPr lvl="2"/>
            <a:r>
              <a:rPr lang="en-US" sz="1100" b="0" dirty="0"/>
              <a:t>For</a:t>
            </a:r>
            <a:r>
              <a:rPr lang="en-US" sz="1100" dirty="0"/>
              <a:t> </a:t>
            </a:r>
            <a:r>
              <a:rPr lang="en-US" sz="1100" b="1" dirty="0"/>
              <a:t>copyright statement</a:t>
            </a:r>
            <a:r>
              <a:rPr lang="en-US" sz="1100" dirty="0"/>
              <a:t>,</a:t>
            </a:r>
            <a:r>
              <a:rPr lang="en-US" sz="1100" b="1" dirty="0"/>
              <a:t> </a:t>
            </a:r>
            <a:r>
              <a:rPr lang="en-US" sz="1100" b="0" dirty="0"/>
              <a:t>check the </a:t>
            </a:r>
            <a:r>
              <a:rPr lang="en-US" sz="1100" b="1" dirty="0"/>
              <a:t>Footer</a:t>
            </a:r>
            <a:r>
              <a:rPr lang="en-US" sz="1100" b="0" dirty="0"/>
              <a:t> checkbox (5) and the statement below should read: </a:t>
            </a:r>
            <a:br>
              <a:rPr lang="en-US" sz="1100" b="0" dirty="0"/>
            </a:br>
            <a:r>
              <a:rPr lang="en-US" sz="1100" b="0" dirty="0"/>
              <a:t>“© Copyright &lt;year&gt; First Data Corporation. All rights reserved.”</a:t>
            </a:r>
          </a:p>
          <a:p>
            <a:pPr lvl="2"/>
            <a:r>
              <a:rPr lang="en-US" sz="1100" dirty="0"/>
              <a:t>Click </a:t>
            </a:r>
            <a:r>
              <a:rPr lang="en-US" sz="1100" b="1" dirty="0"/>
              <a:t>Apply to All </a:t>
            </a:r>
            <a:r>
              <a:rPr lang="en-US" sz="1100" dirty="0"/>
              <a:t>to apply to every slide in presentation, or </a:t>
            </a:r>
            <a:r>
              <a:rPr lang="en-US" sz="1100" b="1" dirty="0"/>
              <a:t>Apply</a:t>
            </a:r>
            <a:r>
              <a:rPr lang="en-US" sz="1100" dirty="0"/>
              <a:t> to apply to just one slide </a:t>
            </a:r>
            <a:r>
              <a:rPr lang="en-US" sz="1100" b="1" dirty="0"/>
              <a:t>(6)</a:t>
            </a:r>
          </a:p>
          <a:p>
            <a:pPr lvl="2"/>
            <a:endParaRPr lang="en-US" sz="1100" dirty="0"/>
          </a:p>
          <a:p>
            <a:pPr lvl="2"/>
            <a:endParaRPr lang="en-US" sz="1100" dirty="0"/>
          </a:p>
          <a:p>
            <a:pPr lvl="1"/>
            <a:endParaRPr lang="en-US" sz="1100" dirty="0"/>
          </a:p>
          <a:p>
            <a:pPr lvl="2"/>
            <a:endParaRPr lang="en-US" sz="1100" dirty="0"/>
          </a:p>
          <a:p>
            <a:pPr lvl="2"/>
            <a:endParaRPr lang="en-US" sz="1100" dirty="0"/>
          </a:p>
        </p:txBody>
      </p:sp>
      <p:sp>
        <p:nvSpPr>
          <p:cNvPr id="11" name="Freeform 10"/>
          <p:cNvSpPr/>
          <p:nvPr/>
        </p:nvSpPr>
        <p:spPr>
          <a:xfrm>
            <a:off x="2052764" y="342900"/>
            <a:ext cx="2954211" cy="1181100"/>
          </a:xfrm>
          <a:custGeom>
            <a:avLst/>
            <a:gdLst>
              <a:gd name="connsiteX0" fmla="*/ 5173980 w 5173980"/>
              <a:gd name="connsiteY0" fmla="*/ 1112520 h 1112520"/>
              <a:gd name="connsiteX1" fmla="*/ 5173980 w 5173980"/>
              <a:gd name="connsiteY1" fmla="*/ 0 h 1112520"/>
              <a:gd name="connsiteX2" fmla="*/ 0 w 5173980"/>
              <a:gd name="connsiteY2" fmla="*/ 0 h 1112520"/>
            </a:gdLst>
            <a:ahLst/>
            <a:cxnLst>
              <a:cxn ang="0">
                <a:pos x="connsiteX0" y="connsiteY0"/>
              </a:cxn>
              <a:cxn ang="0">
                <a:pos x="connsiteX1" y="connsiteY1"/>
              </a:cxn>
              <a:cxn ang="0">
                <a:pos x="connsiteX2" y="connsiteY2"/>
              </a:cxn>
            </a:cxnLst>
            <a:rect l="l" t="t" r="r" b="b"/>
            <a:pathLst>
              <a:path w="5173980" h="1112520">
                <a:moveTo>
                  <a:pt x="5173980" y="1112520"/>
                </a:moveTo>
                <a:lnTo>
                  <a:pt x="5173980" y="0"/>
                </a:lnTo>
                <a:lnTo>
                  <a:pt x="0" y="0"/>
                </a:ln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2596832" y="164592"/>
            <a:ext cx="2719706" cy="1359408"/>
          </a:xfrm>
          <a:custGeom>
            <a:avLst/>
            <a:gdLst>
              <a:gd name="connsiteX0" fmla="*/ 5173980 w 5173980"/>
              <a:gd name="connsiteY0" fmla="*/ 1112520 h 1112520"/>
              <a:gd name="connsiteX1" fmla="*/ 5173980 w 5173980"/>
              <a:gd name="connsiteY1" fmla="*/ 0 h 1112520"/>
              <a:gd name="connsiteX2" fmla="*/ 0 w 5173980"/>
              <a:gd name="connsiteY2" fmla="*/ 0 h 1112520"/>
            </a:gdLst>
            <a:ahLst/>
            <a:cxnLst>
              <a:cxn ang="0">
                <a:pos x="connsiteX0" y="connsiteY0"/>
              </a:cxn>
              <a:cxn ang="0">
                <a:pos x="connsiteX1" y="connsiteY1"/>
              </a:cxn>
              <a:cxn ang="0">
                <a:pos x="connsiteX2" y="connsiteY2"/>
              </a:cxn>
            </a:cxnLst>
            <a:rect l="l" t="t" r="r" b="b"/>
            <a:pathLst>
              <a:path w="5173980" h="1112520">
                <a:moveTo>
                  <a:pt x="5173980" y="1112520"/>
                </a:moveTo>
                <a:lnTo>
                  <a:pt x="5173980" y="0"/>
                </a:lnTo>
                <a:lnTo>
                  <a:pt x="0" y="0"/>
                </a:ln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0" y="6470202"/>
            <a:ext cx="12188825" cy="387798"/>
          </a:xfrm>
          <a:prstGeom prst="rect">
            <a:avLst/>
          </a:prstGeom>
          <a:ln>
            <a:noFill/>
            <a:prstDash val="dash"/>
          </a:ln>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a:p>
            <a:r>
              <a:rPr lang="en-US" dirty="0"/>
              <a:t>Each time you press enter for a new note, the box will automatically increase in height to accommodate.</a:t>
            </a:r>
          </a:p>
        </p:txBody>
      </p:sp>
      <p:cxnSp>
        <p:nvCxnSpPr>
          <p:cNvPr id="49" name="Straight Connector 48"/>
          <p:cNvCxnSpPr/>
          <p:nvPr/>
        </p:nvCxnSpPr>
        <p:spPr>
          <a:xfrm>
            <a:off x="3287140" y="1330325"/>
            <a:ext cx="1" cy="484187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084578" y="1250950"/>
            <a:ext cx="5322374" cy="3873500"/>
            <a:chOff x="6093786" y="1155700"/>
            <a:chExt cx="3971924" cy="2890674"/>
          </a:xfrm>
        </p:grpSpPr>
        <p:grpSp>
          <p:nvGrpSpPr>
            <p:cNvPr id="24" name="Group 23"/>
            <p:cNvGrpSpPr/>
            <p:nvPr/>
          </p:nvGrpSpPr>
          <p:grpSpPr>
            <a:xfrm>
              <a:off x="6094413" y="2065174"/>
              <a:ext cx="3085695" cy="1981200"/>
              <a:chOff x="4725028" y="2133600"/>
              <a:chExt cx="3085695" cy="1981200"/>
            </a:xfrm>
          </p:grpSpPr>
          <p:pic>
            <p:nvPicPr>
              <p:cNvPr id="28" name="Picture 2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727575" y="2133600"/>
                <a:ext cx="3083148" cy="1981200"/>
              </a:xfrm>
              <a:prstGeom prst="rect">
                <a:avLst/>
              </a:prstGeom>
              <a:noFill/>
              <a:ln>
                <a:noFill/>
              </a:ln>
              <a:effectLst>
                <a:outerShdw blurRad="114300" dir="2700000" algn="tl" rotWithShape="0">
                  <a:prstClr val="black">
                    <a:alpha val="30000"/>
                  </a:prstClr>
                </a:outerShdw>
              </a:effectLst>
            </p:spPr>
          </p:pic>
          <p:sp>
            <p:nvSpPr>
              <p:cNvPr id="31" name="Oval 30"/>
              <p:cNvSpPr/>
              <p:nvPr/>
            </p:nvSpPr>
            <p:spPr>
              <a:xfrm>
                <a:off x="4725028" y="2571906"/>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3</a:t>
                </a:r>
              </a:p>
            </p:txBody>
          </p:sp>
          <p:sp>
            <p:nvSpPr>
              <p:cNvPr id="32" name="Oval 31"/>
              <p:cNvSpPr/>
              <p:nvPr/>
            </p:nvSpPr>
            <p:spPr>
              <a:xfrm>
                <a:off x="4822028" y="3062328"/>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4</a:t>
                </a:r>
              </a:p>
            </p:txBody>
          </p:sp>
          <p:sp>
            <p:nvSpPr>
              <p:cNvPr id="33" name="Oval 32"/>
              <p:cNvSpPr/>
              <p:nvPr/>
            </p:nvSpPr>
            <p:spPr>
              <a:xfrm>
                <a:off x="4732279" y="3379321"/>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5</a:t>
                </a:r>
              </a:p>
            </p:txBody>
          </p:sp>
          <p:sp>
            <p:nvSpPr>
              <p:cNvPr id="35" name="Rectangle 34"/>
              <p:cNvSpPr/>
              <p:nvPr/>
            </p:nvSpPr>
            <p:spPr>
              <a:xfrm>
                <a:off x="5074318" y="3182394"/>
                <a:ext cx="2012282" cy="110022"/>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981421" y="3499689"/>
                <a:ext cx="2105179" cy="110022"/>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266657" y="3879344"/>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6</a:t>
                </a:r>
              </a:p>
            </p:txBody>
          </p:sp>
        </p:grpSp>
        <p:grpSp>
          <p:nvGrpSpPr>
            <p:cNvPr id="39" name="Group 38"/>
            <p:cNvGrpSpPr/>
            <p:nvPr/>
          </p:nvGrpSpPr>
          <p:grpSpPr>
            <a:xfrm>
              <a:off x="6093786" y="1155700"/>
              <a:ext cx="3971924" cy="619188"/>
              <a:chOff x="4724401" y="1224126"/>
              <a:chExt cx="3971924" cy="619188"/>
            </a:xfrm>
          </p:grpSpPr>
          <p:pic>
            <p:nvPicPr>
              <p:cNvPr id="40" name="Picture 39"/>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24401" y="1295400"/>
                <a:ext cx="3971924" cy="547914"/>
              </a:xfrm>
              <a:prstGeom prst="rect">
                <a:avLst/>
              </a:prstGeom>
              <a:noFill/>
              <a:ln>
                <a:noFill/>
              </a:ln>
              <a:effectLst>
                <a:outerShdw blurRad="114300" dir="2700000" algn="tl" rotWithShape="0">
                  <a:prstClr val="black">
                    <a:alpha val="30000"/>
                  </a:prstClr>
                </a:outerShdw>
              </a:effectLst>
            </p:spPr>
          </p:pic>
          <p:sp>
            <p:nvSpPr>
              <p:cNvPr id="41" name="Oval 40"/>
              <p:cNvSpPr/>
              <p:nvPr/>
            </p:nvSpPr>
            <p:spPr>
              <a:xfrm>
                <a:off x="5438453" y="1224126"/>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1</a:t>
                </a:r>
              </a:p>
            </p:txBody>
          </p:sp>
          <p:sp>
            <p:nvSpPr>
              <p:cNvPr id="42" name="Rectangle 41"/>
              <p:cNvSpPr/>
              <p:nvPr/>
            </p:nvSpPr>
            <p:spPr>
              <a:xfrm>
                <a:off x="8191375" y="1425826"/>
                <a:ext cx="266826" cy="32677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414573" y="1343783"/>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2</a:t>
                </a:r>
              </a:p>
            </p:txBody>
          </p:sp>
        </p:grpSp>
      </p:grpSp>
      <p:sp>
        <p:nvSpPr>
          <p:cNvPr id="4" name="Date Placeholder 3"/>
          <p:cNvSpPr>
            <a:spLocks noGrp="1"/>
          </p:cNvSpPr>
          <p:nvPr>
            <p:ph type="dt" sz="half" idx="10"/>
          </p:nvPr>
        </p:nvSpPr>
        <p:spPr/>
        <p:txBody>
          <a:bodyPr/>
          <a:lstStyle/>
          <a:p>
            <a:pPr>
              <a:lnSpc>
                <a:spcPct val="90000"/>
              </a:lnSpc>
            </a:pPr>
            <a:r>
              <a:rPr lang="en-US"/>
              <a:t>OPTIONAL HEADER</a:t>
            </a:r>
            <a:endParaRPr lang="en-US" dirty="0"/>
          </a:p>
        </p:txBody>
      </p:sp>
      <p:sp>
        <p:nvSpPr>
          <p:cNvPr id="5" name="Footer Placeholder 4"/>
          <p:cNvSpPr>
            <a:spLocks noGrp="1"/>
          </p:cNvSpPr>
          <p:nvPr>
            <p:ph type="ftr" sz="quarter" idx="11"/>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934129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8732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5F7F3-4F69-46C9-AAB1-D6EC8A121639}"/>
              </a:ext>
            </a:extLst>
          </p:cNvPr>
          <p:cNvSpPr>
            <a:spLocks noGrp="1"/>
          </p:cNvSpPr>
          <p:nvPr>
            <p:ph sz="quarter" idx="20"/>
          </p:nvPr>
        </p:nvSpPr>
        <p:spPr>
          <a:xfrm>
            <a:off x="608013" y="2209800"/>
            <a:ext cx="5181600" cy="3940174"/>
          </a:xfrm>
        </p:spPr>
        <p:txBody>
          <a:bodyPr/>
          <a:lstStyle/>
          <a:p>
            <a:pPr algn="just"/>
            <a:r>
              <a:rPr lang="en-US" dirty="0"/>
              <a:t>Regular Supervised and Unsupervised Training</a:t>
            </a:r>
          </a:p>
          <a:p>
            <a:pPr lvl="1" algn="just"/>
            <a:r>
              <a:rPr lang="en-US" dirty="0"/>
              <a:t>DNNs re-train themselves hourly based on historical data to constantly remain relevant and accurate.</a:t>
            </a:r>
          </a:p>
          <a:p>
            <a:pPr lvl="1" algn="just"/>
            <a:r>
              <a:rPr lang="en-US" dirty="0"/>
              <a:t>DNNs continue to remember old anomalies and their resolutions, while learning new solutions from new anomalies that present.</a:t>
            </a:r>
          </a:p>
          <a:p>
            <a:pPr lvl="1" algn="just"/>
            <a:r>
              <a:rPr lang="en-US" dirty="0"/>
              <a:t>Inferencing takes only microseconds</a:t>
            </a:r>
          </a:p>
          <a:p>
            <a:pPr lvl="1" algn="just"/>
            <a:endParaRPr lang="en-US" dirty="0"/>
          </a:p>
          <a:p>
            <a:pPr algn="just"/>
            <a:endParaRPr lang="en-US" dirty="0"/>
          </a:p>
          <a:p>
            <a:pPr marL="0" lvl="1" indent="0" algn="just">
              <a:buNone/>
            </a:pPr>
            <a:endParaRPr lang="en-US" dirty="0"/>
          </a:p>
          <a:p>
            <a:pPr algn="just"/>
            <a:endParaRPr lang="en-US" dirty="0"/>
          </a:p>
        </p:txBody>
      </p:sp>
      <p:sp>
        <p:nvSpPr>
          <p:cNvPr id="2" name="Title 1"/>
          <p:cNvSpPr>
            <a:spLocks noGrp="1"/>
          </p:cNvSpPr>
          <p:nvPr>
            <p:ph type="title"/>
          </p:nvPr>
        </p:nvSpPr>
        <p:spPr/>
        <p:txBody>
          <a:bodyPr/>
          <a:lstStyle/>
          <a:p>
            <a:r>
              <a:rPr lang="en-US" dirty="0"/>
              <a:t>Deep Neural Networks (Data Science)</a:t>
            </a:r>
          </a:p>
        </p:txBody>
      </p:sp>
      <p:pic>
        <p:nvPicPr>
          <p:cNvPr id="10" name="Picture 2" descr="Image result for neural network">
            <a:extLst>
              <a:ext uri="{FF2B5EF4-FFF2-40B4-BE49-F238E27FC236}">
                <a16:creationId xmlns:a16="http://schemas.microsoft.com/office/drawing/2014/main" id="{EDBF93F1-9956-4235-94FE-E0B3E62EC92E}"/>
              </a:ext>
            </a:extLst>
          </p:cNvPr>
          <p:cNvPicPr>
            <a:picLocks noGrp="1" noChangeAspect="1" noChangeArrowheads="1"/>
          </p:cNvPicPr>
          <p:nvPr>
            <p:ph sz="quarter" idx="19"/>
          </p:nvPr>
        </p:nvPicPr>
        <p:blipFill>
          <a:blip r:embed="rId3">
            <a:extLst>
              <a:ext uri="{28A0092B-C50C-407E-A947-70E740481C1C}">
                <a14:useLocalDpi xmlns:a14="http://schemas.microsoft.com/office/drawing/2010/main" val="0"/>
              </a:ext>
            </a:extLst>
          </a:blip>
          <a:srcRect/>
          <a:stretch>
            <a:fillRect/>
          </a:stretch>
        </p:blipFill>
        <p:spPr bwMode="auto">
          <a:xfrm>
            <a:off x="6399213" y="2316625"/>
            <a:ext cx="5181600" cy="281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4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All packed up and ready to ship!</a:t>
            </a:r>
          </a:p>
          <a:p>
            <a:pPr lvl="1"/>
            <a:r>
              <a:rPr lang="en-US" dirty="0"/>
              <a:t>Docker Containerized with:</a:t>
            </a:r>
          </a:p>
          <a:p>
            <a:pPr lvl="2"/>
            <a:r>
              <a:rPr lang="en-US" dirty="0"/>
              <a:t>Python</a:t>
            </a:r>
          </a:p>
          <a:p>
            <a:pPr lvl="2"/>
            <a:r>
              <a:rPr lang="en-US" dirty="0"/>
              <a:t>Node/React</a:t>
            </a:r>
          </a:p>
          <a:p>
            <a:pPr lvl="2"/>
            <a:r>
              <a:rPr lang="en-US" dirty="0" err="1"/>
              <a:t>Tensorflow</a:t>
            </a:r>
            <a:r>
              <a:rPr lang="en-US" dirty="0"/>
              <a:t>/</a:t>
            </a:r>
            <a:r>
              <a:rPr lang="en-US" dirty="0" err="1"/>
              <a:t>Tensorboard</a:t>
            </a:r>
            <a:endParaRPr lang="en-US" dirty="0"/>
          </a:p>
          <a:p>
            <a:r>
              <a:rPr lang="en-US" dirty="0"/>
              <a:t>Can ship to:</a:t>
            </a:r>
          </a:p>
          <a:p>
            <a:pPr lvl="2"/>
            <a:r>
              <a:rPr lang="en-US" dirty="0"/>
              <a:t>PCF</a:t>
            </a:r>
          </a:p>
          <a:p>
            <a:pPr lvl="2"/>
            <a:r>
              <a:rPr lang="en-US" dirty="0"/>
              <a:t>AWS</a:t>
            </a:r>
          </a:p>
          <a:p>
            <a:pPr lvl="2"/>
            <a:r>
              <a:rPr lang="en-US" dirty="0"/>
              <a:t>Azure</a:t>
            </a:r>
          </a:p>
          <a:p>
            <a:pPr lvl="2"/>
            <a:r>
              <a:rPr lang="en-US" dirty="0"/>
              <a:t>VM</a:t>
            </a:r>
          </a:p>
          <a:p>
            <a:pPr lvl="2"/>
            <a:r>
              <a:rPr lang="en-US" dirty="0" err="1"/>
              <a:t>Etc</a:t>
            </a:r>
            <a:r>
              <a:rPr lang="en-US" dirty="0"/>
              <a:t>…</a:t>
            </a:r>
          </a:p>
          <a:p>
            <a:pPr lvl="2"/>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Containers (Cloud/On-Prem)</a:t>
            </a:r>
          </a:p>
        </p:txBody>
      </p:sp>
      <p:pic>
        <p:nvPicPr>
          <p:cNvPr id="6" name="Picture 5">
            <a:extLst>
              <a:ext uri="{FF2B5EF4-FFF2-40B4-BE49-F238E27FC236}">
                <a16:creationId xmlns:a16="http://schemas.microsoft.com/office/drawing/2014/main" id="{009931CD-9AD2-4922-8E59-73ADAC688221}"/>
              </a:ext>
            </a:extLst>
          </p:cNvPr>
          <p:cNvPicPr>
            <a:picLocks noChangeAspect="1"/>
          </p:cNvPicPr>
          <p:nvPr/>
        </p:nvPicPr>
        <p:blipFill>
          <a:blip r:embed="rId3"/>
          <a:stretch>
            <a:fillRect/>
          </a:stretch>
        </p:blipFill>
        <p:spPr>
          <a:xfrm>
            <a:off x="5789612" y="491828"/>
            <a:ext cx="6019800" cy="5671958"/>
          </a:xfrm>
          <a:prstGeom prst="rect">
            <a:avLst/>
          </a:prstGeom>
        </p:spPr>
      </p:pic>
    </p:spTree>
    <p:extLst>
      <p:ext uri="{BB962C8B-B14F-4D97-AF65-F5344CB8AC3E}">
        <p14:creationId xmlns:p14="http://schemas.microsoft.com/office/powerpoint/2010/main" val="320304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How does this product meet the needs of the client?</a:t>
            </a:r>
          </a:p>
        </p:txBody>
      </p:sp>
      <p:sp>
        <p:nvSpPr>
          <p:cNvPr id="4" name="Title 3"/>
          <p:cNvSpPr>
            <a:spLocks noGrp="1"/>
          </p:cNvSpPr>
          <p:nvPr>
            <p:ph type="title"/>
          </p:nvPr>
        </p:nvSpPr>
        <p:spPr/>
        <p:txBody>
          <a:bodyPr/>
          <a:lstStyle/>
          <a:p>
            <a:r>
              <a:rPr lang="en-US" dirty="0"/>
              <a:t>Market-</a:t>
            </a:r>
            <a:br>
              <a:rPr lang="en-US" dirty="0"/>
            </a:br>
            <a:r>
              <a:rPr lang="en-US" dirty="0"/>
              <a:t>Client First</a:t>
            </a:r>
          </a:p>
        </p:txBody>
      </p:sp>
    </p:spTree>
    <p:extLst>
      <p:ext uri="{BB962C8B-B14F-4D97-AF65-F5344CB8AC3E}">
        <p14:creationId xmlns:p14="http://schemas.microsoft.com/office/powerpoint/2010/main" val="337320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Clients Purchase Contact Center Elevated Experience (C2E2) from First Data</a:t>
            </a:r>
          </a:p>
          <a:p>
            <a:pPr lvl="1"/>
            <a:r>
              <a:rPr lang="en-US" dirty="0"/>
              <a:t>Using the latest features available in Python 3/</a:t>
            </a:r>
            <a:r>
              <a:rPr lang="en-US" dirty="0" err="1"/>
              <a:t>Tensorflow</a:t>
            </a:r>
            <a:r>
              <a:rPr lang="en-US" dirty="0"/>
              <a:t>/</a:t>
            </a:r>
            <a:r>
              <a:rPr lang="en-US" dirty="0" err="1"/>
              <a:t>Keras</a:t>
            </a:r>
            <a:endParaRPr lang="en-US" dirty="0"/>
          </a:p>
          <a:p>
            <a:pPr lvl="2"/>
            <a:r>
              <a:rPr lang="en-US" dirty="0"/>
              <a:t>Build a Deep Neural Network (DNN) conduct supervised training on:</a:t>
            </a:r>
          </a:p>
          <a:p>
            <a:pPr lvl="3"/>
            <a:r>
              <a:rPr lang="en-US" dirty="0"/>
              <a:t>The client experience and intent of existing IVR applications</a:t>
            </a:r>
          </a:p>
          <a:p>
            <a:pPr lvl="3"/>
            <a:r>
              <a:rPr lang="en-US" dirty="0"/>
              <a:t>The client experience and intent of agents</a:t>
            </a:r>
          </a:p>
          <a:p>
            <a:pPr lvl="3"/>
            <a:r>
              <a:rPr lang="en-US" dirty="0"/>
              <a:t>The NPS and survey results</a:t>
            </a:r>
          </a:p>
          <a:p>
            <a:pPr lvl="2"/>
            <a:r>
              <a:rPr lang="en-US" dirty="0"/>
              <a:t>Enables us to:</a:t>
            </a:r>
          </a:p>
          <a:p>
            <a:pPr lvl="3"/>
            <a:r>
              <a:rPr lang="en-US" dirty="0"/>
              <a:t>Predict NPS and AHT prior to routing the call to agents</a:t>
            </a:r>
          </a:p>
          <a:p>
            <a:pPr lvl="3"/>
            <a:r>
              <a:rPr lang="en-US" dirty="0"/>
              <a:t>Route those calls to the strategic target agent yielding improved CX and AHT</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Contact Centers (Voice/SMS Interfaces)</a:t>
            </a:r>
          </a:p>
        </p:txBody>
      </p:sp>
      <p:pic>
        <p:nvPicPr>
          <p:cNvPr id="7" name="Picture 6">
            <a:extLst>
              <a:ext uri="{FF2B5EF4-FFF2-40B4-BE49-F238E27FC236}">
                <a16:creationId xmlns:a16="http://schemas.microsoft.com/office/drawing/2014/main" id="{95FC20EB-38AB-41CE-8DA3-3449D277ECAF}"/>
              </a:ext>
            </a:extLst>
          </p:cNvPr>
          <p:cNvPicPr>
            <a:picLocks noChangeAspect="1"/>
          </p:cNvPicPr>
          <p:nvPr/>
        </p:nvPicPr>
        <p:blipFill>
          <a:blip r:embed="rId3"/>
          <a:stretch>
            <a:fillRect/>
          </a:stretch>
        </p:blipFill>
        <p:spPr>
          <a:xfrm>
            <a:off x="3884612" y="4635500"/>
            <a:ext cx="4800600" cy="1514475"/>
          </a:xfrm>
          <a:prstGeom prst="rect">
            <a:avLst/>
          </a:prstGeom>
        </p:spPr>
      </p:pic>
    </p:spTree>
    <p:extLst>
      <p:ext uri="{BB962C8B-B14F-4D97-AF65-F5344CB8AC3E}">
        <p14:creationId xmlns:p14="http://schemas.microsoft.com/office/powerpoint/2010/main" val="740919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irst_Data_Widescreen_Template_8.17.18">
  <a:themeElements>
    <a:clrScheme name="First Data">
      <a:dk1>
        <a:srgbClr val="000000"/>
      </a:dk1>
      <a:lt1>
        <a:srgbClr val="FFFFFF"/>
      </a:lt1>
      <a:dk2>
        <a:srgbClr val="004165"/>
      </a:dk2>
      <a:lt2>
        <a:srgbClr val="B6ADA5"/>
      </a:lt2>
      <a:accent1>
        <a:srgbClr val="0072CE"/>
      </a:accent1>
      <a:accent2>
        <a:srgbClr val="43B02A"/>
      </a:accent2>
      <a:accent3>
        <a:srgbClr val="004165"/>
      </a:accent3>
      <a:accent4>
        <a:srgbClr val="00A9E0"/>
      </a:accent4>
      <a:accent5>
        <a:srgbClr val="92C1E9"/>
      </a:accent5>
      <a:accent6>
        <a:srgbClr val="616365"/>
      </a:accent6>
      <a:hlink>
        <a:srgbClr val="43B02A"/>
      </a:hlink>
      <a:folHlink>
        <a:srgbClr val="FFD1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dirty="0" smtClean="0"/>
        </a:defPPr>
      </a:lstStyle>
    </a:txDef>
  </a:objectDefaults>
  <a:extraClrSchemeLst/>
  <a:extLst>
    <a:ext uri="{05A4C25C-085E-4340-85A3-A5531E510DB2}">
      <thm15:themeFamily xmlns:thm15="http://schemas.microsoft.com/office/thememl/2012/main" name="HackitDeck.potx" id="{3E64C00F-BA2F-461D-A3F0-DD14223B854F}" vid="{FD9025BF-178F-45B0-A55F-8EBFDB0C4694}"/>
    </a:ext>
  </a:extLst>
</a:theme>
</file>

<file path=ppt/theme/theme2.xml><?xml version="1.0" encoding="utf-8"?>
<a:theme xmlns:a="http://schemas.openxmlformats.org/drawingml/2006/main" name="Office Theme">
  <a:themeElements>
    <a:clrScheme name="First Data">
      <a:dk1>
        <a:srgbClr val="000000"/>
      </a:dk1>
      <a:lt1>
        <a:srgbClr val="FFFFFF"/>
      </a:lt1>
      <a:dk2>
        <a:srgbClr val="004165"/>
      </a:dk2>
      <a:lt2>
        <a:srgbClr val="B6ADA5"/>
      </a:lt2>
      <a:accent1>
        <a:srgbClr val="0072CE"/>
      </a:accent1>
      <a:accent2>
        <a:srgbClr val="43B02A"/>
      </a:accent2>
      <a:accent3>
        <a:srgbClr val="004165"/>
      </a:accent3>
      <a:accent4>
        <a:srgbClr val="00A9E0"/>
      </a:accent4>
      <a:accent5>
        <a:srgbClr val="92C1E9"/>
      </a:accent5>
      <a:accent6>
        <a:srgbClr val="616365"/>
      </a:accent6>
      <a:hlink>
        <a:srgbClr val="43B02A"/>
      </a:hlink>
      <a:folHlink>
        <a:srgbClr val="FFD1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First Data">
      <a:dk1>
        <a:srgbClr val="000000"/>
      </a:dk1>
      <a:lt1>
        <a:srgbClr val="FFFFFF"/>
      </a:lt1>
      <a:dk2>
        <a:srgbClr val="004165"/>
      </a:dk2>
      <a:lt2>
        <a:srgbClr val="B6ADA5"/>
      </a:lt2>
      <a:accent1>
        <a:srgbClr val="0072CE"/>
      </a:accent1>
      <a:accent2>
        <a:srgbClr val="43B02A"/>
      </a:accent2>
      <a:accent3>
        <a:srgbClr val="004165"/>
      </a:accent3>
      <a:accent4>
        <a:srgbClr val="00A9E0"/>
      </a:accent4>
      <a:accent5>
        <a:srgbClr val="92C1E9"/>
      </a:accent5>
      <a:accent6>
        <a:srgbClr val="616365"/>
      </a:accent6>
      <a:hlink>
        <a:srgbClr val="43B02A"/>
      </a:hlink>
      <a:folHlink>
        <a:srgbClr val="FFD1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VariableList UniqueId="9c02b646-8051-4833-868c-6392dd609614" Name="Computed" ContentType="XML" MajorVersion="0" MinorVersion="1" isLocalCopy="False" IsBaseObject="False" DataSourceId="12e7f57f-cf8d-436b-8bff-e265f3d15dba" DataSourceMajorVersion="0" DataSourceMinorVersion="1"/>
</file>

<file path=customXml/item10.xml><?xml version="1.0" encoding="utf-8"?>
<VariableListDefinition name="Computed" displayName="Computed" id="9c02b646-8051-4833-868c-6392dd609614" isdomainofvalue="False" dataSourceId="12e7f57f-cf8d-436b-8bff-e265f3d15dba"/>
</file>

<file path=customXml/item2.xml><?xml version="1.0" encoding="utf-8"?>
<VariableList UniqueId="86e91f9a-9cab-4aa8-acc9-91ee5e69c5b3" Name="AD_HOC" ContentType="XML" MajorVersion="0" MinorVersion="1" isLocalCopy="False" IsBaseObject="False" DataSourceId="bc68e8ec-a0ef-4be3-96fb-ebb0b0bf13cb" DataSourceMajorVersion="0" DataSourceMinorVersion="1"/>
</file>

<file path=customXml/item3.xml><?xml version="1.0" encoding="utf-8"?>
<VariableListDefinition name="System" displayName="System" id="30e99a42-d34a-4acf-be1d-8248f4b41485" isdomainofvalue="False" dataSourceId="a36545b6-3dc7-4f41-97ae-57bff36d815e"/>
</file>

<file path=customXml/item4.xml><?xml version="1.0" encoding="utf-8"?>
<AllExternalAdhocVariableMappings/>
</file>

<file path=customXml/item5.xml><?xml version="1.0" encoding="utf-8"?>
<p:properties xmlns:p="http://schemas.microsoft.com/office/2006/metadata/properties" xmlns:xsi="http://www.w3.org/2001/XMLSchema-instance" xmlns:pc="http://schemas.microsoft.com/office/infopath/2007/PartnerControls">
  <documentManagement>
    <ArticlePageURL xmlns="bc98ed3b-c7c0-43ae-88fe-30007eba95ca">http://firstdatatoday.1dc.com/Reference-Library/Pages/templates.aspx</ArticlePageURL>
    <Priority xmlns="bc98ed3b-c7c0-43ae-88fe-30007eba95ca">3</Priority>
    <LastModifiedBy xmlns="bc98ed3b-c7c0-43ae-88fe-30007eba95ca">
      <UserInfo>
        <DisplayName>Van Voorst, Ian</DisplayName>
        <AccountId>79506</AccountId>
        <AccountType/>
      </UserInfo>
    </LastModifiedBy>
    <ArticlePageID xmlns="bc98ed3b-c7c0-43ae-88fe-30007eba95ca">161</ArticlePageID>
    <UploadedBy xmlns="bc98ed3b-c7c0-43ae-88fe-30007eba95ca">
      <UserInfo>
        <DisplayName>Van Voorst, Ian</DisplayName>
        <AccountId>79506</AccountId>
        <AccountType/>
      </UserInfo>
    </UploadedBy>
  </documentManagement>
</p:properties>
</file>

<file path=customXml/item6.xml><?xml version="1.0" encoding="utf-8"?>
<VariableListDefinition name="AD_HOC" displayName="AD_HOC" id="86e91f9a-9cab-4aa8-acc9-91ee5e69c5b3" isdomainofvalue="False" dataSourceId="bc68e8ec-a0ef-4be3-96fb-ebb0b0bf13cb"/>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t:contentTypeSchema xmlns:ct="http://schemas.microsoft.com/office/2006/metadata/contentType" xmlns:ma="http://schemas.microsoft.com/office/2006/metadata/properties/metaAttributes" ct:_="" ma:_="" ma:contentTypeName="Document" ma:contentTypeID="0x010100533BFA44A9628C4384A37EEAABB3E226" ma:contentTypeVersion="5" ma:contentTypeDescription="Create a new document." ma:contentTypeScope="" ma:versionID="196765d2aca787cb48dada03351dfb72">
  <xsd:schema xmlns:xsd="http://www.w3.org/2001/XMLSchema" xmlns:xs="http://www.w3.org/2001/XMLSchema" xmlns:p="http://schemas.microsoft.com/office/2006/metadata/properties" xmlns:ns2="bc98ed3b-c7c0-43ae-88fe-30007eba95ca" targetNamespace="http://schemas.microsoft.com/office/2006/metadata/properties" ma:root="true" ma:fieldsID="4e548c9052cd779da9b7262b99b406b2" ns2:_="">
    <xsd:import namespace="bc98ed3b-c7c0-43ae-88fe-30007eba95ca"/>
    <xsd:element name="properties">
      <xsd:complexType>
        <xsd:sequence>
          <xsd:element name="documentManagement">
            <xsd:complexType>
              <xsd:all>
                <xsd:element ref="ns2:ArticlePageID" minOccurs="0"/>
                <xsd:element ref="ns2:ArticlePageURL" minOccurs="0"/>
                <xsd:element ref="ns2:Priority" minOccurs="0"/>
                <xsd:element ref="ns2:UploadedBy" minOccurs="0"/>
                <xsd:element ref="ns2:LastModifi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98ed3b-c7c0-43ae-88fe-30007eba95ca" elementFormDefault="qualified">
    <xsd:import namespace="http://schemas.microsoft.com/office/2006/documentManagement/types"/>
    <xsd:import namespace="http://schemas.microsoft.com/office/infopath/2007/PartnerControls"/>
    <xsd:element name="ArticlePageID" ma:index="8" nillable="true" ma:displayName="ArticlePageID" ma:internalName="ArticlePageID">
      <xsd:simpleType>
        <xsd:restriction base="dms:Number"/>
      </xsd:simpleType>
    </xsd:element>
    <xsd:element name="ArticlePageURL" ma:index="9" nillable="true" ma:displayName="ArticlePageURL" ma:internalName="ArticlePageURL">
      <xsd:simpleType>
        <xsd:restriction base="dms:Note">
          <xsd:maxLength value="255"/>
        </xsd:restriction>
      </xsd:simpleType>
    </xsd:element>
    <xsd:element name="Priority" ma:index="10" nillable="true" ma:displayName="Priority" ma:internalName="Priority">
      <xsd:simpleType>
        <xsd:restriction base="dms:Number"/>
      </xsd:simpleType>
    </xsd:element>
    <xsd:element name="UploadedBy" ma:index="11" nillable="true" ma:displayName="UploadedBy" ma:list="UserInfo" ma:SharePointGroup="0" ma:internalName="Uploaded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ModifiedBy" ma:index="12" nillable="true" ma:displayName="LastModifiedBy" ma:list="UserInfo" ma:SharePointGroup="0" ma:internalName="LastModified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VariableList UniqueId="30e99a42-d34a-4acf-be1d-8248f4b41485" Name="System" ContentType="XML" MajorVersion="0" MinorVersion="1" isLocalCopy="False" IsBaseObject="False" DataSourceId="a36545b6-3dc7-4f41-97ae-57bff36d815e" DataSourceMajorVersion="0" DataSourceMinorVersion="1"/>
</file>

<file path=customXml/itemProps1.xml><?xml version="1.0" encoding="utf-8"?>
<ds:datastoreItem xmlns:ds="http://schemas.openxmlformats.org/officeDocument/2006/customXml" ds:itemID="{C76FCBFA-93F8-4888-B22E-083EB5A5072E}">
  <ds:schemaRefs/>
</ds:datastoreItem>
</file>

<file path=customXml/itemProps10.xml><?xml version="1.0" encoding="utf-8"?>
<ds:datastoreItem xmlns:ds="http://schemas.openxmlformats.org/officeDocument/2006/customXml" ds:itemID="{0ED8C23E-3FD3-4629-87F5-2C00946894C3}">
  <ds:schemaRefs/>
</ds:datastoreItem>
</file>

<file path=customXml/itemProps2.xml><?xml version="1.0" encoding="utf-8"?>
<ds:datastoreItem xmlns:ds="http://schemas.openxmlformats.org/officeDocument/2006/customXml" ds:itemID="{71E634BC-9830-4EE8-BC26-78091991C023}">
  <ds:schemaRefs/>
</ds:datastoreItem>
</file>

<file path=customXml/itemProps3.xml><?xml version="1.0" encoding="utf-8"?>
<ds:datastoreItem xmlns:ds="http://schemas.openxmlformats.org/officeDocument/2006/customXml" ds:itemID="{1AD1E4E2-8CE5-4454-A706-5B2B617F4C99}">
  <ds:schemaRefs/>
</ds:datastoreItem>
</file>

<file path=customXml/itemProps4.xml><?xml version="1.0" encoding="utf-8"?>
<ds:datastoreItem xmlns:ds="http://schemas.openxmlformats.org/officeDocument/2006/customXml" ds:itemID="{B7364230-FBAF-4210-87E9-B46C6E2C5E27}">
  <ds:schemaRefs/>
</ds:datastoreItem>
</file>

<file path=customXml/itemProps5.xml><?xml version="1.0" encoding="utf-8"?>
<ds:datastoreItem xmlns:ds="http://schemas.openxmlformats.org/officeDocument/2006/customXml" ds:itemID="{837305DC-D724-474B-8617-45EF33E8DFE0}">
  <ds:schemaRefs>
    <ds:schemaRef ds:uri="http://purl.org/dc/elements/1.1/"/>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infopath/2007/PartnerControls"/>
    <ds:schemaRef ds:uri="bc98ed3b-c7c0-43ae-88fe-30007eba95ca"/>
    <ds:schemaRef ds:uri="http://schemas.microsoft.com/office/2006/metadata/properties"/>
    <ds:schemaRef ds:uri="http://purl.org/dc/dcmitype/"/>
  </ds:schemaRefs>
</ds:datastoreItem>
</file>

<file path=customXml/itemProps6.xml><?xml version="1.0" encoding="utf-8"?>
<ds:datastoreItem xmlns:ds="http://schemas.openxmlformats.org/officeDocument/2006/customXml" ds:itemID="{A8DAF147-AE3C-4064-BF4C-3461E03FB80D}">
  <ds:schemaRefs/>
</ds:datastoreItem>
</file>

<file path=customXml/itemProps7.xml><?xml version="1.0" encoding="utf-8"?>
<ds:datastoreItem xmlns:ds="http://schemas.openxmlformats.org/officeDocument/2006/customXml" ds:itemID="{80445582-A0A6-4C69-81ED-D06A1C481090}">
  <ds:schemaRefs>
    <ds:schemaRef ds:uri="http://schemas.microsoft.com/sharepoint/v3/contenttype/forms"/>
  </ds:schemaRefs>
</ds:datastoreItem>
</file>

<file path=customXml/itemProps8.xml><?xml version="1.0" encoding="utf-8"?>
<ds:datastoreItem xmlns:ds="http://schemas.openxmlformats.org/officeDocument/2006/customXml" ds:itemID="{E5228184-F03E-4819-B7A0-375E9883AB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98ed3b-c7c0-43ae-88fe-30007eba9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7F57E456-09CA-4A93-A80D-3D4436FB6F91}">
  <ds:schemaRefs/>
</ds:datastoreItem>
</file>

<file path=docProps/app.xml><?xml version="1.0" encoding="utf-8"?>
<Properties xmlns="http://schemas.openxmlformats.org/officeDocument/2006/extended-properties" xmlns:vt="http://schemas.openxmlformats.org/officeDocument/2006/docPropsVTypes">
  <Template>HackitDeck</Template>
  <TotalTime>0</TotalTime>
  <Words>2760</Words>
  <Application>Microsoft Office PowerPoint</Application>
  <PresentationFormat>Custom</PresentationFormat>
  <Paragraphs>509</Paragraphs>
  <Slides>57</Slides>
  <Notes>57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3" baseType="lpstr">
      <vt:lpstr>Arial</vt:lpstr>
      <vt:lpstr>Arial Black</vt:lpstr>
      <vt:lpstr>Calibri</vt:lpstr>
      <vt:lpstr>Wingdings</vt:lpstr>
      <vt:lpstr>First_Data_Widescreen_Template_8.17.18</vt:lpstr>
      <vt:lpstr>think-cell Slide</vt:lpstr>
      <vt:lpstr>Round 1 Presentation</vt:lpstr>
      <vt:lpstr>Deep Neural Network Call Routing (Commercial)</vt:lpstr>
      <vt:lpstr>Creativity- Originality</vt:lpstr>
      <vt:lpstr>Classic Routing VS Deep Neural Network Routing</vt:lpstr>
      <vt:lpstr>Creativity- Innovation</vt:lpstr>
      <vt:lpstr>Deep Neural Networks (Data Science)</vt:lpstr>
      <vt:lpstr>Containers (Cloud/On-Prem)</vt:lpstr>
      <vt:lpstr>Market- Client First</vt:lpstr>
      <vt:lpstr>Contact Centers (Voice/SMS Interfaces)</vt:lpstr>
      <vt:lpstr>Market- Future Product</vt:lpstr>
      <vt:lpstr>Plug, Train and Play</vt:lpstr>
      <vt:lpstr>PowerPoint Presentation</vt:lpstr>
      <vt:lpstr>Round 2 Presentation</vt:lpstr>
      <vt:lpstr>Deep Neural Network Call Routing (Commercial)</vt:lpstr>
      <vt:lpstr>Creativity- Originality</vt:lpstr>
      <vt:lpstr>Classic Routing VS Deep Neural Network Routing</vt:lpstr>
      <vt:lpstr>Creativity- Innovation</vt:lpstr>
      <vt:lpstr>Deep Neural Networks (Data Science)</vt:lpstr>
      <vt:lpstr>Training (Data Science)</vt:lpstr>
      <vt:lpstr>Containers (Cloud/On-Prem)</vt:lpstr>
      <vt:lpstr>Market- Client First</vt:lpstr>
      <vt:lpstr>Contact Centers (Voice/SMS Interfaces)</vt:lpstr>
      <vt:lpstr>Market- Future Product</vt:lpstr>
      <vt:lpstr>Plug, Train and Play</vt:lpstr>
      <vt:lpstr>PowerPoint Presentation</vt:lpstr>
      <vt:lpstr>Round 3 Presentation</vt:lpstr>
      <vt:lpstr>Deep Neural Network Call Routing (Commercial)</vt:lpstr>
      <vt:lpstr>Creativity- Originality</vt:lpstr>
      <vt:lpstr>Classic Routing VS Deep Neural Network Routing</vt:lpstr>
      <vt:lpstr>Creativity- Innovation</vt:lpstr>
      <vt:lpstr>Deep Neural Networks (Data Science)</vt:lpstr>
      <vt:lpstr>Containers (Cloud/On-Prem)</vt:lpstr>
      <vt:lpstr>Market- Client First</vt:lpstr>
      <vt:lpstr>Contact Centers (Voice/SMS Interfaces)</vt:lpstr>
      <vt:lpstr>Market- Future Product</vt:lpstr>
      <vt:lpstr>Plug, Train and Play</vt:lpstr>
      <vt:lpstr>PowerPoint Presentation</vt:lpstr>
      <vt:lpstr>Alternative slide layouts</vt:lpstr>
      <vt:lpstr>Simple bulleted text</vt:lpstr>
      <vt:lpstr>Bulleted text with headers</vt:lpstr>
      <vt:lpstr>Text formatting notes</vt:lpstr>
      <vt:lpstr>Two-column layout</vt:lpstr>
      <vt:lpstr>Column chart</vt:lpstr>
      <vt:lpstr>Stacked column chart</vt:lpstr>
      <vt:lpstr>Bar chart</vt:lpstr>
      <vt:lpstr>Line chart</vt:lpstr>
      <vt:lpstr>Doughnut chart</vt:lpstr>
      <vt:lpstr>Layout with two charts</vt:lpstr>
      <vt:lpstr>Table example</vt:lpstr>
      <vt:lpstr>Table example with bullet points</vt:lpstr>
      <vt:lpstr>Slide layout guidelines</vt:lpstr>
      <vt:lpstr>Background guidelines</vt:lpstr>
      <vt:lpstr>Color scheme</vt:lpstr>
      <vt:lpstr>Text formatting tips</vt:lpstr>
      <vt:lpstr>Printing</vt:lpstr>
      <vt:lpstr>Headers and footnotes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updated 8/17/2018</cp:keywords>
  <cp:lastModifiedBy/>
  <cp:revision>1</cp:revision>
  <dcterms:created xsi:type="dcterms:W3CDTF">2019-05-19T00:38:32Z</dcterms:created>
  <dcterms:modified xsi:type="dcterms:W3CDTF">2019-05-19T01:41:44Z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0x010100533BFA44A9628C4384A37EEAABB3E226</vt:lpwstr>
  </property>
</Properties>
</file>