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63" r:id="rId5"/>
    <p:sldId id="357" r:id="rId6"/>
    <p:sldId id="565" r:id="rId7"/>
    <p:sldId id="550" r:id="rId8"/>
    <p:sldId id="568" r:id="rId9"/>
    <p:sldId id="566" r:id="rId10"/>
    <p:sldId id="569" r:id="rId11"/>
    <p:sldId id="570" r:id="rId12"/>
    <p:sldId id="567" r:id="rId13"/>
    <p:sldId id="576" r:id="rId14"/>
    <p:sldId id="563" r:id="rId15"/>
    <p:sldId id="571" r:id="rId16"/>
    <p:sldId id="572" r:id="rId17"/>
    <p:sldId id="562" r:id="rId18"/>
    <p:sldId id="564" r:id="rId19"/>
    <p:sldId id="573" r:id="rId20"/>
    <p:sldId id="577" r:id="rId21"/>
    <p:sldId id="578" r:id="rId22"/>
    <p:sldId id="574" r:id="rId23"/>
    <p:sldId id="575" r:id="rId24"/>
    <p:sldId id="546" r:id="rId2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65"/>
            <p14:sldId id="550"/>
            <p14:sldId id="568"/>
            <p14:sldId id="566"/>
            <p14:sldId id="569"/>
            <p14:sldId id="570"/>
            <p14:sldId id="567"/>
            <p14:sldId id="576"/>
            <p14:sldId id="563"/>
            <p14:sldId id="571"/>
            <p14:sldId id="572"/>
            <p14:sldId id="562"/>
            <p14:sldId id="564"/>
            <p14:sldId id="573"/>
            <p14:sldId id="577"/>
            <p14:sldId id="578"/>
            <p14:sldId id="574"/>
            <p14:sldId id="57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659" autoAdjust="0"/>
    <p:restoredTop sz="96433" autoAdjust="0"/>
  </p:normalViewPr>
  <p:slideViewPr>
    <p:cSldViewPr>
      <p:cViewPr varScale="1">
        <p:scale>
          <a:sx n="127" d="100"/>
          <a:sy n="127" d="100"/>
        </p:scale>
        <p:origin x="86" y="1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ITedge_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62350"/>
            <a:ext cx="4754462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83BAD78-6940-4DC4-A5E3-8267C561C28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739E738-EC5A-4478-9833-A68A55F7DB1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38" y="61111"/>
            <a:ext cx="1165562" cy="7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4" name="Picture 3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Configure Linux Servers </a:t>
            </a:r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>
                <a:solidFill>
                  <a:srgbClr val="133D80"/>
                </a:solidFill>
              </a:rPr>
              <a:t>(On-</a:t>
            </a:r>
            <a:r>
              <a:rPr lang="en-US" sz="3600" dirty="0" err="1">
                <a:solidFill>
                  <a:srgbClr val="133D80"/>
                </a:solidFill>
              </a:rPr>
              <a:t>Prem</a:t>
            </a:r>
            <a:r>
              <a:rPr lang="en-US" sz="3600" dirty="0">
                <a:solidFill>
                  <a:srgbClr val="133D80"/>
                </a:solidFill>
              </a:rPr>
              <a:t> and in the Cloud) with </a:t>
            </a:r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>
                <a:solidFill>
                  <a:srgbClr val="133D80"/>
                </a:solidFill>
              </a:rPr>
              <a:t>Windows PowerShell DSC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/>
              <a:t>Tim Warner</a:t>
            </a:r>
            <a:endParaRPr lang="en-US" dirty="0"/>
          </a:p>
          <a:p>
            <a:r>
              <a:rPr lang="en-US"/>
              <a:t>timothy-warner@pluralsight.com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Talk Vision...</a:t>
            </a:r>
          </a:p>
        </p:txBody>
      </p:sp>
      <p:sp>
        <p:nvSpPr>
          <p:cNvPr id="6" name="Freeform 5"/>
          <p:cNvSpPr/>
          <p:nvPr/>
        </p:nvSpPr>
        <p:spPr>
          <a:xfrm>
            <a:off x="1524000" y="73633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DSC is Microsoft's CM vision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524000" y="1461733"/>
            <a:ext cx="6096000" cy="513360"/>
          </a:xfrm>
          <a:custGeom>
            <a:avLst/>
            <a:gdLst>
              <a:gd name="connsiteX0" fmla="*/ 0 w 6096000"/>
              <a:gd name="connsiteY0" fmla="*/ 0 h 513360"/>
              <a:gd name="connsiteX1" fmla="*/ 6096000 w 6096000"/>
              <a:gd name="connsiteY1" fmla="*/ 0 h 513360"/>
              <a:gd name="connsiteX2" fmla="*/ 6096000 w 6096000"/>
              <a:gd name="connsiteY2" fmla="*/ 513360 h 513360"/>
              <a:gd name="connsiteX3" fmla="*/ 0 w 6096000"/>
              <a:gd name="connsiteY3" fmla="*/ 513360 h 513360"/>
              <a:gd name="connsiteX4" fmla="*/ 0 w 6096000"/>
              <a:gd name="connsiteY4" fmla="*/ 0 h 5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13360">
                <a:moveTo>
                  <a:pt x="0" y="0"/>
                </a:moveTo>
                <a:lnTo>
                  <a:pt x="6096000" y="0"/>
                </a:lnTo>
                <a:lnTo>
                  <a:pt x="6096000" y="513360"/>
                </a:lnTo>
                <a:lnTo>
                  <a:pt x="0" y="513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400" kern="1200"/>
              <a:t>Open-source, standards-based protocols</a:t>
            </a:r>
          </a:p>
        </p:txBody>
      </p:sp>
      <p:sp>
        <p:nvSpPr>
          <p:cNvPr id="8" name="Freeform 7"/>
          <p:cNvSpPr/>
          <p:nvPr/>
        </p:nvSpPr>
        <p:spPr>
          <a:xfrm>
            <a:off x="1524000" y="197509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DSC is not tooling</a:t>
            </a:r>
          </a:p>
        </p:txBody>
      </p:sp>
      <p:sp>
        <p:nvSpPr>
          <p:cNvPr id="9" name="Freeform 8"/>
          <p:cNvSpPr/>
          <p:nvPr/>
        </p:nvSpPr>
        <p:spPr>
          <a:xfrm>
            <a:off x="1524000" y="2700493"/>
            <a:ext cx="6096000" cy="513360"/>
          </a:xfrm>
          <a:custGeom>
            <a:avLst/>
            <a:gdLst>
              <a:gd name="connsiteX0" fmla="*/ 0 w 6096000"/>
              <a:gd name="connsiteY0" fmla="*/ 0 h 513360"/>
              <a:gd name="connsiteX1" fmla="*/ 6096000 w 6096000"/>
              <a:gd name="connsiteY1" fmla="*/ 0 h 513360"/>
              <a:gd name="connsiteX2" fmla="*/ 6096000 w 6096000"/>
              <a:gd name="connsiteY2" fmla="*/ 513360 h 513360"/>
              <a:gd name="connsiteX3" fmla="*/ 0 w 6096000"/>
              <a:gd name="connsiteY3" fmla="*/ 513360 h 513360"/>
              <a:gd name="connsiteX4" fmla="*/ 0 w 6096000"/>
              <a:gd name="connsiteY4" fmla="*/ 0 h 5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13360">
                <a:moveTo>
                  <a:pt x="0" y="0"/>
                </a:moveTo>
                <a:lnTo>
                  <a:pt x="6096000" y="0"/>
                </a:lnTo>
                <a:lnTo>
                  <a:pt x="6096000" y="513360"/>
                </a:lnTo>
                <a:lnTo>
                  <a:pt x="0" y="513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400" kern="1200"/>
              <a:t>Azure Automation; "cloud first" strategy</a:t>
            </a:r>
          </a:p>
        </p:txBody>
      </p:sp>
      <p:sp>
        <p:nvSpPr>
          <p:cNvPr id="10" name="Freeform 9"/>
          <p:cNvSpPr/>
          <p:nvPr/>
        </p:nvSpPr>
        <p:spPr>
          <a:xfrm>
            <a:off x="1524000" y="321385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	Don't forget</a:t>
            </a:r>
          </a:p>
        </p:txBody>
      </p:sp>
      <p:sp>
        <p:nvSpPr>
          <p:cNvPr id="11" name="Freeform 10"/>
          <p:cNvSpPr/>
          <p:nvPr/>
        </p:nvSpPr>
        <p:spPr>
          <a:xfrm>
            <a:off x="1524000" y="3939253"/>
            <a:ext cx="6096000" cy="721912"/>
          </a:xfrm>
          <a:custGeom>
            <a:avLst/>
            <a:gdLst>
              <a:gd name="connsiteX0" fmla="*/ 0 w 6096000"/>
              <a:gd name="connsiteY0" fmla="*/ 0 h 721912"/>
              <a:gd name="connsiteX1" fmla="*/ 6096000 w 6096000"/>
              <a:gd name="connsiteY1" fmla="*/ 0 h 721912"/>
              <a:gd name="connsiteX2" fmla="*/ 6096000 w 6096000"/>
              <a:gd name="connsiteY2" fmla="*/ 721912 h 721912"/>
              <a:gd name="connsiteX3" fmla="*/ 0 w 6096000"/>
              <a:gd name="connsiteY3" fmla="*/ 721912 h 721912"/>
              <a:gd name="connsiteX4" fmla="*/ 0 w 6096000"/>
              <a:gd name="connsiteY4" fmla="*/ 0 h 7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721912">
                <a:moveTo>
                  <a:pt x="0" y="0"/>
                </a:moveTo>
                <a:lnTo>
                  <a:pt x="6096000" y="0"/>
                </a:lnTo>
                <a:lnTo>
                  <a:pt x="6096000" y="721912"/>
                </a:lnTo>
                <a:lnTo>
                  <a:pt x="0" y="7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400" kern="1200"/>
              <a:t>PowerShell is an admin-friendly "wrapper" to .NET (Core), CIM</a:t>
            </a:r>
          </a:p>
        </p:txBody>
      </p:sp>
    </p:spTree>
    <p:extLst>
      <p:ext uri="{BB962C8B-B14F-4D97-AF65-F5344CB8AC3E}">
        <p14:creationId xmlns:p14="http://schemas.microsoft.com/office/powerpoint/2010/main" val="3650410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a Linux VM for PowerShell 6 and DSC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0"/>
            <a:ext cx="744484" cy="8777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6" y="971550"/>
            <a:ext cx="5237687" cy="34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86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High-Level Workflow</a:t>
            </a:r>
          </a:p>
        </p:txBody>
      </p:sp>
      <p:sp>
        <p:nvSpPr>
          <p:cNvPr id="16" name="Freeform 15"/>
          <p:cNvSpPr/>
          <p:nvPr/>
        </p:nvSpPr>
        <p:spPr>
          <a:xfrm>
            <a:off x="381000" y="859174"/>
            <a:ext cx="8305800" cy="421200"/>
          </a:xfrm>
          <a:custGeom>
            <a:avLst/>
            <a:gdLst>
              <a:gd name="connsiteX0" fmla="*/ 0 w 8305800"/>
              <a:gd name="connsiteY0" fmla="*/ 70201 h 421200"/>
              <a:gd name="connsiteX1" fmla="*/ 70201 w 8305800"/>
              <a:gd name="connsiteY1" fmla="*/ 0 h 421200"/>
              <a:gd name="connsiteX2" fmla="*/ 8235599 w 8305800"/>
              <a:gd name="connsiteY2" fmla="*/ 0 h 421200"/>
              <a:gd name="connsiteX3" fmla="*/ 8305800 w 8305800"/>
              <a:gd name="connsiteY3" fmla="*/ 70201 h 421200"/>
              <a:gd name="connsiteX4" fmla="*/ 8305800 w 8305800"/>
              <a:gd name="connsiteY4" fmla="*/ 350999 h 421200"/>
              <a:gd name="connsiteX5" fmla="*/ 8235599 w 8305800"/>
              <a:gd name="connsiteY5" fmla="*/ 421200 h 421200"/>
              <a:gd name="connsiteX6" fmla="*/ 70201 w 8305800"/>
              <a:gd name="connsiteY6" fmla="*/ 421200 h 421200"/>
              <a:gd name="connsiteX7" fmla="*/ 0 w 8305800"/>
              <a:gd name="connsiteY7" fmla="*/ 350999 h 421200"/>
              <a:gd name="connsiteX8" fmla="*/ 0 w 8305800"/>
              <a:gd name="connsiteY8" fmla="*/ 70201 h 4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21200">
                <a:moveTo>
                  <a:pt x="0" y="70201"/>
                </a:moveTo>
                <a:cubicBezTo>
                  <a:pt x="0" y="31430"/>
                  <a:pt x="31430" y="0"/>
                  <a:pt x="70201" y="0"/>
                </a:cubicBezTo>
                <a:lnTo>
                  <a:pt x="8235599" y="0"/>
                </a:lnTo>
                <a:cubicBezTo>
                  <a:pt x="8274370" y="0"/>
                  <a:pt x="8305800" y="31430"/>
                  <a:pt x="8305800" y="70201"/>
                </a:cubicBezTo>
                <a:lnTo>
                  <a:pt x="8305800" y="350999"/>
                </a:lnTo>
                <a:cubicBezTo>
                  <a:pt x="8305800" y="389770"/>
                  <a:pt x="8274370" y="421200"/>
                  <a:pt x="8235599" y="421200"/>
                </a:cubicBezTo>
                <a:lnTo>
                  <a:pt x="70201" y="421200"/>
                </a:lnTo>
                <a:cubicBezTo>
                  <a:pt x="31430" y="421200"/>
                  <a:pt x="0" y="389770"/>
                  <a:pt x="0" y="350999"/>
                </a:cubicBezTo>
                <a:lnTo>
                  <a:pt x="0" y="70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141" tIns="89141" rIns="89141" bIns="8914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/>
              <a:t>Meet OS dependency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1000" y="1280374"/>
            <a:ext cx="8305800" cy="465750"/>
          </a:xfrm>
          <a:custGeom>
            <a:avLst/>
            <a:gdLst>
              <a:gd name="connsiteX0" fmla="*/ 0 w 8305800"/>
              <a:gd name="connsiteY0" fmla="*/ 0 h 465750"/>
              <a:gd name="connsiteX1" fmla="*/ 8305800 w 8305800"/>
              <a:gd name="connsiteY1" fmla="*/ 0 h 465750"/>
              <a:gd name="connsiteX2" fmla="*/ 8305800 w 8305800"/>
              <a:gd name="connsiteY2" fmla="*/ 465750 h 465750"/>
              <a:gd name="connsiteX3" fmla="*/ 0 w 8305800"/>
              <a:gd name="connsiteY3" fmla="*/ 465750 h 465750"/>
              <a:gd name="connsiteX4" fmla="*/ 0 w 8305800"/>
              <a:gd name="connsiteY4" fmla="*/ 0 h 4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800" h="465750">
                <a:moveTo>
                  <a:pt x="0" y="0"/>
                </a:moveTo>
                <a:lnTo>
                  <a:pt x="8305800" y="0"/>
                </a:lnTo>
                <a:lnTo>
                  <a:pt x="8305800" y="465750"/>
                </a:lnTo>
                <a:lnTo>
                  <a:pt x="0" y="465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3709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See next slide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Open port TCP 5986 on each server node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81000" y="1746125"/>
            <a:ext cx="8305800" cy="421200"/>
          </a:xfrm>
          <a:custGeom>
            <a:avLst/>
            <a:gdLst>
              <a:gd name="connsiteX0" fmla="*/ 0 w 8305800"/>
              <a:gd name="connsiteY0" fmla="*/ 70201 h 421200"/>
              <a:gd name="connsiteX1" fmla="*/ 70201 w 8305800"/>
              <a:gd name="connsiteY1" fmla="*/ 0 h 421200"/>
              <a:gd name="connsiteX2" fmla="*/ 8235599 w 8305800"/>
              <a:gd name="connsiteY2" fmla="*/ 0 h 421200"/>
              <a:gd name="connsiteX3" fmla="*/ 8305800 w 8305800"/>
              <a:gd name="connsiteY3" fmla="*/ 70201 h 421200"/>
              <a:gd name="connsiteX4" fmla="*/ 8305800 w 8305800"/>
              <a:gd name="connsiteY4" fmla="*/ 350999 h 421200"/>
              <a:gd name="connsiteX5" fmla="*/ 8235599 w 8305800"/>
              <a:gd name="connsiteY5" fmla="*/ 421200 h 421200"/>
              <a:gd name="connsiteX6" fmla="*/ 70201 w 8305800"/>
              <a:gd name="connsiteY6" fmla="*/ 421200 h 421200"/>
              <a:gd name="connsiteX7" fmla="*/ 0 w 8305800"/>
              <a:gd name="connsiteY7" fmla="*/ 350999 h 421200"/>
              <a:gd name="connsiteX8" fmla="*/ 0 w 8305800"/>
              <a:gd name="connsiteY8" fmla="*/ 70201 h 4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21200">
                <a:moveTo>
                  <a:pt x="0" y="70201"/>
                </a:moveTo>
                <a:cubicBezTo>
                  <a:pt x="0" y="31430"/>
                  <a:pt x="31430" y="0"/>
                  <a:pt x="70201" y="0"/>
                </a:cubicBezTo>
                <a:lnTo>
                  <a:pt x="8235599" y="0"/>
                </a:lnTo>
                <a:cubicBezTo>
                  <a:pt x="8274370" y="0"/>
                  <a:pt x="8305800" y="31430"/>
                  <a:pt x="8305800" y="70201"/>
                </a:cubicBezTo>
                <a:lnTo>
                  <a:pt x="8305800" y="350999"/>
                </a:lnTo>
                <a:cubicBezTo>
                  <a:pt x="8305800" y="389770"/>
                  <a:pt x="8274370" y="421200"/>
                  <a:pt x="8235599" y="421200"/>
                </a:cubicBezTo>
                <a:lnTo>
                  <a:pt x="70201" y="421200"/>
                </a:lnTo>
                <a:cubicBezTo>
                  <a:pt x="31430" y="421200"/>
                  <a:pt x="0" y="389770"/>
                  <a:pt x="0" y="350999"/>
                </a:cubicBezTo>
                <a:lnTo>
                  <a:pt x="0" y="70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141" tIns="89141" rIns="89141" bIns="8914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/>
              <a:t>Install software dependencies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1000" y="2167325"/>
            <a:ext cx="8305800" cy="298080"/>
          </a:xfrm>
          <a:custGeom>
            <a:avLst/>
            <a:gdLst>
              <a:gd name="connsiteX0" fmla="*/ 0 w 8305800"/>
              <a:gd name="connsiteY0" fmla="*/ 0 h 298080"/>
              <a:gd name="connsiteX1" fmla="*/ 8305800 w 8305800"/>
              <a:gd name="connsiteY1" fmla="*/ 0 h 298080"/>
              <a:gd name="connsiteX2" fmla="*/ 8305800 w 8305800"/>
              <a:gd name="connsiteY2" fmla="*/ 298080 h 298080"/>
              <a:gd name="connsiteX3" fmla="*/ 0 w 8305800"/>
              <a:gd name="connsiteY3" fmla="*/ 298080 h 298080"/>
              <a:gd name="connsiteX4" fmla="*/ 0 w 8305800"/>
              <a:gd name="connsiteY4" fmla="*/ 0 h 2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800" h="298080">
                <a:moveTo>
                  <a:pt x="0" y="0"/>
                </a:moveTo>
                <a:lnTo>
                  <a:pt x="8305800" y="0"/>
                </a:lnTo>
                <a:lnTo>
                  <a:pt x="8305800" y="298080"/>
                </a:lnTo>
                <a:lnTo>
                  <a:pt x="0" y="2980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3709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apt, yum, rpm, etc.</a:t>
            </a:r>
          </a:p>
        </p:txBody>
      </p:sp>
      <p:sp>
        <p:nvSpPr>
          <p:cNvPr id="20" name="Freeform 19"/>
          <p:cNvSpPr/>
          <p:nvPr/>
        </p:nvSpPr>
        <p:spPr>
          <a:xfrm>
            <a:off x="381000" y="2465405"/>
            <a:ext cx="8305800" cy="421200"/>
          </a:xfrm>
          <a:custGeom>
            <a:avLst/>
            <a:gdLst>
              <a:gd name="connsiteX0" fmla="*/ 0 w 8305800"/>
              <a:gd name="connsiteY0" fmla="*/ 70201 h 421200"/>
              <a:gd name="connsiteX1" fmla="*/ 70201 w 8305800"/>
              <a:gd name="connsiteY1" fmla="*/ 0 h 421200"/>
              <a:gd name="connsiteX2" fmla="*/ 8235599 w 8305800"/>
              <a:gd name="connsiteY2" fmla="*/ 0 h 421200"/>
              <a:gd name="connsiteX3" fmla="*/ 8305800 w 8305800"/>
              <a:gd name="connsiteY3" fmla="*/ 70201 h 421200"/>
              <a:gd name="connsiteX4" fmla="*/ 8305800 w 8305800"/>
              <a:gd name="connsiteY4" fmla="*/ 350999 h 421200"/>
              <a:gd name="connsiteX5" fmla="*/ 8235599 w 8305800"/>
              <a:gd name="connsiteY5" fmla="*/ 421200 h 421200"/>
              <a:gd name="connsiteX6" fmla="*/ 70201 w 8305800"/>
              <a:gd name="connsiteY6" fmla="*/ 421200 h 421200"/>
              <a:gd name="connsiteX7" fmla="*/ 0 w 8305800"/>
              <a:gd name="connsiteY7" fmla="*/ 350999 h 421200"/>
              <a:gd name="connsiteX8" fmla="*/ 0 w 8305800"/>
              <a:gd name="connsiteY8" fmla="*/ 70201 h 4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21200">
                <a:moveTo>
                  <a:pt x="0" y="70201"/>
                </a:moveTo>
                <a:cubicBezTo>
                  <a:pt x="0" y="31430"/>
                  <a:pt x="31430" y="0"/>
                  <a:pt x="70201" y="0"/>
                </a:cubicBezTo>
                <a:lnTo>
                  <a:pt x="8235599" y="0"/>
                </a:lnTo>
                <a:cubicBezTo>
                  <a:pt x="8274370" y="0"/>
                  <a:pt x="8305800" y="31430"/>
                  <a:pt x="8305800" y="70201"/>
                </a:cubicBezTo>
                <a:lnTo>
                  <a:pt x="8305800" y="350999"/>
                </a:lnTo>
                <a:cubicBezTo>
                  <a:pt x="8305800" y="389770"/>
                  <a:pt x="8274370" y="421200"/>
                  <a:pt x="8235599" y="421200"/>
                </a:cubicBezTo>
                <a:lnTo>
                  <a:pt x="70201" y="421200"/>
                </a:lnTo>
                <a:cubicBezTo>
                  <a:pt x="31430" y="421200"/>
                  <a:pt x="0" y="389770"/>
                  <a:pt x="0" y="350999"/>
                </a:cubicBezTo>
                <a:lnTo>
                  <a:pt x="0" y="70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141" tIns="89141" rIns="89141" bIns="8914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/>
              <a:t>Deploy OMI CIM server</a:t>
            </a:r>
          </a:p>
        </p:txBody>
      </p:sp>
      <p:sp>
        <p:nvSpPr>
          <p:cNvPr id="21" name="Freeform 20"/>
          <p:cNvSpPr/>
          <p:nvPr/>
        </p:nvSpPr>
        <p:spPr>
          <a:xfrm>
            <a:off x="381000" y="2938445"/>
            <a:ext cx="8305800" cy="421200"/>
          </a:xfrm>
          <a:custGeom>
            <a:avLst/>
            <a:gdLst>
              <a:gd name="connsiteX0" fmla="*/ 0 w 8305800"/>
              <a:gd name="connsiteY0" fmla="*/ 70201 h 421200"/>
              <a:gd name="connsiteX1" fmla="*/ 70201 w 8305800"/>
              <a:gd name="connsiteY1" fmla="*/ 0 h 421200"/>
              <a:gd name="connsiteX2" fmla="*/ 8235599 w 8305800"/>
              <a:gd name="connsiteY2" fmla="*/ 0 h 421200"/>
              <a:gd name="connsiteX3" fmla="*/ 8305800 w 8305800"/>
              <a:gd name="connsiteY3" fmla="*/ 70201 h 421200"/>
              <a:gd name="connsiteX4" fmla="*/ 8305800 w 8305800"/>
              <a:gd name="connsiteY4" fmla="*/ 350999 h 421200"/>
              <a:gd name="connsiteX5" fmla="*/ 8235599 w 8305800"/>
              <a:gd name="connsiteY5" fmla="*/ 421200 h 421200"/>
              <a:gd name="connsiteX6" fmla="*/ 70201 w 8305800"/>
              <a:gd name="connsiteY6" fmla="*/ 421200 h 421200"/>
              <a:gd name="connsiteX7" fmla="*/ 0 w 8305800"/>
              <a:gd name="connsiteY7" fmla="*/ 350999 h 421200"/>
              <a:gd name="connsiteX8" fmla="*/ 0 w 8305800"/>
              <a:gd name="connsiteY8" fmla="*/ 70201 h 4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21200">
                <a:moveTo>
                  <a:pt x="0" y="70201"/>
                </a:moveTo>
                <a:cubicBezTo>
                  <a:pt x="0" y="31430"/>
                  <a:pt x="31430" y="0"/>
                  <a:pt x="70201" y="0"/>
                </a:cubicBezTo>
                <a:lnTo>
                  <a:pt x="8235599" y="0"/>
                </a:lnTo>
                <a:cubicBezTo>
                  <a:pt x="8274370" y="0"/>
                  <a:pt x="8305800" y="31430"/>
                  <a:pt x="8305800" y="70201"/>
                </a:cubicBezTo>
                <a:lnTo>
                  <a:pt x="8305800" y="350999"/>
                </a:lnTo>
                <a:cubicBezTo>
                  <a:pt x="8305800" y="389770"/>
                  <a:pt x="8274370" y="421200"/>
                  <a:pt x="8235599" y="421200"/>
                </a:cubicBezTo>
                <a:lnTo>
                  <a:pt x="70201" y="421200"/>
                </a:lnTo>
                <a:cubicBezTo>
                  <a:pt x="31430" y="421200"/>
                  <a:pt x="0" y="389770"/>
                  <a:pt x="0" y="350999"/>
                </a:cubicBezTo>
                <a:lnTo>
                  <a:pt x="0" y="70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141" tIns="89141" rIns="89141" bIns="8914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/>
              <a:t>Install DSC for Linux</a:t>
            </a:r>
          </a:p>
        </p:txBody>
      </p:sp>
      <p:sp>
        <p:nvSpPr>
          <p:cNvPr id="22" name="Freeform 21"/>
          <p:cNvSpPr/>
          <p:nvPr/>
        </p:nvSpPr>
        <p:spPr>
          <a:xfrm>
            <a:off x="381000" y="3359645"/>
            <a:ext cx="8305800" cy="298080"/>
          </a:xfrm>
          <a:custGeom>
            <a:avLst/>
            <a:gdLst>
              <a:gd name="connsiteX0" fmla="*/ 0 w 8305800"/>
              <a:gd name="connsiteY0" fmla="*/ 0 h 298080"/>
              <a:gd name="connsiteX1" fmla="*/ 8305800 w 8305800"/>
              <a:gd name="connsiteY1" fmla="*/ 0 h 298080"/>
              <a:gd name="connsiteX2" fmla="*/ 8305800 w 8305800"/>
              <a:gd name="connsiteY2" fmla="*/ 298080 h 298080"/>
              <a:gd name="connsiteX3" fmla="*/ 0 w 8305800"/>
              <a:gd name="connsiteY3" fmla="*/ 298080 h 298080"/>
              <a:gd name="connsiteX4" fmla="*/ 0 w 8305800"/>
              <a:gd name="connsiteY4" fmla="*/ 0 h 2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800" h="298080">
                <a:moveTo>
                  <a:pt x="0" y="0"/>
                </a:moveTo>
                <a:lnTo>
                  <a:pt x="8305800" y="0"/>
                </a:lnTo>
                <a:lnTo>
                  <a:pt x="8305800" y="298080"/>
                </a:lnTo>
                <a:lnTo>
                  <a:pt x="0" y="2980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3709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LCM bits, developed in C (not .NET) by Microsoft's UNIX development team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1000" y="3657725"/>
            <a:ext cx="8305800" cy="421200"/>
          </a:xfrm>
          <a:custGeom>
            <a:avLst/>
            <a:gdLst>
              <a:gd name="connsiteX0" fmla="*/ 0 w 8305800"/>
              <a:gd name="connsiteY0" fmla="*/ 70201 h 421200"/>
              <a:gd name="connsiteX1" fmla="*/ 70201 w 8305800"/>
              <a:gd name="connsiteY1" fmla="*/ 0 h 421200"/>
              <a:gd name="connsiteX2" fmla="*/ 8235599 w 8305800"/>
              <a:gd name="connsiteY2" fmla="*/ 0 h 421200"/>
              <a:gd name="connsiteX3" fmla="*/ 8305800 w 8305800"/>
              <a:gd name="connsiteY3" fmla="*/ 70201 h 421200"/>
              <a:gd name="connsiteX4" fmla="*/ 8305800 w 8305800"/>
              <a:gd name="connsiteY4" fmla="*/ 350999 h 421200"/>
              <a:gd name="connsiteX5" fmla="*/ 8235599 w 8305800"/>
              <a:gd name="connsiteY5" fmla="*/ 421200 h 421200"/>
              <a:gd name="connsiteX6" fmla="*/ 70201 w 8305800"/>
              <a:gd name="connsiteY6" fmla="*/ 421200 h 421200"/>
              <a:gd name="connsiteX7" fmla="*/ 0 w 8305800"/>
              <a:gd name="connsiteY7" fmla="*/ 350999 h 421200"/>
              <a:gd name="connsiteX8" fmla="*/ 0 w 8305800"/>
              <a:gd name="connsiteY8" fmla="*/ 70201 h 4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21200">
                <a:moveTo>
                  <a:pt x="0" y="70201"/>
                </a:moveTo>
                <a:cubicBezTo>
                  <a:pt x="0" y="31430"/>
                  <a:pt x="31430" y="0"/>
                  <a:pt x="70201" y="0"/>
                </a:cubicBezTo>
                <a:lnTo>
                  <a:pt x="8235599" y="0"/>
                </a:lnTo>
                <a:cubicBezTo>
                  <a:pt x="8274370" y="0"/>
                  <a:pt x="8305800" y="31430"/>
                  <a:pt x="8305800" y="70201"/>
                </a:cubicBezTo>
                <a:lnTo>
                  <a:pt x="8305800" y="350999"/>
                </a:lnTo>
                <a:cubicBezTo>
                  <a:pt x="8305800" y="389770"/>
                  <a:pt x="8274370" y="421200"/>
                  <a:pt x="8235599" y="421200"/>
                </a:cubicBezTo>
                <a:lnTo>
                  <a:pt x="70201" y="421200"/>
                </a:lnTo>
                <a:cubicBezTo>
                  <a:pt x="31430" y="421200"/>
                  <a:pt x="0" y="389770"/>
                  <a:pt x="0" y="350999"/>
                </a:cubicBezTo>
                <a:lnTo>
                  <a:pt x="0" y="70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141" tIns="89141" rIns="89141" bIns="8914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/>
              <a:t>Verify node configuration</a:t>
            </a:r>
          </a:p>
        </p:txBody>
      </p:sp>
      <p:sp>
        <p:nvSpPr>
          <p:cNvPr id="24" name="Freeform 23"/>
          <p:cNvSpPr/>
          <p:nvPr/>
        </p:nvSpPr>
        <p:spPr>
          <a:xfrm>
            <a:off x="381000" y="4078925"/>
            <a:ext cx="8305800" cy="465750"/>
          </a:xfrm>
          <a:custGeom>
            <a:avLst/>
            <a:gdLst>
              <a:gd name="connsiteX0" fmla="*/ 0 w 8305800"/>
              <a:gd name="connsiteY0" fmla="*/ 0 h 465750"/>
              <a:gd name="connsiteX1" fmla="*/ 8305800 w 8305800"/>
              <a:gd name="connsiteY1" fmla="*/ 0 h 465750"/>
              <a:gd name="connsiteX2" fmla="*/ 8305800 w 8305800"/>
              <a:gd name="connsiteY2" fmla="*/ 465750 h 465750"/>
              <a:gd name="connsiteX3" fmla="*/ 0 w 8305800"/>
              <a:gd name="connsiteY3" fmla="*/ 465750 h 465750"/>
              <a:gd name="connsiteX4" fmla="*/ 0 w 8305800"/>
              <a:gd name="connsiteY4" fmla="*/ 0 h 4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800" h="465750">
                <a:moveTo>
                  <a:pt x="0" y="0"/>
                </a:moveTo>
                <a:lnTo>
                  <a:pt x="8305800" y="0"/>
                </a:lnTo>
                <a:lnTo>
                  <a:pt x="8305800" y="465750"/>
                </a:lnTo>
                <a:lnTo>
                  <a:pt x="0" y="465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3709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/opt/Microsoft/dsc/Scripts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/>
              <a:t>*.py</a:t>
            </a:r>
          </a:p>
        </p:txBody>
      </p:sp>
    </p:spTree>
    <p:extLst>
      <p:ext uri="{BB962C8B-B14F-4D97-AF65-F5344CB8AC3E}">
        <p14:creationId xmlns:p14="http://schemas.microsoft.com/office/powerpoint/2010/main" val="313014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Supported Linux Distributions (All x64/x86)</a:t>
            </a:r>
          </a:p>
        </p:txBody>
      </p:sp>
      <p:sp>
        <p:nvSpPr>
          <p:cNvPr id="6" name="Freeform 5"/>
          <p:cNvSpPr/>
          <p:nvPr/>
        </p:nvSpPr>
        <p:spPr>
          <a:xfrm>
            <a:off x="386758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/>
              <a:t>CentOS 5,6,7</a:t>
            </a:r>
          </a:p>
        </p:txBody>
      </p:sp>
      <p:sp>
        <p:nvSpPr>
          <p:cNvPr id="7" name="Freeform 6"/>
          <p:cNvSpPr/>
          <p:nvPr/>
        </p:nvSpPr>
        <p:spPr>
          <a:xfrm>
            <a:off x="1803092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RHEL Server 5,6,7</a:t>
            </a:r>
          </a:p>
        </p:txBody>
      </p:sp>
      <p:sp>
        <p:nvSpPr>
          <p:cNvPr id="8" name="Freeform 7"/>
          <p:cNvSpPr/>
          <p:nvPr/>
        </p:nvSpPr>
        <p:spPr>
          <a:xfrm>
            <a:off x="3219426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/>
              <a:t>Oracle Linux 5,6,7</a:t>
            </a:r>
          </a:p>
        </p:txBody>
      </p:sp>
      <p:sp>
        <p:nvSpPr>
          <p:cNvPr id="9" name="Freeform 8"/>
          <p:cNvSpPr/>
          <p:nvPr/>
        </p:nvSpPr>
        <p:spPr>
          <a:xfrm>
            <a:off x="4635759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SUSE ELSE 5,6,7</a:t>
            </a:r>
          </a:p>
        </p:txBody>
      </p:sp>
      <p:sp>
        <p:nvSpPr>
          <p:cNvPr id="10" name="Freeform 9"/>
          <p:cNvSpPr/>
          <p:nvPr/>
        </p:nvSpPr>
        <p:spPr>
          <a:xfrm>
            <a:off x="6052093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Debian GNU/Linux 6,7</a:t>
            </a:r>
          </a:p>
        </p:txBody>
      </p:sp>
      <p:sp>
        <p:nvSpPr>
          <p:cNvPr id="11" name="Freeform 10"/>
          <p:cNvSpPr/>
          <p:nvPr/>
        </p:nvSpPr>
        <p:spPr>
          <a:xfrm>
            <a:off x="7468426" y="1200150"/>
            <a:ext cx="1212614" cy="2946400"/>
          </a:xfrm>
          <a:custGeom>
            <a:avLst/>
            <a:gdLst>
              <a:gd name="connsiteX0" fmla="*/ 0 w 1212614"/>
              <a:gd name="connsiteY0" fmla="*/ 121261 h 2946400"/>
              <a:gd name="connsiteX1" fmla="*/ 121261 w 1212614"/>
              <a:gd name="connsiteY1" fmla="*/ 0 h 2946400"/>
              <a:gd name="connsiteX2" fmla="*/ 1091353 w 1212614"/>
              <a:gd name="connsiteY2" fmla="*/ 0 h 2946400"/>
              <a:gd name="connsiteX3" fmla="*/ 1212614 w 1212614"/>
              <a:gd name="connsiteY3" fmla="*/ 121261 h 2946400"/>
              <a:gd name="connsiteX4" fmla="*/ 1212614 w 1212614"/>
              <a:gd name="connsiteY4" fmla="*/ 2825139 h 2946400"/>
              <a:gd name="connsiteX5" fmla="*/ 1091353 w 1212614"/>
              <a:gd name="connsiteY5" fmla="*/ 2946400 h 2946400"/>
              <a:gd name="connsiteX6" fmla="*/ 121261 w 1212614"/>
              <a:gd name="connsiteY6" fmla="*/ 2946400 h 2946400"/>
              <a:gd name="connsiteX7" fmla="*/ 0 w 1212614"/>
              <a:gd name="connsiteY7" fmla="*/ 2825139 h 2946400"/>
              <a:gd name="connsiteX8" fmla="*/ 0 w 1212614"/>
              <a:gd name="connsiteY8" fmla="*/ 12126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614" h="2946400">
                <a:moveTo>
                  <a:pt x="0" y="121261"/>
                </a:moveTo>
                <a:cubicBezTo>
                  <a:pt x="0" y="54290"/>
                  <a:pt x="54290" y="0"/>
                  <a:pt x="121261" y="0"/>
                </a:cubicBezTo>
                <a:lnTo>
                  <a:pt x="1091353" y="0"/>
                </a:lnTo>
                <a:cubicBezTo>
                  <a:pt x="1158324" y="0"/>
                  <a:pt x="1212614" y="54290"/>
                  <a:pt x="1212614" y="121261"/>
                </a:cubicBezTo>
                <a:lnTo>
                  <a:pt x="1212614" y="2825139"/>
                </a:lnTo>
                <a:cubicBezTo>
                  <a:pt x="1212614" y="2892110"/>
                  <a:pt x="1158324" y="2946400"/>
                  <a:pt x="1091353" y="2946400"/>
                </a:cubicBezTo>
                <a:lnTo>
                  <a:pt x="121261" y="2946400"/>
                </a:lnTo>
                <a:cubicBezTo>
                  <a:pt x="54290" y="2946400"/>
                  <a:pt x="0" y="2892110"/>
                  <a:pt x="0" y="2825139"/>
                </a:cubicBezTo>
                <a:lnTo>
                  <a:pt x="0" y="1212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476" tIns="96476" rIns="96476" bIns="9647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/>
              <a:t>Ubuntu Server 12.04, 14.04 LTS</a:t>
            </a:r>
          </a:p>
        </p:txBody>
      </p:sp>
    </p:spTree>
    <p:extLst>
      <p:ext uri="{BB962C8B-B14F-4D97-AF65-F5344CB8AC3E}">
        <p14:creationId xmlns:p14="http://schemas.microsoft.com/office/powerpoint/2010/main" val="2785509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895350"/>
            <a:ext cx="8229600" cy="3581400"/>
          </a:xfrm>
        </p:spPr>
        <p:txBody>
          <a:bodyPr/>
          <a:lstStyle/>
          <a:p>
            <a:r>
              <a:rPr lang="en-US" sz="2400"/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29" y="1306693"/>
            <a:ext cx="3947743" cy="25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1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Remotely Administer a Linux VM from Windows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0"/>
            <a:ext cx="744484" cy="8777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97" y="1001874"/>
            <a:ext cx="512220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303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895350"/>
            <a:ext cx="8229600" cy="3581400"/>
          </a:xfrm>
        </p:spPr>
        <p:txBody>
          <a:bodyPr/>
          <a:lstStyle/>
          <a:p>
            <a:r>
              <a:rPr lang="en-US" sz="2400"/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5" y="1658181"/>
            <a:ext cx="8005090" cy="19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35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DSC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0"/>
            <a:ext cx="744484" cy="877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6938694" y="392668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timw.info/dsc2</a:t>
            </a:r>
            <a:endParaRPr lang="en-US" sz="1800" dirty="0">
              <a:solidFill>
                <a:srgbClr val="FF0000"/>
              </a:solidFill>
              <a:latin typeface="Tekton Pro" pitchFamily="34" charset="0"/>
            </a:endParaRPr>
          </a:p>
        </p:txBody>
      </p:sp>
      <p:pic>
        <p:nvPicPr>
          <p:cNvPr id="1026" name="Picture 2" descr="http://image.slidesharecdn.com/edwilson-azureautomationdsc-160601114810/95/winops-conf-2016-ed-wilson-configuration-management-with-azure-dsc-26-638.jpg?cb=14652022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84" y="771111"/>
            <a:ext cx="6770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079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895350"/>
            <a:ext cx="8229600" cy="3581400"/>
          </a:xfrm>
        </p:spPr>
        <p:txBody>
          <a:bodyPr/>
          <a:lstStyle/>
          <a:p>
            <a:r>
              <a:rPr lang="en-US" sz="2400"/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2050" name="Picture 2" descr="Image result for azu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476375"/>
            <a:ext cx="77533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208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on Linux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0"/>
            <a:ext cx="744484" cy="877747"/>
          </a:xfrm>
          <a:prstGeom prst="rect">
            <a:avLst/>
          </a:prstGeom>
        </p:spPr>
      </p:pic>
      <p:pic>
        <p:nvPicPr>
          <p:cNvPr id="1026" name="Picture 2" descr="Image result for powershel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200150"/>
            <a:ext cx="4552950" cy="30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38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019800" cy="3028950"/>
          </a:xfrm>
        </p:spPr>
        <p:txBody>
          <a:bodyPr/>
          <a:lstStyle/>
          <a:p>
            <a:r>
              <a:rPr lang="en-US" dirty="0"/>
              <a:t>Why PowerShell and DSC are important</a:t>
            </a:r>
          </a:p>
          <a:p>
            <a:pPr lvl="1"/>
            <a:r>
              <a:rPr lang="en-US" dirty="0"/>
              <a:t>Especially for Windows sysadmins who work with Linux</a:t>
            </a:r>
          </a:p>
          <a:p>
            <a:r>
              <a:rPr lang="en-US" dirty="0"/>
              <a:t>How to configure a Linux VM for PowerShell DSC</a:t>
            </a:r>
          </a:p>
          <a:p>
            <a:pPr lvl="1"/>
            <a:r>
              <a:rPr lang="en-US" dirty="0"/>
              <a:t>This is a (heavily) volatile subject</a:t>
            </a:r>
          </a:p>
          <a:p>
            <a:r>
              <a:rPr lang="en-US" dirty="0"/>
              <a:t>Where Azure Automation DSC fits in</a:t>
            </a:r>
          </a:p>
          <a:p>
            <a:pPr lvl="1"/>
            <a:r>
              <a:rPr lang="en-US" dirty="0"/>
              <a:t>A fascinating subject in itself</a:t>
            </a:r>
          </a:p>
          <a:p>
            <a:r>
              <a:rPr lang="en-US" dirty="0"/>
              <a:t>What is Microsoft's vision for PowerShell on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83" y="1028700"/>
            <a:ext cx="2838817" cy="29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Talk Vision Again...</a:t>
            </a:r>
          </a:p>
        </p:txBody>
      </p:sp>
      <p:sp>
        <p:nvSpPr>
          <p:cNvPr id="6" name="Freeform 5"/>
          <p:cNvSpPr/>
          <p:nvPr/>
        </p:nvSpPr>
        <p:spPr>
          <a:xfrm>
            <a:off x="1524000" y="73633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PowerShell is a wrapper</a:t>
            </a:r>
          </a:p>
        </p:txBody>
      </p:sp>
      <p:sp>
        <p:nvSpPr>
          <p:cNvPr id="7" name="Freeform 6"/>
          <p:cNvSpPr/>
          <p:nvPr/>
        </p:nvSpPr>
        <p:spPr>
          <a:xfrm>
            <a:off x="1524000" y="1461733"/>
            <a:ext cx="6096000" cy="513360"/>
          </a:xfrm>
          <a:custGeom>
            <a:avLst/>
            <a:gdLst>
              <a:gd name="connsiteX0" fmla="*/ 0 w 6096000"/>
              <a:gd name="connsiteY0" fmla="*/ 0 h 513360"/>
              <a:gd name="connsiteX1" fmla="*/ 6096000 w 6096000"/>
              <a:gd name="connsiteY1" fmla="*/ 0 h 513360"/>
              <a:gd name="connsiteX2" fmla="*/ 6096000 w 6096000"/>
              <a:gd name="connsiteY2" fmla="*/ 513360 h 513360"/>
              <a:gd name="connsiteX3" fmla="*/ 0 w 6096000"/>
              <a:gd name="connsiteY3" fmla="*/ 513360 h 513360"/>
              <a:gd name="connsiteX4" fmla="*/ 0 w 6096000"/>
              <a:gd name="connsiteY4" fmla="*/ 0 h 5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13360">
                <a:moveTo>
                  <a:pt x="0" y="0"/>
                </a:moveTo>
                <a:lnTo>
                  <a:pt x="6096000" y="0"/>
                </a:lnTo>
                <a:lnTo>
                  <a:pt x="6096000" y="513360"/>
                </a:lnTo>
                <a:lnTo>
                  <a:pt x="0" y="513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600" kern="1200" dirty="0"/>
              <a:t>Admin-friendly interface to .NET, CIM, REST API endpoints</a:t>
            </a:r>
          </a:p>
        </p:txBody>
      </p:sp>
      <p:sp>
        <p:nvSpPr>
          <p:cNvPr id="8" name="Freeform 7"/>
          <p:cNvSpPr/>
          <p:nvPr/>
        </p:nvSpPr>
        <p:spPr>
          <a:xfrm>
            <a:off x="1524000" y="197509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Linux workloads are popular</a:t>
            </a:r>
          </a:p>
        </p:txBody>
      </p:sp>
      <p:sp>
        <p:nvSpPr>
          <p:cNvPr id="9" name="Freeform 8"/>
          <p:cNvSpPr/>
          <p:nvPr/>
        </p:nvSpPr>
        <p:spPr>
          <a:xfrm>
            <a:off x="1524000" y="2700493"/>
            <a:ext cx="6096000" cy="513360"/>
          </a:xfrm>
          <a:custGeom>
            <a:avLst/>
            <a:gdLst>
              <a:gd name="connsiteX0" fmla="*/ 0 w 6096000"/>
              <a:gd name="connsiteY0" fmla="*/ 0 h 513360"/>
              <a:gd name="connsiteX1" fmla="*/ 6096000 w 6096000"/>
              <a:gd name="connsiteY1" fmla="*/ 0 h 513360"/>
              <a:gd name="connsiteX2" fmla="*/ 6096000 w 6096000"/>
              <a:gd name="connsiteY2" fmla="*/ 513360 h 513360"/>
              <a:gd name="connsiteX3" fmla="*/ 0 w 6096000"/>
              <a:gd name="connsiteY3" fmla="*/ 513360 h 513360"/>
              <a:gd name="connsiteX4" fmla="*/ 0 w 6096000"/>
              <a:gd name="connsiteY4" fmla="*/ 0 h 5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13360">
                <a:moveTo>
                  <a:pt x="0" y="0"/>
                </a:moveTo>
                <a:lnTo>
                  <a:pt x="6096000" y="0"/>
                </a:lnTo>
                <a:lnTo>
                  <a:pt x="6096000" y="513360"/>
                </a:lnTo>
                <a:lnTo>
                  <a:pt x="0" y="513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600" kern="1200" dirty="0"/>
              <a:t>PowerShell wraps bash commands</a:t>
            </a:r>
          </a:p>
        </p:txBody>
      </p:sp>
      <p:sp>
        <p:nvSpPr>
          <p:cNvPr id="10" name="Freeform 9"/>
          <p:cNvSpPr/>
          <p:nvPr/>
        </p:nvSpPr>
        <p:spPr>
          <a:xfrm>
            <a:off x="1524000" y="3213853"/>
            <a:ext cx="6096000" cy="725399"/>
          </a:xfrm>
          <a:custGeom>
            <a:avLst/>
            <a:gdLst>
              <a:gd name="connsiteX0" fmla="*/ 0 w 6096000"/>
              <a:gd name="connsiteY0" fmla="*/ 120902 h 725399"/>
              <a:gd name="connsiteX1" fmla="*/ 120902 w 6096000"/>
              <a:gd name="connsiteY1" fmla="*/ 0 h 725399"/>
              <a:gd name="connsiteX2" fmla="*/ 5975098 w 6096000"/>
              <a:gd name="connsiteY2" fmla="*/ 0 h 725399"/>
              <a:gd name="connsiteX3" fmla="*/ 6096000 w 6096000"/>
              <a:gd name="connsiteY3" fmla="*/ 120902 h 725399"/>
              <a:gd name="connsiteX4" fmla="*/ 6096000 w 6096000"/>
              <a:gd name="connsiteY4" fmla="*/ 604497 h 725399"/>
              <a:gd name="connsiteX5" fmla="*/ 5975098 w 6096000"/>
              <a:gd name="connsiteY5" fmla="*/ 725399 h 725399"/>
              <a:gd name="connsiteX6" fmla="*/ 120902 w 6096000"/>
              <a:gd name="connsiteY6" fmla="*/ 725399 h 725399"/>
              <a:gd name="connsiteX7" fmla="*/ 0 w 6096000"/>
              <a:gd name="connsiteY7" fmla="*/ 604497 h 725399"/>
              <a:gd name="connsiteX8" fmla="*/ 0 w 6096000"/>
              <a:gd name="connsiteY8" fmla="*/ 120902 h 72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725399">
                <a:moveTo>
                  <a:pt x="0" y="120902"/>
                </a:moveTo>
                <a:cubicBezTo>
                  <a:pt x="0" y="54130"/>
                  <a:pt x="54130" y="0"/>
                  <a:pt x="120902" y="0"/>
                </a:cubicBezTo>
                <a:lnTo>
                  <a:pt x="5975098" y="0"/>
                </a:lnTo>
                <a:cubicBezTo>
                  <a:pt x="6041870" y="0"/>
                  <a:pt x="6096000" y="54130"/>
                  <a:pt x="6096000" y="120902"/>
                </a:cubicBezTo>
                <a:lnTo>
                  <a:pt x="6096000" y="604497"/>
                </a:lnTo>
                <a:cubicBezTo>
                  <a:pt x="6096000" y="671269"/>
                  <a:pt x="6041870" y="725399"/>
                  <a:pt x="5975098" y="725399"/>
                </a:cubicBezTo>
                <a:lnTo>
                  <a:pt x="120902" y="725399"/>
                </a:lnTo>
                <a:cubicBezTo>
                  <a:pt x="54130" y="725399"/>
                  <a:pt x="0" y="671269"/>
                  <a:pt x="0" y="604497"/>
                </a:cubicBezTo>
                <a:lnTo>
                  <a:pt x="0" y="1209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521" tIns="153521" rIns="153521" bIns="153521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	Don't forget</a:t>
            </a:r>
          </a:p>
        </p:txBody>
      </p:sp>
      <p:sp>
        <p:nvSpPr>
          <p:cNvPr id="11" name="Freeform 10"/>
          <p:cNvSpPr/>
          <p:nvPr/>
        </p:nvSpPr>
        <p:spPr>
          <a:xfrm>
            <a:off x="1524000" y="3939253"/>
            <a:ext cx="6096000" cy="721912"/>
          </a:xfrm>
          <a:custGeom>
            <a:avLst/>
            <a:gdLst>
              <a:gd name="connsiteX0" fmla="*/ 0 w 6096000"/>
              <a:gd name="connsiteY0" fmla="*/ 0 h 721912"/>
              <a:gd name="connsiteX1" fmla="*/ 6096000 w 6096000"/>
              <a:gd name="connsiteY1" fmla="*/ 0 h 721912"/>
              <a:gd name="connsiteX2" fmla="*/ 6096000 w 6096000"/>
              <a:gd name="connsiteY2" fmla="*/ 721912 h 721912"/>
              <a:gd name="connsiteX3" fmla="*/ 0 w 6096000"/>
              <a:gd name="connsiteY3" fmla="*/ 721912 h 721912"/>
              <a:gd name="connsiteX4" fmla="*/ 0 w 6096000"/>
              <a:gd name="connsiteY4" fmla="*/ 0 h 7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721912">
                <a:moveTo>
                  <a:pt x="0" y="0"/>
                </a:moveTo>
                <a:lnTo>
                  <a:pt x="6096000" y="0"/>
                </a:lnTo>
                <a:lnTo>
                  <a:pt x="6096000" y="721912"/>
                </a:lnTo>
                <a:lnTo>
                  <a:pt x="0" y="7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48" tIns="39370" rIns="220472" bIns="3937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600" kern="1200" dirty="0"/>
              <a:t>PowerShell brings objects to the table instead of straight text</a:t>
            </a:r>
          </a:p>
        </p:txBody>
      </p:sp>
    </p:spTree>
    <p:extLst>
      <p:ext uri="{BB962C8B-B14F-4D97-AF65-F5344CB8AC3E}">
        <p14:creationId xmlns:p14="http://schemas.microsoft.com/office/powerpoint/2010/main" val="265238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rgbClr val="418F89"/>
                </a:solidFill>
                <a:latin typeface="+mj-lt"/>
              </a:rPr>
              <a:t>Please use Event Board </a:t>
            </a:r>
            <a:br>
              <a:rPr lang="en-US" sz="2400" i="1" dirty="0">
                <a:solidFill>
                  <a:srgbClr val="418F89"/>
                </a:solidFill>
                <a:latin typeface="+mj-lt"/>
              </a:rPr>
            </a:br>
            <a:r>
              <a:rPr lang="en-US" sz="2400" i="1" dirty="0">
                <a:solidFill>
                  <a:srgbClr val="418F89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rgbClr val="418F89"/>
                </a:solidFill>
                <a:latin typeface="+mj-lt"/>
              </a:rPr>
            </a:br>
            <a:endParaRPr lang="en-US" sz="2400" dirty="0">
              <a:solidFill>
                <a:srgbClr val="418F89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rgbClr val="418F89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5800" y="2672834"/>
            <a:ext cx="4724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 Warner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timothy-warner@pluralsight.com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@TechTrainerTim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timwarnertech.com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timw.info/</a:t>
            </a:r>
            <a:r>
              <a:rPr lang="en-US" sz="2000" dirty="0" err="1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linux</a:t>
            </a:r>
            <a:endParaRPr lang="en-US" sz="2000" dirty="0">
              <a:solidFill>
                <a:srgbClr val="FF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Web 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1008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timw.info/linux</a:t>
            </a:r>
          </a:p>
        </p:txBody>
      </p:sp>
    </p:spTree>
    <p:extLst>
      <p:ext uri="{BB962C8B-B14F-4D97-AF65-F5344CB8AC3E}">
        <p14:creationId xmlns:p14="http://schemas.microsoft.com/office/powerpoint/2010/main" val="4198957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and DSC Importance to Linux Systems Administration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0"/>
            <a:ext cx="744484" cy="877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0287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233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Information Model</a:t>
            </a:r>
          </a:p>
        </p:txBody>
      </p:sp>
      <p:pic>
        <p:nvPicPr>
          <p:cNvPr id="1026" name="Picture 2" descr="http://cnsm.loria.fr/images/dmt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123950"/>
            <a:ext cx="3381375" cy="1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b.fabforce.eu/wp-content/uploads/WMI_logo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2827686"/>
            <a:ext cx="1905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38800" y="3151536"/>
            <a:ext cx="1600200" cy="741751"/>
            <a:chOff x="5943600" y="2850832"/>
            <a:chExt cx="1600200" cy="741751"/>
          </a:xfrm>
        </p:grpSpPr>
        <p:pic>
          <p:nvPicPr>
            <p:cNvPr id="1030" name="Picture 6" descr="http://www.omidiagnostics.com/assets/OMILOGOGRAY__1_2399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204" y="3246882"/>
              <a:ext cx="652991" cy="34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3.opengroup.org/sites/default/files/contentimages/Press/Logos/tog_logo_horiz_rg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2850832"/>
              <a:ext cx="1600200" cy="39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6057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CIM Repository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3" y="1003762"/>
            <a:ext cx="6239435" cy="4076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1694" y="941294"/>
            <a:ext cx="880782" cy="326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40541" y="1997934"/>
            <a:ext cx="766483" cy="146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8524" y="2495477"/>
            <a:ext cx="1028700" cy="153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2547" y="2649071"/>
            <a:ext cx="1028700" cy="153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09432" y="4504765"/>
            <a:ext cx="2242298" cy="322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dl.dropboxusercontent.com/u/1989993/ICON_SEARCH_FILES/img/Non_Tech_Objects/Blue/Tools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6" y="3977565"/>
            <a:ext cx="970149" cy="108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60333" y="2451430"/>
            <a:ext cx="2242298" cy="194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Drift Ramifications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092" y="1254178"/>
            <a:ext cx="3992777" cy="3263504"/>
          </a:xfrm>
        </p:spPr>
        <p:txBody>
          <a:bodyPr/>
          <a:lstStyle/>
          <a:p>
            <a:r>
              <a:rPr lang="en-US"/>
              <a:t>Reduced security</a:t>
            </a:r>
          </a:p>
          <a:p>
            <a:r>
              <a:rPr lang="en-US"/>
              <a:t>Compliance failures</a:t>
            </a:r>
          </a:p>
          <a:p>
            <a:r>
              <a:rPr lang="en-US"/>
              <a:t>Reduced performance</a:t>
            </a:r>
          </a:p>
          <a:p>
            <a:r>
              <a:rPr lang="en-US"/>
              <a:t>Reduced availability</a:t>
            </a:r>
          </a:p>
          <a:p>
            <a:pPr lvl="1"/>
            <a:r>
              <a:rPr lang="en-US"/>
              <a:t>SLA impacts</a:t>
            </a:r>
          </a:p>
          <a:p>
            <a:r>
              <a:rPr lang="en-US"/>
              <a:t>High cost of manual management labor</a:t>
            </a:r>
          </a:p>
        </p:txBody>
      </p:sp>
      <p:pic>
        <p:nvPicPr>
          <p:cNvPr id="6146" name="Picture 2" descr="https://dl.dropboxusercontent.com/u/1989993/ICON_SEARCH_FILES/img/Abstract_Ideas/Blue/Bug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9" y="4019680"/>
            <a:ext cx="865934" cy="1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016"/>
            <a:ext cx="4381995" cy="3053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14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 Solutions</a:t>
            </a:r>
          </a:p>
        </p:txBody>
      </p:sp>
      <p:sp>
        <p:nvSpPr>
          <p:cNvPr id="5" name="AutoShape 2" descr="Image result for saltstack logo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altstack logo"/>
          <p:cNvSpPr>
            <a:spLocks noChangeAspect="1" noChangeArrowheads="1"/>
          </p:cNvSpPr>
          <p:nvPr/>
        </p:nvSpPr>
        <p:spPr bwMode="auto">
          <a:xfrm>
            <a:off x="230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eanpub.com/site_images/saltstackfordevops/saltstack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68" y="3249792"/>
            <a:ext cx="1605439" cy="10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oozing.files.wordpress.com/2015/08/ansibl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89" y="3170324"/>
            <a:ext cx="1567826" cy="12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iliconangle.com/files/2010/10/puppet-lab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59" y="1076513"/>
            <a:ext cx="1375247" cy="13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3.amazonaws.com/opscode-corpsite/assets/121/pic-chef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647" y="1076512"/>
            <a:ext cx="1316711" cy="12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2" y="3294982"/>
            <a:ext cx="1199722" cy="14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69620" y="1039538"/>
            <a:ext cx="1493520" cy="1578269"/>
            <a:chOff x="9936711" y="1819776"/>
            <a:chExt cx="1991360" cy="2104359"/>
          </a:xfrm>
        </p:grpSpPr>
        <p:pic>
          <p:nvPicPr>
            <p:cNvPr id="1040" name="Picture 16" descr="http://mspoweruser.com/wp-content/uploads/2016/02/powershell-logo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711" y="1819776"/>
              <a:ext cx="1351049" cy="105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936711" y="2877695"/>
              <a:ext cx="199136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Windows PowerShell DSC</a:t>
              </a:r>
              <a:endParaRPr lang="en-US" sz="1500" dirty="0" err="1"/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timw.info</a:t>
            </a:r>
            <a:r>
              <a:rPr lang="en-US" sz="1200" b="1" u="none" dirty="0">
                <a:solidFill>
                  <a:srgbClr val="0070C0"/>
                </a:solidFill>
                <a:latin typeface="Calibri"/>
                <a:cs typeface="Mangal" pitchFamily="18" charset="0"/>
              </a:rPr>
              <a:t>/</a:t>
            </a:r>
            <a:r>
              <a:rPr lang="en-US" sz="1200" b="1" u="none" dirty="0" err="1">
                <a:solidFill>
                  <a:srgbClr val="0070C0"/>
                </a:solidFill>
                <a:latin typeface="Calibri"/>
                <a:cs typeface="Mangal" pitchFamily="18" charset="0"/>
              </a:rPr>
              <a:t>linux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75" y="4362548"/>
            <a:ext cx="3580952" cy="780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6" y="4343498"/>
            <a:ext cx="3580952" cy="7809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DSC High-Level Architecture</a:t>
            </a:r>
          </a:p>
        </p:txBody>
      </p:sp>
      <p:pic>
        <p:nvPicPr>
          <p:cNvPr id="1026" name="Picture 2" descr="https://4sysops.com/wp-content/uploads/2015/02/Birds-eye-perspective-of-Windows-PowerShell-D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9" y="1002987"/>
            <a:ext cx="7690943" cy="40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42005" y="996810"/>
            <a:ext cx="1013254" cy="1221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5622" y="996808"/>
            <a:ext cx="1099751" cy="869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04218" y="996810"/>
            <a:ext cx="1013254" cy="869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529" y="1002988"/>
            <a:ext cx="1099751" cy="950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26280" y="2007973"/>
            <a:ext cx="3744097" cy="216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40429" y="4025122"/>
            <a:ext cx="3218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DSC pull servers are flexible</a:t>
            </a:r>
            <a:br>
              <a:rPr lang="en-US" sz="1500"/>
            </a:br>
            <a:r>
              <a:rPr lang="en-US" sz="1500"/>
              <a:t> (IIS, SMB, Azure Automation)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8752" y="3926405"/>
            <a:ext cx="937279" cy="11460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7376" y="2797367"/>
            <a:ext cx="3218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It doesn't matter how you create your configuration MOF documents; PowerShell is simply an easier way to do so</a:t>
            </a:r>
          </a:p>
        </p:txBody>
      </p:sp>
    </p:spTree>
    <p:extLst>
      <p:ext uri="{BB962C8B-B14F-4D97-AF65-F5344CB8AC3E}">
        <p14:creationId xmlns:p14="http://schemas.microsoft.com/office/powerpoint/2010/main" val="1229653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8" grpId="0" animBg="1"/>
      <p:bldP spid="13" grpId="0"/>
      <p:bldP spid="14" grpId="0" animBg="1"/>
      <p:bldP spid="15" grpId="1"/>
    </p:bld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355</Words>
  <Application>Microsoft Office PowerPoint</Application>
  <PresentationFormat>On-screen Show (16:9)</PresentationFormat>
  <Paragraphs>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Configure Linux Servers  (On-Prem and in the Cloud) with  Windows PowerShell DSC</vt:lpstr>
      <vt:lpstr>Our Agenda</vt:lpstr>
      <vt:lpstr>Session Web Site</vt:lpstr>
      <vt:lpstr>PowerShell and DSC Importance to Linux Systems Administration</vt:lpstr>
      <vt:lpstr>Common Information Model</vt:lpstr>
      <vt:lpstr>CIM Repository</vt:lpstr>
      <vt:lpstr>Configuration Drift Ramifications</vt:lpstr>
      <vt:lpstr>Configuration Management Solutions</vt:lpstr>
      <vt:lpstr>DSC High-Level Architecture</vt:lpstr>
      <vt:lpstr>Let's Talk Vision...</vt:lpstr>
      <vt:lpstr>Prepare a Linux VM for PowerShell 6 and DSC</vt:lpstr>
      <vt:lpstr>The High-Level Workflow</vt:lpstr>
      <vt:lpstr>Supported Linux Distributions (All x64/x86)</vt:lpstr>
      <vt:lpstr>Demo</vt:lpstr>
      <vt:lpstr>Remotely Administer a Linux VM from Windows</vt:lpstr>
      <vt:lpstr>Demo</vt:lpstr>
      <vt:lpstr>Azure Automation DSC</vt:lpstr>
      <vt:lpstr>Demo</vt:lpstr>
      <vt:lpstr>PowerShell on Linux</vt:lpstr>
      <vt:lpstr>Let's Talk Vision Again...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91</cp:revision>
  <cp:lastPrinted>2012-12-21T20:05:00Z</cp:lastPrinted>
  <dcterms:created xsi:type="dcterms:W3CDTF">2014-10-22T19:18:01Z</dcterms:created>
  <dcterms:modified xsi:type="dcterms:W3CDTF">2016-10-28T16:14:27Z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