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8" r:id="rId3"/>
    <p:sldId id="259" r:id="rId4"/>
    <p:sldId id="260" r:id="rId5"/>
    <p:sldId id="262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66" r:id="rId16"/>
    <p:sldId id="264" r:id="rId17"/>
    <p:sldId id="265" r:id="rId18"/>
    <p:sldId id="263" r:id="rId1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20" d="100"/>
          <a:sy n="120" d="100"/>
        </p:scale>
        <p:origin x="150" y="6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09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3"/>
            <a:ext cx="347186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27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</a:defRPr>
            </a:lvl1pPr>
            <a:lvl2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5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0"/>
            <a:ext cx="1097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latin typeface="Gotham Medium" panose="02000604030000020004" pitchFamily="50" charset="0"/>
              </a:rPr>
              <a:t>This bullet list is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5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50" b="0" dirty="0">
                <a:latin typeface="Gotham Medium" panose="02000604030000020004" pitchFamily="50" charset="0"/>
              </a:rPr>
              <a:t>with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4225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26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11201" y="1371600"/>
            <a:ext cx="1912949" cy="1831947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613244" y="1369413"/>
            <a:ext cx="1917516" cy="1836321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426485" y="1381673"/>
            <a:ext cx="1891913" cy="1811802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342519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36418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0997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099" y="1371600"/>
            <a:ext cx="3200501" cy="1822450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9479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95500" y="3426262"/>
            <a:ext cx="3821533" cy="1056680"/>
          </a:xfrm>
        </p:spPr>
        <p:txBody>
          <a:bodyPr lIns="182880" tIns="0" rIns="182880" bIns="0"/>
          <a:lstStyle>
            <a:lvl1pPr algn="ctr">
              <a:spcBef>
                <a:spcPts val="450"/>
              </a:spcBef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106730" y="1372045"/>
            <a:ext cx="3199070" cy="1822005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276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50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smtClean="0">
                <a:solidFill>
                  <a:srgbClr val="002060"/>
                </a:solidFill>
                <a:latin typeface="Arial Bold" pitchFamily="-72" charset="0"/>
              </a:rPr>
              <a:t>TMT02: Linux on Azure for the Microsoft Specialist</a:t>
            </a:r>
            <a:endParaRPr lang="en-US" sz="4000" b="1" dirty="0">
              <a:solidFill>
                <a:srgbClr val="002060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smtClean="0">
                <a:solidFill>
                  <a:srgbClr val="C00000"/>
                </a:solidFill>
              </a:rPr>
              <a:t>Tim Warner</a:t>
            </a:r>
            <a:endParaRPr lang="en-US" sz="2800" b="1" dirty="0">
              <a:solidFill>
                <a:srgbClr val="C00000"/>
              </a:solidFill>
            </a:endParaRPr>
          </a:p>
          <a:p>
            <a:pPr algn="r"/>
            <a:r>
              <a:rPr lang="en-US" sz="2400" b="1" smtClean="0">
                <a:solidFill>
                  <a:srgbClr val="C00000"/>
                </a:solidFill>
              </a:rPr>
              <a:t>Author, Tech Evangelist, 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smtClean="0">
                <a:solidFill>
                  <a:srgbClr val="C00000"/>
                </a:solidFill>
              </a:rPr>
              <a:t>Pluralsight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29889" y="3268168"/>
            <a:ext cx="3821533" cy="1056680"/>
          </a:xfrm>
        </p:spPr>
        <p:txBody>
          <a:bodyPr/>
          <a:lstStyle/>
          <a:p>
            <a:r>
              <a:rPr lang="en-US" sz="1600" b="1" smtClean="0">
                <a:solidFill>
                  <a:srgbClr val="FF0000"/>
                </a:solidFill>
              </a:rPr>
              <a:t>Secure Shell (SSH)</a:t>
            </a:r>
          </a:p>
          <a:p>
            <a:r>
              <a:rPr lang="en-US" sz="1600" smtClean="0"/>
              <a:t>PuTTY Windows GUI</a:t>
            </a:r>
          </a:p>
          <a:p>
            <a:r>
              <a:rPr lang="en-US" sz="1600" smtClean="0"/>
              <a:t>PowerShell will eventually have native SSH</a:t>
            </a:r>
          </a:p>
          <a:p>
            <a:r>
              <a:rPr lang="en-US" sz="1600" smtClean="0"/>
              <a:t>Git tools include SSH</a:t>
            </a:r>
          </a:p>
          <a:p>
            <a:r>
              <a:rPr lang="en-US" sz="1600" smtClean="0"/>
              <a:t>Bash environment in Windows 10</a:t>
            </a:r>
            <a:endParaRPr lang="en-US" sz="16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2584" y="3268168"/>
            <a:ext cx="3821533" cy="1056680"/>
          </a:xfrm>
        </p:spPr>
        <p:txBody>
          <a:bodyPr/>
          <a:lstStyle/>
          <a:p>
            <a:pPr marL="0" indent="0">
              <a:buNone/>
            </a:pPr>
            <a:r>
              <a:rPr lang="en-US" sz="1600" b="1" smtClean="0">
                <a:solidFill>
                  <a:srgbClr val="FF0000"/>
                </a:solidFill>
              </a:rPr>
              <a:t>PowerShell Remoting (eventually)</a:t>
            </a:r>
            <a:endParaRPr lang="en-US" sz="1600" smtClean="0"/>
          </a:p>
          <a:p>
            <a:pPr marL="0" indent="0">
              <a:buNone/>
            </a:pPr>
            <a:r>
              <a:rPr lang="en-US" sz="1600" smtClean="0"/>
              <a:t>PowerShell Core runs on Linux</a:t>
            </a:r>
          </a:p>
          <a:p>
            <a:pPr marL="0" indent="0">
              <a:buNone/>
            </a:pPr>
            <a:r>
              <a:rPr lang="en-US" sz="1600" smtClean="0"/>
              <a:t>Remoting will use SSH as transport</a:t>
            </a:r>
            <a:endParaRPr lang="en-US" sz="16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Options</a:t>
            </a:r>
            <a:endParaRPr lang="en-US"/>
          </a:p>
        </p:txBody>
      </p:sp>
      <p:pic>
        <p:nvPicPr>
          <p:cNvPr id="1026" name="Picture 2" descr="Image result for s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65" y="1662896"/>
            <a:ext cx="1405168" cy="123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shell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0" y="1409030"/>
            <a:ext cx="1747589" cy="17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b="1" smtClean="0">
                <a:solidFill>
                  <a:srgbClr val="FF0000"/>
                </a:solidFill>
              </a:rPr>
              <a:t>Primary g</a:t>
            </a:r>
            <a:r>
              <a:rPr lang="en-US" sz="2800" b="1" smtClean="0">
                <a:solidFill>
                  <a:srgbClr val="FF0000"/>
                </a:solidFill>
              </a:rPr>
              <a:t>oal</a:t>
            </a:r>
            <a:r>
              <a:rPr lang="en-US" sz="2800" smtClean="0"/>
              <a:t>: </a:t>
            </a:r>
            <a:r>
              <a:rPr lang="en-US" sz="2800" smtClean="0"/>
              <a:t>Connect to cloud VM by using SSH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Secondary goal</a:t>
            </a:r>
            <a:r>
              <a:rPr lang="en-US" sz="2800" smtClean="0"/>
              <a:t>: Check out PowerShell on Linux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071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 configuration management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34" y="483518"/>
            <a:ext cx="2643758" cy="2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On-board with Azure Automation DSC / OMS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mtClean="0"/>
              <a:t>Push DSC configuration via OMI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On-board with Chef or Puppet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2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uiExpand="1" build="p" animBg="1"/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b="1" smtClean="0">
                <a:solidFill>
                  <a:srgbClr val="FF0000"/>
                </a:solidFill>
              </a:rPr>
              <a:t>Goal</a:t>
            </a:r>
            <a:r>
              <a:rPr lang="en-US" sz="2800" smtClean="0"/>
              <a:t>: </a:t>
            </a:r>
            <a:r>
              <a:rPr lang="en-US" sz="2800" smtClean="0"/>
              <a:t>Investigate CM options in the Azure Portal</a:t>
            </a:r>
          </a:p>
          <a:p>
            <a:pPr lvl="1"/>
            <a:r>
              <a:rPr lang="en-US" sz="2400" smtClean="0"/>
              <a:t>DSC</a:t>
            </a:r>
          </a:p>
          <a:p>
            <a:pPr lvl="1"/>
            <a:r>
              <a:rPr lang="en-US" sz="2400" smtClean="0"/>
              <a:t>Azure Automation DSC</a:t>
            </a:r>
          </a:p>
          <a:p>
            <a:pPr lvl="1"/>
            <a:r>
              <a:rPr lang="en-US" sz="2400" smtClean="0"/>
              <a:t>Other options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55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thoughts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39" y="542628"/>
            <a:ext cx="2762548" cy="27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Thoughts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75606"/>
            <a:ext cx="5256584" cy="3600400"/>
          </a:xfrm>
        </p:spPr>
        <p:txBody>
          <a:bodyPr/>
          <a:lstStyle/>
          <a:p>
            <a:r>
              <a:rPr lang="en-US" sz="2800" smtClean="0"/>
              <a:t>We're going to see more and more "Microsoft loves Linux" moving forward</a:t>
            </a:r>
          </a:p>
          <a:p>
            <a:r>
              <a:rPr lang="en-US" sz="2800" smtClean="0"/>
              <a:t>Learn PowerShell. Now.</a:t>
            </a:r>
          </a:p>
          <a:p>
            <a:r>
              <a:rPr lang="en-US" sz="2800" smtClean="0"/>
              <a:t>Get comfortable with: SSH, Bash, Git</a:t>
            </a:r>
            <a:endParaRPr lang="en-US" sz="2800" smtClean="0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771550"/>
            <a:ext cx="3147814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1491630"/>
            <a:ext cx="5410944" cy="2890416"/>
          </a:xfrm>
        </p:spPr>
        <p:txBody>
          <a:bodyPr/>
          <a:lstStyle/>
          <a:p>
            <a:r>
              <a:rPr lang="en-US"/>
              <a:t>Tim Warner</a:t>
            </a:r>
          </a:p>
          <a:p>
            <a:r>
              <a:rPr lang="en-US" smtClean="0"/>
              <a:t>http://</a:t>
            </a:r>
            <a:r>
              <a:rPr lang="en-US" smtClean="0"/>
              <a:t>timw.info/linux</a:t>
            </a:r>
            <a:endParaRPr lang="en-US" smtClean="0"/>
          </a:p>
          <a:p>
            <a:r>
              <a:rPr lang="en-US" smtClean="0"/>
              <a:t>@TechTrainerTim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15566"/>
            <a:ext cx="3168352" cy="3168352"/>
          </a:xfrm>
          <a:prstGeom prst="rect">
            <a:avLst/>
          </a:prstGeom>
        </p:spPr>
      </p:pic>
      <p:pic>
        <p:nvPicPr>
          <p:cNvPr id="1026" name="Picture 2" descr="Image result for twitt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09" y="2701522"/>
            <a:ext cx="470631" cy="4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icon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139702"/>
            <a:ext cx="486486" cy="48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1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Our Agenda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9662"/>
            <a:ext cx="4906888" cy="2746400"/>
          </a:xfrm>
        </p:spPr>
        <p:txBody>
          <a:bodyPr>
            <a:normAutofit fontScale="92500" lnSpcReduction="20000"/>
          </a:bodyPr>
          <a:lstStyle/>
          <a:p>
            <a:r>
              <a:rPr lang="en-US" sz="3000" smtClean="0"/>
              <a:t>Deploy Linux cloud VMs</a:t>
            </a:r>
          </a:p>
          <a:p>
            <a:r>
              <a:rPr lang="en-US" sz="3000" smtClean="0"/>
              <a:t>Connect to your instances</a:t>
            </a:r>
          </a:p>
          <a:p>
            <a:r>
              <a:rPr lang="en-US" sz="3000" smtClean="0"/>
              <a:t>Perform configuration management</a:t>
            </a:r>
            <a:endParaRPr lang="en-US" sz="2200" dirty="0"/>
          </a:p>
          <a:p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843558"/>
            <a:ext cx="3048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Session Materials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b="1" smtClean="0">
                <a:solidFill>
                  <a:srgbClr val="FF0000"/>
                </a:solidFill>
              </a:rPr>
              <a:t>http://timw.info/linux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91" y="1563638"/>
            <a:ext cx="304161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339502"/>
            <a:ext cx="6552728" cy="45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 linux cloud vms</a:t>
            </a:r>
            <a:endParaRPr lang="en-US"/>
          </a:p>
        </p:txBody>
      </p:sp>
      <p:pic>
        <p:nvPicPr>
          <p:cNvPr id="2050" name="Picture 2" descr="Image result for linux icon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10" y="1131590"/>
            <a:ext cx="2515285" cy="188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zure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01291"/>
            <a:ext cx="3054660" cy="174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ARM Compute Architecture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4838717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70C0"/>
                </a:solidFill>
              </a:rPr>
              <a:t>timw.info/armarch</a:t>
            </a:r>
            <a:endParaRPr lang="en-US" sz="1600" b="1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915566"/>
            <a:ext cx="6121061" cy="39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b="1" smtClean="0">
                <a:solidFill>
                  <a:srgbClr val="FF0000"/>
                </a:solidFill>
              </a:rPr>
              <a:t>Azure Portal</a:t>
            </a:r>
          </a:p>
          <a:p>
            <a:r>
              <a:rPr lang="en-US" sz="2000" smtClean="0"/>
              <a:t>Rich VM marketplace</a:t>
            </a:r>
          </a:p>
          <a:p>
            <a:r>
              <a:rPr lang="en-US" sz="2000" smtClean="0"/>
              <a:t>"Hand-holding"</a:t>
            </a:r>
            <a:endParaRPr lang="en-US" sz="20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Deployment Methods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b="1" smtClean="0">
                <a:solidFill>
                  <a:srgbClr val="FF0000"/>
                </a:solidFill>
              </a:rPr>
              <a:t>PowerShell</a:t>
            </a:r>
          </a:p>
          <a:p>
            <a:r>
              <a:rPr lang="en-US" sz="2000" smtClean="0"/>
              <a:t>Remember that ASM and ARM are separate and incompatible</a:t>
            </a:r>
            <a:endParaRPr lang="en-US" sz="200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 b="1" smtClean="0">
                <a:solidFill>
                  <a:srgbClr val="FF0000"/>
                </a:solidFill>
              </a:rPr>
              <a:t>ARM Template</a:t>
            </a:r>
          </a:p>
          <a:p>
            <a:r>
              <a:rPr lang="en-US" sz="2000" smtClean="0"/>
              <a:t>Declarative JSON syntax</a:t>
            </a:r>
          </a:p>
          <a:p>
            <a:r>
              <a:rPr lang="en-US" sz="2000" smtClean="0"/>
              <a:t>Azure QuickStart Templates</a:t>
            </a:r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726" y="1473287"/>
            <a:ext cx="1571429" cy="1628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729" y="1463762"/>
            <a:ext cx="1752381" cy="16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38" y="1692975"/>
            <a:ext cx="1712734" cy="11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2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b="1" smtClean="0">
                <a:solidFill>
                  <a:srgbClr val="FF0000"/>
                </a:solidFill>
              </a:rPr>
              <a:t>Goal</a:t>
            </a:r>
            <a:r>
              <a:rPr lang="en-US" sz="2800" smtClean="0"/>
              <a:t>: </a:t>
            </a:r>
            <a:r>
              <a:rPr lang="en-US" sz="2800" smtClean="0"/>
              <a:t>Deploy Linux-based VMs in three ways</a:t>
            </a:r>
          </a:p>
          <a:p>
            <a:pPr lvl="1"/>
            <a:r>
              <a:rPr lang="en-US" sz="2400" smtClean="0"/>
              <a:t>Portal</a:t>
            </a:r>
          </a:p>
          <a:p>
            <a:pPr lvl="1"/>
            <a:r>
              <a:rPr lang="en-US" sz="2400" smtClean="0"/>
              <a:t>PowerShell</a:t>
            </a:r>
          </a:p>
          <a:p>
            <a:pPr lvl="1"/>
            <a:r>
              <a:rPr lang="en-US" sz="2400" smtClean="0"/>
              <a:t>ARM template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862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 to your cloud vms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34" y="411510"/>
            <a:ext cx="2643758" cy="2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</TotalTime>
  <Words>228</Words>
  <Application>Microsoft Office PowerPoint</Application>
  <PresentationFormat>On-screen Show (16:9)</PresentationFormat>
  <Paragraphs>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Arial Bold</vt:lpstr>
      <vt:lpstr>Calibri</vt:lpstr>
      <vt:lpstr>Gotham Book</vt:lpstr>
      <vt:lpstr>Gotham Light</vt:lpstr>
      <vt:lpstr>Gotham Medium</vt:lpstr>
      <vt:lpstr>Times New Roman</vt:lpstr>
      <vt:lpstr>Visual Studio Live! New York 2015</vt:lpstr>
      <vt:lpstr>Live! 360 2016</vt:lpstr>
      <vt:lpstr>PowerPoint Presentation</vt:lpstr>
      <vt:lpstr>Our Agenda</vt:lpstr>
      <vt:lpstr>Session Materials</vt:lpstr>
      <vt:lpstr>PowerPoint Presentation</vt:lpstr>
      <vt:lpstr>deploy linux cloud vms</vt:lpstr>
      <vt:lpstr>ARM Compute Architecture</vt:lpstr>
      <vt:lpstr>VM Deployment Methods</vt:lpstr>
      <vt:lpstr>PowerPoint Presentation</vt:lpstr>
      <vt:lpstr>connect to your cloud vms</vt:lpstr>
      <vt:lpstr>Two Options</vt:lpstr>
      <vt:lpstr>PowerPoint Presentation</vt:lpstr>
      <vt:lpstr>perform configuration management</vt:lpstr>
      <vt:lpstr>CM Options</vt:lpstr>
      <vt:lpstr>PowerPoint Presentation</vt:lpstr>
      <vt:lpstr>closing thoughts</vt:lpstr>
      <vt:lpstr>Closing Thoughts</vt:lpstr>
      <vt:lpstr>PowerPoint Presentation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Tim Warner</cp:lastModifiedBy>
  <cp:revision>163</cp:revision>
  <dcterms:created xsi:type="dcterms:W3CDTF">2012-12-07T00:48:42Z</dcterms:created>
  <dcterms:modified xsi:type="dcterms:W3CDTF">2016-11-29T22:06:09Z</dcterms:modified>
</cp:coreProperties>
</file>