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s-CO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</a:t>
            </a:r>
            <a:r>
              <a:rPr b="0" lang="es-CO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para </a:t>
            </a:r>
            <a:r>
              <a:rPr b="0" lang="es-CO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modificar el </a:t>
            </a:r>
            <a:r>
              <a:rPr b="0" lang="es-CO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estilo de </a:t>
            </a:r>
            <a:r>
              <a:rPr b="0" lang="es-CO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título del </a:t>
            </a:r>
            <a:r>
              <a:rPr b="0" lang="es-CO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patrón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446903-297F-4D46-B350-0C1EE4A08B2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LevelEditar el estilo de texto del patrón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F8CFB5-A603-498C-BC9D-DC8025E087F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s-CO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Disección Wifi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31520" y="22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CO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Wireless Click Hacking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108960" y="2103120"/>
            <a:ext cx="4977720" cy="279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440800" y="1616400"/>
            <a:ext cx="6886080" cy="38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CO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# ls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4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Radios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Diseccion Paquetes 802.11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Estructura General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WPA2 HandShake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+ Scapy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Wifi Scanner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FAAP – Forever Alone AP :(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Wifi Click-Hacking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CO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Radios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Transmisión de datos basada en el estándar 802.11 de la IEEE.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 OFDM (Orthogonal Frequency Division Modulation) 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rcRect l="0" t="0" r="0" b="6807"/>
          <a:stretch/>
        </p:blipFill>
        <p:spPr>
          <a:xfrm>
            <a:off x="1677600" y="2730240"/>
            <a:ext cx="7524360" cy="412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CO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Radios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Imagen 5" descr=""/>
          <p:cNvPicPr/>
          <p:nvPr/>
        </p:nvPicPr>
        <p:blipFill>
          <a:blip r:embed="rId1"/>
          <a:stretch/>
        </p:blipFill>
        <p:spPr>
          <a:xfrm>
            <a:off x="2003400" y="1427400"/>
            <a:ext cx="7588440" cy="48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n 11" descr=""/>
          <p:cNvPicPr/>
          <p:nvPr/>
        </p:nvPicPr>
        <p:blipFill>
          <a:blip r:embed="rId1"/>
          <a:stretch/>
        </p:blipFill>
        <p:spPr>
          <a:xfrm>
            <a:off x="157320" y="2003760"/>
            <a:ext cx="3223080" cy="172224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CO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Radios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2"/>
          <a:stretch/>
        </p:blipFill>
        <p:spPr>
          <a:xfrm>
            <a:off x="301320" y="3841560"/>
            <a:ext cx="11734920" cy="2737800"/>
          </a:xfrm>
          <a:prstGeom prst="rect">
            <a:avLst/>
          </a:prstGeom>
          <a:ln>
            <a:noFill/>
          </a:ln>
        </p:spPr>
      </p:pic>
      <p:pic>
        <p:nvPicPr>
          <p:cNvPr id="90" name="Imagen 1" descr=""/>
          <p:cNvPicPr/>
          <p:nvPr/>
        </p:nvPicPr>
        <p:blipFill>
          <a:blip r:embed="rId3"/>
          <a:stretch/>
        </p:blipFill>
        <p:spPr>
          <a:xfrm>
            <a:off x="3380760" y="365040"/>
            <a:ext cx="5429880" cy="3718080"/>
          </a:xfrm>
          <a:prstGeom prst="rect">
            <a:avLst/>
          </a:prstGeom>
          <a:ln>
            <a:noFill/>
          </a:ln>
        </p:spPr>
      </p:pic>
      <p:pic>
        <p:nvPicPr>
          <p:cNvPr id="91" name="Picture 4" descr=""/>
          <p:cNvPicPr/>
          <p:nvPr/>
        </p:nvPicPr>
        <p:blipFill>
          <a:blip r:embed="rId4"/>
          <a:stretch/>
        </p:blipFill>
        <p:spPr>
          <a:xfrm>
            <a:off x="2761560" y="1920960"/>
            <a:ext cx="6171840" cy="26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CO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Paquete 802.11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14400" y="1448280"/>
            <a:ext cx="9535680" cy="495252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822960" y="6438600"/>
            <a:ext cx="8869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https://www.savvius.com/resources/compendium/wireless_lan/wlan_packet_types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31520" y="22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CO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WPA2 – 4 way hand sahke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882960" y="2054880"/>
            <a:ext cx="4476240" cy="27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nodeType="mainSeq">
                <p:childTnLst>
                  <p:par>
                    <p:cTn id="24" fill="freeze">
                      <p:stCondLst>
                        <p:cond delay="indefinite"/>
                      </p:stCondLst>
                      <p:childTnLst>
                        <p:par>
                          <p:cTn id="25" fill="freeze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31520" y="22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CO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WPA2 – 4 way hand sahke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31520" y="1188720"/>
            <a:ext cx="5770080" cy="54522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792800" y="2540880"/>
            <a:ext cx="1005840" cy="457200"/>
          </a:xfrm>
          <a:prstGeom prst="ellipse">
            <a:avLst/>
          </a:prstGeom>
          <a:solidFill>
            <a:srgbClr val="729fcf">
              <a:alpha val="50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2"/>
          <a:srcRect l="0" t="11972" r="0" b="17860"/>
          <a:stretch/>
        </p:blipFill>
        <p:spPr>
          <a:xfrm>
            <a:off x="6858000" y="1371960"/>
            <a:ext cx="3628800" cy="3748680"/>
          </a:xfrm>
          <a:prstGeom prst="rect">
            <a:avLst/>
          </a:prstGeom>
          <a:ln>
            <a:noFill/>
          </a:ln>
        </p:spPr>
      </p:pic>
      <p:sp>
        <p:nvSpPr>
          <p:cNvPr id="101" name="TextShape 3"/>
          <p:cNvSpPr txBox="1"/>
          <p:nvPr/>
        </p:nvSpPr>
        <p:spPr>
          <a:xfrm>
            <a:off x="8879040" y="3931920"/>
            <a:ext cx="3313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 Base Key Derivation Function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PBKDF2 (Passphrase, SSID, lenSSID, 4096, 256)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>
                <p:childTnLst>
                  <p:par>
                    <p:cTn id="30" fill="freeze">
                      <p:stCondLst>
                        <p:cond delay="indefinite"/>
                      </p:stCondLst>
                      <p:childTnLst>
                        <p:par>
                          <p:cTn id="31" fill="freeze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freeze">
                      <p:stCondLst>
                        <p:cond delay="indefinite"/>
                      </p:stCondLst>
                      <p:childTnLst>
                        <p:par>
                          <p:cTn id="35" fill="freeze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freeze">
                      <p:stCondLst>
                        <p:cond delay="indefinite"/>
                      </p:stCondLst>
                      <p:childTnLst>
                        <p:par>
                          <p:cTn id="39" fill="freeze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freeze">
                      <p:stCondLst>
                        <p:cond delay="indefinite"/>
                      </p:stCondLst>
                      <p:childTnLst>
                        <p:par>
                          <p:cTn id="43" fill="freeze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31520" y="22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CO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WPA2 – 4 way hand sahke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31520" y="1188720"/>
            <a:ext cx="5770080" cy="54522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1188720" y="3108960"/>
            <a:ext cx="1005840" cy="457200"/>
          </a:xfrm>
          <a:prstGeom prst="ellipse">
            <a:avLst/>
          </a:prstGeom>
          <a:solidFill>
            <a:srgbClr val="729fcf">
              <a:alpha val="50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3"/>
          <p:cNvSpPr txBox="1"/>
          <p:nvPr/>
        </p:nvSpPr>
        <p:spPr>
          <a:xfrm>
            <a:off x="6675120" y="2011680"/>
            <a:ext cx="4846320" cy="469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3.97 pairwise master key (PMK)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The highest order key used within this standard. The PMK may be derived from a key generated by an Extensible Authentication Protocol (EAP) method or may be obtained directly from a preshared key (PSK).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3.99 pairwise transient key (PTK)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 value that is derived from the pairwise master key (PMK), Authenticator address (AA), Supplicant address (SPA), Authenticator nonce (ANonce), and Supplicant nonce (SNonce) using the pseudo-random function (PRF) and that is split up into as many as five keys, i.e., temporal encryption key, two temporal message integrity code (MIC) keys, EAPOL-Key encryption key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(KEK), EAPOL-Key confirmation key (KCK)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3.84 message integrity code (MIC):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value generated by a cryptographic function. If the input data are changed, a new value cannot be correctly computed without knowledge of the cryptographic key(s) used by the cryptographic function. This is traditionally called a message authentication code (MAC), but the acronym MAC is already reserved for another meaning in this standard.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 IEEE Std 802.11™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188720" y="3967920"/>
            <a:ext cx="1005840" cy="457200"/>
          </a:xfrm>
          <a:prstGeom prst="ellipse">
            <a:avLst/>
          </a:prstGeom>
          <a:solidFill>
            <a:srgbClr val="729fcf">
              <a:alpha val="50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5029200" y="4206240"/>
            <a:ext cx="1005840" cy="457200"/>
          </a:xfrm>
          <a:prstGeom prst="ellipse">
            <a:avLst/>
          </a:prstGeom>
          <a:solidFill>
            <a:srgbClr val="729fcf">
              <a:alpha val="50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6" dur="indefinite" restart="never" nodeType="tmRoot">
          <p:childTnLst>
            <p:seq>
              <p:cTn id="47" nodeType="mainSeq">
                <p:childTnLst>
                  <p:par>
                    <p:cTn id="48" fill="freeze">
                      <p:stCondLst>
                        <p:cond delay="indefinite"/>
                      </p:stCondLst>
                      <p:childTnLst>
                        <p:par>
                          <p:cTn id="49" fill="freeze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2017-07-24T14:34:49Z</dcterms:created>
  <dc:creator>Juan Esteban Holguin Carvalho</dc:creator>
  <dc:description/>
  <dc:language>en-US</dc:language>
  <cp:lastModifiedBy/>
  <dcterms:modified xsi:type="dcterms:W3CDTF">2017-08-01T22:30:44Z</dcterms:modified>
  <cp:revision>11</cp:revision>
  <dc:subject/>
  <dc:title>Disección Wifi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