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08e056f80_0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08e056f80_0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08e05705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08e05705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08e05705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08e05705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08e05705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08e05705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08e05705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08e05705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08e05705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08e05705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08e05705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08e05705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08e05705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08e05705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08e05705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08e05705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8e05705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08e05705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08e05705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08e05705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08e05705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08e05705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08e05705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08e05705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000a622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000a622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0a17842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0a17842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08e05705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08e05705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08e056f80_0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08e056f80_0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08e056f80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08e056f80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08e056f80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08e056f80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08e056f80_0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08e056f80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08e056f80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08e056f80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08e056f80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08e056f80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08e056f80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08e056f80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linkedin.com/in/aitor-elorriaga-elorza/" TargetMode="External"/><Relationship Id="rId4" Type="http://schemas.openxmlformats.org/officeDocument/2006/relationships/hyperlink" Target="https://www.linkedin.com/in/ana-g%C3%A1ndara-n%C3%BA%C3%B1ez-7b93a919/" TargetMode="External"/><Relationship Id="rId9" Type="http://schemas.openxmlformats.org/officeDocument/2006/relationships/hyperlink" Target="https://www.kairosds.com" TargetMode="External"/><Relationship Id="rId5" Type="http://schemas.openxmlformats.org/officeDocument/2006/relationships/hyperlink" Target="https://www.linkedin.com/in/franciscoarencibia/" TargetMode="External"/><Relationship Id="rId6" Type="http://schemas.openxmlformats.org/officeDocument/2006/relationships/hyperlink" Target="http://linkedin.com/in/spectertj" TargetMode="External"/><Relationship Id="rId7" Type="http://schemas.openxmlformats.org/officeDocument/2006/relationships/hyperlink" Target="https://techparty.online" TargetMode="External"/><Relationship Id="rId8" Type="http://schemas.openxmlformats.org/officeDocument/2006/relationships/hyperlink" Target="https://hackmadrid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Viaje de Grupo a Equipo DevOps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 Party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"/>
              <a:t>Con las personas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</a:t>
            </a:r>
            <a:r>
              <a:rPr b="1" lang="es"/>
              <a:t>Las personas primero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/>
            </a:br>
            <a:r>
              <a:rPr lang="es"/>
              <a:t>- </a:t>
            </a:r>
            <a:r>
              <a:rPr b="1" lang="es"/>
              <a:t>Empatizar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/>
            </a:br>
            <a:r>
              <a:rPr b="1" lang="es"/>
              <a:t>- Todo el mundo encaja en algún lugar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s"/>
            </a:br>
            <a:r>
              <a:rPr lang="es"/>
              <a:t>- </a:t>
            </a:r>
            <a:r>
              <a:rPr b="1" lang="es"/>
              <a:t>Somos gregarios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/>
            </a:br>
            <a:r>
              <a:rPr lang="es"/>
              <a:t>- RAM</a:t>
            </a:r>
            <a:r>
              <a:rPr b="1" lang="es"/>
              <a:t>P</a:t>
            </a:r>
            <a:r>
              <a:rPr lang="es"/>
              <a:t>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/>
            </a:br>
            <a:r>
              <a:rPr lang="es"/>
              <a:t>- </a:t>
            </a:r>
            <a:r>
              <a:rPr b="1" lang="es"/>
              <a:t>Dos orejas, una boca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/>
            </a:br>
            <a:r>
              <a:rPr lang="es"/>
              <a:t>- </a:t>
            </a:r>
            <a:r>
              <a:rPr b="1" lang="es"/>
              <a:t>Evitar acudir a la jerarquía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En el trabajo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En el trabajo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Respeto a la situación:</a:t>
            </a:r>
            <a:br>
              <a:rPr lang="es"/>
            </a:br>
            <a:br>
              <a:rPr lang="es"/>
            </a:br>
            <a:r>
              <a:rPr lang="es"/>
              <a:t>Las cosas se hicieron así</a:t>
            </a:r>
            <a:br>
              <a:rPr lang="es"/>
            </a:br>
            <a:r>
              <a:rPr lang="es"/>
              <a:t>por algún motivo.</a:t>
            </a:r>
            <a:endParaRPr/>
          </a:p>
        </p:txBody>
      </p:sp>
      <p:grpSp>
        <p:nvGrpSpPr>
          <p:cNvPr id="141" name="Google Shape;141;p24"/>
          <p:cNvGrpSpPr/>
          <p:nvPr/>
        </p:nvGrpSpPr>
        <p:grpSpPr>
          <a:xfrm>
            <a:off x="3792394" y="532339"/>
            <a:ext cx="5039910" cy="4078815"/>
            <a:chOff x="4642975" y="1609792"/>
            <a:chExt cx="4040008" cy="3035285"/>
          </a:xfrm>
        </p:grpSpPr>
        <p:pic>
          <p:nvPicPr>
            <p:cNvPr id="142" name="Google Shape;142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86325" y="1771650"/>
              <a:ext cx="3571876" cy="2678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2975" y="1609792"/>
              <a:ext cx="4040008" cy="303528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En el trabajo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Tu código va a morir:</a:t>
            </a:r>
            <a:br>
              <a:rPr lang="es"/>
            </a:br>
            <a:br>
              <a:rPr lang="es"/>
            </a:br>
            <a:r>
              <a:rPr lang="es"/>
              <a:t>Me cuesta tanto olvidarte...</a:t>
            </a:r>
            <a:endParaRPr/>
          </a:p>
        </p:txBody>
      </p:sp>
      <p:grpSp>
        <p:nvGrpSpPr>
          <p:cNvPr id="150" name="Google Shape;150;p25"/>
          <p:cNvGrpSpPr/>
          <p:nvPr/>
        </p:nvGrpSpPr>
        <p:grpSpPr>
          <a:xfrm>
            <a:off x="3792381" y="532336"/>
            <a:ext cx="5039910" cy="4078815"/>
            <a:chOff x="4642975" y="1609792"/>
            <a:chExt cx="4040008" cy="3035285"/>
          </a:xfrm>
        </p:grpSpPr>
        <p:pic>
          <p:nvPicPr>
            <p:cNvPr id="151" name="Google Shape;15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70475" y="1807375"/>
              <a:ext cx="3521052" cy="264080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52" name="Google Shape;152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2975" y="1609792"/>
              <a:ext cx="4040008" cy="303528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En el trabajo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Innovar:</a:t>
            </a:r>
            <a:br>
              <a:rPr lang="es"/>
            </a:br>
            <a:br>
              <a:rPr lang="es"/>
            </a:br>
            <a:r>
              <a:rPr lang="es"/>
              <a:t>Es hacer las cosas de forma diferente.</a:t>
            </a:r>
            <a:endParaRPr/>
          </a:p>
        </p:txBody>
      </p:sp>
      <p:grpSp>
        <p:nvGrpSpPr>
          <p:cNvPr id="159" name="Google Shape;159;p26"/>
          <p:cNvGrpSpPr/>
          <p:nvPr/>
        </p:nvGrpSpPr>
        <p:grpSpPr>
          <a:xfrm>
            <a:off x="5592464" y="411776"/>
            <a:ext cx="3239832" cy="4319952"/>
            <a:chOff x="5340845" y="230078"/>
            <a:chExt cx="3475097" cy="4526828"/>
          </a:xfrm>
        </p:grpSpPr>
        <p:pic>
          <p:nvPicPr>
            <p:cNvPr id="160" name="Google Shape;160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17650" y="291875"/>
              <a:ext cx="3146124" cy="419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814979" y="755943"/>
              <a:ext cx="4526828" cy="3475097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En el trabajo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Responsabilidad ilimitada: </a:t>
            </a:r>
            <a:br>
              <a:rPr lang="es"/>
            </a:br>
            <a:br>
              <a:rPr lang="es"/>
            </a:br>
            <a:r>
              <a:rPr lang="es"/>
              <a:t>Si algo “de otro” falla</a:t>
            </a:r>
            <a:br>
              <a:rPr lang="es"/>
            </a:br>
            <a:r>
              <a:rPr lang="es"/>
              <a:t>también es tu problema.</a:t>
            </a:r>
            <a:endParaRPr/>
          </a:p>
        </p:txBody>
      </p:sp>
      <p:grpSp>
        <p:nvGrpSpPr>
          <p:cNvPr id="168" name="Google Shape;168;p27"/>
          <p:cNvGrpSpPr/>
          <p:nvPr/>
        </p:nvGrpSpPr>
        <p:grpSpPr>
          <a:xfrm>
            <a:off x="3792254" y="532385"/>
            <a:ext cx="5040050" cy="4078719"/>
            <a:chOff x="4003285" y="480747"/>
            <a:chExt cx="4829022" cy="4182015"/>
          </a:xfrm>
        </p:grpSpPr>
        <p:pic>
          <p:nvPicPr>
            <p:cNvPr id="169" name="Google Shape;169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06398" y="746432"/>
              <a:ext cx="4222784" cy="365065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70" name="Google Shape;17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03285" y="480747"/>
              <a:ext cx="4829022" cy="418201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- </a:t>
            </a:r>
            <a:r>
              <a:rPr b="1" lang="es"/>
              <a:t>Respeto hacia la situación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 </a:t>
            </a:r>
            <a:r>
              <a:rPr b="1" lang="es"/>
              <a:t>Tu código va a morir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 </a:t>
            </a:r>
            <a:r>
              <a:rPr b="1" lang="es"/>
              <a:t>Innovar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- </a:t>
            </a:r>
            <a:r>
              <a:rPr b="1" lang="es"/>
              <a:t>Responsabilidad ilimitada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En el trabajo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r>
              <a:rPr lang="es"/>
              <a:t>. Hábitos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Innovar con el vocabulario:</a:t>
            </a:r>
            <a:br>
              <a:rPr lang="es"/>
            </a:b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Compartir vs. Competir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Aprender vs. Imponer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Ayudar vs. Acusar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Entender vs. Reprender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Sonreír</a:t>
            </a:r>
            <a:r>
              <a:rPr lang="es" sz="1800"/>
              <a:t> vs. Discutir</a:t>
            </a:r>
            <a:endParaRPr sz="1800"/>
          </a:p>
        </p:txBody>
      </p:sp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3. Hábitos</a:t>
            </a:r>
            <a:endParaRPr/>
          </a:p>
        </p:txBody>
      </p:sp>
      <p:grpSp>
        <p:nvGrpSpPr>
          <p:cNvPr id="188" name="Google Shape;188;p30"/>
          <p:cNvGrpSpPr/>
          <p:nvPr/>
        </p:nvGrpSpPr>
        <p:grpSpPr>
          <a:xfrm>
            <a:off x="5592425" y="411756"/>
            <a:ext cx="3239863" cy="4319981"/>
            <a:chOff x="5340961" y="720981"/>
            <a:chExt cx="3035285" cy="4040008"/>
          </a:xfrm>
        </p:grpSpPr>
        <p:pic>
          <p:nvPicPr>
            <p:cNvPr id="189" name="Google Shape;189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5450" y="884650"/>
              <a:ext cx="2763150" cy="3684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838600" y="1223342"/>
              <a:ext cx="4040008" cy="303528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Hábitos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Celebrar los éxitos</a:t>
            </a:r>
            <a:br>
              <a:rPr lang="es"/>
            </a:br>
            <a:r>
              <a:rPr lang="es"/>
              <a:t>en equipo.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Aprender de los errores</a:t>
            </a:r>
            <a:br>
              <a:rPr lang="es"/>
            </a:br>
            <a:r>
              <a:rPr lang="es"/>
              <a:t>en equipo.</a:t>
            </a:r>
            <a:endParaRPr/>
          </a:p>
        </p:txBody>
      </p:sp>
      <p:grpSp>
        <p:nvGrpSpPr>
          <p:cNvPr id="197" name="Google Shape;197;p31"/>
          <p:cNvGrpSpPr/>
          <p:nvPr/>
        </p:nvGrpSpPr>
        <p:grpSpPr>
          <a:xfrm>
            <a:off x="3792397" y="532336"/>
            <a:ext cx="5039910" cy="4078815"/>
            <a:chOff x="3792397" y="532336"/>
            <a:chExt cx="5039910" cy="4078815"/>
          </a:xfrm>
        </p:grpSpPr>
        <p:pic>
          <p:nvPicPr>
            <p:cNvPr id="198" name="Google Shape;198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15500" y="805642"/>
              <a:ext cx="4431524" cy="3580218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99" name="Google Shape;19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92397" y="532336"/>
              <a:ext cx="5039910" cy="407881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</a:t>
            </a:r>
            <a:r>
              <a:rPr lang="es"/>
              <a:t>Con las personas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Hábitos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Diversión:</a:t>
            </a:r>
            <a:br>
              <a:rPr lang="es"/>
            </a:br>
            <a:br>
              <a:rPr lang="es"/>
            </a:br>
            <a:r>
              <a:rPr lang="es"/>
              <a:t>A</a:t>
            </a:r>
            <a:r>
              <a:rPr lang="es"/>
              <a:t>cudir</a:t>
            </a:r>
            <a:r>
              <a:rPr lang="es"/>
              <a:t> al trabajo</a:t>
            </a:r>
            <a:br>
              <a:rPr lang="es"/>
            </a:br>
            <a:r>
              <a:rPr lang="es"/>
              <a:t>a pasarlo bien.</a:t>
            </a:r>
            <a:endParaRPr/>
          </a:p>
        </p:txBody>
      </p:sp>
      <p:grpSp>
        <p:nvGrpSpPr>
          <p:cNvPr id="206" name="Google Shape;206;p32"/>
          <p:cNvGrpSpPr/>
          <p:nvPr/>
        </p:nvGrpSpPr>
        <p:grpSpPr>
          <a:xfrm>
            <a:off x="3792399" y="532339"/>
            <a:ext cx="5039910" cy="4078815"/>
            <a:chOff x="4642975" y="1609792"/>
            <a:chExt cx="4040008" cy="3035285"/>
          </a:xfrm>
        </p:grpSpPr>
        <p:pic>
          <p:nvPicPr>
            <p:cNvPr id="207" name="Google Shape;207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80638" y="1815375"/>
              <a:ext cx="3564676" cy="267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2975" y="1609792"/>
              <a:ext cx="4040008" cy="303528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</a:t>
            </a:r>
            <a:r>
              <a:rPr b="1" lang="es"/>
              <a:t>Innovar con el vocabulario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 </a:t>
            </a:r>
            <a:r>
              <a:rPr b="1" lang="es"/>
              <a:t>Celebrar y aprender en equipo.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 </a:t>
            </a:r>
            <a:r>
              <a:rPr b="1" lang="es"/>
              <a:t>Diversión en el trabajo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Hábitos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Epílogo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35"/>
          <p:cNvGrpSpPr/>
          <p:nvPr/>
        </p:nvGrpSpPr>
        <p:grpSpPr>
          <a:xfrm>
            <a:off x="1069400" y="28948"/>
            <a:ext cx="7500275" cy="5085619"/>
            <a:chOff x="4642975" y="1609792"/>
            <a:chExt cx="4040008" cy="3035285"/>
          </a:xfrm>
        </p:grpSpPr>
        <p:pic>
          <p:nvPicPr>
            <p:cNvPr id="225" name="Google Shape;225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5300" y="1809188"/>
              <a:ext cx="3515348" cy="2636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2975" y="1609792"/>
              <a:ext cx="4040008" cy="303528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4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4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idx="4294967295" type="body"/>
          </p:nvPr>
        </p:nvSpPr>
        <p:spPr>
          <a:xfrm>
            <a:off x="138775" y="1406175"/>
            <a:ext cx="8806800" cy="25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</a:t>
            </a:r>
            <a:r>
              <a:rPr lang="es" u="sng">
                <a:solidFill>
                  <a:schemeClr val="hlink"/>
                </a:solidFill>
                <a:hlinkClick r:id="rId3"/>
              </a:rPr>
              <a:t>Aitor Elorriaga</a:t>
            </a:r>
            <a:r>
              <a:rPr lang="es"/>
              <a:t> por sus dibujos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 </a:t>
            </a:r>
            <a:r>
              <a:rPr lang="es" u="sng">
                <a:solidFill>
                  <a:schemeClr val="hlink"/>
                </a:solidFill>
                <a:hlinkClick r:id="rId4"/>
              </a:rPr>
              <a:t>Ana Gándara Núñez</a:t>
            </a:r>
            <a:r>
              <a:rPr lang="es"/>
              <a:t> por sus ideas para los dibujos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 </a:t>
            </a:r>
            <a:r>
              <a:rPr lang="es" u="sng">
                <a:solidFill>
                  <a:schemeClr val="accent5"/>
                </a:solidFill>
                <a:hlinkClick r:id="rId5"/>
              </a:rPr>
              <a:t>Francisco Arencibia</a:t>
            </a:r>
            <a:r>
              <a:rPr lang="es"/>
              <a:t>, </a:t>
            </a:r>
            <a:r>
              <a:rPr lang="es" u="sng">
                <a:solidFill>
                  <a:schemeClr val="hlink"/>
                </a:solidFill>
                <a:hlinkClick r:id="rId6"/>
              </a:rPr>
              <a:t>Antonio Juanilla</a:t>
            </a:r>
            <a:r>
              <a:rPr lang="es"/>
              <a:t> </a:t>
            </a:r>
            <a:r>
              <a:rPr lang="es"/>
              <a:t>y </a:t>
            </a:r>
            <a:r>
              <a:rPr lang="es" u="sng">
                <a:solidFill>
                  <a:schemeClr val="hlink"/>
                </a:solidFill>
                <a:hlinkClick r:id="rId7"/>
              </a:rPr>
              <a:t>Tech Party</a:t>
            </a:r>
            <a:r>
              <a:rPr lang="es"/>
              <a:t> /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8"/>
              </a:rPr>
              <a:t>HackMadrid%27</a:t>
            </a:r>
            <a:r>
              <a:rPr lang="es"/>
              <a:t> por invitarnos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a nuestros compis de </a:t>
            </a:r>
            <a:r>
              <a:rPr lang="es" u="sng">
                <a:solidFill>
                  <a:schemeClr val="hlink"/>
                </a:solidFill>
                <a:hlinkClick r:id="rId9"/>
              </a:rPr>
              <a:t>Kairos DS</a:t>
            </a:r>
            <a:r>
              <a:rPr lang="es"/>
              <a:t> por aguantarnos</a:t>
            </a:r>
            <a:br>
              <a:rPr lang="es"/>
            </a:br>
            <a:endParaRPr sz="1800"/>
          </a:p>
        </p:txBody>
      </p:sp>
      <p:sp>
        <p:nvSpPr>
          <p:cNvPr id="232" name="Google Shape;232;p36"/>
          <p:cNvSpPr txBox="1"/>
          <p:nvPr>
            <p:ph type="ctrTitle"/>
          </p:nvPr>
        </p:nvSpPr>
        <p:spPr>
          <a:xfrm>
            <a:off x="311700" y="439275"/>
            <a:ext cx="85206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¡Gracias!</a:t>
            </a:r>
            <a:endParaRPr/>
          </a:p>
        </p:txBody>
      </p:sp>
      <p:sp>
        <p:nvSpPr>
          <p:cNvPr id="233" name="Google Shape;233;p36"/>
          <p:cNvSpPr txBox="1"/>
          <p:nvPr>
            <p:ph idx="1" type="subTitle"/>
          </p:nvPr>
        </p:nvSpPr>
        <p:spPr>
          <a:xfrm>
            <a:off x="311700" y="3962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 Party 2019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"/>
              <a:t>Con las personas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Las personas primero:</a:t>
            </a:r>
            <a:br>
              <a:rPr lang="es"/>
            </a:br>
            <a:br>
              <a:rPr lang="es"/>
            </a:br>
            <a:r>
              <a:rPr lang="es"/>
              <a:t>Que las personas se vayan</a:t>
            </a:r>
            <a:br>
              <a:rPr lang="es"/>
            </a:br>
            <a:r>
              <a:rPr lang="es"/>
              <a:t>un poquito mejor</a:t>
            </a:r>
            <a:br>
              <a:rPr lang="es"/>
            </a:br>
            <a:r>
              <a:rPr lang="es"/>
              <a:t>que al llegar,</a:t>
            </a:r>
            <a:br>
              <a:rPr lang="es"/>
            </a:br>
            <a:r>
              <a:rPr lang="es"/>
              <a:t>y mientras estén a tu lado,</a:t>
            </a:r>
            <a:br>
              <a:rPr lang="es"/>
            </a:br>
            <a:r>
              <a:rPr lang="es"/>
              <a:t>que estén motivadas.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3792379" y="532339"/>
            <a:ext cx="5039909" cy="4078815"/>
            <a:chOff x="4648100" y="1609692"/>
            <a:chExt cx="4040007" cy="3035284"/>
          </a:xfrm>
        </p:grpSpPr>
        <p:pic>
          <p:nvPicPr>
            <p:cNvPr id="68" name="Google Shape;6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8988" y="1820725"/>
              <a:ext cx="3478224" cy="26132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69" name="Google Shape;6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8100" y="1609692"/>
              <a:ext cx="4040007" cy="303528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"/>
              <a:t>Con las personas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Empatizar:</a:t>
            </a:r>
            <a:br>
              <a:rPr lang="es"/>
            </a:br>
            <a:br>
              <a:rPr lang="es"/>
            </a:br>
            <a:r>
              <a:rPr lang="es"/>
              <a:t>Fingir empatía es peor que</a:t>
            </a:r>
            <a:br>
              <a:rPr lang="es"/>
            </a:br>
            <a:r>
              <a:rPr lang="es"/>
              <a:t>la ausencia de empatía.</a:t>
            </a:r>
            <a:endParaRPr/>
          </a:p>
        </p:txBody>
      </p:sp>
      <p:grpSp>
        <p:nvGrpSpPr>
          <p:cNvPr id="76" name="Google Shape;76;p16"/>
          <p:cNvGrpSpPr/>
          <p:nvPr/>
        </p:nvGrpSpPr>
        <p:grpSpPr>
          <a:xfrm>
            <a:off x="3792525" y="532377"/>
            <a:ext cx="5039764" cy="4078728"/>
            <a:chOff x="3948332" y="563907"/>
            <a:chExt cx="4883966" cy="4015681"/>
          </a:xfrm>
        </p:grpSpPr>
        <p:pic>
          <p:nvPicPr>
            <p:cNvPr id="77" name="Google Shape;7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36323" y="877501"/>
              <a:ext cx="4264936" cy="35005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48332" y="563907"/>
              <a:ext cx="4883966" cy="401568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"/>
              <a:t>Con las personas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Todo el mundo encaja en algún lugar. </a:t>
            </a:r>
            <a:endParaRPr/>
          </a:p>
        </p:txBody>
      </p:sp>
      <p:grpSp>
        <p:nvGrpSpPr>
          <p:cNvPr id="85" name="Google Shape;85;p17"/>
          <p:cNvGrpSpPr/>
          <p:nvPr/>
        </p:nvGrpSpPr>
        <p:grpSpPr>
          <a:xfrm>
            <a:off x="5592428" y="411759"/>
            <a:ext cx="3239863" cy="4319981"/>
            <a:chOff x="5874361" y="485638"/>
            <a:chExt cx="3035285" cy="4040008"/>
          </a:xfrm>
        </p:grpSpPr>
        <p:pic>
          <p:nvPicPr>
            <p:cNvPr id="86" name="Google Shape;8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15050" y="704850"/>
              <a:ext cx="2519076" cy="36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5372000" y="988000"/>
              <a:ext cx="4040008" cy="303528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"/>
              <a:t>Con las personas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Somos gregarios:</a:t>
            </a:r>
            <a:br>
              <a:rPr lang="es"/>
            </a:br>
            <a:br>
              <a:rPr lang="es"/>
            </a:br>
            <a:r>
              <a:rPr lang="es"/>
              <a:t>El que no encuentre su sitio</a:t>
            </a:r>
            <a:br>
              <a:rPr lang="es"/>
            </a:br>
            <a:r>
              <a:rPr lang="es"/>
              <a:t>se “auto expulsa” del equipo.</a:t>
            </a:r>
            <a:endParaRPr/>
          </a:p>
        </p:txBody>
      </p:sp>
      <p:grpSp>
        <p:nvGrpSpPr>
          <p:cNvPr id="94" name="Google Shape;94;p18"/>
          <p:cNvGrpSpPr/>
          <p:nvPr/>
        </p:nvGrpSpPr>
        <p:grpSpPr>
          <a:xfrm>
            <a:off x="3792392" y="532336"/>
            <a:ext cx="5039910" cy="4078815"/>
            <a:chOff x="4876700" y="1533492"/>
            <a:chExt cx="4040008" cy="3035285"/>
          </a:xfrm>
        </p:grpSpPr>
        <p:pic>
          <p:nvPicPr>
            <p:cNvPr id="95" name="Google Shape;9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26650" y="1687975"/>
              <a:ext cx="3553248" cy="2664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76700" y="1533492"/>
              <a:ext cx="4040008" cy="303528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"/>
              <a:t>Con las personas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RAMPS:</a:t>
            </a:r>
            <a:br>
              <a:rPr lang="es"/>
            </a:br>
            <a:br>
              <a:rPr lang="es"/>
            </a:br>
            <a:r>
              <a:rPr lang="es"/>
              <a:t>Tener un propósito</a:t>
            </a:r>
            <a:br>
              <a:rPr lang="es"/>
            </a:br>
            <a:r>
              <a:rPr lang="es"/>
              <a:t>al que se puedan unir </a:t>
            </a:r>
            <a:br>
              <a:rPr lang="es"/>
            </a:br>
            <a:r>
              <a:rPr lang="es"/>
              <a:t>las personas.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R</a:t>
            </a:r>
            <a:r>
              <a:rPr lang="es"/>
              <a:t>itmo</a:t>
            </a:r>
            <a:br>
              <a:rPr lang="es"/>
            </a:br>
            <a:r>
              <a:rPr b="1" lang="es"/>
              <a:t>A</a:t>
            </a:r>
            <a:r>
              <a:rPr lang="es"/>
              <a:t>utonomía</a:t>
            </a:r>
            <a:br>
              <a:rPr lang="es"/>
            </a:br>
            <a:r>
              <a:rPr b="1" lang="es"/>
              <a:t>M</a:t>
            </a:r>
            <a:r>
              <a:rPr lang="es"/>
              <a:t>aestría</a:t>
            </a:r>
            <a:br>
              <a:rPr lang="es"/>
            </a:br>
            <a:r>
              <a:rPr b="1" lang="es"/>
              <a:t>Propósito</a:t>
            </a:r>
            <a:br>
              <a:rPr lang="es"/>
            </a:br>
            <a:r>
              <a:rPr b="1" lang="es"/>
              <a:t>S</a:t>
            </a:r>
            <a:r>
              <a:rPr lang="es"/>
              <a:t>eguridad</a:t>
            </a:r>
            <a:endParaRPr/>
          </a:p>
        </p:txBody>
      </p:sp>
      <p:grpSp>
        <p:nvGrpSpPr>
          <p:cNvPr id="103" name="Google Shape;103;p19"/>
          <p:cNvGrpSpPr/>
          <p:nvPr/>
        </p:nvGrpSpPr>
        <p:grpSpPr>
          <a:xfrm>
            <a:off x="3792254" y="532385"/>
            <a:ext cx="5040050" cy="4078719"/>
            <a:chOff x="3792254" y="532385"/>
            <a:chExt cx="5040050" cy="4078719"/>
          </a:xfrm>
        </p:grpSpPr>
        <p:pic>
          <p:nvPicPr>
            <p:cNvPr id="104" name="Google Shape;10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34675" y="863538"/>
              <a:ext cx="4555200" cy="3416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05" name="Google Shape;10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92254" y="532385"/>
              <a:ext cx="5040050" cy="407871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"/>
              <a:t>Con las personas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Dos </a:t>
            </a:r>
            <a:r>
              <a:rPr lang="es"/>
              <a:t>orejas, una boca:</a:t>
            </a:r>
            <a:br>
              <a:rPr lang="es"/>
            </a:br>
            <a:br>
              <a:rPr lang="es"/>
            </a:br>
            <a:r>
              <a:rPr lang="es"/>
              <a:t>Escuchar el doble de lo que hablemos.</a:t>
            </a:r>
            <a:endParaRPr/>
          </a:p>
        </p:txBody>
      </p:sp>
      <p:grpSp>
        <p:nvGrpSpPr>
          <p:cNvPr id="112" name="Google Shape;112;p20"/>
          <p:cNvGrpSpPr/>
          <p:nvPr/>
        </p:nvGrpSpPr>
        <p:grpSpPr>
          <a:xfrm>
            <a:off x="5592218" y="411776"/>
            <a:ext cx="3240086" cy="4319930"/>
            <a:chOff x="5819575" y="1562100"/>
            <a:chExt cx="2289975" cy="3048000"/>
          </a:xfrm>
        </p:grpSpPr>
        <p:pic>
          <p:nvPicPr>
            <p:cNvPr id="113" name="Google Shape;113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81700" y="1724025"/>
              <a:ext cx="2036001" cy="2714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5440562" y="1941112"/>
              <a:ext cx="3048000" cy="22899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"/>
              <a:t>Con las personas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Evitar acudir a la jerarquía:</a:t>
            </a:r>
            <a:br>
              <a:rPr lang="es"/>
            </a:br>
            <a:br>
              <a:rPr lang="es"/>
            </a:br>
            <a:r>
              <a:rPr lang="es"/>
              <a:t>La jerarquía es </a:t>
            </a:r>
            <a:br>
              <a:rPr lang="es"/>
            </a:br>
            <a:r>
              <a:rPr lang="es"/>
              <a:t>una metodología de</a:t>
            </a:r>
            <a:br>
              <a:rPr lang="es"/>
            </a:br>
            <a:r>
              <a:rPr lang="es"/>
              <a:t>distribución de roles</a:t>
            </a:r>
            <a:br>
              <a:rPr lang="es"/>
            </a:br>
            <a:r>
              <a:rPr lang="es"/>
              <a:t>anticuada.</a:t>
            </a:r>
            <a:endParaRPr/>
          </a:p>
        </p:txBody>
      </p:sp>
      <p:grpSp>
        <p:nvGrpSpPr>
          <p:cNvPr id="121" name="Google Shape;121;p21"/>
          <p:cNvGrpSpPr/>
          <p:nvPr/>
        </p:nvGrpSpPr>
        <p:grpSpPr>
          <a:xfrm>
            <a:off x="3792379" y="532343"/>
            <a:ext cx="5039910" cy="4078815"/>
            <a:chOff x="4642975" y="1609792"/>
            <a:chExt cx="4040008" cy="3035285"/>
          </a:xfrm>
        </p:grpSpPr>
        <p:pic>
          <p:nvPicPr>
            <p:cNvPr id="122" name="Google Shape;12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15138" y="1816563"/>
              <a:ext cx="3495676" cy="2621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2975" y="1609792"/>
              <a:ext cx="4040008" cy="303528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000000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