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9" r:id="rId1"/>
  </p:sldMasterIdLst>
  <p:notesMasterIdLst>
    <p:notesMasterId r:id="rId9"/>
  </p:notesMasterIdLst>
  <p:sldIdLst>
    <p:sldId id="260" r:id="rId2"/>
    <p:sldId id="266" r:id="rId3"/>
    <p:sldId id="267" r:id="rId4"/>
    <p:sldId id="268" r:id="rId5"/>
    <p:sldId id="270" r:id="rId6"/>
    <p:sldId id="269" r:id="rId7"/>
    <p:sldId id="27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elvetica" panose="020B0604020202020204" pitchFamily="2" charset="0"/>
      <p:regular r:id="rId14"/>
      <p:bold r:id="rId15"/>
      <p:italic r:id="rId16"/>
      <p:boldItalic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  <p:embeddedFont>
      <p:font typeface="Helvetica Neue Light" panose="020B0604020202020204" charset="0"/>
      <p:regular r:id="rId22"/>
      <p:bold r:id="rId23"/>
      <p:italic r:id="rId24"/>
      <p:boldItalic r:id="rId25"/>
    </p:embeddedFont>
    <p:embeddedFont>
      <p:font typeface="Montserrat Medium" panose="020B0604020202020204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9AA0A6"/>
          </p15:clr>
        </p15:guide>
        <p15:guide id="2" pos="2523">
          <p15:clr>
            <a:srgbClr val="9AA0A6"/>
          </p15:clr>
        </p15:guide>
        <p15:guide id="3" pos="2044">
          <p15:clr>
            <a:srgbClr val="9AA0A6"/>
          </p15:clr>
        </p15:guide>
        <p15:guide id="4" orient="horz" pos="103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B59"/>
    <a:srgbClr val="204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624"/>
        <p:guide pos="2523"/>
        <p:guide pos="2044"/>
        <p:guide orient="horz" pos="1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7971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7;p2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8;p2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0099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8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Marcadores">
  <p:cSld name="TITLE_AND_BODY_9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Char char="●"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1pPr>
            <a:lvl2pPr marL="91440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900">
                <a:solidFill>
                  <a:srgbClr val="000000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5pPr>
            <a:lvl6pPr marL="2743200" lvl="5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marL="3200400" lvl="6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marL="3657600" lvl="7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marL="4114800" lvl="8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Marcadores 1">
  <p:cSld name="TITLE_AND_BODY_10"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Char char="●"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1pPr>
            <a:lvl2pPr marL="91440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900">
                <a:solidFill>
                  <a:srgbClr val="000000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5pPr>
            <a:lvl6pPr marL="2743200" lvl="5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marL="3200400" lvl="6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marL="3657600" lvl="7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marL="4114800" lvl="8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IDE+FUNDO CLARO">
  <p:cSld name="GUIDE+FUNDO CLAR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1927030" y="4865289"/>
            <a:ext cx="66324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Helvetica Neue"/>
              <a:buNone/>
            </a:pPr>
            <a:r>
              <a:rPr lang="pt-BR" sz="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BENJAMIN                           |                            ESTRATÉGIA E DESIGN DE SERVIÇOS                           |                           OUTUBRO 2018</a:t>
            </a:r>
            <a:endParaRPr sz="500"/>
          </a:p>
        </p:txBody>
      </p:sp>
      <p:pic>
        <p:nvPicPr>
          <p:cNvPr id="96" name="Google Shape;96;p18" descr="Google Shape;408;p80"/>
          <p:cNvPicPr preferRelativeResize="0"/>
          <p:nvPr/>
        </p:nvPicPr>
        <p:blipFill rotWithShape="1">
          <a:blip r:embed="rId2">
            <a:alphaModFix amt="79000"/>
          </a:blip>
          <a:srcRect/>
          <a:stretch/>
        </p:blipFill>
        <p:spPr>
          <a:xfrm>
            <a:off x="666074" y="4872433"/>
            <a:ext cx="71437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piar">
  <p:cSld name="Blank copiar 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9"/>
          <p:cNvCxnSpPr/>
          <p:nvPr/>
        </p:nvCxnSpPr>
        <p:spPr>
          <a:xfrm>
            <a:off x="143013" y="4677791"/>
            <a:ext cx="8858100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0" name="Google Shape;100;p19" descr="Image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701" y="4815283"/>
            <a:ext cx="71437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7357731" y="4793851"/>
            <a:ext cx="14586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800"/>
              <a:buFont typeface="Helvetica Neue"/>
              <a:buNone/>
            </a:pPr>
            <a:r>
              <a:rPr lang="pt-BR" sz="8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Whirlpool | Learning Experience</a:t>
            </a:r>
            <a:endParaRPr sz="500"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56605" y="68461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456605" y="1199554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185142" y="4629150"/>
            <a:ext cx="2934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13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801070" y="1220391"/>
            <a:ext cx="4607100" cy="18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799284" y="2048470"/>
            <a:ext cx="4607700" cy="27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248841" y="4536876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>
  <p:cSld name="TITLE_4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ctrTitle"/>
          </p:nvPr>
        </p:nvSpPr>
        <p:spPr>
          <a:xfrm>
            <a:off x="257175" y="798909"/>
            <a:ext cx="2914800" cy="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514350" y="1457325"/>
            <a:ext cx="24003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248841" y="4542234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_AND_BODY_1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ndo Cinza 1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1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22;p5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5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0099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13" y="4758134"/>
            <a:ext cx="1064650" cy="19011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/>
        </p:nvSpPr>
        <p:spPr>
          <a:xfrm>
            <a:off x="1764176" y="4848325"/>
            <a:ext cx="7542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| </a:t>
            </a:r>
            <a:r>
              <a:rPr lang="pt-BR" sz="600" i="0" u="none" strike="noStrike" cap="none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Confidential 2019</a:t>
            </a:r>
            <a:endParaRPr sz="5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075" y="4626425"/>
            <a:ext cx="734801" cy="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_AND_BODY_15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xfrm>
            <a:off x="248841" y="449282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_AND_BODY_16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248841" y="449282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_AND_BODY_17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1812726" y="1700808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8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_AND_BODY_19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2">
  <p:cSld name="TITLE_AND_BODY_20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3">
  <p:cSld name="TITLE_AND_BODY_2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28623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body" idx="1"/>
          </p:nvPr>
        </p:nvSpPr>
        <p:spPr>
          <a:xfrm>
            <a:off x="3799879" y="581025"/>
            <a:ext cx="4607700" cy="3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4">
  <p:cSld name="TITLE_AND_BODY_22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1812726" y="1700808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5">
  <p:cSld name="TITLE_AND_BODY_23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76671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735806" y="1574006"/>
            <a:ext cx="7671900" cy="28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6">
  <p:cSld name="TITLE_AND_BODY_24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xfrm>
            <a:off x="456605" y="68461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1"/>
          </p:nvPr>
        </p:nvSpPr>
        <p:spPr>
          <a:xfrm>
            <a:off x="456605" y="1199554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sldNum" idx="12"/>
          </p:nvPr>
        </p:nvSpPr>
        <p:spPr>
          <a:xfrm>
            <a:off x="185142" y="4629150"/>
            <a:ext cx="2934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 2">
  <p:cSld name="CUSTOM_2">
    <p:bg>
      <p:bgPr>
        <a:solidFill>
          <a:srgbClr val="0099DA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55" y="4758125"/>
            <a:ext cx="1064546" cy="19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6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6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075" y="4626425"/>
            <a:ext cx="734801" cy="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m Grid">
  <p:cSld name="Sem Grid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sldNum" idx="12"/>
          </p:nvPr>
        </p:nvSpPr>
        <p:spPr>
          <a:xfrm>
            <a:off x="242084" y="4610141"/>
            <a:ext cx="244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35"/>
          <p:cNvGrpSpPr/>
          <p:nvPr/>
        </p:nvGrpSpPr>
        <p:grpSpPr>
          <a:xfrm>
            <a:off x="337874" y="4895412"/>
            <a:ext cx="66938" cy="248131"/>
            <a:chOff x="13816" y="0"/>
            <a:chExt cx="178500" cy="661683"/>
          </a:xfrm>
        </p:grpSpPr>
        <p:cxnSp>
          <p:nvCxnSpPr>
            <p:cNvPr id="196" name="Google Shape;196;p35"/>
            <p:cNvCxnSpPr/>
            <p:nvPr/>
          </p:nvCxnSpPr>
          <p:spPr>
            <a:xfrm>
              <a:off x="103129" y="14883"/>
              <a:ext cx="0" cy="6468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7" name="Google Shape;197;p35"/>
            <p:cNvSpPr/>
            <p:nvPr/>
          </p:nvSpPr>
          <p:spPr>
            <a:xfrm>
              <a:off x="13816" y="0"/>
              <a:ext cx="178500" cy="915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Helvetica Neue"/>
                <a:buNone/>
              </a:pPr>
              <a:endParaRPr sz="1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7">
  <p:cSld name="TITLE_AND_BODY_25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3801070" y="1220391"/>
            <a:ext cx="4607100" cy="18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3799284" y="2048470"/>
            <a:ext cx="4607700" cy="27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sldNum" idx="12"/>
          </p:nvPr>
        </p:nvSpPr>
        <p:spPr>
          <a:xfrm>
            <a:off x="248841" y="4536876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8">
  <p:cSld name="TITLE_AND_BODY_2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3801070" y="1220391"/>
            <a:ext cx="4607100" cy="18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799284" y="2048470"/>
            <a:ext cx="4607700" cy="27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8" name="Google Shape;208;p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sldNum" idx="12"/>
          </p:nvPr>
        </p:nvSpPr>
        <p:spPr>
          <a:xfrm>
            <a:off x="248841" y="4536876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9">
  <p:cSld name="TITLE_AND_BODY_27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734020" y="744141"/>
            <a:ext cx="76752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13" name="Google Shape;213;p3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14" name="Google Shape;214;p3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sldNum" idx="12"/>
          </p:nvPr>
        </p:nvSpPr>
        <p:spPr>
          <a:xfrm>
            <a:off x="248841" y="4532114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0">
  <p:cSld name="TITLE_AND_BODY_28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1">
  <p:cSld name="TITLE_AND_BODY_29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28623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24" name="Google Shape;224;p40"/>
          <p:cNvSpPr txBox="1">
            <a:spLocks noGrp="1"/>
          </p:cNvSpPr>
          <p:nvPr>
            <p:ph type="body" idx="1"/>
          </p:nvPr>
        </p:nvSpPr>
        <p:spPr>
          <a:xfrm>
            <a:off x="3799879" y="581025"/>
            <a:ext cx="4607700" cy="3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2">
  <p:cSld name="TITLE_AND_BODY_30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739378" y="1700808"/>
            <a:ext cx="45939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32" name="Google Shape;232;p4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33" name="Google Shape;233;p41"/>
          <p:cNvSpPr txBox="1">
            <a:spLocks noGrp="1"/>
          </p:cNvSpPr>
          <p:nvPr>
            <p:ph type="sldNum" idx="12"/>
          </p:nvPr>
        </p:nvSpPr>
        <p:spPr>
          <a:xfrm>
            <a:off x="248841" y="456902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3">
  <p:cSld name="TITLE_AND_BODY_3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4">
  <p:cSld name="TITLE_AND_BODY_3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28623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42" name="Google Shape;242;p43"/>
          <p:cNvSpPr txBox="1">
            <a:spLocks noGrp="1"/>
          </p:cNvSpPr>
          <p:nvPr>
            <p:ph type="body" idx="1"/>
          </p:nvPr>
        </p:nvSpPr>
        <p:spPr>
          <a:xfrm>
            <a:off x="3799879" y="581025"/>
            <a:ext cx="4607700" cy="3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43" name="Google Shape;243;p4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44" name="Google Shape;244;p4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5">
  <p:cSld name="TITLE_AND_BODY_33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8" name="Google Shape;248;p4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0" name="Google Shape;250;p4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 2 1">
  <p:cSld name="CUSTOM_2_1">
    <p:bg>
      <p:bgPr>
        <a:solidFill>
          <a:srgbClr val="0081CC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7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55" y="4758125"/>
            <a:ext cx="1064546" cy="1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075" y="4626425"/>
            <a:ext cx="734801" cy="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6">
  <p:cSld name="TITLE_AND_BODY_3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5" name="Google Shape;255;p4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7" name="Google Shape;257;p45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7">
  <p:cSld name="TITLE_AND_BODY_35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739378" y="1700808"/>
            <a:ext cx="45939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60" name="Google Shape;260;p4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1" name="Google Shape;261;p4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62" name="Google Shape;262;p4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sldNum" idx="12"/>
          </p:nvPr>
        </p:nvSpPr>
        <p:spPr>
          <a:xfrm>
            <a:off x="248841" y="456902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8">
  <p:cSld name="TITLE_AND_BODY_36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title"/>
          </p:nvPr>
        </p:nvSpPr>
        <p:spPr>
          <a:xfrm>
            <a:off x="3801070" y="1220391"/>
            <a:ext cx="4607100" cy="18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body" idx="1"/>
          </p:nvPr>
        </p:nvSpPr>
        <p:spPr>
          <a:xfrm>
            <a:off x="3799284" y="2048470"/>
            <a:ext cx="4607700" cy="27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67" name="Google Shape;267;p4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68" name="Google Shape;268;p4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69" name="Google Shape;269;p47"/>
          <p:cNvSpPr txBox="1">
            <a:spLocks noGrp="1"/>
          </p:cNvSpPr>
          <p:nvPr>
            <p:ph type="sldNum" idx="12"/>
          </p:nvPr>
        </p:nvSpPr>
        <p:spPr>
          <a:xfrm>
            <a:off x="248841" y="4536876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9">
  <p:cSld name="TITLE_AND_BODY_3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3" name="Google Shape;273;p4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75" name="Google Shape;275;p48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0">
  <p:cSld name="TITLE_AND_BODY_38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79" name="Google Shape;279;p4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0" name="Google Shape;280;p4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1" name="Google Shape;281;p49"/>
          <p:cNvSpPr txBox="1">
            <a:spLocks noGrp="1"/>
          </p:cNvSpPr>
          <p:nvPr>
            <p:ph type="sldNum" idx="12"/>
          </p:nvPr>
        </p:nvSpPr>
        <p:spPr>
          <a:xfrm>
            <a:off x="8429625" y="4800600"/>
            <a:ext cx="257100" cy="2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1">
  <p:cSld name="TITLE_AND_BODY_39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sldNum" idx="12"/>
          </p:nvPr>
        </p:nvSpPr>
        <p:spPr>
          <a:xfrm>
            <a:off x="8429625" y="4800600"/>
            <a:ext cx="257100" cy="2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2">
  <p:cSld name="TITLE_AND_BODY_40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0" name="Google Shape;290;p5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sldNum" idx="12"/>
          </p:nvPr>
        </p:nvSpPr>
        <p:spPr>
          <a:xfrm>
            <a:off x="8795147" y="4796433"/>
            <a:ext cx="110700" cy="1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3">
  <p:cSld name="TITLE_AND_BODY_4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6" name="Google Shape;296;p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Marcadores 2">
  <p:cSld name="TITLE_AND_BODY_42">
    <p:bg>
      <p:bgPr>
        <a:solidFill>
          <a:srgbClr val="FFFFFF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Char char="●"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302" name="Google Shape;302;p53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1pPr>
            <a:lvl2pPr marL="91440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900">
                <a:solidFill>
                  <a:srgbClr val="000000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5pPr>
            <a:lvl6pPr marL="2743200" lvl="5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marL="3200400" lvl="6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marL="3657600" lvl="7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marL="4114800" lvl="8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303" name="Google Shape;303;p5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4">
  <p:cSld name="TITLE_AND_BODY_4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>
            <a:spLocks noGrp="1"/>
          </p:cNvSpPr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54"/>
          <p:cNvSpPr txBox="1">
            <a:spLocks noGrp="1"/>
          </p:cNvSpPr>
          <p:nvPr>
            <p:ph type="body" idx="1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2pPr>
            <a:lvl3pPr marL="1371600" lvl="2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4pPr>
            <a:lvl5pPr marL="2286000" lvl="4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5pPr>
            <a:lvl6pPr marL="2743200" lvl="5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6pPr>
            <a:lvl7pPr marL="3200400" lvl="6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8pPr>
            <a:lvl9pPr marL="4114800" lvl="8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7" name="Google Shape;307;p5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109300" cy="1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08" name="Google Shape;308;p5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109300" cy="1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sldNum" idx="12"/>
          </p:nvPr>
        </p:nvSpPr>
        <p:spPr>
          <a:xfrm>
            <a:off x="6552158" y="4352385"/>
            <a:ext cx="21342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">
  <p:cSld name="TITLE_2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13" y="4758134"/>
            <a:ext cx="1064650" cy="19011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/>
        </p:nvSpPr>
        <p:spPr>
          <a:xfrm>
            <a:off x="1764176" y="4848325"/>
            <a:ext cx="7542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| </a:t>
            </a:r>
            <a:r>
              <a:rPr lang="pt-BR" sz="600" i="0" u="none" strike="noStrike" cap="none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Confidential 2019</a:t>
            </a:r>
            <a:endParaRPr sz="5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3" name="Google Shape;4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075" y="4626425"/>
            <a:ext cx="734801" cy="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5">
  <p:cSld name="TITLE_AND_BODY_44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>
            <a:spLocks noGrp="1"/>
          </p:cNvSpPr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55"/>
          <p:cNvSpPr txBox="1">
            <a:spLocks noGrp="1"/>
          </p:cNvSpPr>
          <p:nvPr>
            <p:ph type="body" idx="1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2pPr>
            <a:lvl3pPr marL="1371600" lvl="2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4pPr>
            <a:lvl5pPr marL="2286000" lvl="4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5pPr>
            <a:lvl6pPr marL="2743200" lvl="5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6pPr>
            <a:lvl7pPr marL="3200400" lvl="6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8pPr>
            <a:lvl9pPr marL="4114800" lvl="8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13" name="Google Shape;313;p5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109300" cy="1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14" name="Google Shape;314;p5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109300" cy="1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15" name="Google Shape;315;p55"/>
          <p:cNvSpPr txBox="1">
            <a:spLocks noGrp="1"/>
          </p:cNvSpPr>
          <p:nvPr>
            <p:ph type="sldNum" idx="12"/>
          </p:nvPr>
        </p:nvSpPr>
        <p:spPr>
          <a:xfrm>
            <a:off x="6552158" y="4352385"/>
            <a:ext cx="21342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 1">
  <p:cSld name="TITLE_1_1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56"/>
          <p:cNvGrpSpPr/>
          <p:nvPr/>
        </p:nvGrpSpPr>
        <p:grpSpPr>
          <a:xfrm>
            <a:off x="651325" y="9575"/>
            <a:ext cx="7863700" cy="5124300"/>
            <a:chOff x="651325" y="9575"/>
            <a:chExt cx="7863700" cy="5124300"/>
          </a:xfrm>
        </p:grpSpPr>
        <p:cxnSp>
          <p:nvCxnSpPr>
            <p:cNvPr id="318" name="Google Shape;318;p56"/>
            <p:cNvCxnSpPr/>
            <p:nvPr/>
          </p:nvCxnSpPr>
          <p:spPr>
            <a:xfrm>
              <a:off x="65132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56"/>
            <p:cNvCxnSpPr/>
            <p:nvPr/>
          </p:nvCxnSpPr>
          <p:spPr>
            <a:xfrm>
              <a:off x="222406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56"/>
            <p:cNvCxnSpPr/>
            <p:nvPr/>
          </p:nvCxnSpPr>
          <p:spPr>
            <a:xfrm>
              <a:off x="379680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56"/>
            <p:cNvCxnSpPr/>
            <p:nvPr/>
          </p:nvCxnSpPr>
          <p:spPr>
            <a:xfrm>
              <a:off x="536954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56"/>
            <p:cNvCxnSpPr/>
            <p:nvPr/>
          </p:nvCxnSpPr>
          <p:spPr>
            <a:xfrm>
              <a:off x="694228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56"/>
            <p:cNvCxnSpPr/>
            <p:nvPr/>
          </p:nvCxnSpPr>
          <p:spPr>
            <a:xfrm>
              <a:off x="851502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24" name="Google Shape;324;p56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56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56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0099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7" name="Google Shape;32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13" y="4758134"/>
            <a:ext cx="1064650" cy="190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6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7550" y="4543241"/>
            <a:ext cx="467475" cy="4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6"/>
          <p:cNvSpPr txBox="1"/>
          <p:nvPr/>
        </p:nvSpPr>
        <p:spPr>
          <a:xfrm>
            <a:off x="1764176" y="4848325"/>
            <a:ext cx="7542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| </a:t>
            </a:r>
            <a:r>
              <a:rPr lang="pt-BR" sz="600" i="0" u="none" strike="noStrike" cap="none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Confidential 2019</a:t>
            </a:r>
            <a:endParaRPr sz="5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6">
  <p:cSld name="TITLE_AND_BODY_45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57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33" name="Google Shape;333;p5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34" name="Google Shape;334;p5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35" name="Google Shape;335;p57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7">
  <p:cSld name="TITLE_AND_BODY_46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58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39" name="Google Shape;339;p5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40" name="Google Shape;340;p5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41" name="Google Shape;341;p58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8">
  <p:cSld name="TITLE_AND_BODY_47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5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45" name="Google Shape;345;p5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46" name="Google Shape;346;p5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47" name="Google Shape;347;p59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9">
  <p:cSld name="TITLE_AND_BODY_48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0"/>
          <p:cNvSpPr txBox="1">
            <a:spLocks noGrp="1"/>
          </p:cNvSpPr>
          <p:nvPr>
            <p:ph type="title"/>
          </p:nvPr>
        </p:nvSpPr>
        <p:spPr>
          <a:xfrm>
            <a:off x="1812726" y="1700808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6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1" name="Google Shape;351;p6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52" name="Google Shape;352;p6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53" name="Google Shape;353;p60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0">
  <p:cSld name="TITLE_AND_BODY_49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1"/>
          <p:cNvSpPr txBox="1">
            <a:spLocks noGrp="1"/>
          </p:cNvSpPr>
          <p:nvPr>
            <p:ph type="title"/>
          </p:nvPr>
        </p:nvSpPr>
        <p:spPr>
          <a:xfrm>
            <a:off x="1812726" y="1700808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6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7" name="Google Shape;357;p6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58" name="Google Shape;358;p6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59" name="Google Shape;359;p61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1">
  <p:cSld name="TITLE_AND_BODY_50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62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63" name="Google Shape;363;p6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64" name="Google Shape;364;p6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65" name="Google Shape;365;p62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2">
  <p:cSld name="TITLE_AND_BODY_5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6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69" name="Google Shape;369;p6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0" name="Google Shape;370;p6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1" name="Google Shape;371;p63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3">
  <p:cSld name="TITLE_AND_BODY_52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4" name="Google Shape;374;p6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5" name="Google Shape;375;p6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6" name="Google Shape;376;p6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7" name="Google Shape;377;p64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2 1">
  <p:cSld name="TITLE_1_2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9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9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0099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13" y="4758134"/>
            <a:ext cx="1064650" cy="19011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/>
        </p:nvSpPr>
        <p:spPr>
          <a:xfrm>
            <a:off x="1764176" y="4848325"/>
            <a:ext cx="7542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| </a:t>
            </a:r>
            <a:r>
              <a:rPr lang="pt-BR" sz="600" i="0" u="none" strike="noStrike" cap="none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Confidential 2019</a:t>
            </a:r>
            <a:endParaRPr sz="5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0" name="Google Shape;5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075" y="4626425"/>
            <a:ext cx="734801" cy="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4">
  <p:cSld name="TITLE_AND_BODY_53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5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28623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65"/>
          <p:cNvSpPr txBox="1">
            <a:spLocks noGrp="1"/>
          </p:cNvSpPr>
          <p:nvPr>
            <p:ph type="body" idx="1"/>
          </p:nvPr>
        </p:nvSpPr>
        <p:spPr>
          <a:xfrm>
            <a:off x="3799879" y="581025"/>
            <a:ext cx="4607700" cy="3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81" name="Google Shape;381;p6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82" name="Google Shape;382;p6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83" name="Google Shape;383;p65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5">
  <p:cSld name="TITLE_AND_BODY_54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6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66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87" name="Google Shape;387;p6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88" name="Google Shape;388;p6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89" name="Google Shape;389;p66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6">
  <p:cSld name="TITLE_AND_BODY_55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7"/>
          <p:cNvSpPr txBox="1">
            <a:spLocks noGrp="1"/>
          </p:cNvSpPr>
          <p:nvPr>
            <p:ph type="title"/>
          </p:nvPr>
        </p:nvSpPr>
        <p:spPr>
          <a:xfrm>
            <a:off x="1812726" y="1700808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6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3" name="Google Shape;393;p6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94" name="Google Shape;394;p6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95" name="Google Shape;395;p67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 1">
  <p:cSld name="TITLE_3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8"/>
          <p:cNvSpPr txBox="1">
            <a:spLocks noGrp="1"/>
          </p:cNvSpPr>
          <p:nvPr>
            <p:ph type="ctrTitle"/>
          </p:nvPr>
        </p:nvSpPr>
        <p:spPr>
          <a:xfrm>
            <a:off x="257175" y="798909"/>
            <a:ext cx="29148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75" tIns="17175" rIns="17175" bIns="171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68"/>
          <p:cNvSpPr txBox="1">
            <a:spLocks noGrp="1"/>
          </p:cNvSpPr>
          <p:nvPr>
            <p:ph type="subTitle" idx="1"/>
          </p:nvPr>
        </p:nvSpPr>
        <p:spPr>
          <a:xfrm>
            <a:off x="514350" y="1457325"/>
            <a:ext cx="24003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6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0" name="Google Shape;400;p6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1" name="Google Shape;401;p68"/>
          <p:cNvSpPr txBox="1">
            <a:spLocks noGrp="1"/>
          </p:cNvSpPr>
          <p:nvPr>
            <p:ph type="sldNum" idx="12"/>
          </p:nvPr>
        </p:nvSpPr>
        <p:spPr>
          <a:xfrm>
            <a:off x="8795742" y="197644"/>
            <a:ext cx="90000" cy="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1pPr>
            <a:lvl2pPr marL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2pPr>
            <a:lvl3pPr marL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3pPr>
            <a:lvl4pPr marL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4pPr>
            <a:lvl5pPr marL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5pPr>
            <a:lvl6pPr marL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6pPr>
            <a:lvl7pPr marL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7pPr>
            <a:lvl8pPr marL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8pPr>
            <a:lvl9pPr marL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7">
  <p:cSld name="TITLE_AND_BODY_56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9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28623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69"/>
          <p:cNvSpPr txBox="1">
            <a:spLocks noGrp="1"/>
          </p:cNvSpPr>
          <p:nvPr>
            <p:ph type="body" idx="1"/>
          </p:nvPr>
        </p:nvSpPr>
        <p:spPr>
          <a:xfrm>
            <a:off x="3799879" y="581025"/>
            <a:ext cx="4607700" cy="3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405" name="Google Shape;405;p6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06" name="Google Shape;406;p6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07" name="Google Shape;407;p69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8">
  <p:cSld name="TITLE_AND_BODY_57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0" name="Google Shape;410;p7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1" name="Google Shape;411;p7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12" name="Google Shape;412;p7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13" name="Google Shape;413;p70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9">
  <p:cSld name="TITLE_AND_BODY_58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16" name="Google Shape;416;p7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17" name="Google Shape;417;p7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18" name="Google Shape;418;p7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19" name="Google Shape;419;p71"/>
          <p:cNvSpPr txBox="1">
            <a:spLocks noGrp="1"/>
          </p:cNvSpPr>
          <p:nvPr>
            <p:ph type="sldNum" idx="12"/>
          </p:nvPr>
        </p:nvSpPr>
        <p:spPr>
          <a:xfrm>
            <a:off x="8795147" y="4796433"/>
            <a:ext cx="110700" cy="1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633413" y="1214438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●"/>
              <a:defRPr/>
            </a:lvl1pPr>
            <a:lvl2pPr marL="914400" lvl="1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○"/>
              <a:defRPr/>
            </a:lvl2pPr>
            <a:lvl3pPr marL="1371600" lvl="2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■"/>
              <a:defRPr/>
            </a:lvl3pPr>
            <a:lvl4pPr marL="1828800" lvl="3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●"/>
              <a:defRPr/>
            </a:lvl4pPr>
            <a:lvl5pPr marL="2286000" lvl="4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○"/>
              <a:defRPr/>
            </a:lvl5pPr>
            <a:lvl6pPr marL="2743200" lvl="5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■"/>
              <a:defRPr/>
            </a:lvl6pPr>
            <a:lvl7pPr marL="3200400" lvl="6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●"/>
              <a:defRPr/>
            </a:lvl7pPr>
            <a:lvl8pPr marL="3657600" lvl="7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○"/>
              <a:defRPr/>
            </a:lvl8pPr>
            <a:lvl9pPr marL="4114800" lvl="8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7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  <p:sldLayoutId id="2147483711" r:id="rId60"/>
    <p:sldLayoutId id="2147483712" r:id="rId61"/>
    <p:sldLayoutId id="2147483713" r:id="rId62"/>
    <p:sldLayoutId id="2147483714" r:id="rId63"/>
    <p:sldLayoutId id="2147483715" r:id="rId64"/>
    <p:sldLayoutId id="2147483716" r:id="rId65"/>
    <p:sldLayoutId id="2147483717" r:id="rId6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55125" y="2782709"/>
            <a:ext cx="5033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>
                <a:solidFill>
                  <a:schemeClr val="bg1"/>
                </a:solidFill>
                <a:latin typeface="+mn-lt"/>
              </a:rPr>
              <a:t>Template</a:t>
            </a:r>
            <a:r>
              <a:rPr lang="pt-BR" sz="3200" dirty="0">
                <a:solidFill>
                  <a:schemeClr val="bg1"/>
                </a:solidFill>
                <a:latin typeface="+mn-lt"/>
              </a:rPr>
              <a:t> Final – Módulo 1</a:t>
            </a:r>
          </a:p>
        </p:txBody>
      </p:sp>
    </p:spTree>
    <p:extLst>
      <p:ext uri="{BB962C8B-B14F-4D97-AF65-F5344CB8AC3E}">
        <p14:creationId xmlns:p14="http://schemas.microsoft.com/office/powerpoint/2010/main" val="358610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8;p73">
            <a:extLst>
              <a:ext uri="{FF2B5EF4-FFF2-40B4-BE49-F238E27FC236}">
                <a16:creationId xmlns:a16="http://schemas.microsoft.com/office/drawing/2014/main" id="{7B718844-E338-4F63-9EE0-F33740B35964}"/>
              </a:ext>
            </a:extLst>
          </p:cNvPr>
          <p:cNvSpPr txBox="1"/>
          <p:nvPr/>
        </p:nvSpPr>
        <p:spPr>
          <a:xfrm>
            <a:off x="551767" y="264850"/>
            <a:ext cx="3423073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Capa</a:t>
            </a:r>
            <a:endParaRPr sz="1600" b="1" dirty="0">
              <a:solidFill>
                <a:schemeClr val="tx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A0AF7E6-5F2A-48F1-A699-B41FCD82B1C7}"/>
              </a:ext>
            </a:extLst>
          </p:cNvPr>
          <p:cNvSpPr txBox="1"/>
          <p:nvPr/>
        </p:nvSpPr>
        <p:spPr>
          <a:xfrm>
            <a:off x="2286000" y="177135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Título: o problema</a:t>
            </a:r>
            <a:endParaRPr lang="pt-BR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9B909F-CD94-4886-B5DD-B3F75EB453A5}"/>
              </a:ext>
            </a:extLst>
          </p:cNvPr>
          <p:cNvSpPr txBox="1"/>
          <p:nvPr/>
        </p:nvSpPr>
        <p:spPr>
          <a:xfrm>
            <a:off x="2763689" y="2417861"/>
            <a:ext cx="3616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Helvetica" panose="020B0604020202020204" pitchFamily="2" charset="0"/>
              </a:rPr>
              <a:t>Seu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nome</a:t>
            </a:r>
            <a:r>
              <a:rPr lang="en-US" dirty="0">
                <a:latin typeface="Helvetica" panose="020B0604020202020204" pitchFamily="2" charset="0"/>
              </a:rPr>
              <a:t>, com breve </a:t>
            </a:r>
            <a:r>
              <a:rPr lang="en-US" dirty="0" err="1">
                <a:latin typeface="Helvetica" panose="020B0604020202020204" pitchFamily="2" charset="0"/>
              </a:rPr>
              <a:t>descrição</a:t>
            </a:r>
            <a:r>
              <a:rPr lang="en-US" dirty="0">
                <a:latin typeface="Helvetica" panose="020B0604020202020204" pitchFamily="2" charset="0"/>
              </a:rPr>
              <a:t> (</a:t>
            </a:r>
            <a:r>
              <a:rPr lang="en-US" dirty="0" err="1">
                <a:latin typeface="Helvetica" panose="020B0604020202020204" pitchFamily="2" charset="0"/>
              </a:rPr>
              <a:t>ocupação</a:t>
            </a:r>
            <a:r>
              <a:rPr lang="en-US" dirty="0">
                <a:latin typeface="Helvetica" panose="020B0604020202020204" pitchFamily="2" charset="0"/>
              </a:rPr>
              <a:t> e </a:t>
            </a:r>
            <a:r>
              <a:rPr lang="en-US" dirty="0" err="1">
                <a:latin typeface="Helvetica" panose="020B0604020202020204" pitchFamily="2" charset="0"/>
              </a:rPr>
              <a:t>área</a:t>
            </a:r>
            <a:r>
              <a:rPr lang="en-US" dirty="0">
                <a:latin typeface="Helvetica" panose="020B0604020202020204" pitchFamily="2" charset="0"/>
              </a:rPr>
              <a:t> de </a:t>
            </a:r>
            <a:r>
              <a:rPr lang="en-US" dirty="0" err="1">
                <a:latin typeface="Helvetica" panose="020B0604020202020204" pitchFamily="2" charset="0"/>
              </a:rPr>
              <a:t>formação</a:t>
            </a:r>
            <a:r>
              <a:rPr lang="en-US" dirty="0">
                <a:latin typeface="Helvetica" panose="020B0604020202020204" pitchFamily="2" charset="0"/>
              </a:rPr>
              <a:t>)</a:t>
            </a:r>
            <a:endParaRPr lang="pt-BR" dirty="0">
              <a:latin typeface="Helvetica" panose="020B0604020202020204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151ABF-9FBC-4AC3-9B9D-0BEB642317FD}"/>
              </a:ext>
            </a:extLst>
          </p:cNvPr>
          <p:cNvSpPr txBox="1"/>
          <p:nvPr/>
        </p:nvSpPr>
        <p:spPr>
          <a:xfrm>
            <a:off x="5169162" y="372006"/>
            <a:ext cx="3616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Helvetica" panose="020B0604020202020204" pitchFamily="2" charset="0"/>
              </a:rPr>
              <a:t>Obs</a:t>
            </a:r>
            <a:r>
              <a:rPr lang="en-US" dirty="0">
                <a:latin typeface="Helvetica" panose="020B0604020202020204" pitchFamily="2" charset="0"/>
              </a:rPr>
              <a:t>: </a:t>
            </a:r>
            <a:r>
              <a:rPr lang="en-US" dirty="0" err="1">
                <a:latin typeface="Helvetica" panose="020B0604020202020204" pitchFamily="2" charset="0"/>
              </a:rPr>
              <a:t>pode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criar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sua</a:t>
            </a:r>
            <a:r>
              <a:rPr lang="en-US" dirty="0">
                <a:latin typeface="Helvetica" panose="020B0604020202020204" pitchFamily="2" charset="0"/>
              </a:rPr>
              <a:t> propria </a:t>
            </a:r>
            <a:r>
              <a:rPr lang="en-US" dirty="0" err="1">
                <a:latin typeface="Helvetica" panose="020B0604020202020204" pitchFamily="2" charset="0"/>
              </a:rPr>
              <a:t>identidade</a:t>
            </a:r>
            <a:r>
              <a:rPr lang="en-US" dirty="0">
                <a:latin typeface="Helvetica" panose="020B0604020202020204" pitchFamily="2" charset="0"/>
              </a:rPr>
              <a:t> visual </a:t>
            </a:r>
            <a:r>
              <a:rPr lang="en-US" dirty="0" err="1">
                <a:latin typeface="Helvetica" panose="020B0604020202020204" pitchFamily="2" charset="0"/>
              </a:rPr>
              <a:t>na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apresentação</a:t>
            </a:r>
            <a:r>
              <a:rPr lang="en-US" dirty="0">
                <a:latin typeface="Helvetica" panose="020B0604020202020204" pitchFamily="2" charset="0"/>
              </a:rPr>
              <a:t>. </a:t>
            </a:r>
            <a:r>
              <a:rPr lang="en-US" dirty="0" err="1">
                <a:latin typeface="Helvetica" panose="020B0604020202020204" pitchFamily="2" charset="0"/>
              </a:rPr>
              <a:t>Lembre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apenas</a:t>
            </a:r>
            <a:r>
              <a:rPr lang="en-US" dirty="0">
                <a:latin typeface="Helvetica" panose="020B0604020202020204" pitchFamily="2" charset="0"/>
              </a:rPr>
              <a:t> de </a:t>
            </a:r>
            <a:r>
              <a:rPr lang="en-US" dirty="0" err="1">
                <a:latin typeface="Helvetica" panose="020B0604020202020204" pitchFamily="2" charset="0"/>
              </a:rPr>
              <a:t>utilizar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uma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linguagem</a:t>
            </a:r>
            <a:r>
              <a:rPr lang="en-US" dirty="0">
                <a:latin typeface="Helvetica" panose="020B0604020202020204" pitchFamily="2" charset="0"/>
              </a:rPr>
              <a:t> visual </a:t>
            </a:r>
            <a:r>
              <a:rPr lang="en-US" dirty="0" err="1">
                <a:latin typeface="Helvetica" panose="020B0604020202020204" pitchFamily="2" charset="0"/>
              </a:rPr>
              <a:t>coesa</a:t>
            </a:r>
            <a:r>
              <a:rPr lang="en-US" dirty="0">
                <a:latin typeface="Helvetica" panose="020B0604020202020204" pitchFamily="2" charset="0"/>
              </a:rPr>
              <a:t>.</a:t>
            </a:r>
            <a:endParaRPr lang="pt-BR" dirty="0">
              <a:latin typeface="Helvetica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8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8;p73">
            <a:extLst>
              <a:ext uri="{FF2B5EF4-FFF2-40B4-BE49-F238E27FC236}">
                <a16:creationId xmlns:a16="http://schemas.microsoft.com/office/drawing/2014/main" id="{7B718844-E338-4F63-9EE0-F33740B35964}"/>
              </a:ext>
            </a:extLst>
          </p:cNvPr>
          <p:cNvSpPr txBox="1"/>
          <p:nvPr/>
        </p:nvSpPr>
        <p:spPr>
          <a:xfrm>
            <a:off x="551767" y="264850"/>
            <a:ext cx="3423073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A</a:t>
            </a:r>
            <a:r>
              <a:rPr lang="pt-BR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 Persona e Jornada</a:t>
            </a:r>
            <a:endParaRPr sz="1600" b="1" dirty="0">
              <a:solidFill>
                <a:schemeClr val="tx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9B909F-CD94-4886-B5DD-B3F75EB453A5}"/>
              </a:ext>
            </a:extLst>
          </p:cNvPr>
          <p:cNvSpPr txBox="1"/>
          <p:nvPr/>
        </p:nvSpPr>
        <p:spPr>
          <a:xfrm>
            <a:off x="1088463" y="1282005"/>
            <a:ext cx="6191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2" charset="0"/>
              </a:rPr>
              <a:t>O </a:t>
            </a:r>
            <a:r>
              <a:rPr lang="en-US" dirty="0" err="1">
                <a:latin typeface="Helvetica" panose="020B0604020202020204" pitchFamily="2" charset="0"/>
              </a:rPr>
              <a:t>objetivo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deste</a:t>
            </a:r>
            <a:r>
              <a:rPr lang="en-US" dirty="0">
                <a:latin typeface="Helvetica" panose="020B0604020202020204" pitchFamily="2" charset="0"/>
              </a:rPr>
              <a:t> slide é </a:t>
            </a:r>
            <a:r>
              <a:rPr lang="en-US" dirty="0" err="1">
                <a:latin typeface="Helvetica" panose="020B0604020202020204" pitchFamily="2" charset="0"/>
              </a:rPr>
              <a:t>você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mostrar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quem</a:t>
            </a:r>
            <a:r>
              <a:rPr lang="en-US" dirty="0">
                <a:latin typeface="Helvetica" panose="020B0604020202020204" pitchFamily="2" charset="0"/>
              </a:rPr>
              <a:t> é a persona do </a:t>
            </a:r>
            <a:r>
              <a:rPr lang="en-US" dirty="0" err="1">
                <a:latin typeface="Helvetica" panose="020B0604020202020204" pitchFamily="2" charset="0"/>
              </a:rPr>
              <a:t>seu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problema</a:t>
            </a:r>
            <a:r>
              <a:rPr lang="en-US" dirty="0">
                <a:latin typeface="Helvetica" panose="020B0604020202020204" pitchFamily="2" charset="0"/>
              </a:rPr>
              <a:t> e </a:t>
            </a:r>
            <a:r>
              <a:rPr lang="en-US" dirty="0" err="1">
                <a:latin typeface="Helvetica" panose="020B0604020202020204" pitchFamily="2" charset="0"/>
              </a:rPr>
              <a:t>quão</a:t>
            </a:r>
            <a:r>
              <a:rPr lang="en-US" dirty="0">
                <a:latin typeface="Helvetica" panose="020B0604020202020204" pitchFamily="2" charset="0"/>
              </a:rPr>
              <a:t> doloroso para </a:t>
            </a:r>
            <a:r>
              <a:rPr lang="en-US" dirty="0" err="1">
                <a:latin typeface="Helvetica" panose="020B0604020202020204" pitchFamily="2" charset="0"/>
              </a:rPr>
              <a:t>ela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este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problema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em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questão</a:t>
            </a:r>
            <a:r>
              <a:rPr lang="en-US" dirty="0">
                <a:latin typeface="Helvetica" panose="020B0604020202020204" pitchFamily="2" charset="0"/>
              </a:rPr>
              <a:t>. </a:t>
            </a:r>
            <a:r>
              <a:rPr lang="en-US" dirty="0" err="1">
                <a:latin typeface="Helvetica" panose="020B0604020202020204" pitchFamily="2" charset="0"/>
              </a:rPr>
              <a:t>Coloque</a:t>
            </a:r>
            <a:r>
              <a:rPr lang="en-US" dirty="0">
                <a:latin typeface="Helvetica" panose="020B0604020202020204" pitchFamily="2" charset="0"/>
              </a:rPr>
              <a:t> imagens que </a:t>
            </a:r>
            <a:r>
              <a:rPr lang="en-US" dirty="0" err="1">
                <a:latin typeface="Helvetica" panose="020B0604020202020204" pitchFamily="2" charset="0"/>
              </a:rPr>
              <a:t>represente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esta</a:t>
            </a:r>
            <a:r>
              <a:rPr lang="en-US" dirty="0">
                <a:latin typeface="Helvetica" panose="020B0604020202020204" pitchFamily="2" charset="0"/>
              </a:rPr>
              <a:t> persona e </a:t>
            </a:r>
            <a:r>
              <a:rPr lang="en-US" dirty="0" err="1">
                <a:latin typeface="Helvetica" panose="020B0604020202020204" pitchFamily="2" charset="0"/>
              </a:rPr>
              <a:t>os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pontos</a:t>
            </a:r>
            <a:r>
              <a:rPr lang="en-US" dirty="0">
                <a:latin typeface="Helvetica" panose="020B0604020202020204" pitchFamily="2" charset="0"/>
              </a:rPr>
              <a:t> de </a:t>
            </a:r>
            <a:r>
              <a:rPr lang="en-US" dirty="0" err="1">
                <a:latin typeface="Helvetica" panose="020B0604020202020204" pitchFamily="2" charset="0"/>
              </a:rPr>
              <a:t>dor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durante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sua</a:t>
            </a:r>
            <a:r>
              <a:rPr lang="en-US" dirty="0">
                <a:latin typeface="Helvetica" panose="020B0604020202020204" pitchFamily="2" charset="0"/>
              </a:rPr>
              <a:t> jornada.</a:t>
            </a:r>
          </a:p>
          <a:p>
            <a:endParaRPr lang="en-US" dirty="0">
              <a:latin typeface="Helvetica" panose="020B0604020202020204" pitchFamily="2" charset="0"/>
            </a:endParaRPr>
          </a:p>
          <a:p>
            <a:r>
              <a:rPr lang="en-US" dirty="0">
                <a:latin typeface="Helvetica" panose="020B0604020202020204" pitchFamily="2" charset="0"/>
              </a:rPr>
              <a:t>O </a:t>
            </a:r>
            <a:r>
              <a:rPr lang="en-US" dirty="0" err="1">
                <a:latin typeface="Helvetica" panose="020B0604020202020204" pitchFamily="2" charset="0"/>
              </a:rPr>
              <a:t>objetivo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aqui</a:t>
            </a:r>
            <a:r>
              <a:rPr lang="en-US" dirty="0">
                <a:latin typeface="Helvetica" panose="020B0604020202020204" pitchFamily="2" charset="0"/>
              </a:rPr>
              <a:t> é </a:t>
            </a:r>
            <a:r>
              <a:rPr lang="en-US" dirty="0" err="1">
                <a:latin typeface="Helvetica" panose="020B0604020202020204" pitchFamily="2" charset="0"/>
              </a:rPr>
              <a:t>criar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empatia</a:t>
            </a:r>
            <a:r>
              <a:rPr lang="en-US" dirty="0">
                <a:latin typeface="Helvetica" panose="020B0604020202020204" pitchFamily="2" charset="0"/>
              </a:rPr>
              <a:t> e </a:t>
            </a:r>
            <a:r>
              <a:rPr lang="en-US" dirty="0" err="1">
                <a:latin typeface="Helvetica" panose="020B0604020202020204" pitchFamily="2" charset="0"/>
              </a:rPr>
              <a:t>conexão</a:t>
            </a:r>
            <a:r>
              <a:rPr lang="en-US" dirty="0">
                <a:latin typeface="Helvetica" panose="020B0604020202020204" pitchFamily="2" charset="0"/>
              </a:rPr>
              <a:t> entre o </a:t>
            </a:r>
            <a:r>
              <a:rPr lang="en-US" dirty="0" err="1">
                <a:latin typeface="Helvetica" panose="020B0604020202020204" pitchFamily="2" charset="0"/>
              </a:rPr>
              <a:t>público</a:t>
            </a:r>
            <a:r>
              <a:rPr lang="en-US" dirty="0">
                <a:latin typeface="Helvetica" panose="020B0604020202020204" pitchFamily="2" charset="0"/>
              </a:rPr>
              <a:t>, </a:t>
            </a:r>
            <a:r>
              <a:rPr lang="en-US" dirty="0" err="1">
                <a:latin typeface="Helvetica" panose="020B0604020202020204" pitchFamily="2" charset="0"/>
              </a:rPr>
              <a:t>sua</a:t>
            </a:r>
            <a:r>
              <a:rPr lang="en-US" dirty="0">
                <a:latin typeface="Helvetica" panose="020B0604020202020204" pitchFamily="2" charset="0"/>
              </a:rPr>
              <a:t> persona e o </a:t>
            </a:r>
            <a:r>
              <a:rPr lang="en-US" dirty="0" err="1">
                <a:latin typeface="Helvetica" panose="020B0604020202020204" pitchFamily="2" charset="0"/>
              </a:rPr>
              <a:t>problema</a:t>
            </a:r>
            <a:r>
              <a:rPr lang="en-US" dirty="0">
                <a:latin typeface="Helvetica" panose="020B0604020202020204" pitchFamily="2" charset="0"/>
              </a:rPr>
              <a:t> que </a:t>
            </a:r>
            <a:r>
              <a:rPr lang="en-US" dirty="0" err="1">
                <a:latin typeface="Helvetica" panose="020B0604020202020204" pitchFamily="2" charset="0"/>
              </a:rPr>
              <a:t>você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quer</a:t>
            </a:r>
            <a:r>
              <a:rPr lang="en-US" dirty="0">
                <a:latin typeface="Helvetica" panose="020B0604020202020204" pitchFamily="2" charset="0"/>
              </a:rPr>
              <a:t> resolver </a:t>
            </a:r>
          </a:p>
          <a:p>
            <a:endParaRPr lang="en-US" dirty="0">
              <a:latin typeface="Helvetica" panose="020B0604020202020204" pitchFamily="2" charset="0"/>
            </a:endParaRPr>
          </a:p>
          <a:p>
            <a:r>
              <a:rPr lang="en-US" dirty="0" err="1">
                <a:latin typeface="Helvetica" panose="020B0604020202020204" pitchFamily="2" charset="0"/>
              </a:rPr>
              <a:t>Lembre</a:t>
            </a:r>
            <a:r>
              <a:rPr lang="en-US" dirty="0">
                <a:latin typeface="Helvetica" panose="020B0604020202020204" pitchFamily="2" charset="0"/>
              </a:rPr>
              <a:t> da aula de storytelling para </a:t>
            </a:r>
            <a:r>
              <a:rPr lang="en-US" dirty="0" err="1">
                <a:latin typeface="Helvetica" panose="020B0604020202020204" pitchFamily="2" charset="0"/>
              </a:rPr>
              <a:t>criar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uma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história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impactante</a:t>
            </a:r>
            <a:r>
              <a:rPr lang="en-US" dirty="0">
                <a:latin typeface="Helvetica" panose="020B0604020202020204" pitchFamily="2" charset="0"/>
              </a:rPr>
              <a:t>!</a:t>
            </a:r>
            <a:endParaRPr lang="pt-BR" dirty="0">
              <a:latin typeface="Helvetica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6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8;p73">
            <a:extLst>
              <a:ext uri="{FF2B5EF4-FFF2-40B4-BE49-F238E27FC236}">
                <a16:creationId xmlns:a16="http://schemas.microsoft.com/office/drawing/2014/main" id="{7B718844-E338-4F63-9EE0-F33740B35964}"/>
              </a:ext>
            </a:extLst>
          </p:cNvPr>
          <p:cNvSpPr txBox="1"/>
          <p:nvPr/>
        </p:nvSpPr>
        <p:spPr>
          <a:xfrm>
            <a:off x="551767" y="264850"/>
            <a:ext cx="3423073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Detalhamento</a:t>
            </a: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 do </a:t>
            </a: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Problema</a:t>
            </a:r>
            <a:endParaRPr sz="1600" b="1" dirty="0">
              <a:solidFill>
                <a:schemeClr val="tx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9B909F-CD94-4886-B5DD-B3F75EB453A5}"/>
              </a:ext>
            </a:extLst>
          </p:cNvPr>
          <p:cNvSpPr txBox="1"/>
          <p:nvPr/>
        </p:nvSpPr>
        <p:spPr>
          <a:xfrm>
            <a:off x="1088463" y="1282005"/>
            <a:ext cx="6191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Helvetica" panose="020B0604020202020204" pitchFamily="2" charset="0"/>
              </a:rPr>
              <a:t>Vamos</a:t>
            </a:r>
            <a:r>
              <a:rPr lang="en-US" dirty="0">
                <a:latin typeface="Helvetica" panose="020B0604020202020204" pitchFamily="2" charset="0"/>
              </a:rPr>
              <a:t> agora </a:t>
            </a:r>
            <a:r>
              <a:rPr lang="en-US" dirty="0" err="1">
                <a:latin typeface="Helvetica" panose="020B0604020202020204" pitchFamily="2" charset="0"/>
              </a:rPr>
              <a:t>evidenciar</a:t>
            </a:r>
            <a:r>
              <a:rPr lang="en-US" dirty="0">
                <a:latin typeface="Helvetica" panose="020B0604020202020204" pitchFamily="2" charset="0"/>
              </a:rPr>
              <a:t> que </a:t>
            </a:r>
            <a:r>
              <a:rPr lang="en-US" dirty="0" err="1">
                <a:latin typeface="Helvetica" panose="020B0604020202020204" pitchFamily="2" charset="0"/>
              </a:rPr>
              <a:t>isso</a:t>
            </a:r>
            <a:r>
              <a:rPr lang="en-US" dirty="0">
                <a:latin typeface="Helvetica" panose="020B0604020202020204" pitchFamily="2" charset="0"/>
              </a:rPr>
              <a:t> é </a:t>
            </a:r>
            <a:r>
              <a:rPr lang="en-US" dirty="0" err="1">
                <a:latin typeface="Helvetica" panose="020B0604020202020204" pitchFamily="2" charset="0"/>
              </a:rPr>
              <a:t>uma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dor</a:t>
            </a:r>
            <a:r>
              <a:rPr lang="en-US" dirty="0">
                <a:latin typeface="Helvetica" panose="020B0604020202020204" pitchFamily="2" charset="0"/>
              </a:rPr>
              <a:t> de </a:t>
            </a:r>
            <a:r>
              <a:rPr lang="en-US" dirty="0" err="1">
                <a:latin typeface="Helvetica" panose="020B0604020202020204" pitchFamily="2" charset="0"/>
              </a:rPr>
              <a:t>muito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mais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gente</a:t>
            </a:r>
            <a:r>
              <a:rPr lang="en-US" dirty="0">
                <a:latin typeface="Helvetica" panose="020B0604020202020204" pitchFamily="2" charset="0"/>
              </a:rPr>
              <a:t> do que </a:t>
            </a:r>
            <a:r>
              <a:rPr lang="en-US" dirty="0" err="1">
                <a:latin typeface="Helvetica" panose="020B0604020202020204" pitchFamily="2" charset="0"/>
              </a:rPr>
              <a:t>apenas</a:t>
            </a:r>
            <a:r>
              <a:rPr lang="en-US" dirty="0">
                <a:latin typeface="Helvetica" panose="020B0604020202020204" pitchFamily="2" charset="0"/>
              </a:rPr>
              <a:t> da </a:t>
            </a:r>
            <a:r>
              <a:rPr lang="en-US" dirty="0" err="1">
                <a:latin typeface="Helvetica" panose="020B0604020202020204" pitchFamily="2" charset="0"/>
              </a:rPr>
              <a:t>nossa</a:t>
            </a:r>
            <a:r>
              <a:rPr lang="en-US" dirty="0">
                <a:latin typeface="Helvetica" panose="020B0604020202020204" pitchFamily="2" charset="0"/>
              </a:rPr>
              <a:t> persona!</a:t>
            </a:r>
          </a:p>
          <a:p>
            <a:endParaRPr lang="en-US" dirty="0">
              <a:latin typeface="Helvetica" panose="020B0604020202020204" pitchFamily="2" charset="0"/>
            </a:endParaRPr>
          </a:p>
          <a:p>
            <a:r>
              <a:rPr lang="en-US" dirty="0">
                <a:latin typeface="Helvetica" panose="020B0604020202020204" pitchFamily="2" charset="0"/>
              </a:rPr>
              <a:t>O </a:t>
            </a:r>
            <a:r>
              <a:rPr lang="en-US" dirty="0" err="1">
                <a:latin typeface="Helvetica" panose="020B0604020202020204" pitchFamily="2" charset="0"/>
              </a:rPr>
              <a:t>objetivo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deste</a:t>
            </a:r>
            <a:r>
              <a:rPr lang="en-US" dirty="0">
                <a:latin typeface="Helvetica" panose="020B0604020202020204" pitchFamily="2" charset="0"/>
              </a:rPr>
              <a:t> slide é </a:t>
            </a:r>
            <a:r>
              <a:rPr lang="en-US" dirty="0" err="1">
                <a:latin typeface="Helvetica" panose="020B0604020202020204" pitchFamily="2" charset="0"/>
              </a:rPr>
              <a:t>mostrar</a:t>
            </a:r>
            <a:r>
              <a:rPr lang="en-US" dirty="0">
                <a:latin typeface="Helvetica" panose="020B0604020202020204" pitchFamily="2" charset="0"/>
              </a:rPr>
              <a:t>, com dados reais de </a:t>
            </a:r>
            <a:r>
              <a:rPr lang="en-US" dirty="0" err="1">
                <a:latin typeface="Helvetica" panose="020B0604020202020204" pitchFamily="2" charset="0"/>
              </a:rPr>
              <a:t>pesquisa</a:t>
            </a:r>
            <a:r>
              <a:rPr lang="en-US" dirty="0">
                <a:latin typeface="Helvetica" panose="020B0604020202020204" pitchFamily="2" charset="0"/>
              </a:rPr>
              <a:t> (desk research), o </a:t>
            </a:r>
            <a:r>
              <a:rPr lang="en-US" dirty="0" err="1">
                <a:latin typeface="Helvetica" panose="020B0604020202020204" pitchFamily="2" charset="0"/>
              </a:rPr>
              <a:t>quão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impactante</a:t>
            </a:r>
            <a:r>
              <a:rPr lang="en-US" dirty="0">
                <a:latin typeface="Helvetica" panose="020B0604020202020204" pitchFamily="2" charset="0"/>
              </a:rPr>
              <a:t> é o </a:t>
            </a:r>
            <a:r>
              <a:rPr lang="en-US" dirty="0" err="1">
                <a:latin typeface="Helvetica" panose="020B0604020202020204" pitchFamily="2" charset="0"/>
              </a:rPr>
              <a:t>problema</a:t>
            </a:r>
            <a:r>
              <a:rPr lang="en-US" dirty="0">
                <a:latin typeface="Helvetica" panose="020B0604020202020204" pitchFamily="2" charset="0"/>
              </a:rPr>
              <a:t> que </a:t>
            </a:r>
            <a:r>
              <a:rPr lang="en-US" dirty="0" err="1">
                <a:latin typeface="Helvetica" panose="020B0604020202020204" pitchFamily="2" charset="0"/>
              </a:rPr>
              <a:t>você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quer</a:t>
            </a:r>
            <a:r>
              <a:rPr lang="en-US" dirty="0">
                <a:latin typeface="Helvetica" panose="020B0604020202020204" pitchFamily="2" charset="0"/>
              </a:rPr>
              <a:t> resolver, </a:t>
            </a:r>
            <a:r>
              <a:rPr lang="en-US" dirty="0" err="1">
                <a:latin typeface="Helvetica" panose="020B0604020202020204" pitchFamily="2" charset="0"/>
              </a:rPr>
              <a:t>quantas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pessoas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sofrem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deste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problema</a:t>
            </a:r>
            <a:r>
              <a:rPr lang="en-US" dirty="0">
                <a:latin typeface="Helvetica" panose="020B0604020202020204" pitchFamily="2" charset="0"/>
              </a:rPr>
              <a:t> e </a:t>
            </a:r>
            <a:r>
              <a:rPr lang="en-US" dirty="0" err="1">
                <a:latin typeface="Helvetica" panose="020B0604020202020204" pitchFamily="2" charset="0"/>
              </a:rPr>
              <a:t>quanto</a:t>
            </a:r>
            <a:r>
              <a:rPr lang="en-US" dirty="0">
                <a:latin typeface="Helvetica" panose="020B0604020202020204" pitchFamily="2" charset="0"/>
              </a:rPr>
              <a:t> é o </a:t>
            </a:r>
            <a:r>
              <a:rPr lang="en-US" dirty="0" err="1">
                <a:latin typeface="Helvetica" panose="020B0604020202020204" pitchFamily="2" charset="0"/>
              </a:rPr>
              <a:t>custo</a:t>
            </a:r>
            <a:r>
              <a:rPr lang="en-US" dirty="0">
                <a:latin typeface="Helvetica" panose="020B0604020202020204" pitchFamily="2" charset="0"/>
              </a:rPr>
              <a:t> dele para o Sistema de </a:t>
            </a:r>
            <a:r>
              <a:rPr lang="en-US" dirty="0" err="1">
                <a:latin typeface="Helvetica" panose="020B0604020202020204" pitchFamily="2" charset="0"/>
              </a:rPr>
              <a:t>saúde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brasileiro</a:t>
            </a:r>
            <a:r>
              <a:rPr lang="en-US" dirty="0">
                <a:latin typeface="Helvetica" panose="020B0604020202020204" pitchFamily="2" charset="0"/>
              </a:rPr>
              <a:t>.</a:t>
            </a:r>
          </a:p>
          <a:p>
            <a:endParaRPr lang="en-US" dirty="0">
              <a:latin typeface="Helvetica" panose="020B0604020202020204" pitchFamily="2" charset="0"/>
            </a:endParaRPr>
          </a:p>
          <a:p>
            <a:r>
              <a:rPr lang="en-US" dirty="0">
                <a:latin typeface="Helvetica" panose="020B0604020202020204" pitchFamily="2" charset="0"/>
              </a:rPr>
              <a:t>Utilize a </a:t>
            </a:r>
            <a:r>
              <a:rPr lang="en-US" dirty="0" err="1">
                <a:latin typeface="Helvetica" panose="020B0604020202020204" pitchFamily="2" charset="0"/>
              </a:rPr>
              <a:t>tecnica</a:t>
            </a:r>
            <a:r>
              <a:rPr lang="en-US" dirty="0">
                <a:latin typeface="Helvetica" panose="020B0604020202020204" pitchFamily="2" charset="0"/>
              </a:rPr>
              <a:t> “How Might We” para </a:t>
            </a:r>
            <a:r>
              <a:rPr lang="en-US" dirty="0" err="1">
                <a:latin typeface="Helvetica" panose="020B0604020202020204" pitchFamily="2" charset="0"/>
              </a:rPr>
              <a:t>sintetizar</a:t>
            </a:r>
            <a:r>
              <a:rPr lang="en-US" dirty="0">
                <a:latin typeface="Helvetica" panose="020B0604020202020204" pitchFamily="2" charset="0"/>
              </a:rPr>
              <a:t> o </a:t>
            </a:r>
            <a:r>
              <a:rPr lang="en-US" dirty="0" err="1">
                <a:latin typeface="Helvetica" panose="020B0604020202020204" pitchFamily="2" charset="0"/>
              </a:rPr>
              <a:t>problema</a:t>
            </a:r>
            <a:endParaRPr lang="pt-BR" dirty="0">
              <a:latin typeface="Helvetica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6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8;p73">
            <a:extLst>
              <a:ext uri="{FF2B5EF4-FFF2-40B4-BE49-F238E27FC236}">
                <a16:creationId xmlns:a16="http://schemas.microsoft.com/office/drawing/2014/main" id="{7B718844-E338-4F63-9EE0-F33740B35964}"/>
              </a:ext>
            </a:extLst>
          </p:cNvPr>
          <p:cNvSpPr txBox="1"/>
          <p:nvPr/>
        </p:nvSpPr>
        <p:spPr>
          <a:xfrm>
            <a:off x="551767" y="264850"/>
            <a:ext cx="3423073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Benchmarking</a:t>
            </a:r>
            <a:endParaRPr sz="1600" b="1" dirty="0">
              <a:solidFill>
                <a:schemeClr val="tx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9B909F-CD94-4886-B5DD-B3F75EB453A5}"/>
              </a:ext>
            </a:extLst>
          </p:cNvPr>
          <p:cNvSpPr txBox="1"/>
          <p:nvPr/>
        </p:nvSpPr>
        <p:spPr>
          <a:xfrm>
            <a:off x="2736056" y="352931"/>
            <a:ext cx="6222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2" charset="0"/>
              </a:rPr>
              <a:t>O </a:t>
            </a:r>
            <a:r>
              <a:rPr lang="en-US" dirty="0" err="1">
                <a:latin typeface="Helvetica" panose="020B0604020202020204" pitchFamily="2" charset="0"/>
              </a:rPr>
              <a:t>objetivo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deste</a:t>
            </a:r>
            <a:r>
              <a:rPr lang="en-US" dirty="0">
                <a:latin typeface="Helvetica" panose="020B0604020202020204" pitchFamily="2" charset="0"/>
              </a:rPr>
              <a:t> slide é </a:t>
            </a:r>
            <a:r>
              <a:rPr lang="en-US" dirty="0" err="1">
                <a:latin typeface="Helvetica" panose="020B0604020202020204" pitchFamily="2" charset="0"/>
              </a:rPr>
              <a:t>mostrar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quais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empresas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já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tentam</a:t>
            </a:r>
            <a:r>
              <a:rPr lang="en-US" dirty="0">
                <a:latin typeface="Helvetica" panose="020B0604020202020204" pitchFamily="2" charset="0"/>
              </a:rPr>
              <a:t> resolver </a:t>
            </a:r>
            <a:r>
              <a:rPr lang="en-US" dirty="0" err="1">
                <a:latin typeface="Helvetica" panose="020B0604020202020204" pitchFamily="2" charset="0"/>
              </a:rPr>
              <a:t>esse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problema</a:t>
            </a:r>
            <a:r>
              <a:rPr lang="en-US" dirty="0">
                <a:latin typeface="Helvetica" panose="020B0604020202020204" pitchFamily="2" charset="0"/>
              </a:rPr>
              <a:t> e de que forma </a:t>
            </a:r>
            <a:r>
              <a:rPr lang="en-US" dirty="0" err="1">
                <a:latin typeface="Helvetica" panose="020B0604020202020204" pitchFamily="2" charset="0"/>
              </a:rPr>
              <a:t>fazem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isso</a:t>
            </a:r>
            <a:r>
              <a:rPr lang="en-US" dirty="0">
                <a:latin typeface="Helvetica" panose="020B0604020202020204" pitchFamily="2" charset="0"/>
              </a:rPr>
              <a:t>, </a:t>
            </a:r>
            <a:r>
              <a:rPr lang="en-US" dirty="0" err="1">
                <a:latin typeface="Helvetica" panose="020B0604020202020204" pitchFamily="2" charset="0"/>
              </a:rPr>
              <a:t>focando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nas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oportunidades</a:t>
            </a:r>
            <a:r>
              <a:rPr lang="en-US" dirty="0">
                <a:latin typeface="Helvetica" panose="020B0604020202020204" pitchFamily="2" charset="0"/>
              </a:rPr>
              <a:t> a </a:t>
            </a:r>
            <a:r>
              <a:rPr lang="en-US" dirty="0" err="1">
                <a:latin typeface="Helvetica" panose="020B0604020202020204" pitchFamily="2" charset="0"/>
              </a:rPr>
              <a:t>partir</a:t>
            </a:r>
            <a:r>
              <a:rPr lang="en-US" dirty="0">
                <a:latin typeface="Helvetica" panose="020B0604020202020204" pitchFamily="2" charset="0"/>
              </a:rPr>
              <a:t> dessa </a:t>
            </a:r>
            <a:r>
              <a:rPr lang="en-US" dirty="0" err="1">
                <a:latin typeface="Helvetica" panose="020B0604020202020204" pitchFamily="2" charset="0"/>
              </a:rPr>
              <a:t>análise</a:t>
            </a:r>
            <a:endParaRPr lang="pt-BR" dirty="0">
              <a:latin typeface="Helvetica" panose="020B0604020202020204" pitchFamily="2" charset="0"/>
            </a:endParaRP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6D427062-59A5-42F7-98D1-9A6E69ACD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57949"/>
              </p:ext>
            </p:extLst>
          </p:nvPr>
        </p:nvGraphicFramePr>
        <p:xfrm>
          <a:off x="611061" y="1270188"/>
          <a:ext cx="7979437" cy="1965954"/>
        </p:xfrm>
        <a:graphic>
          <a:graphicData uri="http://schemas.openxmlformats.org/drawingml/2006/table">
            <a:tbl>
              <a:tblPr firstRow="1" bandRow="1"/>
              <a:tblGrid>
                <a:gridCol w="1305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5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97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763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pt-BR" sz="1200" b="1" dirty="0">
                          <a:latin typeface="Quicksand" pitchFamily="2" charset="0"/>
                        </a:rPr>
                        <a:t>Competidor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pt-BR" sz="1200" b="1" dirty="0">
                          <a:latin typeface="Quicksand" pitchFamily="2" charset="0"/>
                        </a:rPr>
                        <a:t>Foco (Segmento,</a:t>
                      </a:r>
                      <a:r>
                        <a:rPr lang="pt-BR" sz="1200" b="1" baseline="0" dirty="0">
                          <a:latin typeface="Quicksand" pitchFamily="2" charset="0"/>
                        </a:rPr>
                        <a:t> nicho, tamanho de cliente)</a:t>
                      </a:r>
                      <a:endParaRPr lang="pt-BR" sz="1200" b="1" dirty="0">
                        <a:latin typeface="Quicksand" pitchFamily="2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pt-BR" sz="1200" b="1" dirty="0">
                          <a:latin typeface="Quicksand" pitchFamily="2" charset="0"/>
                        </a:rPr>
                        <a:t>Pontos</a:t>
                      </a:r>
                      <a:r>
                        <a:rPr lang="pt-BR" sz="1200" b="1" baseline="0" dirty="0">
                          <a:latin typeface="Quicksand" pitchFamily="2" charset="0"/>
                        </a:rPr>
                        <a:t> Fortes</a:t>
                      </a:r>
                      <a:endParaRPr lang="pt-BR" sz="1200" b="1" dirty="0">
                        <a:latin typeface="Quicksand" pitchFamily="2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pt-BR" sz="1200" b="1" dirty="0">
                          <a:latin typeface="Quicksand" pitchFamily="2" charset="0"/>
                        </a:rPr>
                        <a:t>Pontos</a:t>
                      </a:r>
                      <a:r>
                        <a:rPr lang="pt-BR" sz="1200" b="1" baseline="0" dirty="0">
                          <a:latin typeface="Quicksand" pitchFamily="2" charset="0"/>
                        </a:rPr>
                        <a:t> Fracos</a:t>
                      </a:r>
                      <a:endParaRPr lang="pt-BR" sz="1200" b="1" dirty="0">
                        <a:latin typeface="Quicksand" pitchFamily="2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pt-BR" sz="1200" b="1" dirty="0">
                          <a:latin typeface="Quicksand" pitchFamily="2" charset="0"/>
                        </a:rPr>
                        <a:t>Diferenciação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pt-BR" sz="1200" b="1" dirty="0">
                          <a:latin typeface="Quicksand" pitchFamily="2" charset="0"/>
                        </a:rPr>
                        <a:t>Informação</a:t>
                      </a:r>
                      <a:r>
                        <a:rPr lang="pt-BR" sz="1200" b="1" baseline="0" dirty="0">
                          <a:latin typeface="Quicksand" pitchFamily="2" charset="0"/>
                        </a:rPr>
                        <a:t> sobre tamanho e relevância</a:t>
                      </a:r>
                      <a:endParaRPr lang="pt-BR" sz="1200" b="1" dirty="0">
                        <a:latin typeface="Quicksand" pitchFamily="2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5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pt-BR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5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pt-BR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pt-BR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pt-BR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5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pt-BR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pt-BR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pt-BR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pt-BR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9594FA99-8A16-4F72-B675-BCF230066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243156"/>
              </p:ext>
            </p:extLst>
          </p:nvPr>
        </p:nvGraphicFramePr>
        <p:xfrm>
          <a:off x="611061" y="3703457"/>
          <a:ext cx="7979437" cy="1005840"/>
        </p:xfrm>
        <a:graphic>
          <a:graphicData uri="http://schemas.openxmlformats.org/drawingml/2006/table">
            <a:tbl>
              <a:tblPr firstRow="1" bandRow="1"/>
              <a:tblGrid>
                <a:gridCol w="1305944">
                  <a:extLst>
                    <a:ext uri="{9D8B030D-6E8A-4147-A177-3AD203B41FA5}">
                      <a16:colId xmlns:a16="http://schemas.microsoft.com/office/drawing/2014/main" val="1907741079"/>
                    </a:ext>
                  </a:extLst>
                </a:gridCol>
                <a:gridCol w="1305944">
                  <a:extLst>
                    <a:ext uri="{9D8B030D-6E8A-4147-A177-3AD203B41FA5}">
                      <a16:colId xmlns:a16="http://schemas.microsoft.com/office/drawing/2014/main" val="965517111"/>
                    </a:ext>
                  </a:extLst>
                </a:gridCol>
                <a:gridCol w="1305944">
                  <a:extLst>
                    <a:ext uri="{9D8B030D-6E8A-4147-A177-3AD203B41FA5}">
                      <a16:colId xmlns:a16="http://schemas.microsoft.com/office/drawing/2014/main" val="1035561979"/>
                    </a:ext>
                  </a:extLst>
                </a:gridCol>
                <a:gridCol w="1305944">
                  <a:extLst>
                    <a:ext uri="{9D8B030D-6E8A-4147-A177-3AD203B41FA5}">
                      <a16:colId xmlns:a16="http://schemas.microsoft.com/office/drawing/2014/main" val="3380171009"/>
                    </a:ext>
                  </a:extLst>
                </a:gridCol>
                <a:gridCol w="1305944">
                  <a:extLst>
                    <a:ext uri="{9D8B030D-6E8A-4147-A177-3AD203B41FA5}">
                      <a16:colId xmlns:a16="http://schemas.microsoft.com/office/drawing/2014/main" val="3926772943"/>
                    </a:ext>
                  </a:extLst>
                </a:gridCol>
                <a:gridCol w="1449717">
                  <a:extLst>
                    <a:ext uri="{9D8B030D-6E8A-4147-A177-3AD203B41FA5}">
                      <a16:colId xmlns:a16="http://schemas.microsoft.com/office/drawing/2014/main" val="402546107"/>
                    </a:ext>
                  </a:extLst>
                </a:gridCol>
              </a:tblGrid>
              <a:tr h="96427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RESUMO</a:t>
                      </a:r>
                      <a:endParaRPr lang="pt-BR" sz="1200" b="1" kern="1200" baseline="0" dirty="0">
                        <a:solidFill>
                          <a:schemeClr val="tx1"/>
                        </a:solidFill>
                        <a:latin typeface="Quicksand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b="1" kern="1200" baseline="0" dirty="0" err="1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Onde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baseline="0" dirty="0" err="1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estão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baseline="0" dirty="0" err="1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 gaps?</a:t>
                      </a:r>
                    </a:p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-</a:t>
                      </a:r>
                      <a:endParaRPr lang="pt-BR" sz="1200" b="1" kern="1200" baseline="0" dirty="0">
                        <a:solidFill>
                          <a:schemeClr val="tx1"/>
                        </a:solidFill>
                        <a:latin typeface="Quicksand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b="1" kern="1200" baseline="0" dirty="0" err="1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Ameaças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US" sz="1200" b="1" kern="1200" baseline="0" dirty="0" err="1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minha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 startup:</a:t>
                      </a:r>
                    </a:p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-</a:t>
                      </a:r>
                      <a:endParaRPr lang="pt-BR" sz="1200" b="1" kern="1200" baseline="0" dirty="0">
                        <a:solidFill>
                          <a:schemeClr val="tx1"/>
                        </a:solidFill>
                        <a:latin typeface="Quicksand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r>
                        <a:rPr lang="en-US" sz="1200" b="1" kern="1200" baseline="0" dirty="0" err="1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Oportunidades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US" sz="1200" b="1" kern="1200" baseline="0" dirty="0" err="1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minha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 startup:</a:t>
                      </a:r>
                    </a:p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Quicksand" pitchFamily="2" charset="0"/>
                          <a:ea typeface="+mn-ea"/>
                          <a:cs typeface="+mn-cs"/>
                        </a:rPr>
                        <a:t>-</a:t>
                      </a:r>
                      <a:endParaRPr lang="pt-BR" sz="1200" b="1" kern="1200" baseline="0" dirty="0">
                        <a:solidFill>
                          <a:schemeClr val="tx1"/>
                        </a:solidFill>
                        <a:latin typeface="Quicksand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pt-BR" sz="1200" b="1" kern="1200" baseline="0" dirty="0">
                        <a:solidFill>
                          <a:schemeClr val="tx1"/>
                        </a:solidFill>
                        <a:latin typeface="Quicksand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endParaRPr lang="pt-BR" sz="1200" b="1" kern="1200" baseline="0" dirty="0">
                        <a:solidFill>
                          <a:schemeClr val="tx1"/>
                        </a:solidFill>
                        <a:latin typeface="Quicksand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016593"/>
                  </a:ext>
                </a:extLst>
              </a:tr>
            </a:tbl>
          </a:graphicData>
        </a:graphic>
      </p:graphicFrame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C58F4F49-DDF1-4476-AC4A-1F9832D57580}"/>
              </a:ext>
            </a:extLst>
          </p:cNvPr>
          <p:cNvCxnSpPr>
            <a:cxnSpLocks/>
          </p:cNvCxnSpPr>
          <p:nvPr/>
        </p:nvCxnSpPr>
        <p:spPr>
          <a:xfrm>
            <a:off x="2552302" y="3325159"/>
            <a:ext cx="0" cy="289281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94D347EF-D878-432F-A7E5-35D41F78995B}"/>
              </a:ext>
            </a:extLst>
          </p:cNvPr>
          <p:cNvCxnSpPr>
            <a:cxnSpLocks/>
          </p:cNvCxnSpPr>
          <p:nvPr/>
        </p:nvCxnSpPr>
        <p:spPr>
          <a:xfrm>
            <a:off x="3920454" y="3317866"/>
            <a:ext cx="0" cy="289281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DF30D633-C8B1-48F2-A357-36B11FEF4951}"/>
              </a:ext>
            </a:extLst>
          </p:cNvPr>
          <p:cNvCxnSpPr>
            <a:cxnSpLocks/>
          </p:cNvCxnSpPr>
          <p:nvPr/>
        </p:nvCxnSpPr>
        <p:spPr>
          <a:xfrm>
            <a:off x="5216598" y="3323522"/>
            <a:ext cx="0" cy="289281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7065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8;p73">
            <a:extLst>
              <a:ext uri="{FF2B5EF4-FFF2-40B4-BE49-F238E27FC236}">
                <a16:creationId xmlns:a16="http://schemas.microsoft.com/office/drawing/2014/main" id="{7B718844-E338-4F63-9EE0-F33740B35964}"/>
              </a:ext>
            </a:extLst>
          </p:cNvPr>
          <p:cNvSpPr txBox="1"/>
          <p:nvPr/>
        </p:nvSpPr>
        <p:spPr>
          <a:xfrm>
            <a:off x="551767" y="264850"/>
            <a:ext cx="3423073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O Mercado</a:t>
            </a:r>
            <a:endParaRPr sz="1600" b="1" dirty="0">
              <a:solidFill>
                <a:schemeClr val="tx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9B909F-CD94-4886-B5DD-B3F75EB453A5}"/>
              </a:ext>
            </a:extLst>
          </p:cNvPr>
          <p:cNvSpPr txBox="1"/>
          <p:nvPr/>
        </p:nvSpPr>
        <p:spPr>
          <a:xfrm>
            <a:off x="976428" y="1117699"/>
            <a:ext cx="71911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2" charset="0"/>
              </a:rPr>
              <a:t>O </a:t>
            </a:r>
            <a:r>
              <a:rPr lang="en-US" dirty="0" err="1">
                <a:latin typeface="Helvetica" panose="020B0604020202020204" pitchFamily="2" charset="0"/>
              </a:rPr>
              <a:t>objetivo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deste</a:t>
            </a:r>
            <a:r>
              <a:rPr lang="en-US" dirty="0">
                <a:latin typeface="Helvetica" panose="020B0604020202020204" pitchFamily="2" charset="0"/>
              </a:rPr>
              <a:t> slide é </a:t>
            </a:r>
            <a:r>
              <a:rPr lang="en-US" dirty="0" err="1">
                <a:latin typeface="Helvetica" panose="020B0604020202020204" pitchFamily="2" charset="0"/>
              </a:rPr>
              <a:t>mostrar</a:t>
            </a:r>
            <a:r>
              <a:rPr lang="en-US" dirty="0">
                <a:latin typeface="Helvetica" panose="020B0604020202020204" pitchFamily="2" charset="0"/>
              </a:rPr>
              <a:t> o </a:t>
            </a:r>
            <a:r>
              <a:rPr lang="en-US" dirty="0" err="1">
                <a:latin typeface="Helvetica" panose="020B0604020202020204" pitchFamily="2" charset="0"/>
              </a:rPr>
              <a:t>tamanho</a:t>
            </a:r>
            <a:r>
              <a:rPr lang="en-US" dirty="0">
                <a:latin typeface="Helvetica" panose="020B0604020202020204" pitchFamily="2" charset="0"/>
              </a:rPr>
              <a:t> do mercado, </a:t>
            </a:r>
            <a:r>
              <a:rPr lang="en-US" dirty="0" err="1">
                <a:latin typeface="Helvetica" panose="020B0604020202020204" pitchFamily="2" charset="0"/>
              </a:rPr>
              <a:t>evidenciando</a:t>
            </a:r>
            <a:r>
              <a:rPr lang="en-US" dirty="0">
                <a:latin typeface="Helvetica" panose="020B0604020202020204" pitchFamily="2" charset="0"/>
              </a:rPr>
              <a:t> as </a:t>
            </a:r>
            <a:r>
              <a:rPr lang="en-US" dirty="0" err="1">
                <a:latin typeface="Helvetica" panose="020B0604020202020204" pitchFamily="2" charset="0"/>
              </a:rPr>
              <a:t>oportunidades</a:t>
            </a:r>
            <a:r>
              <a:rPr lang="en-US" dirty="0">
                <a:latin typeface="Helvetica" panose="020B0604020202020204" pitchFamily="2" charset="0"/>
              </a:rPr>
              <a:t> de </a:t>
            </a:r>
            <a:r>
              <a:rPr lang="en-US" dirty="0" err="1">
                <a:latin typeface="Helvetica" panose="020B0604020202020204" pitchFamily="2" charset="0"/>
              </a:rPr>
              <a:t>receita</a:t>
            </a:r>
            <a:r>
              <a:rPr lang="en-US" dirty="0">
                <a:latin typeface="Helvetica" panose="020B0604020202020204" pitchFamily="2" charset="0"/>
              </a:rPr>
              <a:t> que o </a:t>
            </a:r>
            <a:r>
              <a:rPr lang="en-US" dirty="0" err="1">
                <a:latin typeface="Helvetica" panose="020B0604020202020204" pitchFamily="2" charset="0"/>
              </a:rPr>
              <a:t>seu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negócio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poderá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ter</a:t>
            </a:r>
            <a:r>
              <a:rPr lang="en-US" dirty="0">
                <a:latin typeface="Helvetica" panose="020B0604020202020204" pitchFamily="2" charset="0"/>
              </a:rPr>
              <a:t> no </a:t>
            </a:r>
            <a:r>
              <a:rPr lang="en-US" dirty="0" err="1">
                <a:latin typeface="Helvetica" panose="020B0604020202020204" pitchFamily="2" charset="0"/>
              </a:rPr>
              <a:t>futuro</a:t>
            </a:r>
            <a:r>
              <a:rPr lang="en-US" dirty="0">
                <a:latin typeface="Helvetica" panose="020B0604020202020204" pitchFamily="2" charset="0"/>
              </a:rPr>
              <a:t>, se </a:t>
            </a:r>
            <a:r>
              <a:rPr lang="en-US" dirty="0" err="1">
                <a:latin typeface="Helvetica" panose="020B0604020202020204" pitchFamily="2" charset="0"/>
              </a:rPr>
              <a:t>atender</a:t>
            </a:r>
            <a:r>
              <a:rPr lang="en-US" dirty="0">
                <a:latin typeface="Helvetica" panose="020B0604020202020204" pitchFamily="2" charset="0"/>
              </a:rPr>
              <a:t> à </a:t>
            </a:r>
            <a:r>
              <a:rPr lang="en-US" dirty="0" err="1">
                <a:latin typeface="Helvetica" panose="020B0604020202020204" pitchFamily="2" charset="0"/>
              </a:rPr>
              <a:t>demanda</a:t>
            </a:r>
            <a:r>
              <a:rPr lang="en-US" dirty="0">
                <a:latin typeface="Helvetica" panose="020B0604020202020204" pitchFamily="2" charset="0"/>
              </a:rPr>
              <a:t> dessa </a:t>
            </a:r>
            <a:r>
              <a:rPr lang="en-US" dirty="0" err="1">
                <a:latin typeface="Helvetica" panose="020B0604020202020204" pitchFamily="2" charset="0"/>
              </a:rPr>
              <a:t>população</a:t>
            </a:r>
            <a:endParaRPr lang="pt-BR" dirty="0">
              <a:latin typeface="Helvetica" panose="020B0604020202020204" pitchFamily="2" charset="0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8042F7B-D5E4-4AD7-8E6B-FBDD7CCA0B11}"/>
              </a:ext>
            </a:extLst>
          </p:cNvPr>
          <p:cNvGrpSpPr/>
          <p:nvPr/>
        </p:nvGrpSpPr>
        <p:grpSpPr>
          <a:xfrm>
            <a:off x="2324227" y="1988079"/>
            <a:ext cx="4495543" cy="2890571"/>
            <a:chOff x="1920000" y="1914813"/>
            <a:chExt cx="4850323" cy="3120600"/>
          </a:xfrm>
        </p:grpSpPr>
        <p:sp>
          <p:nvSpPr>
            <p:cNvPr id="18" name="Shape 115">
              <a:extLst>
                <a:ext uri="{FF2B5EF4-FFF2-40B4-BE49-F238E27FC236}">
                  <a16:creationId xmlns:a16="http://schemas.microsoft.com/office/drawing/2014/main" id="{71562B38-4840-4FEB-B179-CA535A3F8009}"/>
                </a:ext>
              </a:extLst>
            </p:cNvPr>
            <p:cNvSpPr>
              <a:spLocks/>
            </p:cNvSpPr>
            <p:nvPr/>
          </p:nvSpPr>
          <p:spPr>
            <a:xfrm>
              <a:off x="1920000" y="1914813"/>
              <a:ext cx="3120600" cy="31206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TAM</a:t>
              </a:r>
              <a:endParaRPr kumimoji="0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Shape 119">
              <a:extLst>
                <a:ext uri="{FF2B5EF4-FFF2-40B4-BE49-F238E27FC236}">
                  <a16:creationId xmlns:a16="http://schemas.microsoft.com/office/drawing/2014/main" id="{9F67E568-4C8F-4183-AB04-0BDC011DC37A}"/>
                </a:ext>
              </a:extLst>
            </p:cNvPr>
            <p:cNvSpPr>
              <a:spLocks/>
            </p:cNvSpPr>
            <p:nvPr/>
          </p:nvSpPr>
          <p:spPr>
            <a:xfrm>
              <a:off x="3485841" y="2462655"/>
              <a:ext cx="2170800" cy="2170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81000" dist="127000" algn="tl" rotWithShape="0">
                <a:srgbClr val="000000">
                  <a:alpha val="2196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SAM</a:t>
              </a:r>
            </a:p>
          </p:txBody>
        </p:sp>
        <p:sp>
          <p:nvSpPr>
            <p:cNvPr id="20" name="Shape 120">
              <a:extLst>
                <a:ext uri="{FF2B5EF4-FFF2-40B4-BE49-F238E27FC236}">
                  <a16:creationId xmlns:a16="http://schemas.microsoft.com/office/drawing/2014/main" id="{0DAC2A18-4C59-4A6F-A490-3CCA5F230B81}"/>
                </a:ext>
              </a:extLst>
            </p:cNvPr>
            <p:cNvSpPr>
              <a:spLocks/>
            </p:cNvSpPr>
            <p:nvPr/>
          </p:nvSpPr>
          <p:spPr>
            <a:xfrm>
              <a:off x="4973197" y="2683520"/>
              <a:ext cx="1797126" cy="1797126"/>
            </a:xfrm>
            <a:prstGeom prst="ellipse">
              <a:avLst/>
            </a:prstGeom>
            <a:solidFill>
              <a:srgbClr val="4BACC6">
                <a:lumMod val="20000"/>
                <a:lumOff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SOM</a:t>
              </a:r>
              <a:endPara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9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8;p73">
            <a:extLst>
              <a:ext uri="{FF2B5EF4-FFF2-40B4-BE49-F238E27FC236}">
                <a16:creationId xmlns:a16="http://schemas.microsoft.com/office/drawing/2014/main" id="{7B718844-E338-4F63-9EE0-F33740B35964}"/>
              </a:ext>
            </a:extLst>
          </p:cNvPr>
          <p:cNvSpPr txBox="1"/>
          <p:nvPr/>
        </p:nvSpPr>
        <p:spPr>
          <a:xfrm>
            <a:off x="551767" y="264850"/>
            <a:ext cx="3423073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Resumo</a:t>
            </a: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 e </a:t>
            </a: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Conclusão</a:t>
            </a:r>
            <a:endParaRPr sz="1600" b="1" dirty="0">
              <a:solidFill>
                <a:schemeClr val="tx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9B909F-CD94-4886-B5DD-B3F75EB453A5}"/>
              </a:ext>
            </a:extLst>
          </p:cNvPr>
          <p:cNvSpPr txBox="1"/>
          <p:nvPr/>
        </p:nvSpPr>
        <p:spPr>
          <a:xfrm>
            <a:off x="976428" y="1117699"/>
            <a:ext cx="7191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2" charset="0"/>
              </a:rPr>
              <a:t>O </a:t>
            </a:r>
            <a:r>
              <a:rPr lang="en-US" dirty="0" err="1">
                <a:latin typeface="Helvetica" panose="020B0604020202020204" pitchFamily="2" charset="0"/>
              </a:rPr>
              <a:t>objetivo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deste</a:t>
            </a:r>
            <a:r>
              <a:rPr lang="en-US" dirty="0">
                <a:latin typeface="Helvetica" panose="020B0604020202020204" pitchFamily="2" charset="0"/>
              </a:rPr>
              <a:t> slide é </a:t>
            </a:r>
            <a:r>
              <a:rPr lang="en-US" dirty="0" err="1">
                <a:latin typeface="Helvetica" panose="020B0604020202020204" pitchFamily="2" charset="0"/>
              </a:rPr>
              <a:t>você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elencar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os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pontos</a:t>
            </a:r>
            <a:r>
              <a:rPr lang="en-US" dirty="0">
                <a:latin typeface="Helvetica" panose="020B0604020202020204" pitchFamily="2" charset="0"/>
              </a:rPr>
              <a:t> que </a:t>
            </a:r>
            <a:r>
              <a:rPr lang="en-US" dirty="0" err="1">
                <a:latin typeface="Helvetica" panose="020B0604020202020204" pitchFamily="2" charset="0"/>
              </a:rPr>
              <a:t>permitem</a:t>
            </a:r>
            <a:r>
              <a:rPr lang="en-US" dirty="0">
                <a:latin typeface="Helvetica" panose="020B0604020202020204" pitchFamily="2" charset="0"/>
              </a:rPr>
              <a:t> a </a:t>
            </a:r>
            <a:r>
              <a:rPr lang="en-US" dirty="0" err="1">
                <a:latin typeface="Helvetica" panose="020B0604020202020204" pitchFamily="2" charset="0"/>
              </a:rPr>
              <a:t>você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concluir</a:t>
            </a:r>
            <a:r>
              <a:rPr lang="en-US" dirty="0">
                <a:latin typeface="Helvetica" panose="020B0604020202020204" pitchFamily="2" charset="0"/>
              </a:rPr>
              <a:t> se </a:t>
            </a:r>
            <a:r>
              <a:rPr lang="en-US" dirty="0" err="1">
                <a:latin typeface="Helvetica" panose="020B0604020202020204" pitchFamily="2" charset="0"/>
              </a:rPr>
              <a:t>existe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ou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não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uma</a:t>
            </a:r>
            <a:r>
              <a:rPr lang="en-US" dirty="0">
                <a:latin typeface="Helvetica" panose="020B0604020202020204" pitchFamily="2" charset="0"/>
              </a:rPr>
              <a:t> boa </a:t>
            </a:r>
            <a:r>
              <a:rPr lang="en-US" dirty="0" err="1">
                <a:latin typeface="Helvetica" panose="020B0604020202020204" pitchFamily="2" charset="0"/>
              </a:rPr>
              <a:t>oportunidade</a:t>
            </a:r>
            <a:r>
              <a:rPr lang="en-US" dirty="0">
                <a:latin typeface="Helvetica" panose="020B0604020202020204" pitchFamily="2" charset="0"/>
              </a:rPr>
              <a:t> para a </a:t>
            </a:r>
            <a:r>
              <a:rPr lang="en-US" dirty="0" err="1">
                <a:latin typeface="Helvetica" panose="020B0604020202020204" pitchFamily="2" charset="0"/>
              </a:rPr>
              <a:t>criação</a:t>
            </a:r>
            <a:r>
              <a:rPr lang="en-US" dirty="0">
                <a:latin typeface="Helvetica" panose="020B0604020202020204" pitchFamily="2" charset="0"/>
              </a:rPr>
              <a:t> de </a:t>
            </a:r>
            <a:r>
              <a:rPr lang="en-US" dirty="0" err="1">
                <a:latin typeface="Helvetica" panose="020B0604020202020204" pitchFamily="2" charset="0"/>
              </a:rPr>
              <a:t>uma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solução</a:t>
            </a:r>
            <a:r>
              <a:rPr lang="en-US" dirty="0">
                <a:latin typeface="Helvetica" panose="020B0604020202020204" pitchFamily="2" charset="0"/>
              </a:rPr>
              <a:t> para o </a:t>
            </a:r>
            <a:r>
              <a:rPr lang="en-US" dirty="0" err="1">
                <a:latin typeface="Helvetica" panose="020B0604020202020204" pitchFamily="2" charset="0"/>
              </a:rPr>
              <a:t>seu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problema</a:t>
            </a:r>
            <a:endParaRPr lang="pt-BR" dirty="0">
              <a:latin typeface="Helvetica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004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338</Words>
  <Application>Microsoft Office PowerPoint</Application>
  <PresentationFormat>Apresentação no Ecrã (16:9)</PresentationFormat>
  <Paragraphs>42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7" baseType="lpstr">
      <vt:lpstr>Montserrat Medium</vt:lpstr>
      <vt:lpstr>Avenir</vt:lpstr>
      <vt:lpstr>Helvetica Neue</vt:lpstr>
      <vt:lpstr>Quicksand</vt:lpstr>
      <vt:lpstr>Helvetica Neue Light</vt:lpstr>
      <vt:lpstr>Helvetica</vt:lpstr>
      <vt:lpstr>Arial</vt:lpstr>
      <vt:lpstr>Times New Roman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Caue Gasparotto Bueno</dc:creator>
  <cp:lastModifiedBy>Caue Gasparotto Bueno</cp:lastModifiedBy>
  <cp:revision>22</cp:revision>
  <dcterms:modified xsi:type="dcterms:W3CDTF">2020-11-28T23:58:48Z</dcterms:modified>
</cp:coreProperties>
</file>