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9" r:id="rId1"/>
  </p:sldMasterIdLst>
  <p:notesMasterIdLst>
    <p:notesMasterId r:id="rId16"/>
  </p:notesMasterIdLst>
  <p:sldIdLst>
    <p:sldId id="260" r:id="rId2"/>
    <p:sldId id="266" r:id="rId3"/>
    <p:sldId id="267" r:id="rId4"/>
    <p:sldId id="268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9AA0A6"/>
          </p15:clr>
        </p15:guide>
        <p15:guide id="2" pos="2523">
          <p15:clr>
            <a:srgbClr val="9AA0A6"/>
          </p15:clr>
        </p15:guide>
        <p15:guide id="3" pos="2044">
          <p15:clr>
            <a:srgbClr val="9AA0A6"/>
          </p15:clr>
        </p15:guide>
        <p15:guide id="4" orient="horz" pos="10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FAC"/>
    <a:srgbClr val="173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624"/>
        <p:guide pos="2523"/>
        <p:guide pos="2044"/>
        <p:guide orient="horz"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971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;p2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8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ITLE_AND_BODY_9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1">
  <p:cSld name="TITLE_AND_BODY_10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+FUNDO CLARO">
  <p:cSld name="GUIDE+FUNDO CLAR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7030" y="4865289"/>
            <a:ext cx="6632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BENJAMIN                           |                            ESTRATÉGIA E DESIGN DE SERVIÇOS                           |                           OUTUBRO 2018</a:t>
            </a:r>
            <a:endParaRPr sz="500"/>
          </a:p>
        </p:txBody>
      </p:sp>
      <p:pic>
        <p:nvPicPr>
          <p:cNvPr id="96" name="Google Shape;96;p18" descr="Google Shape;408;p80"/>
          <p:cNvPicPr preferRelativeResize="0"/>
          <p:nvPr/>
        </p:nvPicPr>
        <p:blipFill rotWithShape="1">
          <a:blip r:embed="rId2">
            <a:alphaModFix amt="79000"/>
          </a:blip>
          <a:srcRect/>
          <a:stretch/>
        </p:blipFill>
        <p:spPr>
          <a:xfrm>
            <a:off x="666074" y="487243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piar">
  <p:cSld name="Blank copiar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/>
          <p:nvPr/>
        </p:nvCxnSpPr>
        <p:spPr>
          <a:xfrm>
            <a:off x="143013" y="4677791"/>
            <a:ext cx="885810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0" name="Google Shape;100;p19" descr="Image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01" y="4815283"/>
            <a:ext cx="7143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357731" y="4793851"/>
            <a:ext cx="1458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800"/>
              <a:buFont typeface="Helvetica Neue"/>
              <a:buNone/>
            </a:pPr>
            <a:r>
              <a:rPr lang="pt-BR" sz="8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Whirlpool | Learning Experience</a:t>
            </a:r>
            <a:endParaRPr sz="50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>
  <p:cSld name="TITLE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248841" y="4542234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ndo Cinza 1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1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_AND_BODY_16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248841" y="44928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_AND_BODY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8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">
  <p:cSld name="TITLE_AND_BODY_20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_AND_BODY_2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">
  <p:cSld name="TITLE_AND_BODY_2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5">
  <p:cSld name="TITLE_AND_BODY_2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76671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735806" y="1574006"/>
            <a:ext cx="76719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6">
  <p:cSld name="TITLE_AND_BODY_2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456605" y="68461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456605" y="1199554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ldNum" idx="12"/>
          </p:nvPr>
        </p:nvSpPr>
        <p:spPr>
          <a:xfrm>
            <a:off x="185142" y="4629150"/>
            <a:ext cx="293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3B006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">
  <p:cSld name="CUSTOM_2">
    <p:bg>
      <p:bgPr>
        <a:solidFill>
          <a:srgbClr val="0099DA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Grid">
  <p:cSld name="Sem Grid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242084" y="4610141"/>
            <a:ext cx="244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73"/>
              </a:buClr>
              <a:buSzPts val="1100"/>
              <a:buFont typeface="Helvetica Neue"/>
              <a:buNone/>
              <a:defRPr sz="1100" b="1">
                <a:solidFill>
                  <a:srgbClr val="E600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5"/>
          <p:cNvGrpSpPr/>
          <p:nvPr/>
        </p:nvGrpSpPr>
        <p:grpSpPr>
          <a:xfrm>
            <a:off x="337874" y="4895412"/>
            <a:ext cx="66938" cy="248131"/>
            <a:chOff x="13816" y="0"/>
            <a:chExt cx="178500" cy="661683"/>
          </a:xfrm>
        </p:grpSpPr>
        <p:cxnSp>
          <p:nvCxnSpPr>
            <p:cNvPr id="196" name="Google Shape;196;p35"/>
            <p:cNvCxnSpPr/>
            <p:nvPr/>
          </p:nvCxnSpPr>
          <p:spPr>
            <a:xfrm>
              <a:off x="103129" y="14883"/>
              <a:ext cx="0" cy="6468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7" name="Google Shape;197;p35"/>
            <p:cNvSpPr/>
            <p:nvPr/>
          </p:nvSpPr>
          <p:spPr>
            <a:xfrm>
              <a:off x="13816" y="0"/>
              <a:ext cx="178500" cy="91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7">
  <p:cSld name="TITLE_AND_BODY_2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8">
  <p:cSld name="TITLE_AND_BODY_2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9">
  <p:cSld name="TITLE_AND_BODY_2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734020" y="744141"/>
            <a:ext cx="76752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248841" y="4532114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0">
  <p:cSld name="TITLE_AND_BODY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1">
  <p:cSld name="TITLE_AND_BODY_2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2">
  <p:cSld name="TITLE_AND_BODY_3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3">
  <p:cSld name="TITLE_AND_BODY_3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4">
  <p:cSld name="TITLE_AND_BODY_3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5">
  <p:cSld name="TITLE_AND_BODY_3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 2 1">
  <p:cSld name="CUSTOM_2_1">
    <p:bg>
      <p:bgPr>
        <a:solidFill>
          <a:srgbClr val="0081C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55" y="4758125"/>
            <a:ext cx="1064546" cy="1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6">
  <p:cSld name="TITLE_AND_BODY_3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7">
  <p:cSld name="TITLE_AND_BODY_35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739378" y="1700808"/>
            <a:ext cx="459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sldNum" idx="12"/>
          </p:nvPr>
        </p:nvSpPr>
        <p:spPr>
          <a:xfrm>
            <a:off x="248841" y="456902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8">
  <p:cSld name="TITLE_AND_BODY_36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3801070" y="1220391"/>
            <a:ext cx="4607100" cy="18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3799284" y="2048470"/>
            <a:ext cx="46077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5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5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500"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sldNum" idx="12"/>
          </p:nvPr>
        </p:nvSpPr>
        <p:spPr>
          <a:xfrm>
            <a:off x="248841" y="4536876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9">
  <p:cSld name="TITLE_AND_BODY_3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0">
  <p:cSld name="TITLE_AND_BODY_3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1">
  <p:cSld name="TITLE_AND_BODY_39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ldNum" idx="12"/>
          </p:nvPr>
        </p:nvSpPr>
        <p:spPr>
          <a:xfrm>
            <a:off x="8429625" y="4800600"/>
            <a:ext cx="2571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2">
  <p:cSld name="TITLE_AND_BODY_40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3">
  <p:cSld name="TITLE_AND_BODY_4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 2">
  <p:cSld name="TITLE_AND_BODY_42"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Char char="●"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900"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900"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900">
                <a:solidFill>
                  <a:srgbClr val="000000"/>
                </a:solidFill>
              </a:defRPr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4">
  <p:cSld name="TITLE_AND_BODY_4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5">
  <p:cSld name="TITLE_AND_BODY_4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1093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ldNum" idx="12"/>
          </p:nvPr>
        </p:nvSpPr>
        <p:spPr>
          <a:xfrm>
            <a:off x="6552158" y="4352385"/>
            <a:ext cx="213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56"/>
          <p:cNvGrpSpPr/>
          <p:nvPr/>
        </p:nvGrpSpPr>
        <p:grpSpPr>
          <a:xfrm>
            <a:off x="651325" y="9575"/>
            <a:ext cx="7863700" cy="5124300"/>
            <a:chOff x="651325" y="9575"/>
            <a:chExt cx="7863700" cy="5124300"/>
          </a:xfrm>
        </p:grpSpPr>
        <p:cxnSp>
          <p:nvCxnSpPr>
            <p:cNvPr id="318" name="Google Shape;318;p56"/>
            <p:cNvCxnSpPr/>
            <p:nvPr/>
          </p:nvCxnSpPr>
          <p:spPr>
            <a:xfrm>
              <a:off x="6513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56"/>
            <p:cNvCxnSpPr/>
            <p:nvPr/>
          </p:nvCxnSpPr>
          <p:spPr>
            <a:xfrm>
              <a:off x="222406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56"/>
            <p:cNvCxnSpPr/>
            <p:nvPr/>
          </p:nvCxnSpPr>
          <p:spPr>
            <a:xfrm>
              <a:off x="379680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56"/>
            <p:cNvCxnSpPr/>
            <p:nvPr/>
          </p:nvCxnSpPr>
          <p:spPr>
            <a:xfrm>
              <a:off x="536954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56"/>
            <p:cNvCxnSpPr/>
            <p:nvPr/>
          </p:nvCxnSpPr>
          <p:spPr>
            <a:xfrm>
              <a:off x="694228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56"/>
            <p:cNvCxnSpPr/>
            <p:nvPr/>
          </p:nvCxnSpPr>
          <p:spPr>
            <a:xfrm>
              <a:off x="8515025" y="9575"/>
              <a:ext cx="0" cy="5124300"/>
            </a:xfrm>
            <a:prstGeom prst="straightConnector1">
              <a:avLst/>
            </a:prstGeom>
            <a:noFill/>
            <a:ln w="9525" cap="flat" cmpd="sng">
              <a:solidFill>
                <a:srgbClr val="F5F5F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4" name="Google Shape;324;p56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56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6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550" y="4543241"/>
            <a:ext cx="467475" cy="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6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6">
  <p:cSld name="TITLE_AND_BODY_45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5" name="Google Shape;335;p57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7">
  <p:cSld name="TITLE_AND_BODY_4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8">
  <p:cSld name="TITLE_AND_BODY_47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9">
  <p:cSld name="TITLE_AND_BODY_48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0">
  <p:cSld name="TITLE_AND_BODY_4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1">
  <p:cSld name="TITLE_AND_BODY_50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6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4" name="Google Shape;364;p6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5" name="Google Shape;365;p6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2">
  <p:cSld name="TITLE_AND_BODY_5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6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0" name="Google Shape;370;p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1" name="Google Shape;371;p63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3">
  <p:cSld name="TITLE_AND_BODY_5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4" name="Google Shape;374;p6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5" name="Google Shape;375;p6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2 1">
  <p:cSld name="TITLE_1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9"/>
          <p:cNvCxnSpPr/>
          <p:nvPr/>
        </p:nvCxnSpPr>
        <p:spPr>
          <a:xfrm rot="10800000">
            <a:off x="327375" y="4896000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/>
          <p:nvPr/>
        </p:nvSpPr>
        <p:spPr>
          <a:xfrm>
            <a:off x="292875" y="4884425"/>
            <a:ext cx="69000" cy="39000"/>
          </a:xfrm>
          <a:prstGeom prst="triangl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13013" y="4680675"/>
            <a:ext cx="6384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99D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800">
              <a:solidFill>
                <a:srgbClr val="0099D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313" y="4758134"/>
            <a:ext cx="1064650" cy="19011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1764176" y="4848325"/>
            <a:ext cx="7542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 </a:t>
            </a:r>
            <a:r>
              <a:rPr lang="pt-BR" sz="600" i="0" u="none" strike="noStrike" cap="none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Confidential 2019</a:t>
            </a:r>
            <a:endParaRPr sz="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75" y="4626425"/>
            <a:ext cx="734801" cy="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4">
  <p:cSld name="TITLE_AND_BODY_53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6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2" name="Google Shape;382;p6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5">
  <p:cSld name="TITLE_AND_BODY_5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6">
  <p:cSld name="TITLE_AND_BODY_5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>
            <a:spLocks noGrp="1"/>
          </p:cNvSpPr>
          <p:nvPr>
            <p:ph type="title"/>
          </p:nvPr>
        </p:nvSpPr>
        <p:spPr>
          <a:xfrm>
            <a:off x="1812726" y="1700808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ldNum" idx="12"/>
          </p:nvPr>
        </p:nvSpPr>
        <p:spPr>
          <a:xfrm>
            <a:off x="248841" y="4473773"/>
            <a:ext cx="244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 1">
  <p:cSld name="TITLE_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>
            <a:spLocks noGrp="1"/>
          </p:cNvSpPr>
          <p:nvPr>
            <p:ph type="ctrTitle"/>
          </p:nvPr>
        </p:nvSpPr>
        <p:spPr>
          <a:xfrm>
            <a:off x="257175" y="798909"/>
            <a:ext cx="29148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75" tIns="17175" rIns="17175" bIns="171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ubTitle" idx="1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0" name="Google Shape;400;p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1" name="Google Shape;401;p68"/>
          <p:cNvSpPr txBox="1">
            <a:spLocks noGrp="1"/>
          </p:cNvSpPr>
          <p:nvPr>
            <p:ph type="sldNum" idx="12"/>
          </p:nvPr>
        </p:nvSpPr>
        <p:spPr>
          <a:xfrm>
            <a:off x="8795742" y="197644"/>
            <a:ext cx="90000" cy="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1pPr>
            <a:lvl2pPr marL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2pPr>
            <a:lvl3pPr marL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3pPr>
            <a:lvl4pPr marL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4pPr>
            <a:lvl5pPr marL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5pPr>
            <a:lvl6pPr marL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6pPr>
            <a:lvl7pPr marL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7pPr>
            <a:lvl8pPr marL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8pPr>
            <a:lvl9pPr marL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7">
  <p:cSld name="TITLE_AND_BODY_5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>
            <a:spLocks noGrp="1"/>
          </p:cNvSpPr>
          <p:nvPr>
            <p:ph type="title"/>
          </p:nvPr>
        </p:nvSpPr>
        <p:spPr>
          <a:xfrm>
            <a:off x="738188" y="572691"/>
            <a:ext cx="28623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body" idx="1"/>
          </p:nvPr>
        </p:nvSpPr>
        <p:spPr>
          <a:xfrm>
            <a:off x="3799879" y="581025"/>
            <a:ext cx="4607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6" name="Google Shape;406;p6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7" name="Google Shape;407;p69"/>
          <p:cNvSpPr txBox="1">
            <a:spLocks noGrp="1"/>
          </p:cNvSpPr>
          <p:nvPr>
            <p:ph type="sldNum" idx="12"/>
          </p:nvPr>
        </p:nvSpPr>
        <p:spPr>
          <a:xfrm>
            <a:off x="248841" y="4489251"/>
            <a:ext cx="244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5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8">
  <p:cSld name="TITLE_AND_BODY_57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9">
  <p:cSld name="TITLE_AND_BODY_5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19" name="Google Shape;419;p71"/>
          <p:cNvSpPr txBox="1">
            <a:spLocks noGrp="1"/>
          </p:cNvSpPr>
          <p:nvPr>
            <p:ph type="sldNum" idx="12"/>
          </p:nvPr>
        </p:nvSpPr>
        <p:spPr>
          <a:xfrm>
            <a:off x="8795147" y="4796433"/>
            <a:ext cx="1107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A6AAA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1pPr>
            <a:lvl2pPr marL="914400" lvl="1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2pPr>
            <a:lvl3pPr marL="1371600" lvl="2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3pPr>
            <a:lvl4pPr marL="1828800" lvl="3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4pPr>
            <a:lvl5pPr marL="2286000" lvl="4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5pPr>
            <a:lvl6pPr marL="2743200" lvl="5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8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7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4484489" y="4905375"/>
            <a:ext cx="1695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nocreative.com/blog/good-value-proposition-exampl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5125" y="2782709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n-lt"/>
              </a:rPr>
              <a:t>Template Final – Módulo 2</a:t>
            </a:r>
          </a:p>
        </p:txBody>
      </p:sp>
    </p:spTree>
    <p:extLst>
      <p:ext uri="{BB962C8B-B14F-4D97-AF65-F5344CB8AC3E}">
        <p14:creationId xmlns:p14="http://schemas.microsoft.com/office/powerpoint/2010/main" val="358610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4227402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Modelo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Negócio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7" y="264850"/>
            <a:ext cx="2993307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Podemos organizar os tipos de modelos de negócio em relação a dois aspectos: 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1. Tipo de cliente: pessoa física (B2C), empresa (B2B) ou governo (B2G)</a:t>
            </a: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2. Tipo de solução: serviços, softwares, equipamentos ou produtos consumíveis.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6" y="2787711"/>
            <a:ext cx="2993307" cy="1600438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Depois, é preciso entender como o seu cliente vai pagar pela solução: 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Contratação por serviço? Venda recorrente? Assinatura mensal ou anual? Venda direta? Aluguel? Venda de consumíveis?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graphicFrame>
        <p:nvGraphicFramePr>
          <p:cNvPr id="9" name="Shape 169">
            <a:extLst>
              <a:ext uri="{FF2B5EF4-FFF2-40B4-BE49-F238E27FC236}">
                <a16:creationId xmlns:a16="http://schemas.microsoft.com/office/drawing/2014/main" id="{298816FF-946D-4C14-9BA6-6C644FAEE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19465"/>
              </p:ext>
            </p:extLst>
          </p:nvPr>
        </p:nvGraphicFramePr>
        <p:xfrm>
          <a:off x="990803" y="2359685"/>
          <a:ext cx="4075650" cy="1981050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79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Cliente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Modelo de Negócio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Perfil Cliente </a:t>
                      </a:r>
                      <a:r>
                        <a:rPr lang="en" sz="14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A</a:t>
                      </a:r>
                      <a:endParaRPr lang="en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Como esse cliente te paga?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98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Perfil Cliente </a:t>
                      </a:r>
                      <a:r>
                        <a:rPr lang="en" sz="14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B</a:t>
                      </a:r>
                      <a:endParaRPr lang="en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Como esse cliente te paga?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75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Perfil Cliente </a:t>
                      </a:r>
                      <a:r>
                        <a:rPr lang="en" sz="14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C</a:t>
                      </a:r>
                      <a:endParaRPr lang="en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Como esse cliente te paga?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Perfil Cliente </a:t>
                      </a:r>
                      <a:r>
                        <a:rPr lang="en" sz="14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D</a:t>
                      </a:r>
                      <a:endParaRPr lang="en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Como esse cliente te paga?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Google Shape;428;p73">
            <a:extLst>
              <a:ext uri="{FF2B5EF4-FFF2-40B4-BE49-F238E27FC236}">
                <a16:creationId xmlns:a16="http://schemas.microsoft.com/office/drawing/2014/main" id="{1242AFA5-19C0-49F8-B733-3928C6254984}"/>
              </a:ext>
            </a:extLst>
          </p:cNvPr>
          <p:cNvSpPr txBox="1"/>
          <p:nvPr/>
        </p:nvSpPr>
        <p:spPr>
          <a:xfrm>
            <a:off x="990803" y="957347"/>
            <a:ext cx="372019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Quem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é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seu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cliente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?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Qual o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tipo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solução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?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Como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ele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vai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pagar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por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ela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?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506332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Modelo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Negócio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Espectativa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Faturamento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2" y="181931"/>
            <a:ext cx="2993307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Quantos % do mercado vocês pretendem conquistar? Como fará isso? Quantos clientes isso representa?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Qual o valor por venda do seu produto? (baseado em benchmarking e analise da concorrência).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Quanto esperam de faturamento anual a partir desse cálculo?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Vocês serão avaliados por viabilidade financeira, escalabilidade, estratégia para aquisição de clientes, estratégia de monetização.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1" y="4247077"/>
            <a:ext cx="2993307" cy="738664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Lembrem-se sempre de mostrar as fontes e ter bom senso para escolher os valores de referência!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66D3-75BE-4940-B44C-05DD0690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7" y="1929000"/>
            <a:ext cx="4641324" cy="1668310"/>
          </a:xfrm>
          <a:prstGeom prst="rect">
            <a:avLst/>
          </a:prstGeom>
        </p:spPr>
      </p:pic>
      <p:sp>
        <p:nvSpPr>
          <p:cNvPr id="23" name="Shape 76">
            <a:extLst>
              <a:ext uri="{FF2B5EF4-FFF2-40B4-BE49-F238E27FC236}">
                <a16:creationId xmlns:a16="http://schemas.microsoft.com/office/drawing/2014/main" id="{9D8277D8-2CB2-429C-8BD7-87D5C4ABF144}"/>
              </a:ext>
            </a:extLst>
          </p:cNvPr>
          <p:cNvSpPr txBox="1"/>
          <p:nvPr/>
        </p:nvSpPr>
        <p:spPr>
          <a:xfrm>
            <a:off x="-222868" y="1112478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</a:t>
            </a:r>
          </a:p>
        </p:txBody>
      </p:sp>
      <p:sp>
        <p:nvSpPr>
          <p:cNvPr id="24" name="Shape 76">
            <a:extLst>
              <a:ext uri="{FF2B5EF4-FFF2-40B4-BE49-F238E27FC236}">
                <a16:creationId xmlns:a16="http://schemas.microsoft.com/office/drawing/2014/main" id="{760E8190-D0FE-4D1D-9BD5-2AAF4BC2561C}"/>
              </a:ext>
            </a:extLst>
          </p:cNvPr>
          <p:cNvSpPr txBox="1"/>
          <p:nvPr/>
        </p:nvSpPr>
        <p:spPr>
          <a:xfrm>
            <a:off x="1066540" y="3845068"/>
            <a:ext cx="3083033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200" dirty="0">
                <a:latin typeface="Helvetica" panose="020B0604020202020204" pitchFamily="34" charset="0"/>
                <a:cs typeface="Helvetica" panose="020B0604020202020204" pitchFamily="34" charset="0"/>
              </a:rPr>
              <a:t>Fontes: xxxxxxx; yyyyyy</a:t>
            </a:r>
          </a:p>
        </p:txBody>
      </p:sp>
    </p:spTree>
    <p:extLst>
      <p:ext uri="{BB962C8B-B14F-4D97-AF65-F5344CB8AC3E}">
        <p14:creationId xmlns:p14="http://schemas.microsoft.com/office/powerpoint/2010/main" val="231952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506332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Dados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Preliminares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pode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ser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mais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de 1 slide)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2" y="181931"/>
            <a:ext cx="2993307" cy="181588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Se vocês já tiverem validado o MVP, testado sua solução com algum potencial cliente ou adquirido qualquer forma de comprovação de que alguém pagaria pelo produto que estão desenvolvendo, é aqui que vocês devem colocar.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1" y="2393823"/>
            <a:ext cx="2993307" cy="2246769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Este momento é super importante para conquistar os avaliadores, pois é quando você vai poder fazê-los sentir que, se não investirem ou não escolherem a ideia de vocês, estarão correndo risco de perder uma grande oportunidade!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É o que chamamos de “Fear Of Missing Out” (FOMO)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23" name="Shape 76">
            <a:extLst>
              <a:ext uri="{FF2B5EF4-FFF2-40B4-BE49-F238E27FC236}">
                <a16:creationId xmlns:a16="http://schemas.microsoft.com/office/drawing/2014/main" id="{9D8277D8-2CB2-429C-8BD7-87D5C4ABF144}"/>
              </a:ext>
            </a:extLst>
          </p:cNvPr>
          <p:cNvSpPr txBox="1"/>
          <p:nvPr/>
        </p:nvSpPr>
        <p:spPr>
          <a:xfrm>
            <a:off x="-222868" y="1112478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C8231F-543B-4AED-BC45-6644107D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76" y="1746564"/>
            <a:ext cx="4336830" cy="24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0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506332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Founders &amp; Advisors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5" y="479680"/>
            <a:ext cx="2993307" cy="246221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Quem são os fundadores? Estão engajados no projeto? Possuem complementariedade de habilidades para rodar o negócio?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Quem são os principais advisors que dão suporte a este projeto? São bem conectados? Possuem reconhecimento em sua área de atuação? Estão envolvidos no projeto?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33B6D-E2F9-4F87-98A7-B52FAED0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3" y="1390326"/>
            <a:ext cx="5505165" cy="3103133"/>
          </a:xfrm>
          <a:prstGeom prst="rect">
            <a:avLst/>
          </a:prstGeom>
        </p:spPr>
      </p:pic>
      <p:sp>
        <p:nvSpPr>
          <p:cNvPr id="13" name="Shape 76">
            <a:extLst>
              <a:ext uri="{FF2B5EF4-FFF2-40B4-BE49-F238E27FC236}">
                <a16:creationId xmlns:a16="http://schemas.microsoft.com/office/drawing/2014/main" id="{ADD3072D-A47F-4FC9-AD9D-31E67531F5D4}"/>
              </a:ext>
            </a:extLst>
          </p:cNvPr>
          <p:cNvSpPr txBox="1"/>
          <p:nvPr/>
        </p:nvSpPr>
        <p:spPr>
          <a:xfrm>
            <a:off x="-222868" y="1112478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06F82C-CA70-4808-80BF-4B126D182A47}"/>
              </a:ext>
            </a:extLst>
          </p:cNvPr>
          <p:cNvSpPr txBox="1"/>
          <p:nvPr/>
        </p:nvSpPr>
        <p:spPr>
          <a:xfrm>
            <a:off x="5986384" y="3106058"/>
            <a:ext cx="2993307" cy="954107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Podem escrever 2 ou 3 linhas de mini-bio ou apenas utilizar o logo das instituições onde atuam/atuaram.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4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506332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Agradecimento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&amp;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Contato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5" y="1048640"/>
            <a:ext cx="2993307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Seja simpático no encerramento e se coloque à disposição para sanar dúvidas ou mandar informações adicionais.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5" y="2313578"/>
            <a:ext cx="2993307" cy="738664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Deixe e-mail de contato e outras mídias sociais relevantes para o seu negócio.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0209E51-42B0-4E46-B3A7-1E77D2D3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40" y="1864101"/>
            <a:ext cx="4218250" cy="2376281"/>
          </a:xfrm>
          <a:prstGeom prst="rect">
            <a:avLst/>
          </a:prstGeom>
        </p:spPr>
      </p:pic>
      <p:sp>
        <p:nvSpPr>
          <p:cNvPr id="8" name="Shape 76">
            <a:extLst>
              <a:ext uri="{FF2B5EF4-FFF2-40B4-BE49-F238E27FC236}">
                <a16:creationId xmlns:a16="http://schemas.microsoft.com/office/drawing/2014/main" id="{B848D581-2ADC-4666-BC9B-B3256DAA1E8F}"/>
              </a:ext>
            </a:extLst>
          </p:cNvPr>
          <p:cNvSpPr txBox="1"/>
          <p:nvPr/>
        </p:nvSpPr>
        <p:spPr>
          <a:xfrm>
            <a:off x="-128042" y="1280995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21509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Capa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0AF7E6-5F2A-48F1-A699-B41FCD82B1C7}"/>
              </a:ext>
            </a:extLst>
          </p:cNvPr>
          <p:cNvSpPr txBox="1"/>
          <p:nvPr/>
        </p:nvSpPr>
        <p:spPr>
          <a:xfrm>
            <a:off x="2286000" y="17713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NOME DA STARTUP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2049785" y="2425004"/>
            <a:ext cx="504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" panose="020B0604020202020204" pitchFamily="2" charset="0"/>
              </a:rPr>
              <a:t>Uma frase de efeito, daquelas que encantam </a:t>
            </a:r>
          </a:p>
          <a:p>
            <a:pPr algn="ctr"/>
            <a:r>
              <a:rPr lang="pt-BR" dirty="0">
                <a:latin typeface="Helvetica" panose="020B0604020202020204" pitchFamily="2" charset="0"/>
              </a:rPr>
              <a:t>e mostram bem a missão da empresa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151ABF-9FBC-4AC3-9B9D-0BEB642317FD}"/>
              </a:ext>
            </a:extLst>
          </p:cNvPr>
          <p:cNvSpPr txBox="1"/>
          <p:nvPr/>
        </p:nvSpPr>
        <p:spPr>
          <a:xfrm>
            <a:off x="5169162" y="372006"/>
            <a:ext cx="3616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2" charset="0"/>
              </a:rPr>
              <a:t>Obs</a:t>
            </a:r>
            <a:r>
              <a:rPr lang="en-US" dirty="0">
                <a:latin typeface="Helvetica" panose="020B0604020202020204" pitchFamily="2" charset="0"/>
              </a:rPr>
              <a:t>: </a:t>
            </a:r>
            <a:r>
              <a:rPr lang="en-US" dirty="0" err="1">
                <a:latin typeface="Helvetica" panose="020B0604020202020204" pitchFamily="2" charset="0"/>
              </a:rPr>
              <a:t>pode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criar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sua</a:t>
            </a:r>
            <a:r>
              <a:rPr lang="en-US" dirty="0">
                <a:latin typeface="Helvetica" panose="020B0604020202020204" pitchFamily="2" charset="0"/>
              </a:rPr>
              <a:t> propria </a:t>
            </a:r>
            <a:r>
              <a:rPr lang="en-US" dirty="0" err="1">
                <a:latin typeface="Helvetica" panose="020B0604020202020204" pitchFamily="2" charset="0"/>
              </a:rPr>
              <a:t>identidade</a:t>
            </a:r>
            <a:r>
              <a:rPr lang="en-US" dirty="0">
                <a:latin typeface="Helvetica" panose="020B0604020202020204" pitchFamily="2" charset="0"/>
              </a:rPr>
              <a:t> visual </a:t>
            </a:r>
            <a:r>
              <a:rPr lang="en-US" dirty="0" err="1">
                <a:latin typeface="Helvetica" panose="020B0604020202020204" pitchFamily="2" charset="0"/>
              </a:rPr>
              <a:t>na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apresentação</a:t>
            </a:r>
            <a:r>
              <a:rPr lang="en-US" dirty="0">
                <a:latin typeface="Helvetica" panose="020B0604020202020204" pitchFamily="2" charset="0"/>
              </a:rPr>
              <a:t>. </a:t>
            </a:r>
            <a:r>
              <a:rPr lang="en-US" dirty="0" err="1">
                <a:latin typeface="Helvetica" panose="020B0604020202020204" pitchFamily="2" charset="0"/>
              </a:rPr>
              <a:t>Lembre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apenas</a:t>
            </a:r>
            <a:r>
              <a:rPr lang="en-US" dirty="0">
                <a:latin typeface="Helvetica" panose="020B0604020202020204" pitchFamily="2" charset="0"/>
              </a:rPr>
              <a:t> de </a:t>
            </a:r>
            <a:r>
              <a:rPr lang="en-US" dirty="0" err="1">
                <a:latin typeface="Helvetica" panose="020B0604020202020204" pitchFamily="2" charset="0"/>
              </a:rPr>
              <a:t>utilizar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uma</a:t>
            </a:r>
            <a:r>
              <a:rPr lang="en-US" dirty="0">
                <a:latin typeface="Helvetica" panose="020B0604020202020204" pitchFamily="2" charset="0"/>
              </a:rPr>
              <a:t> </a:t>
            </a:r>
            <a:r>
              <a:rPr lang="en-US" dirty="0" err="1">
                <a:latin typeface="Helvetica" panose="020B0604020202020204" pitchFamily="2" charset="0"/>
              </a:rPr>
              <a:t>linguagem</a:t>
            </a:r>
            <a:r>
              <a:rPr lang="en-US" dirty="0">
                <a:latin typeface="Helvetica" panose="020B0604020202020204" pitchFamily="2" charset="0"/>
              </a:rPr>
              <a:t> visual </a:t>
            </a:r>
            <a:r>
              <a:rPr lang="en-US" dirty="0" err="1">
                <a:latin typeface="Helvetica" panose="020B0604020202020204" pitchFamily="2" charset="0"/>
              </a:rPr>
              <a:t>coesa</a:t>
            </a:r>
            <a:r>
              <a:rPr lang="en-US" dirty="0">
                <a:latin typeface="Helvetica" panose="020B0604020202020204" pitchFamily="2" charset="0"/>
              </a:rPr>
              <a:t>.</a:t>
            </a:r>
            <a:endParaRPr lang="pt-BR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4558" y="186269"/>
            <a:ext cx="496172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A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Persona e Jornada (pode ser mais de 1 slide)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679281" y="186269"/>
            <a:ext cx="3250406" cy="28931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objetivo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slide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mostrar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quem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a persona do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seu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doloroso para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ela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questão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Coloque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imagens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represente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esta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persona 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pontos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dor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durante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sua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jornada.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objetivo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aqui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criar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empatia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conexão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entre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público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sua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persona e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quer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resolver. 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Lembre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da aula de storytelling para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criar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história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impactante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!</a:t>
            </a:r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A30845-C2EF-4E07-B5ED-AFB3C2EF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42" y="857251"/>
            <a:ext cx="3073158" cy="151403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5170BCB-64E7-4A87-BDA2-FB1F58D9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8" y="2504989"/>
            <a:ext cx="4093566" cy="230604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D5B1A7F8-FDFC-4351-BA7D-1AADE43D6C98}"/>
              </a:ext>
            </a:extLst>
          </p:cNvPr>
          <p:cNvSpPr txBox="1"/>
          <p:nvPr/>
        </p:nvSpPr>
        <p:spPr>
          <a:xfrm>
            <a:off x="5679281" y="3144262"/>
            <a:ext cx="3250406" cy="181588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As imagens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lado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apenas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referências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entender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contexto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! </a:t>
            </a:r>
          </a:p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Lembre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-se de abuser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efeitos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visuais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deixar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o slide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menos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poluído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possível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! </a:t>
            </a: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ideia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conte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história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impactante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aqui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!</a:t>
            </a:r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6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Detalhamento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do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Problema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820269" y="192142"/>
            <a:ext cx="3083033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Vamos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agora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evidenciar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isso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dor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muito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mais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gente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do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apenas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nossa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persona!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objetivo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slide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mostrar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com dados reais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pesquisa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(desk research),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impactante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quer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resolver,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quantas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pessoas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sofrem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quanto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custo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dele para o Sistema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saúde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brasileiro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Os avaliadores querem saber tamanho de mercado (e da oportunidade em jogo), impacto econômico, se existe muita concorrência ou se trata de um oceano azul.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id="{C7CD90EB-DDE8-4CF7-A203-18151CEED3B8}"/>
              </a:ext>
            </a:extLst>
          </p:cNvPr>
          <p:cNvSpPr txBox="1"/>
          <p:nvPr/>
        </p:nvSpPr>
        <p:spPr>
          <a:xfrm>
            <a:off x="624148" y="1278786"/>
            <a:ext cx="1997609" cy="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 b="1" dirty="0">
                <a:solidFill>
                  <a:srgbClr val="3399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R$ XX</a:t>
            </a:r>
            <a:br>
              <a:rPr lang="en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" sz="1600" spc="300" dirty="0">
                <a:latin typeface="Helvetica" panose="020B0604020202020204" pitchFamily="34" charset="0"/>
                <a:cs typeface="Helvetica" panose="020B0604020202020204" pitchFamily="34" charset="0"/>
              </a:rPr>
              <a:t>MILHÕES</a:t>
            </a:r>
            <a:r>
              <a:rPr lang="en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E50E080B-2455-415C-97A6-14CBEBE9FA24}"/>
              </a:ext>
            </a:extLst>
          </p:cNvPr>
          <p:cNvSpPr txBox="1"/>
          <p:nvPr/>
        </p:nvSpPr>
        <p:spPr>
          <a:xfrm>
            <a:off x="-130775" y="2301434"/>
            <a:ext cx="3507454" cy="179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 spc="200" dirty="0">
                <a:solidFill>
                  <a:srgbClr val="9999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GASTOS ANUAIS COM O PROBLEMA</a:t>
            </a:r>
          </a:p>
        </p:txBody>
      </p:sp>
      <p:sp>
        <p:nvSpPr>
          <p:cNvPr id="7" name="Shape 76">
            <a:extLst>
              <a:ext uri="{FF2B5EF4-FFF2-40B4-BE49-F238E27FC236}">
                <a16:creationId xmlns:a16="http://schemas.microsoft.com/office/drawing/2014/main" id="{5DA4ACB1-3B23-4FCC-B08F-54CE873F5E74}"/>
              </a:ext>
            </a:extLst>
          </p:cNvPr>
          <p:cNvSpPr txBox="1"/>
          <p:nvPr/>
        </p:nvSpPr>
        <p:spPr>
          <a:xfrm>
            <a:off x="2844747" y="2269373"/>
            <a:ext cx="3083033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dirty="0">
                <a:latin typeface="Helvetica" panose="020B0604020202020204" pitchFamily="34" charset="0"/>
                <a:cs typeface="Helvetica" panose="020B0604020202020204" pitchFamily="34" charset="0"/>
              </a:rPr>
              <a:t>ATINGIDAS PELO PROBLEMA</a:t>
            </a:r>
          </a:p>
        </p:txBody>
      </p:sp>
      <p:sp>
        <p:nvSpPr>
          <p:cNvPr id="8" name="Shape 70">
            <a:extLst>
              <a:ext uri="{FF2B5EF4-FFF2-40B4-BE49-F238E27FC236}">
                <a16:creationId xmlns:a16="http://schemas.microsoft.com/office/drawing/2014/main" id="{88A39309-C88D-48C2-AF1B-B54295774139}"/>
              </a:ext>
            </a:extLst>
          </p:cNvPr>
          <p:cNvSpPr txBox="1"/>
          <p:nvPr/>
        </p:nvSpPr>
        <p:spPr>
          <a:xfrm>
            <a:off x="3535164" y="1278786"/>
            <a:ext cx="1702200" cy="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 b="1" dirty="0">
                <a:solidFill>
                  <a:srgbClr val="3399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XX</a:t>
            </a:r>
            <a:br>
              <a:rPr lang="en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spc="300" dirty="0">
                <a:latin typeface="Helvetica" panose="020B0604020202020204" pitchFamily="34" charset="0"/>
                <a:cs typeface="Helvetica" panose="020B0604020202020204" pitchFamily="34" charset="0"/>
              </a:rPr>
              <a:t>PESSOAS</a:t>
            </a:r>
            <a:endParaRPr lang="e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Google Shape;428;p73">
            <a:extLst>
              <a:ext uri="{FF2B5EF4-FFF2-40B4-BE49-F238E27FC236}">
                <a16:creationId xmlns:a16="http://schemas.microsoft.com/office/drawing/2014/main" id="{17223403-400C-470E-8BA2-95F4FD5EF12D}"/>
              </a:ext>
            </a:extLst>
          </p:cNvPr>
          <p:cNvSpPr txBox="1"/>
          <p:nvPr/>
        </p:nvSpPr>
        <p:spPr>
          <a:xfrm>
            <a:off x="984649" y="3515023"/>
            <a:ext cx="372019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O PROBLEMA QUE SUA STARTUP SE PROPÕE A RESOLVER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820269" y="4328141"/>
            <a:ext cx="3083033" cy="523220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Utilize 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tecnica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“How Might We” para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sintetizar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6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O Mercado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6172201" y="387641"/>
            <a:ext cx="2581158" cy="160043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objetivo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slide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mostrar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tamanho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do mercado,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evidenciando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oportunidades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receita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seu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negócio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poderá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ter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futuro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se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atender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à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demanda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dessa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população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8042F7B-D5E4-4AD7-8E6B-FBDD7CCA0B11}"/>
              </a:ext>
            </a:extLst>
          </p:cNvPr>
          <p:cNvGrpSpPr/>
          <p:nvPr/>
        </p:nvGrpSpPr>
        <p:grpSpPr>
          <a:xfrm>
            <a:off x="952627" y="1187860"/>
            <a:ext cx="4495543" cy="2890571"/>
            <a:chOff x="1920000" y="1914813"/>
            <a:chExt cx="4850323" cy="3120600"/>
          </a:xfrm>
        </p:grpSpPr>
        <p:sp>
          <p:nvSpPr>
            <p:cNvPr id="18" name="Shape 115">
              <a:extLst>
                <a:ext uri="{FF2B5EF4-FFF2-40B4-BE49-F238E27FC236}">
                  <a16:creationId xmlns:a16="http://schemas.microsoft.com/office/drawing/2014/main" id="{71562B38-4840-4FEB-B179-CA535A3F8009}"/>
                </a:ext>
              </a:extLst>
            </p:cNvPr>
            <p:cNvSpPr>
              <a:spLocks/>
            </p:cNvSpPr>
            <p:nvPr/>
          </p:nvSpPr>
          <p:spPr>
            <a:xfrm>
              <a:off x="1920000" y="1914813"/>
              <a:ext cx="3120600" cy="31206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TAM</a:t>
              </a: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119">
              <a:extLst>
                <a:ext uri="{FF2B5EF4-FFF2-40B4-BE49-F238E27FC236}">
                  <a16:creationId xmlns:a16="http://schemas.microsoft.com/office/drawing/2014/main" id="{9F67E568-4C8F-4183-AB04-0BDC011DC37A}"/>
                </a:ext>
              </a:extLst>
            </p:cNvPr>
            <p:cNvSpPr>
              <a:spLocks/>
            </p:cNvSpPr>
            <p:nvPr/>
          </p:nvSpPr>
          <p:spPr>
            <a:xfrm>
              <a:off x="3485841" y="2462655"/>
              <a:ext cx="2170800" cy="2170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81000" dist="127000" algn="tl" rotWithShape="0">
                <a:srgbClr val="000000">
                  <a:alpha val="219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SAM</a:t>
              </a:r>
            </a:p>
          </p:txBody>
        </p:sp>
        <p:sp>
          <p:nvSpPr>
            <p:cNvPr id="20" name="Shape 120">
              <a:extLst>
                <a:ext uri="{FF2B5EF4-FFF2-40B4-BE49-F238E27FC236}">
                  <a16:creationId xmlns:a16="http://schemas.microsoft.com/office/drawing/2014/main" id="{0DAC2A18-4C59-4A6F-A490-3CCA5F230B81}"/>
                </a:ext>
              </a:extLst>
            </p:cNvPr>
            <p:cNvSpPr>
              <a:spLocks/>
            </p:cNvSpPr>
            <p:nvPr/>
          </p:nvSpPr>
          <p:spPr>
            <a:xfrm>
              <a:off x="4973197" y="2683520"/>
              <a:ext cx="1797126" cy="179712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SOM</a:t>
              </a:r>
              <a:endPara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05D7C4-CB36-4EED-B8BE-24EE0586B0C4}"/>
              </a:ext>
            </a:extLst>
          </p:cNvPr>
          <p:cNvSpPr txBox="1"/>
          <p:nvPr/>
        </p:nvSpPr>
        <p:spPr>
          <a:xfrm>
            <a:off x="6172201" y="3863264"/>
            <a:ext cx="2581158" cy="954107"/>
          </a:xfrm>
          <a:prstGeom prst="rect">
            <a:avLst/>
          </a:prstGeom>
          <a:solidFill>
            <a:srgbClr val="204FA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Lembre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sempre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mostrar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chegou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nesses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valores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deixando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indicadas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fontes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informação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9" name="Shape 76">
            <a:extLst>
              <a:ext uri="{FF2B5EF4-FFF2-40B4-BE49-F238E27FC236}">
                <a16:creationId xmlns:a16="http://schemas.microsoft.com/office/drawing/2014/main" id="{28D1AFDD-CFCC-4E1D-B186-0A219790B2EB}"/>
              </a:ext>
            </a:extLst>
          </p:cNvPr>
          <p:cNvSpPr txBox="1"/>
          <p:nvPr/>
        </p:nvSpPr>
        <p:spPr>
          <a:xfrm>
            <a:off x="1026434" y="4660019"/>
            <a:ext cx="3083033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200" dirty="0">
                <a:latin typeface="Helvetica" panose="020B0604020202020204" pitchFamily="34" charset="0"/>
                <a:cs typeface="Helvetica" panose="020B0604020202020204" pitchFamily="34" charset="0"/>
              </a:rPr>
              <a:t>Fontes: xxxxxxx; yyyyyy</a:t>
            </a:r>
          </a:p>
        </p:txBody>
      </p:sp>
    </p:spTree>
    <p:extLst>
      <p:ext uri="{BB962C8B-B14F-4D97-AF65-F5344CB8AC3E}">
        <p14:creationId xmlns:p14="http://schemas.microsoft.com/office/powerpoint/2010/main" val="214989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A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Solução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7" y="279669"/>
            <a:ext cx="2916915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Vamos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agora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mostrar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sucintamente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nossa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solução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vai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atacar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problema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questão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</a:p>
        </p:txBody>
      </p:sp>
      <p:sp>
        <p:nvSpPr>
          <p:cNvPr id="9" name="Google Shape;428;p73">
            <a:extLst>
              <a:ext uri="{FF2B5EF4-FFF2-40B4-BE49-F238E27FC236}">
                <a16:creationId xmlns:a16="http://schemas.microsoft.com/office/drawing/2014/main" id="{17223403-400C-470E-8BA2-95F4FD5EF12D}"/>
              </a:ext>
            </a:extLst>
          </p:cNvPr>
          <p:cNvSpPr txBox="1"/>
          <p:nvPr/>
        </p:nvSpPr>
        <p:spPr>
          <a:xfrm>
            <a:off x="1260418" y="1071861"/>
            <a:ext cx="372019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O PROBLEMA QUE SUA STARTUP SE PROPÕE A RESOLVER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6036393" y="2629582"/>
            <a:ext cx="2916915" cy="523220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Tenha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foco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! 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solução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neste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momento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deve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ser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apenas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42B512F3-C9A8-4602-8C70-A6B28892C139}"/>
              </a:ext>
            </a:extLst>
          </p:cNvPr>
          <p:cNvCxnSpPr/>
          <p:nvPr/>
        </p:nvCxnSpPr>
        <p:spPr>
          <a:xfrm>
            <a:off x="3036094" y="1864519"/>
            <a:ext cx="0" cy="628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428;p73">
            <a:extLst>
              <a:ext uri="{FF2B5EF4-FFF2-40B4-BE49-F238E27FC236}">
                <a16:creationId xmlns:a16="http://schemas.microsoft.com/office/drawing/2014/main" id="{38FAF633-5D8C-44F7-9672-FEA6AD6CED78}"/>
              </a:ext>
            </a:extLst>
          </p:cNvPr>
          <p:cNvSpPr txBox="1"/>
          <p:nvPr/>
        </p:nvSpPr>
        <p:spPr>
          <a:xfrm>
            <a:off x="1175996" y="2731592"/>
            <a:ext cx="3720196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BREVE EXPLICAÇÃO DA SOLUÇÃO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56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O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Produto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7" y="279669"/>
            <a:ext cx="2916915" cy="181588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Vamos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agora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mostrar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seu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produto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usuários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utilizá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-lo e as features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mais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importantes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2" charset="0"/>
              </a:rPr>
              <a:t>Vocês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Helvetica" panose="020B0604020202020204" pitchFamily="2" charset="0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2" charset="0"/>
              </a:rPr>
              <a:t>serão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Helvetica" panose="020B0604020202020204" pitchFamily="2" charset="0"/>
              </a:rPr>
              <a:t>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2" charset="0"/>
              </a:rPr>
              <a:t>avaliados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Helvetica" panose="020B0604020202020204" pitchFamily="2" charset="0"/>
              </a:rPr>
              <a:t> por </a:t>
            </a:r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criatividade, funcionalidade e viabilidade técnica. 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7" y="2321137"/>
            <a:ext cx="2916915" cy="2462213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Abuse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recursos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visuais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nesse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momento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interessante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espectadores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consigam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visualizer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seria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navegar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pela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solução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vocês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desenvolveram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Se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possível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um demo do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produto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por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exemplo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utilizando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figma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ou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outra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ferramenta para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simular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uso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um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aplicativo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seria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grande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valia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E404A9-373F-4760-B903-30955C5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4" y="1517286"/>
            <a:ext cx="4585522" cy="21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3423073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Vantagens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Competitivas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7" y="279669"/>
            <a:ext cx="2916915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Por que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seu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produto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melhor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do que o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já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existe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no mercado?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Esse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é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momento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explicar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por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meio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do benchmarking.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6" y="1629457"/>
            <a:ext cx="2916915" cy="1815882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exagere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pense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características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que, de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fato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agregam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valor para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sua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persona resolver a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dor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questão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Evite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incluir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features que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não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são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realmente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relevantes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 para o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2" charset="0"/>
              </a:rPr>
              <a:t>usuário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2" charset="0"/>
              </a:rPr>
              <a:t>.</a:t>
            </a:r>
          </a:p>
        </p:txBody>
      </p:sp>
      <p:pic>
        <p:nvPicPr>
          <p:cNvPr id="8" name="Google Shape;146;p21">
            <a:extLst>
              <a:ext uri="{FF2B5EF4-FFF2-40B4-BE49-F238E27FC236}">
                <a16:creationId xmlns:a16="http://schemas.microsoft.com/office/drawing/2014/main" id="{001098CE-C9EC-4A47-9A12-9CEE4436B0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332" t="3564" r="4585" b="10139"/>
          <a:stretch/>
        </p:blipFill>
        <p:spPr>
          <a:xfrm>
            <a:off x="1057771" y="1629457"/>
            <a:ext cx="4372814" cy="23981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6">
            <a:extLst>
              <a:ext uri="{FF2B5EF4-FFF2-40B4-BE49-F238E27FC236}">
                <a16:creationId xmlns:a16="http://schemas.microsoft.com/office/drawing/2014/main" id="{AB9EE399-1105-4DEF-8F71-730F86BD27FB}"/>
              </a:ext>
            </a:extLst>
          </p:cNvPr>
          <p:cNvSpPr txBox="1"/>
          <p:nvPr/>
        </p:nvSpPr>
        <p:spPr>
          <a:xfrm>
            <a:off x="3157614" y="894724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CONCORRENTES</a:t>
            </a:r>
          </a:p>
        </p:txBody>
      </p:sp>
      <p:sp>
        <p:nvSpPr>
          <p:cNvPr id="4" name="Chaveta à direita 3">
            <a:extLst>
              <a:ext uri="{FF2B5EF4-FFF2-40B4-BE49-F238E27FC236}">
                <a16:creationId xmlns:a16="http://schemas.microsoft.com/office/drawing/2014/main" id="{DCC23E0B-8F29-40B5-8715-A84D70214F56}"/>
              </a:ext>
            </a:extLst>
          </p:cNvPr>
          <p:cNvSpPr/>
          <p:nvPr/>
        </p:nvSpPr>
        <p:spPr>
          <a:xfrm rot="16200000">
            <a:off x="4117782" y="381813"/>
            <a:ext cx="405393" cy="1917510"/>
          </a:xfrm>
          <a:prstGeom prst="rightBrace">
            <a:avLst>
              <a:gd name="adj1" fmla="val 75296"/>
              <a:gd name="adj2" fmla="val 5447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hape 76">
            <a:extLst>
              <a:ext uri="{FF2B5EF4-FFF2-40B4-BE49-F238E27FC236}">
                <a16:creationId xmlns:a16="http://schemas.microsoft.com/office/drawing/2014/main" id="{59BE8F9E-6D10-4C5B-9A83-2F24C622E32D}"/>
              </a:ext>
            </a:extLst>
          </p:cNvPr>
          <p:cNvSpPr txBox="1"/>
          <p:nvPr/>
        </p:nvSpPr>
        <p:spPr>
          <a:xfrm>
            <a:off x="1514629" y="894724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SUA MARCA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63ECEB1-A674-490B-88FD-630CBE39203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804038" y="1137871"/>
            <a:ext cx="0" cy="49158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veta à esquerda 14">
            <a:extLst>
              <a:ext uri="{FF2B5EF4-FFF2-40B4-BE49-F238E27FC236}">
                <a16:creationId xmlns:a16="http://schemas.microsoft.com/office/drawing/2014/main" id="{C43FD845-8DEE-4454-837D-6804E2813CA7}"/>
              </a:ext>
            </a:extLst>
          </p:cNvPr>
          <p:cNvSpPr/>
          <p:nvPr/>
        </p:nvSpPr>
        <p:spPr>
          <a:xfrm>
            <a:off x="735805" y="2071688"/>
            <a:ext cx="321965" cy="1893093"/>
          </a:xfrm>
          <a:prstGeom prst="leftBrace">
            <a:avLst>
              <a:gd name="adj1" fmla="val 70459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9107213F-C54E-45D7-8FEF-8D9CF6D67BC0}"/>
              </a:ext>
            </a:extLst>
          </p:cNvPr>
          <p:cNvSpPr/>
          <p:nvPr/>
        </p:nvSpPr>
        <p:spPr>
          <a:xfrm>
            <a:off x="371475" y="2957512"/>
            <a:ext cx="950120" cy="1685925"/>
          </a:xfrm>
          <a:custGeom>
            <a:avLst/>
            <a:gdLst>
              <a:gd name="connsiteX0" fmla="*/ 418540 w 1004328"/>
              <a:gd name="connsiteY0" fmla="*/ 69893 h 1691524"/>
              <a:gd name="connsiteX1" fmla="*/ 47065 w 1004328"/>
              <a:gd name="connsiteY1" fmla="*/ 148474 h 1691524"/>
              <a:gd name="connsiteX2" fmla="*/ 111359 w 1004328"/>
              <a:gd name="connsiteY2" fmla="*/ 1391486 h 1691524"/>
              <a:gd name="connsiteX3" fmla="*/ 1004328 w 1004328"/>
              <a:gd name="connsiteY3" fmla="*/ 1691524 h 16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328" h="1691524">
                <a:moveTo>
                  <a:pt x="418540" y="69893"/>
                </a:moveTo>
                <a:cubicBezTo>
                  <a:pt x="258401" y="-949"/>
                  <a:pt x="98262" y="-71791"/>
                  <a:pt x="47065" y="148474"/>
                </a:cubicBezTo>
                <a:cubicBezTo>
                  <a:pt x="-4132" y="368739"/>
                  <a:pt x="-48185" y="1134311"/>
                  <a:pt x="111359" y="1391486"/>
                </a:cubicBezTo>
                <a:cubicBezTo>
                  <a:pt x="270903" y="1648661"/>
                  <a:pt x="637615" y="1670092"/>
                  <a:pt x="1004328" y="1691524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hape 76">
            <a:extLst>
              <a:ext uri="{FF2B5EF4-FFF2-40B4-BE49-F238E27FC236}">
                <a16:creationId xmlns:a16="http://schemas.microsoft.com/office/drawing/2014/main" id="{2EEAA846-4EBD-4EFF-AC73-9B3E0262D40C}"/>
              </a:ext>
            </a:extLst>
          </p:cNvPr>
          <p:cNvSpPr txBox="1"/>
          <p:nvPr/>
        </p:nvSpPr>
        <p:spPr>
          <a:xfrm>
            <a:off x="1321595" y="4521863"/>
            <a:ext cx="5100636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r>
              <a:rPr lang="en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CARACTERÍSTICAS/FEATURES DAS SOLUÇÕES</a:t>
            </a:r>
          </a:p>
        </p:txBody>
      </p:sp>
      <p:sp>
        <p:nvSpPr>
          <p:cNvPr id="14" name="Shape 76">
            <a:extLst>
              <a:ext uri="{FF2B5EF4-FFF2-40B4-BE49-F238E27FC236}">
                <a16:creationId xmlns:a16="http://schemas.microsoft.com/office/drawing/2014/main" id="{6A7D9236-D611-4371-80B6-1A113ED145CC}"/>
              </a:ext>
            </a:extLst>
          </p:cNvPr>
          <p:cNvSpPr txBox="1"/>
          <p:nvPr/>
        </p:nvSpPr>
        <p:spPr>
          <a:xfrm>
            <a:off x="-222868" y="1112478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50130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5BD4F351-49F9-44C0-B8DA-A7A06C414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21"/>
          <a:stretch/>
        </p:blipFill>
        <p:spPr>
          <a:xfrm>
            <a:off x="639344" y="1456425"/>
            <a:ext cx="5347043" cy="2543892"/>
          </a:xfrm>
          <a:prstGeom prst="rect">
            <a:avLst/>
          </a:prstGeom>
        </p:spPr>
      </p:pic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7B718844-E338-4F63-9EE0-F33740B35964}"/>
              </a:ext>
            </a:extLst>
          </p:cNvPr>
          <p:cNvSpPr txBox="1"/>
          <p:nvPr/>
        </p:nvSpPr>
        <p:spPr>
          <a:xfrm>
            <a:off x="551767" y="264850"/>
            <a:ext cx="4227402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Proposta</a:t>
            </a:r>
            <a:r>
              <a:rPr lang="en-US" sz="1600" b="1" dirty="0">
                <a:solidFill>
                  <a:schemeClr val="tx1"/>
                </a:solidFill>
                <a:latin typeface="Helvetica" panose="020B0604020202020204" pitchFamily="2" charset="0"/>
                <a:ea typeface="Open Sans"/>
                <a:cs typeface="Open Sans"/>
                <a:sym typeface="Open Sans"/>
              </a:rPr>
              <a:t> de Valor</a:t>
            </a:r>
            <a:endParaRPr sz="1600" b="1" dirty="0">
              <a:solidFill>
                <a:schemeClr val="tx1"/>
              </a:solidFill>
              <a:latin typeface="Helvetica" panose="020B0604020202020204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9B909F-CD94-4886-B5DD-B3F75EB453A5}"/>
              </a:ext>
            </a:extLst>
          </p:cNvPr>
          <p:cNvSpPr txBox="1"/>
          <p:nvPr/>
        </p:nvSpPr>
        <p:spPr>
          <a:xfrm>
            <a:off x="5986387" y="201085"/>
            <a:ext cx="2993307" cy="26776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Proposta de valor é o primeiro passo na construção do modelo de negócios. É uma frase que responde "por que" alguém deveria fazer negócios com você. Ela deve convencer um cliente potencial de o porque seu serviço ou produto terá valor para ele.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Fonte: </a:t>
            </a:r>
            <a:r>
              <a:rPr lang="pt-BR" dirty="0">
                <a:solidFill>
                  <a:srgbClr val="002060"/>
                </a:solidFill>
                <a:latin typeface="Helvetica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https://www.kunocreative.com/blog/good-value-proposition-examples</a:t>
            </a:r>
            <a:endParaRPr lang="en-US" dirty="0">
              <a:solidFill>
                <a:srgbClr val="002060"/>
              </a:solidFill>
              <a:latin typeface="Helvetica" panose="020B0604020202020204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FF7706-1552-4790-9F91-23E60591D8C2}"/>
              </a:ext>
            </a:extLst>
          </p:cNvPr>
          <p:cNvSpPr txBox="1"/>
          <p:nvPr/>
        </p:nvSpPr>
        <p:spPr>
          <a:xfrm>
            <a:off x="5986387" y="2943497"/>
            <a:ext cx="2993307" cy="2031325"/>
          </a:xfrm>
          <a:prstGeom prst="rect">
            <a:avLst/>
          </a:prstGeom>
          <a:solidFill>
            <a:srgbClr val="204FAC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1. Identifique os principais stakeholders que interagem com a solução.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2. Indique as hipóteses de proposta de valor para cada um deles.</a:t>
            </a:r>
          </a:p>
          <a:p>
            <a:endParaRPr lang="pt-BR" dirty="0">
              <a:solidFill>
                <a:schemeClr val="bg1"/>
              </a:solidFill>
              <a:latin typeface="Helvetica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Helvetica" panose="020B0604020202020204" pitchFamily="2" charset="0"/>
              </a:rPr>
              <a:t>3. Por fim, descreva o papel de cada um dentro do seu negócio.</a:t>
            </a:r>
            <a:endParaRPr lang="en-US" dirty="0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17" name="Chaveta à esquerda 16">
            <a:extLst>
              <a:ext uri="{FF2B5EF4-FFF2-40B4-BE49-F238E27FC236}">
                <a16:creationId xmlns:a16="http://schemas.microsoft.com/office/drawing/2014/main" id="{58D878CA-0149-44A7-AF35-A063EE70E62B}"/>
              </a:ext>
            </a:extLst>
          </p:cNvPr>
          <p:cNvSpPr/>
          <p:nvPr/>
        </p:nvSpPr>
        <p:spPr>
          <a:xfrm>
            <a:off x="616576" y="1901664"/>
            <a:ext cx="321965" cy="1893093"/>
          </a:xfrm>
          <a:prstGeom prst="leftBrace">
            <a:avLst>
              <a:gd name="adj1" fmla="val 70459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8FD5D7B-6F06-4E78-994F-FA49B38BB0F4}"/>
              </a:ext>
            </a:extLst>
          </p:cNvPr>
          <p:cNvSpPr/>
          <p:nvPr/>
        </p:nvSpPr>
        <p:spPr>
          <a:xfrm>
            <a:off x="252246" y="2787488"/>
            <a:ext cx="950120" cy="1685925"/>
          </a:xfrm>
          <a:custGeom>
            <a:avLst/>
            <a:gdLst>
              <a:gd name="connsiteX0" fmla="*/ 418540 w 1004328"/>
              <a:gd name="connsiteY0" fmla="*/ 69893 h 1691524"/>
              <a:gd name="connsiteX1" fmla="*/ 47065 w 1004328"/>
              <a:gd name="connsiteY1" fmla="*/ 148474 h 1691524"/>
              <a:gd name="connsiteX2" fmla="*/ 111359 w 1004328"/>
              <a:gd name="connsiteY2" fmla="*/ 1391486 h 1691524"/>
              <a:gd name="connsiteX3" fmla="*/ 1004328 w 1004328"/>
              <a:gd name="connsiteY3" fmla="*/ 1691524 h 16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328" h="1691524">
                <a:moveTo>
                  <a:pt x="418540" y="69893"/>
                </a:moveTo>
                <a:cubicBezTo>
                  <a:pt x="258401" y="-949"/>
                  <a:pt x="98262" y="-71791"/>
                  <a:pt x="47065" y="148474"/>
                </a:cubicBezTo>
                <a:cubicBezTo>
                  <a:pt x="-4132" y="368739"/>
                  <a:pt x="-48185" y="1134311"/>
                  <a:pt x="111359" y="1391486"/>
                </a:cubicBezTo>
                <a:cubicBezTo>
                  <a:pt x="270903" y="1648661"/>
                  <a:pt x="637615" y="1670092"/>
                  <a:pt x="1004328" y="1691524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hape 76">
            <a:extLst>
              <a:ext uri="{FF2B5EF4-FFF2-40B4-BE49-F238E27FC236}">
                <a16:creationId xmlns:a16="http://schemas.microsoft.com/office/drawing/2014/main" id="{1C6DD0CB-CCF6-4C4D-9CD1-729E2F2A877E}"/>
              </a:ext>
            </a:extLst>
          </p:cNvPr>
          <p:cNvSpPr txBox="1"/>
          <p:nvPr/>
        </p:nvSpPr>
        <p:spPr>
          <a:xfrm>
            <a:off x="1202366" y="4351839"/>
            <a:ext cx="5100636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r>
              <a:rPr lang="en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STAKEHOLDERS</a:t>
            </a:r>
          </a:p>
        </p:txBody>
      </p:sp>
      <p:sp>
        <p:nvSpPr>
          <p:cNvPr id="10" name="Shape 76">
            <a:extLst>
              <a:ext uri="{FF2B5EF4-FFF2-40B4-BE49-F238E27FC236}">
                <a16:creationId xmlns:a16="http://schemas.microsoft.com/office/drawing/2014/main" id="{E9CF4493-C91F-456E-9581-85AD5D313EDA}"/>
              </a:ext>
            </a:extLst>
          </p:cNvPr>
          <p:cNvSpPr txBox="1"/>
          <p:nvPr/>
        </p:nvSpPr>
        <p:spPr>
          <a:xfrm>
            <a:off x="-222868" y="1112478"/>
            <a:ext cx="2578817" cy="243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 spc="200">
                <a:solidFill>
                  <a:srgbClr val="999999"/>
                </a:solidFill>
              </a:defRPr>
            </a:lvl1pPr>
          </a:lstStyle>
          <a:p>
            <a:pPr algn="ctr"/>
            <a:r>
              <a:rPr lang="en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034991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1128</Words>
  <Application>Microsoft Office PowerPoint</Application>
  <PresentationFormat>Apresentação no Ecrã (16:9)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Avenir</vt:lpstr>
      <vt:lpstr>Helvetica</vt:lpstr>
      <vt:lpstr>Helvetica Neue</vt:lpstr>
      <vt:lpstr>Montserrat Medium</vt:lpstr>
      <vt:lpstr>Arial</vt:lpstr>
      <vt:lpstr>Helvetica Neue Light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Caue Gasparotto Bueno</dc:creator>
  <cp:lastModifiedBy>Caue Gasparotto Bueno</cp:lastModifiedBy>
  <cp:revision>42</cp:revision>
  <dcterms:modified xsi:type="dcterms:W3CDTF">2021-03-12T10:10:16Z</dcterms:modified>
</cp:coreProperties>
</file>